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b87ae867f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b87ae867f1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b87ae867f1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b87ae867f1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af937e5f12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af937e5f12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b87ae867f1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b87ae867f1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af937e5f1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af937e5f1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af937e5f12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af937e5f12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af937e5f12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af937e5f12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af937e5f1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af937e5f1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af937e5f12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af937e5f12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af937e5f1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af937e5f1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b87ae867f1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b87ae867f1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af937e5f12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af937e5f12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b87ae867f1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b87ae867f1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b87ae867f1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b87ae867f1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ae5ef1174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ae5ef1174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af937e5f1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af937e5f1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ae5ef11746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ae5ef11746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m.edu.mt/projects/coastal-sage/index.htm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0" y="515975"/>
            <a:ext cx="9144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800" b="1"/>
              <a:t>Coastal</a:t>
            </a:r>
            <a:r>
              <a:rPr lang="en-GB" sz="3800"/>
              <a:t> </a:t>
            </a:r>
            <a:r>
              <a:rPr lang="en-GB" sz="3800" b="1"/>
              <a:t>S</a:t>
            </a:r>
            <a:r>
              <a:rPr lang="en-GB" sz="3800"/>
              <a:t>atellite-</a:t>
            </a:r>
            <a:r>
              <a:rPr lang="en-GB" sz="3800" b="1"/>
              <a:t>A</a:t>
            </a:r>
            <a:r>
              <a:rPr lang="en-GB" sz="3800"/>
              <a:t>ssisted </a:t>
            </a:r>
            <a:r>
              <a:rPr lang="en-GB" sz="3800" b="1"/>
              <a:t>G</a:t>
            </a:r>
            <a:r>
              <a:rPr lang="en-GB" sz="3800"/>
              <a:t>overnance (tools, techniques, models) for </a:t>
            </a:r>
            <a:r>
              <a:rPr lang="en-GB" sz="3800" b="1"/>
              <a:t>E</a:t>
            </a:r>
            <a:r>
              <a:rPr lang="en-GB" sz="3800"/>
              <a:t>rosion</a:t>
            </a:r>
            <a:endParaRPr sz="3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Coastal SAGE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/>
              <a:t>Dr Ing. Gianluca Valentino (PI), Dr Sebastiano D’Amico</a:t>
            </a:r>
            <a:endParaRPr sz="2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/>
              <a:t>University of Malta</a:t>
            </a:r>
            <a:endParaRPr sz="2400" dirty="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200" y="4230800"/>
            <a:ext cx="2637276" cy="86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8239" y="4195925"/>
            <a:ext cx="2759561" cy="86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1350" y="4165014"/>
            <a:ext cx="2637276" cy="931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Persistent Scatterer Interferometry</a:t>
            </a:r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body" idx="1"/>
          </p:nvPr>
        </p:nvSpPr>
        <p:spPr>
          <a:xfrm>
            <a:off x="-9525" y="1076275"/>
            <a:ext cx="5181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Our planned research contribution is to use </a:t>
            </a:r>
            <a:r>
              <a:rPr lang="en-GB" b="1"/>
              <a:t>Artificial Intelligence (AI)</a:t>
            </a:r>
            <a:r>
              <a:rPr lang="en-GB"/>
              <a:t> techniques to improve the PSI pipeline: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/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Improved SAR interferometric phase denoising:</a:t>
            </a:r>
            <a:endParaRPr sz="1600"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700"/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Improve the phase unwrapping procedure:</a:t>
            </a:r>
            <a:endParaRPr sz="1600"/>
          </a:p>
        </p:txBody>
      </p:sp>
      <p:sp>
        <p:nvSpPr>
          <p:cNvPr id="136" name="Google Shape;136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  <p:pic>
        <p:nvPicPr>
          <p:cNvPr id="137" name="Google Shape;13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9625" y="3403100"/>
            <a:ext cx="4524375" cy="172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7800" y="1416250"/>
            <a:ext cx="3867150" cy="181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Outline</a:t>
            </a:r>
            <a:endParaRPr/>
          </a:p>
        </p:txBody>
      </p:sp>
      <p:sp>
        <p:nvSpPr>
          <p:cNvPr id="144" name="Google Shape;144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-GB">
                <a:solidFill>
                  <a:srgbClr val="B7B7B7"/>
                </a:solidFill>
              </a:rPr>
              <a:t>Introduction and motivation</a:t>
            </a:r>
            <a:endParaRPr>
              <a:solidFill>
                <a:srgbClr val="B7B7B7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0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-GB">
                <a:solidFill>
                  <a:srgbClr val="B7B7B7"/>
                </a:solidFill>
              </a:rPr>
              <a:t>Earth Observation (EO) for coastal erosion - why and how</a:t>
            </a:r>
            <a:endParaRPr>
              <a:solidFill>
                <a:srgbClr val="B7B7B7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0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-GB" b="1">
                <a:solidFill>
                  <a:srgbClr val="000000"/>
                </a:solidFill>
              </a:rPr>
              <a:t>The Coastal SAGE project outcomes</a:t>
            </a:r>
            <a:endParaRPr b="1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00"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-GB">
                <a:solidFill>
                  <a:srgbClr val="B7B7B7"/>
                </a:solidFill>
              </a:rPr>
              <a:t>Study areas around the Maltese Islands</a:t>
            </a:r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7175" y="604950"/>
            <a:ext cx="4036825" cy="4533118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Coastal SAGE project outcomes</a:t>
            </a:r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body" idx="1"/>
          </p:nvPr>
        </p:nvSpPr>
        <p:spPr>
          <a:xfrm>
            <a:off x="-5425" y="1457275"/>
            <a:ext cx="5112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Project outcomes:</a:t>
            </a:r>
            <a:endParaRPr/>
          </a:p>
          <a:p>
            <a:pPr marL="6300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Improving the EO data processing pipeline</a:t>
            </a:r>
            <a:endParaRPr/>
          </a:p>
          <a:p>
            <a:pPr marL="6300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Development of a risk assessment and monitoring tool</a:t>
            </a:r>
            <a:endParaRPr/>
          </a:p>
          <a:p>
            <a:pPr marL="6300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Capacity building</a:t>
            </a:r>
            <a:endParaRPr/>
          </a:p>
          <a:p>
            <a:pPr marL="6300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Stakeholder engagement and participation</a:t>
            </a:r>
            <a:endParaRPr/>
          </a:p>
          <a:p>
            <a:pPr marL="6300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Preliminary Coastal Erosion Management Plan</a:t>
            </a:r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Outline</a:t>
            </a:r>
            <a:endParaRPr/>
          </a:p>
        </p:txBody>
      </p:sp>
      <p:sp>
        <p:nvSpPr>
          <p:cNvPr id="159" name="Google Shape;159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-GB">
                <a:solidFill>
                  <a:srgbClr val="B7B7B7"/>
                </a:solidFill>
              </a:rPr>
              <a:t>Introduction and motivation</a:t>
            </a:r>
            <a:endParaRPr>
              <a:solidFill>
                <a:srgbClr val="B7B7B7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0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-GB">
                <a:solidFill>
                  <a:srgbClr val="B7B7B7"/>
                </a:solidFill>
              </a:rPr>
              <a:t>Earth Observation (EO) for coastal erosion - why and how</a:t>
            </a:r>
            <a:endParaRPr>
              <a:solidFill>
                <a:srgbClr val="B7B7B7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0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-GB">
                <a:solidFill>
                  <a:srgbClr val="B7B7B7"/>
                </a:solidFill>
              </a:rPr>
              <a:t>The Coastal SAGE project outcomes</a:t>
            </a:r>
            <a:endParaRPr>
              <a:solidFill>
                <a:srgbClr val="B7B7B7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00"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-GB" b="1">
                <a:solidFill>
                  <a:srgbClr val="000000"/>
                </a:solidFill>
              </a:rPr>
              <a:t>Study areas around the Maltese Islands</a:t>
            </a:r>
            <a:endParaRPr/>
          </a:p>
        </p:txBody>
      </p:sp>
      <p:sp>
        <p:nvSpPr>
          <p:cNvPr id="160" name="Google Shape;160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6 Study Areas around the Maltese Islands</a:t>
            </a:r>
            <a:endParaRPr/>
          </a:p>
        </p:txBody>
      </p:sp>
      <p:pic>
        <p:nvPicPr>
          <p:cNvPr id="166" name="Google Shape;166;p26"/>
          <p:cNvPicPr preferRelativeResize="0"/>
          <p:nvPr/>
        </p:nvPicPr>
        <p:blipFill rotWithShape="1">
          <a:blip r:embed="rId3">
            <a:alphaModFix/>
          </a:blip>
          <a:srcRect l="18211" t="2086" r="5336" b="6010"/>
          <a:stretch/>
        </p:blipFill>
        <p:spPr>
          <a:xfrm>
            <a:off x="-76200" y="1254175"/>
            <a:ext cx="3990625" cy="360037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6"/>
          <p:cNvSpPr/>
          <p:nvPr/>
        </p:nvSpPr>
        <p:spPr>
          <a:xfrm>
            <a:off x="-57925" y="3705900"/>
            <a:ext cx="871500" cy="525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  <p:pic>
        <p:nvPicPr>
          <p:cNvPr id="169" name="Google Shape;16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8225" y="2922275"/>
            <a:ext cx="3425775" cy="225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6"/>
          <p:cNvPicPr preferRelativeResize="0"/>
          <p:nvPr/>
        </p:nvPicPr>
        <p:blipFill rotWithShape="1">
          <a:blip r:embed="rId5">
            <a:alphaModFix/>
          </a:blip>
          <a:srcRect b="15095"/>
          <a:stretch/>
        </p:blipFill>
        <p:spPr>
          <a:xfrm>
            <a:off x="3964558" y="2922274"/>
            <a:ext cx="2124317" cy="225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64550" y="1079150"/>
            <a:ext cx="2609150" cy="195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34850" y="1076449"/>
            <a:ext cx="2609148" cy="1956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In-situ measurements</a:t>
            </a:r>
            <a:endParaRPr/>
          </a:p>
        </p:txBody>
      </p:sp>
      <p:sp>
        <p:nvSpPr>
          <p:cNvPr id="178" name="Google Shape;178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In each of the above 6 Study areas, we are conducting in-situ measurement campaigns in specific test sites: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UAV missions will be flown to obtain LIDAR cloud points to construct Digital Elevation Models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Differential high-precision GPS for topographic campaigns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Fixed GPS sensors for long-term monitoring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Tiltmeters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Accelerometers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Artificial scatterers deployed to improve the SAR response.</a:t>
            </a:r>
            <a:endParaRPr/>
          </a:p>
        </p:txBody>
      </p:sp>
      <p:pic>
        <p:nvPicPr>
          <p:cNvPr id="179" name="Google Shape;179;p27"/>
          <p:cNvPicPr preferRelativeResize="0"/>
          <p:nvPr/>
        </p:nvPicPr>
        <p:blipFill rotWithShape="1">
          <a:blip r:embed="rId3">
            <a:alphaModFix/>
          </a:blip>
          <a:srcRect l="12223" t="7264" r="8405" b="22481"/>
          <a:stretch/>
        </p:blipFill>
        <p:spPr>
          <a:xfrm>
            <a:off x="7180825" y="2939525"/>
            <a:ext cx="1805698" cy="2131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7"/>
          <p:cNvPicPr preferRelativeResize="0"/>
          <p:nvPr/>
        </p:nvPicPr>
        <p:blipFill rotWithShape="1">
          <a:blip r:embed="rId4">
            <a:alphaModFix/>
          </a:blip>
          <a:srcRect l="28301" t="40721" r="29248" b="34718"/>
          <a:stretch/>
        </p:blipFill>
        <p:spPr>
          <a:xfrm>
            <a:off x="4965700" y="3483300"/>
            <a:ext cx="2057673" cy="1587378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Risk assessment and monitoring tool</a:t>
            </a:r>
            <a:endParaRPr/>
          </a:p>
        </p:txBody>
      </p:sp>
      <p:sp>
        <p:nvSpPr>
          <p:cNvPr id="187" name="Google Shape;187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Gather socio-economic data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E.g. bathing frequency, maritime traffic, presence of infrastructure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Develop a risk assessment matrix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Hazard = geologically induced situations estimated through PSI techniques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Exposure = socio-economic aspects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Using the risk assessment tool, potential mitigation strategies for areas deemed to be at high risk will be postulated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Managerial e.g. use-zonation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Engineered e.g. reducing flow velocity at cliff faces</a:t>
            </a:r>
            <a:endParaRPr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-GB" b="1"/>
              <a:t>End result:</a:t>
            </a:r>
            <a:r>
              <a:rPr lang="en-GB"/>
              <a:t> preliminary Coastal Erosion Management Plan</a:t>
            </a:r>
            <a:endParaRPr/>
          </a:p>
        </p:txBody>
      </p:sp>
      <p:sp>
        <p:nvSpPr>
          <p:cNvPr id="188" name="Google Shape;188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Conclusions</a:t>
            </a:r>
            <a:endParaRPr/>
          </a:p>
        </p:txBody>
      </p:sp>
      <p:sp>
        <p:nvSpPr>
          <p:cNvPr id="194" name="Google Shape;194;p29"/>
          <p:cNvSpPr txBox="1">
            <a:spLocks noGrp="1"/>
          </p:cNvSpPr>
          <p:nvPr>
            <p:ph type="body" idx="1"/>
          </p:nvPr>
        </p:nvSpPr>
        <p:spPr>
          <a:xfrm>
            <a:off x="161925" y="1076275"/>
            <a:ext cx="8915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 dirty="0"/>
              <a:t>The Coastal SAGE project kicked-off in September 2020 with the aim of providing the Maltese authorities with an EO data-driven solution to develop a proactive response to the problem of coastal erosion.</a:t>
            </a:r>
            <a:endParaRPr sz="16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00" dirty="0"/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-GB" sz="1600" dirty="0"/>
              <a:t>Main project goals:</a:t>
            </a:r>
            <a:endParaRPr sz="1600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 dirty="0"/>
              <a:t>Improving the EO data processing pipeline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 dirty="0"/>
              <a:t>Development of a risk assessment and monitoring tool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 dirty="0"/>
              <a:t>Capacity building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 dirty="0"/>
              <a:t>Stakeholder engagement and participation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 dirty="0"/>
              <a:t>Preliminary Coastal Erosion Management Plan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 dirty="0"/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-GB" sz="1600" dirty="0"/>
              <a:t>For further updates throughout the project: </a:t>
            </a:r>
            <a:r>
              <a:rPr lang="en-GB" sz="1600" u="sng" dirty="0">
                <a:solidFill>
                  <a:schemeClr val="hlink"/>
                </a:solidFill>
                <a:hlinkClick r:id="rId3"/>
              </a:rPr>
              <a:t>https://www.um.edu.mt/projects/coastal-sage/index.html</a:t>
            </a:r>
            <a:r>
              <a:rPr lang="en-GB" sz="1600" dirty="0"/>
              <a:t> </a:t>
            </a:r>
            <a:endParaRPr sz="1600" dirty="0"/>
          </a:p>
        </p:txBody>
      </p:sp>
      <p:sp>
        <p:nvSpPr>
          <p:cNvPr id="195" name="Google Shape;195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Acknowledgements</a:t>
            </a:r>
            <a:endParaRPr/>
          </a:p>
        </p:txBody>
      </p:sp>
      <p:sp>
        <p:nvSpPr>
          <p:cNvPr id="201" name="Google Shape;201;p30"/>
          <p:cNvSpPr txBox="1">
            <a:spLocks noGrp="1"/>
          </p:cNvSpPr>
          <p:nvPr>
            <p:ph type="body" idx="1"/>
          </p:nvPr>
        </p:nvSpPr>
        <p:spPr>
          <a:xfrm>
            <a:off x="311700" y="1536800"/>
            <a:ext cx="8520600" cy="14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i="1"/>
              <a:t>Project Coastal SAGE financed by the Malta Council for Science and Technology, for and on behalf of the Foundation for Science and Technology, through the Space Research Fund.</a:t>
            </a:r>
            <a:endParaRPr i="1"/>
          </a:p>
        </p:txBody>
      </p:sp>
      <p:sp>
        <p:nvSpPr>
          <p:cNvPr id="202" name="Google Shape;202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  <p:pic>
        <p:nvPicPr>
          <p:cNvPr id="203" name="Google Shape;20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050" y="3131950"/>
            <a:ext cx="3910951" cy="185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2701" y="3131950"/>
            <a:ext cx="3098584" cy="185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Outline</a:t>
            </a:r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Introduction and motivation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0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Earth Observation (EO) for coastal erosion - why and how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0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The Coastal SAGE project outcomes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0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Study areas around the Maltese Islands</a:t>
            </a:r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Outline</a:t>
            </a:r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b="1"/>
              <a:t>Introduction and motivation</a:t>
            </a:r>
            <a:endParaRPr b="1"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0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-GB">
                <a:solidFill>
                  <a:srgbClr val="B7B7B7"/>
                </a:solidFill>
              </a:rPr>
              <a:t>Earth Observation (EO) for coastal erosion - why and how</a:t>
            </a:r>
            <a:endParaRPr>
              <a:solidFill>
                <a:srgbClr val="B7B7B7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00"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-GB">
                <a:solidFill>
                  <a:srgbClr val="B7B7B7"/>
                </a:solidFill>
              </a:rPr>
              <a:t>The Coastal SAGE project outcomes</a:t>
            </a:r>
            <a:endParaRPr>
              <a:solidFill>
                <a:srgbClr val="B7B7B7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00"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-GB">
                <a:solidFill>
                  <a:srgbClr val="B7B7B7"/>
                </a:solidFill>
              </a:rPr>
              <a:t>Study areas around the Maltese Islands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72" name="Google Shape;7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Introduction and motivation</a:t>
            </a:r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1"/>
          </p:nvPr>
        </p:nvSpPr>
        <p:spPr>
          <a:xfrm>
            <a:off x="4038600" y="1152475"/>
            <a:ext cx="5058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Coastal erosion is of importance to the Maltese Islands as the coast is one of the most intensely-used and visited areas.</a:t>
            </a:r>
            <a:endParaRPr sz="16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/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Erosion along the rocky shoreline poses hazards to life, infrastructure and cultural heritage.</a:t>
            </a:r>
            <a:endParaRPr sz="16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/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Current response to this issue is mostly reactive and driven by visual site inspections.</a:t>
            </a:r>
            <a:endParaRPr sz="16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/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The Coastal SAGE project will use satellite data and related image processing and AI techniques to better monitor the phenomenon of erosion.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/>
          </a:p>
        </p:txBody>
      </p:sp>
      <p:sp>
        <p:nvSpPr>
          <p:cNvPr id="79" name="Google Shape;79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51" y="1218475"/>
            <a:ext cx="1847850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0475" y="1218475"/>
            <a:ext cx="1847850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250" y="3114675"/>
            <a:ext cx="1459956" cy="173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5425" y="3114675"/>
            <a:ext cx="2343150" cy="173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Introduction and motivation</a:t>
            </a:r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body" idx="1"/>
          </p:nvPr>
        </p:nvSpPr>
        <p:spPr>
          <a:xfrm>
            <a:off x="3617325" y="1152475"/>
            <a:ext cx="5526600" cy="14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A team from CNR/UNIMORE has already studied slow-moving landslides along the NW coastline using SAR satellite data and Persistent Scatterer Interferometry techniques.</a:t>
            </a:r>
            <a:endParaRPr sz="15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/>
          </a:p>
          <a:p>
            <a:pPr marL="457200" lvl="0" indent="-323850" algn="l" rtl="0">
              <a:spcBef>
                <a:spcPts val="160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Collaboration envisaged for the Coastal SAGE project.</a:t>
            </a:r>
            <a:endParaRPr sz="1500"/>
          </a:p>
        </p:txBody>
      </p:sp>
      <p:sp>
        <p:nvSpPr>
          <p:cNvPr id="90" name="Google Shape;90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000" y="1323975"/>
            <a:ext cx="3634324" cy="349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6250" y="2936478"/>
            <a:ext cx="4726051" cy="2120348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 txBox="1"/>
          <p:nvPr/>
        </p:nvSpPr>
        <p:spPr>
          <a:xfrm>
            <a:off x="647700" y="4819650"/>
            <a:ext cx="2657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i="1"/>
              <a:t>Mantovani et al., Remote Sens. </a:t>
            </a:r>
            <a:r>
              <a:rPr lang="en-GB" sz="1100" b="1"/>
              <a:t>2016</a:t>
            </a:r>
            <a:endParaRPr sz="1100" b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Outline</a:t>
            </a:r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-GB">
                <a:solidFill>
                  <a:srgbClr val="B7B7B7"/>
                </a:solidFill>
              </a:rPr>
              <a:t>Introduction and motivation</a:t>
            </a:r>
            <a:endParaRPr>
              <a:solidFill>
                <a:srgbClr val="B7B7B7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0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-GB" b="1"/>
              <a:t>Earth Observation (EO) for coastal erosion - why and how</a:t>
            </a:r>
            <a:endParaRPr b="1"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0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-GB">
                <a:solidFill>
                  <a:srgbClr val="B7B7B7"/>
                </a:solidFill>
              </a:rPr>
              <a:t>The Coastal SAGE project outcomes</a:t>
            </a:r>
            <a:endParaRPr>
              <a:solidFill>
                <a:srgbClr val="B7B7B7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00"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-GB">
                <a:solidFill>
                  <a:srgbClr val="B7B7B7"/>
                </a:solidFill>
              </a:rPr>
              <a:t>Study areas around the Maltese Islands</a:t>
            </a:r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Synthetic Aperture Radar</a:t>
            </a:r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body" idx="1"/>
          </p:nvPr>
        </p:nvSpPr>
        <p:spPr>
          <a:xfrm>
            <a:off x="185700" y="1162975"/>
            <a:ext cx="4538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The European Space Agency’s Sentinel-1 satellites were launched in 2014-2016.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Their Synthetic Aperture Radar (SAR) instrument monitors changes on Earth with millimetric precision.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Spatial resolution: 5 x 20 metres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b="1"/>
              <a:t>Applications: </a:t>
            </a:r>
            <a:r>
              <a:rPr lang="en-GB"/>
              <a:t>land surface deformation, urbanization, agriculture, forestry, oceanography and glaciology.</a:t>
            </a:r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  <p:pic>
        <p:nvPicPr>
          <p:cNvPr id="108" name="Google Shape;1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1025" y="11975"/>
            <a:ext cx="2246427" cy="92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 rotWithShape="1">
          <a:blip r:embed="rId4">
            <a:alphaModFix/>
          </a:blip>
          <a:srcRect l="10345" t="10891" r="9203" b="10181"/>
          <a:stretch/>
        </p:blipFill>
        <p:spPr>
          <a:xfrm>
            <a:off x="6400875" y="3264739"/>
            <a:ext cx="2620275" cy="187876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9"/>
          <p:cNvSpPr txBox="1"/>
          <p:nvPr/>
        </p:nvSpPr>
        <p:spPr>
          <a:xfrm>
            <a:off x="4492275" y="4604100"/>
            <a:ext cx="2061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/>
              <a:t>SAR amplitude image of the Maltese Islands</a:t>
            </a:r>
            <a:endParaRPr i="1"/>
          </a:p>
        </p:txBody>
      </p:sp>
      <p:pic>
        <p:nvPicPr>
          <p:cNvPr id="111" name="Google Shape;11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79225" y="949938"/>
            <a:ext cx="3941925" cy="226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Interferometric SAR</a:t>
            </a:r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body" idx="1"/>
          </p:nvPr>
        </p:nvSpPr>
        <p:spPr>
          <a:xfrm>
            <a:off x="95250" y="1000075"/>
            <a:ext cx="8972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Changes in the Earth’s surface can be estimated from the</a:t>
            </a:r>
            <a:r>
              <a:rPr lang="en-GB" sz="1600" b="1"/>
              <a:t> change in</a:t>
            </a:r>
            <a:r>
              <a:rPr lang="en-GB" sz="1600"/>
              <a:t> </a:t>
            </a:r>
            <a:r>
              <a:rPr lang="en-GB" sz="1600" b="1"/>
              <a:t>phase</a:t>
            </a:r>
            <a:r>
              <a:rPr lang="en-GB" sz="1600"/>
              <a:t> of the received signal </a:t>
            </a:r>
            <a:r>
              <a:rPr lang="en-GB" sz="1600" b="1"/>
              <a:t>over time</a:t>
            </a:r>
            <a:r>
              <a:rPr lang="en-GB" sz="1600"/>
              <a:t>.</a:t>
            </a:r>
            <a:endParaRPr sz="1600"/>
          </a:p>
        </p:txBody>
      </p:sp>
      <p:sp>
        <p:nvSpPr>
          <p:cNvPr id="118" name="Google Shape;118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  <p:pic>
        <p:nvPicPr>
          <p:cNvPr id="119" name="Google Shape;11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0" y="2368789"/>
            <a:ext cx="5271525" cy="264041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0"/>
          <p:cNvSpPr txBox="1"/>
          <p:nvPr/>
        </p:nvSpPr>
        <p:spPr>
          <a:xfrm>
            <a:off x="6076950" y="1800225"/>
            <a:ext cx="31146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Interferogram showing land deformation in Izmit (Turkey) after earthquake. 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Red lines = location of fault</a:t>
            </a:r>
            <a:endParaRPr sz="1300"/>
          </a:p>
        </p:txBody>
      </p:sp>
      <p:pic>
        <p:nvPicPr>
          <p:cNvPr id="121" name="Google Shape;12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1865" y="2785425"/>
            <a:ext cx="2334716" cy="235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Persistent Scatterer Interferometry</a:t>
            </a:r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  <p:pic>
        <p:nvPicPr>
          <p:cNvPr id="128" name="Google Shape;12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4177" y="1330550"/>
            <a:ext cx="4653175" cy="363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1"/>
          <p:cNvSpPr txBox="1">
            <a:spLocks noGrp="1"/>
          </p:cNvSpPr>
          <p:nvPr>
            <p:ph type="body" idx="1"/>
          </p:nvPr>
        </p:nvSpPr>
        <p:spPr>
          <a:xfrm>
            <a:off x="123825" y="1315375"/>
            <a:ext cx="4152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Certain pixels in a scene may be coherent over a sequence of interferograms.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i.e. they reflect the signal roughly in the same way each time the satellite passes over.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These pixels are known as </a:t>
            </a:r>
            <a:r>
              <a:rPr lang="en-GB" b="1"/>
              <a:t>persistent scatterers.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Therefore, they are very useful in estimating slow deformation over time with high precision (mm).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801</Words>
  <Application>Microsoft Office PowerPoint</Application>
  <PresentationFormat>On-screen Show (16:9)</PresentationFormat>
  <Paragraphs>139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Arial</vt:lpstr>
      <vt:lpstr>Simple Light</vt:lpstr>
      <vt:lpstr>Coastal Satellite-Assisted Governance (tools, techniques, models) for Erosion Coastal SAGE</vt:lpstr>
      <vt:lpstr>Outline</vt:lpstr>
      <vt:lpstr>Outline</vt:lpstr>
      <vt:lpstr>Introduction and motivation</vt:lpstr>
      <vt:lpstr>Introduction and motivation</vt:lpstr>
      <vt:lpstr>Outline</vt:lpstr>
      <vt:lpstr>Synthetic Aperture Radar</vt:lpstr>
      <vt:lpstr>Interferometric SAR</vt:lpstr>
      <vt:lpstr>Persistent Scatterer Interferometry</vt:lpstr>
      <vt:lpstr>Persistent Scatterer Interferometry</vt:lpstr>
      <vt:lpstr>Outline</vt:lpstr>
      <vt:lpstr>Coastal SAGE project outcomes</vt:lpstr>
      <vt:lpstr>Outline</vt:lpstr>
      <vt:lpstr>6 Study Areas around the Maltese Islands</vt:lpstr>
      <vt:lpstr>In-situ measurements</vt:lpstr>
      <vt:lpstr>Risk assessment and monitoring tool</vt:lpstr>
      <vt:lpstr>Conclusions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Coastal Satellite-Assisted Governance (tools, techniques, models) for Erosion Coastal SAGE</dc:title>
  <cp:lastModifiedBy>Sebastiano D'Amico</cp:lastModifiedBy>
  <cp:revision>1</cp:revision>
  <dcterms:modified xsi:type="dcterms:W3CDTF">2022-09-16T09:57:20Z</dcterms:modified>
</cp:coreProperties>
</file>