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8"/>
  </p:notesMasterIdLst>
  <p:sldIdLst>
    <p:sldId id="258" r:id="rId7"/>
    <p:sldId id="2044" r:id="rId8"/>
    <p:sldId id="2055" r:id="rId9"/>
    <p:sldId id="1875" r:id="rId10"/>
    <p:sldId id="2051" r:id="rId11"/>
    <p:sldId id="2052" r:id="rId12"/>
    <p:sldId id="2053" r:id="rId13"/>
    <p:sldId id="2046" r:id="rId14"/>
    <p:sldId id="4308" r:id="rId15"/>
    <p:sldId id="2082" r:id="rId16"/>
    <p:sldId id="1846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SPA" initials="EUSPA" lastIdx="7" clrIdx="0">
    <p:extLst>
      <p:ext uri="{19B8F6BF-5375-455C-9EA6-DF929625EA0E}">
        <p15:presenceInfo xmlns:p15="http://schemas.microsoft.com/office/powerpoint/2012/main" userId="EUSPA" providerId="None"/>
      </p:ext>
    </p:extLst>
  </p:cmAuthor>
  <p:cmAuthor id="2" name="GARCIA HERNANDEZ Cristina EXT" initials="GHCE" lastIdx="6" clrIdx="1">
    <p:extLst>
      <p:ext uri="{19B8F6BF-5375-455C-9EA6-DF929625EA0E}">
        <p15:presenceInfo xmlns:p15="http://schemas.microsoft.com/office/powerpoint/2012/main" userId="S-1-5-21-4284197286-693118974-3639419269-25612" providerId="AD"/>
      </p:ext>
    </p:extLst>
  </p:cmAuthor>
  <p:cmAuthor id="3" name="BLASI Reinhard" initials="BR" lastIdx="1" clrIdx="2">
    <p:extLst>
      <p:ext uri="{19B8F6BF-5375-455C-9EA6-DF929625EA0E}">
        <p15:presenceInfo xmlns:p15="http://schemas.microsoft.com/office/powerpoint/2012/main" userId="S-1-5-21-4284197286-693118974-3639419269-2108" providerId="AD"/>
      </p:ext>
    </p:extLst>
  </p:cmAuthor>
  <p:cmAuthor id="4" name="VERLINDEN Tania (HOME)" initials="VT(" lastIdx="2" clrIdx="3">
    <p:extLst>
      <p:ext uri="{19B8F6BF-5375-455C-9EA6-DF929625EA0E}">
        <p15:presenceInfo xmlns:p15="http://schemas.microsoft.com/office/powerpoint/2012/main" userId="S-1-5-21-1606980848-2025429265-839522115-385539" providerId="AD"/>
      </p:ext>
    </p:extLst>
  </p:cmAuthor>
  <p:cmAuthor id="5" name="JELINKOVA Nikola EXT" initials="JNE" lastIdx="1" clrIdx="4">
    <p:extLst>
      <p:ext uri="{19B8F6BF-5375-455C-9EA6-DF929625EA0E}">
        <p15:presenceInfo xmlns:p15="http://schemas.microsoft.com/office/powerpoint/2012/main" userId="S-1-5-21-4284197286-693118974-3639419269-307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E75"/>
    <a:srgbClr val="0E4194"/>
    <a:srgbClr val="FFED00"/>
    <a:srgbClr val="573B64"/>
    <a:srgbClr val="F9A49A"/>
    <a:srgbClr val="BBC3D3"/>
    <a:srgbClr val="81567B"/>
    <a:srgbClr val="3E6CC0"/>
    <a:srgbClr val="EEDF82"/>
    <a:srgbClr val="9EC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D2626-451F-4550-ACE5-3BD3BCC5E9B4}" type="datetimeFigureOut">
              <a:rPr lang="x-none" smtClean="0"/>
              <a:t>07/17/2023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BBC58-D4A7-44C2-A40C-F3147D9A8D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38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cs-CZ" dirty="0"/>
            </a:b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BBC58-D4A7-44C2-A40C-F3147D9A8D91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93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BBC58-D4A7-44C2-A40C-F3147D9A8D91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133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BBC58-D4A7-44C2-A40C-F3147D9A8D91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260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dirty="0">
                <a:solidFill>
                  <a:srgbClr val="0E4194"/>
                </a:solidFill>
              </a:rPr>
              <a:t>The user-oriented operational Agency of the EU Space Programme, contributing to sustainable growth, security and safety of the EU</a:t>
            </a:r>
          </a:p>
          <a:p>
            <a:pPr marL="342900" lvl="1" indent="-34290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Stronger Europe: strategic autonomy of Europe in space</a:t>
            </a:r>
          </a:p>
          <a:p>
            <a:pPr marL="342900" lvl="1" indent="-34290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Green deal: EU-space-based applications for transport, agriculture, energy, smart cities…</a:t>
            </a:r>
          </a:p>
          <a:p>
            <a:pPr marL="342900" lvl="1" indent="-34290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Digital: security of EU space, uninterrupted high capacity connectivity everywhere, IoT</a:t>
            </a:r>
          </a:p>
          <a:p>
            <a:pPr marL="342900" lvl="1" indent="-34290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Resilience: innovative downstream space sector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BBC58-D4A7-44C2-A40C-F3147D9A8D91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4438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BBC58-D4A7-44C2-A40C-F3147D9A8D91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445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www.facebook.com/EuropeanGnssAgency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european-gnss-agency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1.jpeg"/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hyperlink" Target="https://www.youtube.com/user/egnos1" TargetMode="External"/><Relationship Id="rId5" Type="http://schemas.openxmlformats.org/officeDocument/2006/relationships/hyperlink" Target="https://www.instagram.com/space4eu/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hyperlink" Target="http://www.euspa.europa.eu/" TargetMode="External"/><Relationship Id="rId9" Type="http://schemas.openxmlformats.org/officeDocument/2006/relationships/hyperlink" Target="https://twitter.com/EU_GNSS" TargetMode="External"/><Relationship Id="rId1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E7E437-355C-43E5-B07A-A13B8DA3C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47"/>
            <a:ext cx="12192000" cy="4067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C12994-F954-4CC5-8EB2-187D6F3AEA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110" y="4437008"/>
            <a:ext cx="5676101" cy="888812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  <a:latin typeface="Neo Sans W1G" panose="020B050403050404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43214-538D-4338-995B-95C0A0E412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109" y="5436054"/>
            <a:ext cx="5676100" cy="37749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Neo Sans W1G" panose="020B05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/ Conference Name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BA7B9-92A9-4AC2-8BC2-886EE81D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109" y="6260363"/>
            <a:ext cx="2743200" cy="182562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7968EF-8B58-40DD-98E3-1940FC397E50}" type="datetime1">
              <a:rPr lang="x-none" smtClean="0"/>
              <a:t>07/17/2023</a:t>
            </a:fld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728F9-1C9F-449C-8C6B-24341B7145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87" y="4732664"/>
            <a:ext cx="3348433" cy="13178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F3EF6B-B393-4BC6-9371-889014F19CC0}"/>
              </a:ext>
            </a:extLst>
          </p:cNvPr>
          <p:cNvSpPr/>
          <p:nvPr userDrawn="1"/>
        </p:nvSpPr>
        <p:spPr>
          <a:xfrm>
            <a:off x="0" y="0"/>
            <a:ext cx="12192000" cy="4067033"/>
          </a:xfrm>
          <a:prstGeom prst="rect">
            <a:avLst/>
          </a:prstGeom>
          <a:solidFill>
            <a:srgbClr val="0E41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391F1B2-943D-4C7F-B700-C80A3FD5BB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0109" y="5867942"/>
            <a:ext cx="5676100" cy="365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Neo Sans W1G" panose="020B050403050404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40B4B9-171C-491F-98C3-821912CC48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92885"/>
            <a:ext cx="712471" cy="4749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26AA67-EF9B-4458-B936-3B6F6C5DC59C}"/>
              </a:ext>
            </a:extLst>
          </p:cNvPr>
          <p:cNvSpPr txBox="1"/>
          <p:nvPr userDrawn="1"/>
        </p:nvSpPr>
        <p:spPr>
          <a:xfrm>
            <a:off x="9575913" y="448422"/>
            <a:ext cx="1435507" cy="539122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en-US" sz="1800" b="0" i="1" dirty="0">
                <a:solidFill>
                  <a:schemeClr val="bg1"/>
                </a:solidFill>
                <a:latin typeface="Nunito Sans ExtraBold" panose="00000900000000000000" pitchFamily="2" charset="0"/>
              </a:rPr>
              <a:t>#EUSpace</a:t>
            </a:r>
            <a:endParaRPr lang="LID4096" sz="1800" b="0" i="1" dirty="0">
              <a:solidFill>
                <a:schemeClr val="bg1"/>
              </a:solidFill>
              <a:latin typeface="Nunito Sa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2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A9166D-8BC3-44E5-8CB1-A5AFBC7ECB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6958CA-2FC7-4F33-BAE5-4E2626C3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F5FF2-F29B-43D0-9DB9-000BF247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611A-D065-4343-8D55-AD5564A5C848}" type="datetime1">
              <a:rPr lang="x-none" smtClean="0"/>
              <a:t>07/17/2023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EAACC-859B-4075-8AF9-BDE1BDA5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956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4B0F9-3837-4520-B17F-9834B22E3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22353-FE0E-4C64-854B-D3696006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1846-429D-4528-A505-43A51024C5FE}" type="datetime1">
              <a:rPr lang="x-none" smtClean="0"/>
              <a:t>07/17/2023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47442-1089-4EEC-AD59-8483601B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0375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4B0F9-3837-4520-B17F-9834B22E3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22353-FE0E-4C64-854B-D3696006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5A1C-4CA7-4F91-971E-991F1C96B654}" type="datetime1">
              <a:rPr lang="x-none" smtClean="0"/>
              <a:t>07/17/2023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47442-1089-4EEC-AD59-8483601B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6B81DD-AF32-46C6-93AB-FECE5356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E1CC43-B44E-409B-8A78-3C7FDB7E8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7723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4D12C4-5D86-4613-B225-07C390EC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54C521-E455-4664-8140-A2AA49ED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E89A1-0815-4810-AA1B-81F0C4F1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D06A7-20A0-44E2-844E-C07CE5BF0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ED6C6-9F5E-4B96-88A2-42C3E02D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857-C5DB-475D-BABE-BE3AF14C2C85}" type="datetime1">
              <a:rPr lang="x-none" smtClean="0"/>
              <a:t>07/17/2023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80D64-8FFB-4FA4-B0F0-4D132663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622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CE346C-3FAD-4358-847F-4F53565A2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8CDDE-439B-4495-9DC1-71B3FAB8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ECC46-43A1-4334-AEAD-234498055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9DAC1-5336-46BD-B674-5233FD07E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D7F1D-FD78-4971-822D-15281EBF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474A-FBD1-487C-802A-2AC39F37A01C}" type="datetime1">
              <a:rPr lang="x-none" smtClean="0"/>
              <a:t>07/17/2023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F6729-5A70-4A37-86F2-76FE9772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933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F235C6-7A6A-48A4-B7E9-2F2931FC8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2048EC-5E70-47D4-B103-6821FAFB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5C98-E6D5-4C2B-A769-8AF417158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32CD9-E779-43D9-825D-E377F218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30C1-B1F8-452F-98E2-5F0838CEB53E}" type="datetime1">
              <a:rPr lang="x-none" smtClean="0"/>
              <a:t>07/17/2023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FCA93-2226-4D96-88CD-705AD1A9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22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9F72AE-D6D5-40FC-AA73-91D214051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828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F5AE13-68C5-4AA3-AA3A-86E5E698257C}"/>
              </a:ext>
            </a:extLst>
          </p:cNvPr>
          <p:cNvSpPr/>
          <p:nvPr userDrawn="1"/>
        </p:nvSpPr>
        <p:spPr>
          <a:xfrm>
            <a:off x="1" y="0"/>
            <a:ext cx="12191999" cy="1828800"/>
          </a:xfrm>
          <a:prstGeom prst="rect">
            <a:avLst/>
          </a:prstGeom>
          <a:solidFill>
            <a:srgbClr val="043085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07/17/2023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6049D5-97FD-4A55-91DD-EE931D15D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3925"/>
            <a:ext cx="10515600" cy="3983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DB5E1C-7027-4F5B-8F8C-49A68AA8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913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BB0335-045A-4B03-8A40-2EAA7145C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06" y="355435"/>
            <a:ext cx="1035284" cy="4437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3D25AE-9075-4876-A124-2BDC7FA0F6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D29147-E6BF-412E-B229-EDB0DE5557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594EB2-87F3-4D22-AB2D-2C5194350FF2}"/>
              </a:ext>
            </a:extLst>
          </p:cNvPr>
          <p:cNvSpPr txBox="1"/>
          <p:nvPr userDrawn="1"/>
        </p:nvSpPr>
        <p:spPr>
          <a:xfrm>
            <a:off x="9055634" y="479725"/>
            <a:ext cx="914400" cy="26781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400" b="0" i="1" dirty="0">
                <a:solidFill>
                  <a:schemeClr val="bg1"/>
                </a:solidFill>
                <a:latin typeface="Nunito Sans ExtraBold" panose="00000900000000000000" pitchFamily="2" charset="0"/>
              </a:rPr>
              <a:t>#EUSpace</a:t>
            </a:r>
            <a:endParaRPr lang="LID4096" sz="1400" b="0" i="1" dirty="0">
              <a:solidFill>
                <a:schemeClr val="bg1"/>
              </a:solidFill>
              <a:latin typeface="Nunito Sa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21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4B0F9-3837-4520-B17F-9834B22E3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22353-FE0E-4C64-854B-D3696006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5A1C-4CA7-4F91-971E-991F1C96B654}" type="datetime1">
              <a:rPr lang="x-none" smtClean="0"/>
              <a:t>07/17/2023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47442-1089-4EEC-AD59-8483601B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6B81DD-AF32-46C6-93AB-FECE5356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E1CC43-B44E-409B-8A78-3C7FDB7E8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45798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CDC09B-F14B-472E-86FC-BB7DE0B60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17597"/>
            <a:ext cx="12192000" cy="17404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355432-E221-4679-BCC5-EF4CA27DBD0A}"/>
              </a:ext>
            </a:extLst>
          </p:cNvPr>
          <p:cNvSpPr/>
          <p:nvPr userDrawn="1"/>
        </p:nvSpPr>
        <p:spPr>
          <a:xfrm>
            <a:off x="0" y="5113781"/>
            <a:ext cx="12192000" cy="1740403"/>
          </a:xfrm>
          <a:prstGeom prst="rect">
            <a:avLst/>
          </a:prstGeom>
          <a:solidFill>
            <a:srgbClr val="0E4194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49563-FB13-48C9-AF95-E3BEA493D6E8}"/>
              </a:ext>
            </a:extLst>
          </p:cNvPr>
          <p:cNvSpPr txBox="1"/>
          <p:nvPr userDrawn="1"/>
        </p:nvSpPr>
        <p:spPr>
          <a:xfrm>
            <a:off x="838200" y="5463521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spc="100" baseline="0" dirty="0">
                <a:solidFill>
                  <a:schemeClr val="bg1"/>
                </a:solidFill>
                <a:latin typeface="+mj-lt"/>
              </a:rPr>
              <a:t>The European Union Agency for the Space Programme is hiring!</a:t>
            </a:r>
            <a:endParaRPr lang="x-none" sz="1800" b="1" spc="100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9AB05-DE83-4DFB-9787-33514F617D52}"/>
              </a:ext>
            </a:extLst>
          </p:cNvPr>
          <p:cNvSpPr txBox="1"/>
          <p:nvPr userDrawn="1"/>
        </p:nvSpPr>
        <p:spPr>
          <a:xfrm>
            <a:off x="838200" y="5865116"/>
            <a:ext cx="1135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spc="100" baseline="0" dirty="0">
                <a:solidFill>
                  <a:schemeClr val="bg1"/>
                </a:solidFill>
                <a:latin typeface="+mj-lt"/>
              </a:rPr>
              <a:t>Apply today </a:t>
            </a:r>
            <a:r>
              <a:rPr lang="en-US" sz="1400" b="0" spc="100" baseline="0" dirty="0">
                <a:solidFill>
                  <a:schemeClr val="bg1"/>
                </a:solidFill>
                <a:latin typeface="+mj-lt"/>
              </a:rPr>
              <a:t>and help shape the future of </a:t>
            </a:r>
            <a:r>
              <a:rPr lang="en-US" sz="1400" b="1" spc="100" baseline="0" dirty="0">
                <a:solidFill>
                  <a:schemeClr val="bg1"/>
                </a:solidFill>
                <a:latin typeface="+mj-lt"/>
              </a:rPr>
              <a:t>#EUSpace!</a:t>
            </a:r>
            <a:endParaRPr lang="x-none" sz="1400" b="1" spc="100" baseline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BA745-A349-44DB-B121-31B93B1351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916" y="670389"/>
            <a:ext cx="2384255" cy="9383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5A8525-F1BC-45C7-9CC9-732D10920A9D}"/>
              </a:ext>
            </a:extLst>
          </p:cNvPr>
          <p:cNvSpPr txBox="1">
            <a:spLocks/>
          </p:cNvSpPr>
          <p:nvPr userDrawn="1"/>
        </p:nvSpPr>
        <p:spPr>
          <a:xfrm>
            <a:off x="3970417" y="3130081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Get in touch with us</a:t>
            </a:r>
            <a:endParaRPr lang="x-none" sz="16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EB64B9-3D50-4BF2-BB6B-A7178B16DA3F}"/>
              </a:ext>
            </a:extLst>
          </p:cNvPr>
          <p:cNvSpPr txBox="1">
            <a:spLocks/>
          </p:cNvSpPr>
          <p:nvPr userDrawn="1"/>
        </p:nvSpPr>
        <p:spPr>
          <a:xfrm>
            <a:off x="3970417" y="3620214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spc="110" baseline="0" dirty="0">
                <a:solidFill>
                  <a:srgbClr val="0E4194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www.euspa.europa.eu</a:t>
            </a:r>
            <a:endParaRPr lang="x-none" sz="2000" b="1" spc="110" baseline="0" dirty="0">
              <a:solidFill>
                <a:srgbClr val="0E4194"/>
              </a:solidFill>
              <a:latin typeface="+mn-lt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C1EB419-E817-4584-87D0-7B8FFB0A56FB}"/>
              </a:ext>
            </a:extLst>
          </p:cNvPr>
          <p:cNvSpPr txBox="1">
            <a:spLocks/>
          </p:cNvSpPr>
          <p:nvPr userDrawn="1"/>
        </p:nvSpPr>
        <p:spPr>
          <a:xfrm>
            <a:off x="4024109" y="2260395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spc="1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Linking space to user needs</a:t>
            </a:r>
            <a:endParaRPr lang="x-none" sz="2400" spc="10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Picture 26">
            <a:hlinkClick r:id="rId5"/>
            <a:extLst>
              <a:ext uri="{FF2B5EF4-FFF2-40B4-BE49-F238E27FC236}">
                <a16:creationId xmlns:a16="http://schemas.microsoft.com/office/drawing/2014/main" id="{5DCD0423-0ED1-41A0-AA02-158CE05C13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37" y="4278667"/>
            <a:ext cx="482708" cy="482708"/>
          </a:xfrm>
          <a:prstGeom prst="rect">
            <a:avLst/>
          </a:prstGeom>
        </p:spPr>
      </p:pic>
      <p:pic>
        <p:nvPicPr>
          <p:cNvPr id="28" name="Picture 27">
            <a:hlinkClick r:id="rId7"/>
            <a:extLst>
              <a:ext uri="{FF2B5EF4-FFF2-40B4-BE49-F238E27FC236}">
                <a16:creationId xmlns:a16="http://schemas.microsoft.com/office/drawing/2014/main" id="{A6B9A15E-0BA2-402E-AF69-287F28EF3A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255271"/>
            <a:ext cx="482708" cy="482708"/>
          </a:xfrm>
          <a:prstGeom prst="rect">
            <a:avLst/>
          </a:prstGeom>
        </p:spPr>
      </p:pic>
      <p:pic>
        <p:nvPicPr>
          <p:cNvPr id="29" name="Picture 28">
            <a:hlinkClick r:id="rId9"/>
            <a:extLst>
              <a:ext uri="{FF2B5EF4-FFF2-40B4-BE49-F238E27FC236}">
                <a16:creationId xmlns:a16="http://schemas.microsoft.com/office/drawing/2014/main" id="{4EFDE00B-5BBE-4A90-AD11-190CFA97826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53" y="4347166"/>
            <a:ext cx="423166" cy="344021"/>
          </a:xfrm>
          <a:prstGeom prst="rect">
            <a:avLst/>
          </a:prstGeom>
        </p:spPr>
      </p:pic>
      <p:pic>
        <p:nvPicPr>
          <p:cNvPr id="30" name="Picture 29">
            <a:hlinkClick r:id="rId11"/>
            <a:extLst>
              <a:ext uri="{FF2B5EF4-FFF2-40B4-BE49-F238E27FC236}">
                <a16:creationId xmlns:a16="http://schemas.microsoft.com/office/drawing/2014/main" id="{0195C0E3-05EC-45D2-A311-7A66EDBB9D5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62" y="4268197"/>
            <a:ext cx="482709" cy="482709"/>
          </a:xfrm>
          <a:prstGeom prst="rect">
            <a:avLst/>
          </a:prstGeom>
        </p:spPr>
      </p:pic>
      <p:pic>
        <p:nvPicPr>
          <p:cNvPr id="31" name="Picture 30">
            <a:hlinkClick r:id="rId13"/>
            <a:extLst>
              <a:ext uri="{FF2B5EF4-FFF2-40B4-BE49-F238E27FC236}">
                <a16:creationId xmlns:a16="http://schemas.microsoft.com/office/drawing/2014/main" id="{EB4D47A0-C570-49EB-A1D6-095E5E5A91F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2" y="4278667"/>
            <a:ext cx="423276" cy="42327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3532D38-92DB-4C0E-BA7E-AB1D2653B05D}"/>
              </a:ext>
            </a:extLst>
          </p:cNvPr>
          <p:cNvSpPr txBox="1">
            <a:spLocks/>
          </p:cNvSpPr>
          <p:nvPr userDrawn="1"/>
        </p:nvSpPr>
        <p:spPr>
          <a:xfrm>
            <a:off x="7699416" y="4369716"/>
            <a:ext cx="894967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EUSPA</a:t>
            </a:r>
            <a:endParaRPr lang="x-none" sz="12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D4732ED-2D96-46B3-813F-6A9F9EF44215}"/>
              </a:ext>
            </a:extLst>
          </p:cNvPr>
          <p:cNvSpPr txBox="1">
            <a:spLocks/>
          </p:cNvSpPr>
          <p:nvPr userDrawn="1"/>
        </p:nvSpPr>
        <p:spPr>
          <a:xfrm>
            <a:off x="6097600" y="4363106"/>
            <a:ext cx="1145698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@space4eu</a:t>
            </a:r>
            <a:endParaRPr lang="x-none" sz="12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BCBEA2C-B700-4C11-B313-1EA19C52E089}"/>
              </a:ext>
            </a:extLst>
          </p:cNvPr>
          <p:cNvSpPr txBox="1">
            <a:spLocks/>
          </p:cNvSpPr>
          <p:nvPr userDrawn="1"/>
        </p:nvSpPr>
        <p:spPr>
          <a:xfrm>
            <a:off x="4457221" y="4376170"/>
            <a:ext cx="1098352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@EU4Space</a:t>
            </a:r>
            <a:endParaRPr lang="x-none" sz="1200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94A1F614-8D0D-4B17-B727-F22395CA9342}"/>
              </a:ext>
            </a:extLst>
          </p:cNvPr>
          <p:cNvSpPr txBox="1">
            <a:spLocks/>
          </p:cNvSpPr>
          <p:nvPr userDrawn="1"/>
        </p:nvSpPr>
        <p:spPr>
          <a:xfrm>
            <a:off x="2950920" y="4360091"/>
            <a:ext cx="1350065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EUSPA</a:t>
            </a:r>
            <a:endParaRPr lang="x-none" sz="1200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9CD1DAC-539B-44B4-BB82-1F6457D17217}"/>
              </a:ext>
            </a:extLst>
          </p:cNvPr>
          <p:cNvSpPr txBox="1">
            <a:spLocks/>
          </p:cNvSpPr>
          <p:nvPr userDrawn="1"/>
        </p:nvSpPr>
        <p:spPr>
          <a:xfrm>
            <a:off x="1218585" y="4355738"/>
            <a:ext cx="894967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EU4Space</a:t>
            </a:r>
            <a:endParaRPr lang="x-none" sz="12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F65287F-F04E-4B7E-A244-23B0179596E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812" y="4344954"/>
            <a:ext cx="400026" cy="335341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E774BF58-EDAD-49FB-ACBF-A14E5CE258C5}"/>
              </a:ext>
            </a:extLst>
          </p:cNvPr>
          <p:cNvSpPr txBox="1">
            <a:spLocks/>
          </p:cNvSpPr>
          <p:nvPr userDrawn="1"/>
        </p:nvSpPr>
        <p:spPr>
          <a:xfrm>
            <a:off x="9268022" y="4342728"/>
            <a:ext cx="2495353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@EUSPA@social.network.europa.eu</a:t>
            </a:r>
            <a:endParaRPr lang="x-none" sz="12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4ACD128-71BA-4B78-AB5B-ED49DF616D9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98" y="896227"/>
            <a:ext cx="914400" cy="6096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84C875D-696C-470A-B5A6-3E7CCC9813D7}"/>
              </a:ext>
            </a:extLst>
          </p:cNvPr>
          <p:cNvSpPr txBox="1"/>
          <p:nvPr userDrawn="1"/>
        </p:nvSpPr>
        <p:spPr>
          <a:xfrm>
            <a:off x="3529454" y="1009761"/>
            <a:ext cx="1924269" cy="479148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en-US" sz="20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 ExtraBold" panose="00000900000000000000" pitchFamily="2" charset="0"/>
              </a:rPr>
              <a:t>#EUSpace</a:t>
            </a:r>
            <a:endParaRPr lang="LID4096" sz="2000" b="0" i="1" dirty="0">
              <a:solidFill>
                <a:schemeClr val="tx1">
                  <a:lumMod val="50000"/>
                  <a:lumOff val="50000"/>
                </a:schemeClr>
              </a:solidFill>
              <a:latin typeface="Nunito Sa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8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2940F1-2452-44F0-9C70-81E6D79D6D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07/17/2023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916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085CAC-F4E9-463F-83BA-C4DA28A84E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3085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07/17/2023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A2143E-077A-478B-9721-7722DD1D40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06" y="355435"/>
            <a:ext cx="1035284" cy="443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EFB7C0-A112-4281-BA05-93FDC5EF3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594A57-4939-4996-AB23-37A3DE52E9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D2599C-2EB3-4B2C-B4B6-D07F1176BF85}"/>
              </a:ext>
            </a:extLst>
          </p:cNvPr>
          <p:cNvSpPr txBox="1"/>
          <p:nvPr userDrawn="1"/>
        </p:nvSpPr>
        <p:spPr>
          <a:xfrm>
            <a:off x="9055634" y="479725"/>
            <a:ext cx="914400" cy="26781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400" b="0" i="1" dirty="0">
                <a:solidFill>
                  <a:schemeClr val="bg1"/>
                </a:solidFill>
                <a:latin typeface="Nunito Sans ExtraBold" panose="00000900000000000000" pitchFamily="2" charset="0"/>
              </a:rPr>
              <a:t>#EUSpace</a:t>
            </a:r>
            <a:endParaRPr lang="LID4096" sz="1400" b="0" i="1" dirty="0">
              <a:solidFill>
                <a:schemeClr val="bg1"/>
              </a:solidFill>
              <a:latin typeface="Nunito Sa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5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07/17/2023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90AE72-A6FD-4668-B196-FF46C4DE22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06" y="355435"/>
            <a:ext cx="1035284" cy="443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8E5B8B-3F26-451B-BA42-5D599AF92D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DE79E6-6E90-4029-8739-89DC11F2C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10EE61-7EA9-4A39-8166-7CD0A5F89BAF}"/>
              </a:ext>
            </a:extLst>
          </p:cNvPr>
          <p:cNvSpPr txBox="1"/>
          <p:nvPr userDrawn="1"/>
        </p:nvSpPr>
        <p:spPr>
          <a:xfrm>
            <a:off x="9055634" y="479725"/>
            <a:ext cx="914400" cy="26781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400" b="0" i="1" dirty="0">
                <a:solidFill>
                  <a:schemeClr val="bg1"/>
                </a:solidFill>
                <a:latin typeface="Nunito Sans ExtraBold" panose="00000900000000000000" pitchFamily="2" charset="0"/>
              </a:rPr>
              <a:t>#EUSpace</a:t>
            </a:r>
            <a:endParaRPr lang="LID4096" sz="1400" b="0" i="1" dirty="0">
              <a:solidFill>
                <a:schemeClr val="bg1"/>
              </a:solidFill>
              <a:latin typeface="Nunito Sa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0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9F72AE-D6D5-40FC-AA73-91D214051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F5AE13-68C5-4AA3-AA3A-86E5E698257C}"/>
              </a:ext>
            </a:extLst>
          </p:cNvPr>
          <p:cNvSpPr/>
          <p:nvPr userDrawn="1"/>
        </p:nvSpPr>
        <p:spPr>
          <a:xfrm>
            <a:off x="0" y="-1"/>
            <a:ext cx="6096000" cy="6858000"/>
          </a:xfrm>
          <a:prstGeom prst="rect">
            <a:avLst/>
          </a:prstGeom>
          <a:solidFill>
            <a:srgbClr val="043085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3976" y="2766218"/>
            <a:ext cx="5257800" cy="29441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07/17/2023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39950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19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07/17/2023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6049D5-97FD-4A55-91DD-EE931D15D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3925"/>
            <a:ext cx="10515600" cy="3983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DB5E1C-7027-4F5B-8F8C-49A68AA8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528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E86A00-E6C8-43B5-8B15-6B91A1478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4B5C3-1954-4836-A740-49FB4B65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4006-3564-4BC9-A642-4575A048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7DEE5-A442-4715-A74A-02062596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23D8-D123-4208-987B-CC6198AB057D}" type="datetime1">
              <a:rPr lang="x-none" smtClean="0"/>
              <a:t>07/17/2023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297E4-3BD7-49F3-A722-63CBC906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741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4A3ED0-8CF1-46F5-8507-97303178BA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73DE9A-A776-4884-AB73-2CDE3E0F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B0C1-19B7-417E-A421-9DBCD28BF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0377E-104B-44F9-ADD6-39E7D7C0C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36B5F-C6C6-43CE-B8AB-8B181632D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B25-6685-4855-8292-A39FFFCE4F48}" type="datetime1">
              <a:rPr lang="x-none" smtClean="0"/>
              <a:t>07/17/2023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EA5BB-F346-4A19-BA57-2D3E996D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093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7C4A45-5C6D-4E1B-AB62-B30F4DD4CE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CD7D17-E66A-4268-9494-3E059147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7708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20860-6ACE-44FF-976D-C004CDAD1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1E8B0-3A0B-4E90-835C-D0B14C0E4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048AE-0FC1-4CE2-912F-76D9FF4ED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663BD-0D76-4510-BFF0-E36B468DE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36B7B-ED85-4F57-8698-B943109C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E390-C866-4CBD-93FC-78CB08373939}" type="datetime1">
              <a:rPr lang="x-none" smtClean="0"/>
              <a:t>07/17/2023</a:t>
            </a:fld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808514-4D32-4D97-85A0-32E1BEDA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621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5673D-84F3-4356-A429-7E8748EE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009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CF2DB-9D68-4A2D-8503-2EEA8B2D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265BC-6FB3-4C5B-B82C-E099F378F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BBDA357-E643-4819-87FA-55273CFF37F1}" type="datetime1">
              <a:rPr lang="x-none" smtClean="0"/>
              <a:pPr/>
              <a:t>07/17/2023</a:t>
            </a:fld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6FC82-50B9-46E1-87CF-2D63863AB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32D733E-3264-41AF-819B-F4786F848FED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75BF7-D759-47AF-9BED-A7852014DEB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72" y="385386"/>
            <a:ext cx="980172" cy="387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3D509-8CB7-4B78-BD7E-06945E74FC4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2847B8-33E3-4ECC-B1D7-6E9CFA600B71}"/>
              </a:ext>
            </a:extLst>
          </p:cNvPr>
          <p:cNvSpPr txBox="1"/>
          <p:nvPr userDrawn="1"/>
        </p:nvSpPr>
        <p:spPr>
          <a:xfrm>
            <a:off x="9055634" y="479725"/>
            <a:ext cx="914400" cy="26781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4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 ExtraBold" panose="00000900000000000000" pitchFamily="2" charset="0"/>
              </a:rPr>
              <a:t>#EUSpace</a:t>
            </a:r>
            <a:endParaRPr lang="LID4096" sz="1400" b="0" i="1" dirty="0">
              <a:solidFill>
                <a:schemeClr val="tx1">
                  <a:lumMod val="50000"/>
                  <a:lumOff val="50000"/>
                </a:schemeClr>
              </a:solidFill>
              <a:latin typeface="Nunito Sa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87" r:id="rId3"/>
    <p:sldLayoutId id="2147483689" r:id="rId4"/>
    <p:sldLayoutId id="2147483688" r:id="rId5"/>
    <p:sldLayoutId id="214748369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62" r:id="rId12"/>
    <p:sldLayoutId id="2147483656" r:id="rId13"/>
    <p:sldLayoutId id="2147483657" r:id="rId14"/>
    <p:sldLayoutId id="2147483658" r:id="rId15"/>
    <p:sldLayoutId id="2147483714" r:id="rId16"/>
    <p:sldLayoutId id="2147483720" r:id="rId17"/>
    <p:sldLayoutId id="214748366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891BD2-E4F4-4007-8A52-C4132E696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111" y="4048384"/>
            <a:ext cx="6819260" cy="1201553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</a:pPr>
            <a:r>
              <a:rPr lang="de-DE" sz="3200" dirty="0">
                <a:latin typeface="Exo Medium" pitchFamily="2" charset="0"/>
              </a:rPr>
              <a:t>EUSPA </a:t>
            </a:r>
            <a:r>
              <a:rPr lang="de-DE" sz="3200" dirty="0" err="1">
                <a:latin typeface="Exo Medium" pitchFamily="2" charset="0"/>
              </a:rPr>
              <a:t>and</a:t>
            </a:r>
            <a:r>
              <a:rPr lang="de-DE" sz="3200" dirty="0">
                <a:latin typeface="Exo Medium" pitchFamily="2" charset="0"/>
              </a:rPr>
              <a:t> </a:t>
            </a:r>
            <a:r>
              <a:rPr lang="de-DE" sz="3200" dirty="0" err="1">
                <a:latin typeface="Exo Medium" pitchFamily="2" charset="0"/>
              </a:rPr>
              <a:t>the</a:t>
            </a:r>
            <a:r>
              <a:rPr lang="de-DE" sz="3200" dirty="0">
                <a:latin typeface="Exo Medium" pitchFamily="2" charset="0"/>
              </a:rPr>
              <a:t> EU Space Programme</a:t>
            </a:r>
            <a:endParaRPr lang="LID4096" sz="3200" dirty="0">
              <a:latin typeface="Exo Medium" pitchFamily="2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8442EA0-E774-4C02-A642-799B54004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109" y="5332564"/>
            <a:ext cx="5676100" cy="377497"/>
          </a:xfrm>
        </p:spPr>
        <p:txBody>
          <a:bodyPr/>
          <a:lstStyle/>
          <a:p>
            <a:r>
              <a:rPr lang="en-US" dirty="0">
                <a:latin typeface="Exo Medium" pitchFamily="2" charset="0"/>
              </a:rPr>
              <a:t>18/07/2023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0FE3FC-9263-4665-9831-F84D00F517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0109" y="5720906"/>
            <a:ext cx="5676100" cy="365125"/>
          </a:xfrm>
        </p:spPr>
        <p:txBody>
          <a:bodyPr/>
          <a:lstStyle/>
          <a:p>
            <a:r>
              <a:rPr lang="en-US" dirty="0"/>
              <a:t>Rodrigo da Costa, Executive Director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0218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1EAE2F5-0438-4B02-BC9B-38A89AE88356}"/>
              </a:ext>
            </a:extLst>
          </p:cNvPr>
          <p:cNvSpPr txBox="1">
            <a:spLocks/>
          </p:cNvSpPr>
          <p:nvPr/>
        </p:nvSpPr>
        <p:spPr>
          <a:xfrm>
            <a:off x="322780" y="1365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ID4096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8A080C8-4439-4213-9709-B2686579F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9489" y="1356447"/>
            <a:ext cx="7934326" cy="507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000066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000066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0066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000066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000066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40005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Galileo Search and Rescue</a:t>
            </a:r>
          </a:p>
          <a:p>
            <a:pPr lvl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Below 2km localization in less than 10’</a:t>
            </a:r>
            <a:endParaRPr lang="en-150" sz="20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SAR beacons with Galileo for maritime, aviation and personal use available in the market</a:t>
            </a:r>
          </a:p>
          <a:p>
            <a:pPr lvl="1">
              <a:lnSpc>
                <a:spcPct val="110000"/>
              </a:lnSpc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SAR/Galileo Return Link Service operational since January 2020</a:t>
            </a:r>
          </a:p>
          <a:p>
            <a:pPr marL="457200" lvl="1" indent="0">
              <a:lnSpc>
                <a:spcPct val="110000"/>
              </a:lnSpc>
              <a:buClr>
                <a:srgbClr val="FF9900"/>
              </a:buClr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Earth observation and Copernicus Emergency Services</a:t>
            </a:r>
          </a:p>
          <a:p>
            <a:pPr lvl="1" algn="just">
              <a:spcAft>
                <a:spcPts val="6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On-demand Mapping (all disaster management cycle phases) </a:t>
            </a:r>
          </a:p>
          <a:p>
            <a:pPr lvl="1" algn="just">
              <a:spcAft>
                <a:spcPts val="6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Early Warning and Monitoring Service (floods, wildfires, droughts) </a:t>
            </a:r>
          </a:p>
          <a:p>
            <a:pPr lvl="1" algn="just">
              <a:spcAft>
                <a:spcPts val="600"/>
              </a:spcAft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Exposure Mapping (different indicators for exposure)</a:t>
            </a:r>
          </a:p>
          <a:p>
            <a:pPr marL="457200" lvl="1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None/>
              <a:defRPr/>
            </a:pPr>
            <a:r>
              <a:rPr lang="en-US" b="1" dirty="0">
                <a:solidFill>
                  <a:schemeClr val="accent2"/>
                </a:solidFill>
                <a:latin typeface="Calibri" pitchFamily="34" charset="0"/>
                <a:cs typeface="Arial" pitchFamily="34" charset="0"/>
              </a:rPr>
              <a:t>EU Space Surveillance and Tracking Front Desk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 of 1 July EUSPA responsible for the EU SST Front Desk </a:t>
            </a:r>
          </a:p>
          <a:p>
            <a:pPr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Information provided to authorities (e.g. aviation)</a:t>
            </a:r>
          </a:p>
          <a:p>
            <a:pPr marL="457200" lvl="1" indent="0" algn="just">
              <a:spcAft>
                <a:spcPts val="600"/>
              </a:spcAft>
              <a:buClr>
                <a:srgbClr val="ED7D31"/>
              </a:buClr>
              <a:buNone/>
              <a:defRPr/>
            </a:pP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endParaRPr lang="en-US" b="1" dirty="0">
              <a:solidFill>
                <a:schemeClr val="accent2"/>
              </a:solidFill>
              <a:latin typeface="Calibri" pitchFamily="34" charset="0"/>
              <a:cs typeface="Arial" pitchFamily="34" charset="0"/>
            </a:endParaRPr>
          </a:p>
          <a:p>
            <a:pPr marL="457200" lvl="1" indent="0" algn="just">
              <a:buClr>
                <a:srgbClr val="ED7D31"/>
              </a:buClr>
              <a:buNone/>
              <a:defRPr/>
            </a:pP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1BCB0-E26A-4754-8B8C-F2EF790C7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9479" y="3503364"/>
            <a:ext cx="4201160" cy="260109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59AB9564-6049-4D63-8D68-C057E2AA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79" y="467938"/>
            <a:ext cx="8628715" cy="8557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rPr>
              <a:t>Crisis Management and Surveillance </a:t>
            </a:r>
            <a:endParaRPr lang="LID4096" dirty="0">
              <a:solidFill>
                <a:schemeClr val="tx1">
                  <a:lumMod val="85000"/>
                  <a:lumOff val="1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D728DB-C4F0-40DF-ADDC-E2FD9A954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478" y="1772768"/>
            <a:ext cx="1418113" cy="1604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07140A-14E6-47C9-8F61-05F9D4F3D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232" y="1772768"/>
            <a:ext cx="1418113" cy="1596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97894F-8C99-404A-AFD2-F1C8AF960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5740" y="1772768"/>
            <a:ext cx="1418113" cy="16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3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09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55E338-B9B5-4438-8AB8-304C85F1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815071" cy="1325563"/>
          </a:xfrm>
        </p:spPr>
        <p:txBody>
          <a:bodyPr/>
          <a:lstStyle/>
          <a:p>
            <a:r>
              <a:rPr lang="en-US" dirty="0"/>
              <a:t>A new EU Space </a:t>
            </a:r>
            <a:r>
              <a:rPr lang="en-US" dirty="0" err="1"/>
              <a:t>Programme</a:t>
            </a:r>
            <a:endParaRPr lang="LID4096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A947ED3-0BF6-4B86-AA69-702EC991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58" y="1898393"/>
            <a:ext cx="3909225" cy="454615"/>
          </a:xfrm>
          <a:noFill/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Aft>
                <a:spcPts val="1200"/>
              </a:spcAft>
              <a:buNone/>
              <a:tabLst>
                <a:tab pos="457200" algn="l"/>
              </a:tabLs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EU space activities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under one umbrella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ID4096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B47A361-E87A-4040-A4E9-DA5452DC0C7E}"/>
              </a:ext>
            </a:extLst>
          </p:cNvPr>
          <p:cNvSpPr txBox="1">
            <a:spLocks/>
          </p:cNvSpPr>
          <p:nvPr/>
        </p:nvSpPr>
        <p:spPr>
          <a:xfrm>
            <a:off x="650449" y="311124"/>
            <a:ext cx="8757501" cy="13552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ID4096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D1EA43-FC85-4C53-B409-929766B23553}"/>
              </a:ext>
            </a:extLst>
          </p:cNvPr>
          <p:cNvSpPr/>
          <p:nvPr/>
        </p:nvSpPr>
        <p:spPr>
          <a:xfrm>
            <a:off x="4067876" y="3143005"/>
            <a:ext cx="2139258" cy="3718987"/>
          </a:xfrm>
          <a:prstGeom prst="rect">
            <a:avLst/>
          </a:prstGeom>
          <a:solidFill>
            <a:srgbClr val="152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CA439B-B6AD-4504-8657-E06B1D7EAE75}"/>
              </a:ext>
            </a:extLst>
          </p:cNvPr>
          <p:cNvSpPr/>
          <p:nvPr/>
        </p:nvSpPr>
        <p:spPr>
          <a:xfrm>
            <a:off x="4676893" y="4547960"/>
            <a:ext cx="998323" cy="2761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Copernicus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1D529847-E3FF-418F-99AD-20B287922462}"/>
              </a:ext>
            </a:extLst>
          </p:cNvPr>
          <p:cNvSpPr txBox="1"/>
          <p:nvPr/>
        </p:nvSpPr>
        <p:spPr>
          <a:xfrm>
            <a:off x="4294355" y="4933483"/>
            <a:ext cx="1760010" cy="160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Earth Observation (EO) </a:t>
            </a:r>
            <a:r>
              <a:rPr lang="en-GB" sz="1300" dirty="0">
                <a:solidFill>
                  <a:prstClr val="white"/>
                </a:solidFill>
                <a:latin typeface="Calibri Light" panose="020F0302020204030204"/>
              </a:rPr>
              <a:t>and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monitoring based on satellite &amp; non-space data</a:t>
            </a: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Nr.1 world provider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space data and information (&gt;20TB/day)</a:t>
            </a:r>
            <a:endParaRPr kumimoji="0" lang="en-GB" sz="13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2734C1-6DA4-4CD5-BD6B-8271E19BE2BA}"/>
              </a:ext>
            </a:extLst>
          </p:cNvPr>
          <p:cNvSpPr/>
          <p:nvPr/>
        </p:nvSpPr>
        <p:spPr>
          <a:xfrm>
            <a:off x="4698023" y="3373041"/>
            <a:ext cx="936939" cy="9369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2BFAC0-A26A-44A0-9726-76C4FD4D3E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358" y="3679691"/>
            <a:ext cx="763168" cy="36976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31E0734-87D6-4E92-966A-1AFFE376DFFC}"/>
              </a:ext>
            </a:extLst>
          </p:cNvPr>
          <p:cNvSpPr>
            <a:spLocks noChangeAspect="1"/>
          </p:cNvSpPr>
          <p:nvPr/>
        </p:nvSpPr>
        <p:spPr>
          <a:xfrm>
            <a:off x="432" y="3143005"/>
            <a:ext cx="2097353" cy="3718988"/>
          </a:xfrm>
          <a:prstGeom prst="rect">
            <a:avLst/>
          </a:prstGeom>
          <a:solidFill>
            <a:srgbClr val="96A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F9C9F8-C023-4781-B86A-68390050C466}"/>
              </a:ext>
            </a:extLst>
          </p:cNvPr>
          <p:cNvSpPr/>
          <p:nvPr/>
        </p:nvSpPr>
        <p:spPr>
          <a:xfrm>
            <a:off x="699517" y="4549159"/>
            <a:ext cx="691750" cy="2761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EGNOS</a:t>
            </a: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2DCA9E67-87D8-4489-97EF-50A9FE1508F2}"/>
              </a:ext>
            </a:extLst>
          </p:cNvPr>
          <p:cNvSpPr txBox="1"/>
          <p:nvPr/>
        </p:nvSpPr>
        <p:spPr>
          <a:xfrm>
            <a:off x="215412" y="4940303"/>
            <a:ext cx="1642299" cy="119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EGNOS “Makes navigation signals more accurate and trustable for Safety-critical applications”</a:t>
            </a: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Operational in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400+ airports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&amp; helipads in 23 countries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DA1630-E805-47BE-A4CC-CD4CAE3C68E6}"/>
              </a:ext>
            </a:extLst>
          </p:cNvPr>
          <p:cNvSpPr/>
          <p:nvPr/>
        </p:nvSpPr>
        <p:spPr>
          <a:xfrm>
            <a:off x="568093" y="3373038"/>
            <a:ext cx="936939" cy="9369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C3B29D-F53C-474E-8E8E-70E4193557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91" y="3753244"/>
            <a:ext cx="582143" cy="19328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046D0BA-6CDC-44EA-9D75-E6F9B1289C74}"/>
              </a:ext>
            </a:extLst>
          </p:cNvPr>
          <p:cNvSpPr/>
          <p:nvPr/>
        </p:nvSpPr>
        <p:spPr>
          <a:xfrm>
            <a:off x="2093847" y="3143005"/>
            <a:ext cx="2045841" cy="3718987"/>
          </a:xfrm>
          <a:prstGeom prst="rect">
            <a:avLst/>
          </a:prstGeom>
          <a:solidFill>
            <a:srgbClr val="33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71E628-C7EE-49E3-898F-74593E71504A}"/>
              </a:ext>
            </a:extLst>
          </p:cNvPr>
          <p:cNvSpPr/>
          <p:nvPr/>
        </p:nvSpPr>
        <p:spPr>
          <a:xfrm>
            <a:off x="2759456" y="4549159"/>
            <a:ext cx="687699" cy="2761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Galileo</a:t>
            </a:r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id="{B02DB3F0-FC31-4038-B50D-29EB65EB155D}"/>
              </a:ext>
            </a:extLst>
          </p:cNvPr>
          <p:cNvSpPr txBox="1"/>
          <p:nvPr/>
        </p:nvSpPr>
        <p:spPr>
          <a:xfrm>
            <a:off x="2253771" y="4940304"/>
            <a:ext cx="1724306" cy="895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Global satellite navigation and positioning system (GNSS)</a:t>
            </a: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than </a:t>
            </a: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billion Galileo receivers 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worldwide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B016E7-8B44-4FB6-917E-4899A3055842}"/>
              </a:ext>
            </a:extLst>
          </p:cNvPr>
          <p:cNvSpPr/>
          <p:nvPr/>
        </p:nvSpPr>
        <p:spPr>
          <a:xfrm>
            <a:off x="2641138" y="3373040"/>
            <a:ext cx="936939" cy="9369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C1631C-F9D2-49EC-A47A-0E89F433C7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004" y="3640452"/>
            <a:ext cx="417024" cy="41702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423ED7A-8D8D-486E-A25B-3E7D58762E5D}"/>
              </a:ext>
            </a:extLst>
          </p:cNvPr>
          <p:cNvSpPr/>
          <p:nvPr/>
        </p:nvSpPr>
        <p:spPr>
          <a:xfrm>
            <a:off x="6199895" y="3143005"/>
            <a:ext cx="2040691" cy="3718987"/>
          </a:xfrm>
          <a:prstGeom prst="rect">
            <a:avLst/>
          </a:prstGeom>
          <a:solidFill>
            <a:srgbClr val="576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D077AE-78CB-4BC1-8DF7-94228E37A010}"/>
              </a:ext>
            </a:extLst>
          </p:cNvPr>
          <p:cNvSpPr/>
          <p:nvPr/>
        </p:nvSpPr>
        <p:spPr>
          <a:xfrm>
            <a:off x="6658239" y="4547960"/>
            <a:ext cx="1148613" cy="27616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GOVSATCOM</a:t>
            </a:r>
          </a:p>
        </p:txBody>
      </p:sp>
      <p:sp>
        <p:nvSpPr>
          <p:cNvPr id="33" name="TextBox 36">
            <a:extLst>
              <a:ext uri="{FF2B5EF4-FFF2-40B4-BE49-F238E27FC236}">
                <a16:creationId xmlns:a16="http://schemas.microsoft.com/office/drawing/2014/main" id="{F0D30309-C59D-4C49-A995-D442456C1254}"/>
              </a:ext>
            </a:extLst>
          </p:cNvPr>
          <p:cNvSpPr txBox="1"/>
          <p:nvPr/>
        </p:nvSpPr>
        <p:spPr>
          <a:xfrm>
            <a:off x="6368503" y="4941647"/>
            <a:ext cx="1732257" cy="895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Secure satellite communications for EU governmental actors</a:t>
            </a: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Rapid support over crisis areas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88655C3-9878-4D68-87A5-FAA316E83109}"/>
              </a:ext>
            </a:extLst>
          </p:cNvPr>
          <p:cNvSpPr/>
          <p:nvPr/>
        </p:nvSpPr>
        <p:spPr>
          <a:xfrm>
            <a:off x="6775062" y="3374219"/>
            <a:ext cx="936939" cy="9369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573CA10-CCF3-417B-AFCE-A62B98FD57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092" y="3769531"/>
            <a:ext cx="811213" cy="13173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CCC63A4-DD78-4BC1-82E0-06292F8583F6}"/>
              </a:ext>
            </a:extLst>
          </p:cNvPr>
          <p:cNvSpPr>
            <a:spLocks noChangeAspect="1"/>
          </p:cNvSpPr>
          <p:nvPr/>
        </p:nvSpPr>
        <p:spPr>
          <a:xfrm>
            <a:off x="10253155" y="3143579"/>
            <a:ext cx="1967910" cy="37189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AEC629-E042-4635-B54A-515484119F95}"/>
              </a:ext>
            </a:extLst>
          </p:cNvPr>
          <p:cNvSpPr>
            <a:spLocks noChangeAspect="1"/>
          </p:cNvSpPr>
          <p:nvPr/>
        </p:nvSpPr>
        <p:spPr>
          <a:xfrm>
            <a:off x="10692481" y="4456242"/>
            <a:ext cx="1081412" cy="3277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Others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59C6EEEE-6212-4330-9327-2F4E365A609F}"/>
              </a:ext>
            </a:extLst>
          </p:cNvPr>
          <p:cNvSpPr txBox="1">
            <a:spLocks noChangeAspect="1"/>
          </p:cNvSpPr>
          <p:nvPr/>
        </p:nvSpPr>
        <p:spPr>
          <a:xfrm>
            <a:off x="10540436" y="5008812"/>
            <a:ext cx="1385502" cy="163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Access to Space</a:t>
            </a: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300" dirty="0">
                <a:solidFill>
                  <a:prstClr val="white"/>
                </a:solidFill>
                <a:latin typeface="Calibri Light" panose="020F0302020204030204"/>
              </a:rPr>
              <a:t>Research &amp; I</a:t>
            </a:r>
            <a:r>
              <a:rPr lang="en-GB" sz="1300" dirty="0" err="1">
                <a:solidFill>
                  <a:prstClr val="white"/>
                </a:solidFill>
                <a:latin typeface="Calibri Light" panose="020F0302020204030204"/>
              </a:rPr>
              <a:t>nnovation</a:t>
            </a:r>
            <a:endParaRPr lang="en-GB" sz="1300" dirty="0">
              <a:solidFill>
                <a:prstClr val="white"/>
              </a:solidFill>
              <a:latin typeface="Calibri Light" panose="020F0302020204030204"/>
            </a:endParaRP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ntrepreneurship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de-DE" sz="1300" dirty="0">
                <a:solidFill>
                  <a:prstClr val="white"/>
                </a:solidFill>
                <a:latin typeface="Calibri Light" panose="020F0302020204030204"/>
              </a:rPr>
              <a:t>C</a:t>
            </a:r>
            <a:r>
              <a:rPr lang="en-GB" sz="1300" dirty="0" err="1">
                <a:solidFill>
                  <a:prstClr val="white"/>
                </a:solidFill>
                <a:latin typeface="Calibri Light" panose="020F0302020204030204"/>
              </a:rPr>
              <a:t>ertification</a:t>
            </a:r>
            <a:r>
              <a:rPr lang="en-GB" sz="1300" dirty="0">
                <a:solidFill>
                  <a:prstClr val="white"/>
                </a:solidFill>
                <a:latin typeface="Calibri Light" panose="020F0302020204030204"/>
              </a:rPr>
              <a:t> &amp; standardisation</a:t>
            </a: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</a:t>
            </a:r>
            <a:r>
              <a:rPr kumimoji="0" lang="en-GB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apacity</a:t>
            </a: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Building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AC07F1A-E94F-457D-AB11-856D743C5159}"/>
              </a:ext>
            </a:extLst>
          </p:cNvPr>
          <p:cNvSpPr>
            <a:spLocks noChangeAspect="1"/>
          </p:cNvSpPr>
          <p:nvPr/>
        </p:nvSpPr>
        <p:spPr>
          <a:xfrm>
            <a:off x="10759223" y="3337971"/>
            <a:ext cx="901249" cy="93765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endParaRPr kumimoji="0" lang="LID4096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23F0741-5E2B-4444-B5DD-A4617BA0A0BF}"/>
              </a:ext>
            </a:extLst>
          </p:cNvPr>
          <p:cNvSpPr>
            <a:spLocks noChangeAspect="1"/>
          </p:cNvSpPr>
          <p:nvPr/>
        </p:nvSpPr>
        <p:spPr>
          <a:xfrm>
            <a:off x="8350579" y="3352227"/>
            <a:ext cx="942679" cy="9369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C76BB3B-3FF8-46FB-9637-FDF53F37139B}"/>
              </a:ext>
            </a:extLst>
          </p:cNvPr>
          <p:cNvSpPr>
            <a:spLocks noChangeAspect="1"/>
          </p:cNvSpPr>
          <p:nvPr/>
        </p:nvSpPr>
        <p:spPr>
          <a:xfrm>
            <a:off x="8240586" y="3143578"/>
            <a:ext cx="2038267" cy="37189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CCADA9-6ACE-4D6A-9802-D55E9F55C482}"/>
              </a:ext>
            </a:extLst>
          </p:cNvPr>
          <p:cNvSpPr>
            <a:spLocks noChangeAspect="1"/>
          </p:cNvSpPr>
          <p:nvPr/>
        </p:nvSpPr>
        <p:spPr>
          <a:xfrm>
            <a:off x="8275028" y="4408083"/>
            <a:ext cx="2005807" cy="5632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 Situational Awareness (SSA)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536F0119-A6FD-4831-8F49-51D9CD030DDA}"/>
              </a:ext>
            </a:extLst>
          </p:cNvPr>
          <p:cNvSpPr txBox="1">
            <a:spLocks noChangeAspect="1"/>
          </p:cNvSpPr>
          <p:nvPr/>
        </p:nvSpPr>
        <p:spPr>
          <a:xfrm>
            <a:off x="8330385" y="5010209"/>
            <a:ext cx="1789829" cy="1562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Space Surveillance and Tracking (SST)</a:t>
            </a: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Space </a:t>
            </a:r>
            <a:r>
              <a:rPr kumimoji="0" lang="de-DE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Weather</a:t>
            </a: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Events (SWE)</a:t>
            </a: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Near</a:t>
            </a: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-Earth Objects (NEO)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666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18A9EDF-B33C-45F4-87D3-9E0EDBA7B349}"/>
              </a:ext>
            </a:extLst>
          </p:cNvPr>
          <p:cNvSpPr>
            <a:spLocks noChangeAspect="1"/>
          </p:cNvSpPr>
          <p:nvPr/>
        </p:nvSpPr>
        <p:spPr>
          <a:xfrm>
            <a:off x="8760561" y="3349657"/>
            <a:ext cx="942679" cy="9369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4564BA-579A-412B-8129-3B2A75603D2E}"/>
              </a:ext>
            </a:extLst>
          </p:cNvPr>
          <p:cNvSpPr txBox="1"/>
          <p:nvPr/>
        </p:nvSpPr>
        <p:spPr>
          <a:xfrm>
            <a:off x="8775728" y="3680030"/>
            <a:ext cx="914400" cy="335034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eo Sans W1G" panose="020B0504030504040204" pitchFamily="34" charset="0"/>
              </a:rPr>
              <a:t>SSA</a:t>
            </a:r>
            <a:endParaRPr lang="LID4096" sz="1600" b="1" dirty="0">
              <a:solidFill>
                <a:schemeClr val="tx1">
                  <a:lumMod val="65000"/>
                  <a:lumOff val="35000"/>
                </a:schemeClr>
              </a:solidFill>
              <a:latin typeface="Neo Sans W1G" panose="020B05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4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3BCAC-2F5E-47B3-A45E-F59E7D6F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931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IRIS</a:t>
            </a:r>
            <a:r>
              <a:rPr lang="en-US" baseline="30000" dirty="0"/>
              <a:t>2</a:t>
            </a:r>
            <a:br>
              <a:rPr lang="en-US" dirty="0"/>
            </a:br>
            <a:r>
              <a:rPr lang="en-US" sz="3100" dirty="0"/>
              <a:t>Infrastructure for Resilience, Interconnectivity and Security by Satellite</a:t>
            </a:r>
            <a:endParaRPr lang="LID4096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71D7-F553-4E39-A8F2-FA9F4F1DF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Regulation 2023/588 in force since 20 March 2023</a:t>
            </a:r>
            <a:endParaRPr lang="LID4096" dirty="0"/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69F6A-92D8-4CAF-B13C-56B6639D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3</a:t>
            </a:fld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C43F9F-7F20-4AD3-9198-5E7A01F0B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40" y="2581074"/>
            <a:ext cx="5277121" cy="3911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9E328C-56BA-4006-9BF4-977C65D8F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668" y="2630279"/>
            <a:ext cx="2863997" cy="40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CC6EE-79F2-4F49-A294-18189865B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622" y="2016694"/>
            <a:ext cx="3021253" cy="365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Exploitation</a:t>
            </a:r>
            <a:endParaRPr lang="LID4096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916A06-434B-4713-B0D2-27ADAD68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4</a:t>
            </a:fld>
            <a:endParaRPr lang="x-non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859DF9-3F39-4619-BC2E-3466DA2A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213" y="974123"/>
            <a:ext cx="3995057" cy="1325563"/>
          </a:xfrm>
        </p:spPr>
        <p:txBody>
          <a:bodyPr/>
          <a:lstStyle/>
          <a:p>
            <a:r>
              <a:rPr lang="en-US" dirty="0"/>
              <a:t>EUSPA’s mission</a:t>
            </a:r>
            <a:endParaRPr lang="en-15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7CC4B4-C46E-4426-A6C4-062FED21873A}"/>
              </a:ext>
            </a:extLst>
          </p:cNvPr>
          <p:cNvSpPr txBox="1">
            <a:spLocks/>
          </p:cNvSpPr>
          <p:nvPr/>
        </p:nvSpPr>
        <p:spPr>
          <a:xfrm>
            <a:off x="520566" y="380921"/>
            <a:ext cx="9461634" cy="947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l" defTabSz="914400" rtl="0" eaLnBrk="1" latinLnBrk="0" hangingPunct="1"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>
              <a:solidFill>
                <a:srgbClr val="0E4194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09B179-1344-470F-8E58-6680F0251FC6}"/>
              </a:ext>
            </a:extLst>
          </p:cNvPr>
          <p:cNvGrpSpPr/>
          <p:nvPr/>
        </p:nvGrpSpPr>
        <p:grpSpPr>
          <a:xfrm>
            <a:off x="6429825" y="4288750"/>
            <a:ext cx="4914950" cy="951153"/>
            <a:chOff x="6788641" y="4730561"/>
            <a:chExt cx="4914950" cy="951153"/>
          </a:xfrm>
        </p:grpSpPr>
        <p:pic>
          <p:nvPicPr>
            <p:cNvPr id="8" name="Graphic 7" descr="Users">
              <a:extLst>
                <a:ext uri="{FF2B5EF4-FFF2-40B4-BE49-F238E27FC236}">
                  <a16:creationId xmlns:a16="http://schemas.microsoft.com/office/drawing/2014/main" id="{7FEC0BAB-66EE-4BBA-AEDD-615F1C59A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88641" y="4730561"/>
              <a:ext cx="662781" cy="662781"/>
            </a:xfrm>
            <a:prstGeom prst="rect">
              <a:avLst/>
            </a:prstGeom>
          </p:spPr>
        </p:pic>
        <p:sp>
          <p:nvSpPr>
            <p:cNvPr id="14" name="Content Placeholder 5">
              <a:extLst>
                <a:ext uri="{FF2B5EF4-FFF2-40B4-BE49-F238E27FC236}">
                  <a16:creationId xmlns:a16="http://schemas.microsoft.com/office/drawing/2014/main" id="{7409EE55-2AF7-4193-88C3-913793F2433E}"/>
                </a:ext>
              </a:extLst>
            </p:cNvPr>
            <p:cNvSpPr txBox="1">
              <a:spLocks/>
            </p:cNvSpPr>
            <p:nvPr/>
          </p:nvSpPr>
          <p:spPr>
            <a:xfrm>
              <a:off x="7710790" y="4770225"/>
              <a:ext cx="3992801" cy="91148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/>
                <a:t>Market development, communications, user uptake, applications, innovation</a:t>
              </a:r>
              <a:endParaRPr lang="LID4096" sz="24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566CA8-1A6D-4FA5-998A-3643083B4AC8}"/>
              </a:ext>
            </a:extLst>
          </p:cNvPr>
          <p:cNvGrpSpPr/>
          <p:nvPr/>
        </p:nvGrpSpPr>
        <p:grpSpPr>
          <a:xfrm>
            <a:off x="6429825" y="3057895"/>
            <a:ext cx="3401915" cy="662781"/>
            <a:chOff x="6788641" y="2968641"/>
            <a:chExt cx="3401915" cy="662781"/>
          </a:xfrm>
        </p:grpSpPr>
        <p:sp>
          <p:nvSpPr>
            <p:cNvPr id="10" name="Content Placeholder 5">
              <a:extLst>
                <a:ext uri="{FF2B5EF4-FFF2-40B4-BE49-F238E27FC236}">
                  <a16:creationId xmlns:a16="http://schemas.microsoft.com/office/drawing/2014/main" id="{D990C770-F707-4E7C-AE7F-47EAE5F91CC1}"/>
                </a:ext>
              </a:extLst>
            </p:cNvPr>
            <p:cNvSpPr txBox="1">
              <a:spLocks/>
            </p:cNvSpPr>
            <p:nvPr/>
          </p:nvSpPr>
          <p:spPr>
            <a:xfrm>
              <a:off x="7710790" y="3079411"/>
              <a:ext cx="2479766" cy="4910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2400" dirty="0"/>
                <a:t>Security</a:t>
              </a:r>
              <a:endParaRPr lang="LID4096" sz="2400" dirty="0"/>
            </a:p>
          </p:txBody>
        </p:sp>
        <p:pic>
          <p:nvPicPr>
            <p:cNvPr id="16" name="Graphic 15" descr="Lock">
              <a:extLst>
                <a:ext uri="{FF2B5EF4-FFF2-40B4-BE49-F238E27FC236}">
                  <a16:creationId xmlns:a16="http://schemas.microsoft.com/office/drawing/2014/main" id="{9039D134-078B-4081-BAAE-495E5A13C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88641" y="2968641"/>
              <a:ext cx="662781" cy="662781"/>
            </a:xfrm>
            <a:prstGeom prst="rect">
              <a:avLst/>
            </a:prstGeom>
          </p:spPr>
        </p:pic>
      </p:grpSp>
      <p:grpSp>
        <p:nvGrpSpPr>
          <p:cNvPr id="20" name="Graphic 12" descr="Circular flowchart">
            <a:extLst>
              <a:ext uri="{FF2B5EF4-FFF2-40B4-BE49-F238E27FC236}">
                <a16:creationId xmlns:a16="http://schemas.microsoft.com/office/drawing/2014/main" id="{5360C825-B3DE-47B1-8A87-CA56F1A746A2}"/>
              </a:ext>
            </a:extLst>
          </p:cNvPr>
          <p:cNvGrpSpPr/>
          <p:nvPr/>
        </p:nvGrpSpPr>
        <p:grpSpPr>
          <a:xfrm>
            <a:off x="6429825" y="1836683"/>
            <a:ext cx="784079" cy="784079"/>
            <a:chOff x="6727993" y="1207897"/>
            <a:chExt cx="784079" cy="78407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87CAC0A-47D0-4772-B692-C8C97249564B}"/>
                </a:ext>
              </a:extLst>
            </p:cNvPr>
            <p:cNvSpPr/>
            <p:nvPr/>
          </p:nvSpPr>
          <p:spPr>
            <a:xfrm>
              <a:off x="6869776" y="1394601"/>
              <a:ext cx="163350" cy="253192"/>
            </a:xfrm>
            <a:custGeom>
              <a:avLst/>
              <a:gdLst>
                <a:gd name="connsiteX0" fmla="*/ 38637 w 163349"/>
                <a:gd name="connsiteY0" fmla="*/ 246582 h 253192"/>
                <a:gd name="connsiteX1" fmla="*/ 37902 w 163349"/>
                <a:gd name="connsiteY1" fmla="*/ 229838 h 253192"/>
                <a:gd name="connsiteX2" fmla="*/ 159435 w 163349"/>
                <a:gd name="connsiteY2" fmla="*/ 37902 h 253192"/>
                <a:gd name="connsiteX3" fmla="*/ 152492 w 163349"/>
                <a:gd name="connsiteY3" fmla="*/ 5232 h 253192"/>
                <a:gd name="connsiteX4" fmla="*/ 5232 w 163349"/>
                <a:gd name="connsiteY4" fmla="*/ 229838 h 253192"/>
                <a:gd name="connsiteX5" fmla="*/ 6457 w 163349"/>
                <a:gd name="connsiteY5" fmla="*/ 254341 h 253192"/>
                <a:gd name="connsiteX6" fmla="*/ 38637 w 163349"/>
                <a:gd name="connsiteY6" fmla="*/ 246582 h 25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49" h="253192">
                  <a:moveTo>
                    <a:pt x="38637" y="246582"/>
                  </a:moveTo>
                  <a:cubicBezTo>
                    <a:pt x="37902" y="241028"/>
                    <a:pt x="37902" y="235474"/>
                    <a:pt x="37902" y="229838"/>
                  </a:cubicBezTo>
                  <a:cubicBezTo>
                    <a:pt x="37909" y="147747"/>
                    <a:pt x="85230" y="73012"/>
                    <a:pt x="159435" y="37902"/>
                  </a:cubicBezTo>
                  <a:cubicBezTo>
                    <a:pt x="155238" y="27499"/>
                    <a:pt x="152889" y="16443"/>
                    <a:pt x="152492" y="5232"/>
                  </a:cubicBezTo>
                  <a:cubicBezTo>
                    <a:pt x="63090" y="44134"/>
                    <a:pt x="5260" y="132340"/>
                    <a:pt x="5232" y="229838"/>
                  </a:cubicBezTo>
                  <a:cubicBezTo>
                    <a:pt x="5232" y="238169"/>
                    <a:pt x="5641" y="246337"/>
                    <a:pt x="6457" y="254341"/>
                  </a:cubicBezTo>
                  <a:cubicBezTo>
                    <a:pt x="16658" y="249922"/>
                    <a:pt x="27544" y="247298"/>
                    <a:pt x="38637" y="246582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5AACC56-58A0-47DC-B477-C400336F2564}"/>
                </a:ext>
              </a:extLst>
            </p:cNvPr>
            <p:cNvSpPr/>
            <p:nvPr/>
          </p:nvSpPr>
          <p:spPr>
            <a:xfrm>
              <a:off x="7205868" y="1394601"/>
              <a:ext cx="163350" cy="253192"/>
            </a:xfrm>
            <a:custGeom>
              <a:avLst/>
              <a:gdLst>
                <a:gd name="connsiteX0" fmla="*/ 126520 w 163349"/>
                <a:gd name="connsiteY0" fmla="*/ 229838 h 253192"/>
                <a:gd name="connsiteX1" fmla="*/ 125784 w 163349"/>
                <a:gd name="connsiteY1" fmla="*/ 246173 h 253192"/>
                <a:gd name="connsiteX2" fmla="*/ 157964 w 163349"/>
                <a:gd name="connsiteY2" fmla="*/ 254341 h 253192"/>
                <a:gd name="connsiteX3" fmla="*/ 159189 w 163349"/>
                <a:gd name="connsiteY3" fmla="*/ 229838 h 253192"/>
                <a:gd name="connsiteX4" fmla="*/ 12175 w 163349"/>
                <a:gd name="connsiteY4" fmla="*/ 5232 h 253192"/>
                <a:gd name="connsiteX5" fmla="*/ 5232 w 163349"/>
                <a:gd name="connsiteY5" fmla="*/ 37902 h 253192"/>
                <a:gd name="connsiteX6" fmla="*/ 126520 w 163349"/>
                <a:gd name="connsiteY6" fmla="*/ 229838 h 25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49" h="253192">
                  <a:moveTo>
                    <a:pt x="126520" y="229838"/>
                  </a:moveTo>
                  <a:cubicBezTo>
                    <a:pt x="126520" y="235474"/>
                    <a:pt x="126520" y="241028"/>
                    <a:pt x="125784" y="246173"/>
                  </a:cubicBezTo>
                  <a:cubicBezTo>
                    <a:pt x="136902" y="247019"/>
                    <a:pt x="147789" y="249782"/>
                    <a:pt x="157964" y="254341"/>
                  </a:cubicBezTo>
                  <a:cubicBezTo>
                    <a:pt x="158781" y="246173"/>
                    <a:pt x="159189" y="238006"/>
                    <a:pt x="159189" y="229838"/>
                  </a:cubicBezTo>
                  <a:cubicBezTo>
                    <a:pt x="159204" y="132398"/>
                    <a:pt x="101480" y="44208"/>
                    <a:pt x="12175" y="5232"/>
                  </a:cubicBezTo>
                  <a:cubicBezTo>
                    <a:pt x="11778" y="16443"/>
                    <a:pt x="9429" y="27499"/>
                    <a:pt x="5232" y="37902"/>
                  </a:cubicBezTo>
                  <a:cubicBezTo>
                    <a:pt x="79341" y="73083"/>
                    <a:pt x="126558" y="147803"/>
                    <a:pt x="126520" y="229838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9A8DE3-B79E-4860-81C6-0AC370D6EE60}"/>
                </a:ext>
              </a:extLst>
            </p:cNvPr>
            <p:cNvSpPr/>
            <p:nvPr/>
          </p:nvSpPr>
          <p:spPr>
            <a:xfrm>
              <a:off x="6966397" y="1790724"/>
              <a:ext cx="302197" cy="81675"/>
            </a:xfrm>
            <a:custGeom>
              <a:avLst/>
              <a:gdLst>
                <a:gd name="connsiteX0" fmla="*/ 278435 w 302197"/>
                <a:gd name="connsiteY0" fmla="*/ 5232 h 81674"/>
                <a:gd name="connsiteX1" fmla="*/ 28836 w 302197"/>
                <a:gd name="connsiteY1" fmla="*/ 5232 h 81674"/>
                <a:gd name="connsiteX2" fmla="*/ 5232 w 302197"/>
                <a:gd name="connsiteY2" fmla="*/ 28428 h 81674"/>
                <a:gd name="connsiteX3" fmla="*/ 302039 w 302197"/>
                <a:gd name="connsiteY3" fmla="*/ 28428 h 81674"/>
                <a:gd name="connsiteX4" fmla="*/ 278435 w 302197"/>
                <a:gd name="connsiteY4" fmla="*/ 5232 h 8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97" h="81674">
                  <a:moveTo>
                    <a:pt x="278435" y="5232"/>
                  </a:moveTo>
                  <a:cubicBezTo>
                    <a:pt x="204108" y="59572"/>
                    <a:pt x="103163" y="59572"/>
                    <a:pt x="28836" y="5232"/>
                  </a:cubicBezTo>
                  <a:cubicBezTo>
                    <a:pt x="22340" y="14246"/>
                    <a:pt x="14358" y="22090"/>
                    <a:pt x="5232" y="28428"/>
                  </a:cubicBezTo>
                  <a:cubicBezTo>
                    <a:pt x="92837" y="95391"/>
                    <a:pt x="214434" y="95391"/>
                    <a:pt x="302039" y="28428"/>
                  </a:cubicBezTo>
                  <a:cubicBezTo>
                    <a:pt x="292913" y="22090"/>
                    <a:pt x="284931" y="14246"/>
                    <a:pt x="278435" y="5232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47937FD-BAA5-4D2B-8441-D817C5E77A52}"/>
                </a:ext>
              </a:extLst>
            </p:cNvPr>
            <p:cNvSpPr/>
            <p:nvPr/>
          </p:nvSpPr>
          <p:spPr>
            <a:xfrm>
              <a:off x="7049460" y="1325177"/>
              <a:ext cx="138847" cy="138847"/>
            </a:xfrm>
            <a:custGeom>
              <a:avLst/>
              <a:gdLst>
                <a:gd name="connsiteX0" fmla="*/ 135912 w 138847"/>
                <a:gd name="connsiteY0" fmla="*/ 70572 h 138847"/>
                <a:gd name="connsiteX1" fmla="*/ 70572 w 138847"/>
                <a:gd name="connsiteY1" fmla="*/ 135912 h 138847"/>
                <a:gd name="connsiteX2" fmla="*/ 5232 w 138847"/>
                <a:gd name="connsiteY2" fmla="*/ 70572 h 138847"/>
                <a:gd name="connsiteX3" fmla="*/ 70572 w 138847"/>
                <a:gd name="connsiteY3" fmla="*/ 5232 h 138847"/>
                <a:gd name="connsiteX4" fmla="*/ 135912 w 138847"/>
                <a:gd name="connsiteY4" fmla="*/ 70572 h 13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47" h="138847">
                  <a:moveTo>
                    <a:pt x="135912" y="70572"/>
                  </a:moveTo>
                  <a:cubicBezTo>
                    <a:pt x="135912" y="106658"/>
                    <a:pt x="106658" y="135912"/>
                    <a:pt x="70572" y="135912"/>
                  </a:cubicBezTo>
                  <a:cubicBezTo>
                    <a:pt x="34486" y="135912"/>
                    <a:pt x="5232" y="106658"/>
                    <a:pt x="5232" y="70572"/>
                  </a:cubicBezTo>
                  <a:cubicBezTo>
                    <a:pt x="5232" y="34486"/>
                    <a:pt x="34486" y="5232"/>
                    <a:pt x="70572" y="5232"/>
                  </a:cubicBezTo>
                  <a:cubicBezTo>
                    <a:pt x="106658" y="5232"/>
                    <a:pt x="135912" y="34486"/>
                    <a:pt x="135912" y="70572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EB13E6F-2132-4AB8-8D1F-B370576B8B95}"/>
                </a:ext>
              </a:extLst>
            </p:cNvPr>
            <p:cNvSpPr/>
            <p:nvPr/>
          </p:nvSpPr>
          <p:spPr>
            <a:xfrm>
              <a:off x="7253648" y="1668212"/>
              <a:ext cx="138847" cy="138847"/>
            </a:xfrm>
            <a:custGeom>
              <a:avLst/>
              <a:gdLst>
                <a:gd name="connsiteX0" fmla="*/ 135912 w 138847"/>
                <a:gd name="connsiteY0" fmla="*/ 70572 h 138847"/>
                <a:gd name="connsiteX1" fmla="*/ 70572 w 138847"/>
                <a:gd name="connsiteY1" fmla="*/ 135912 h 138847"/>
                <a:gd name="connsiteX2" fmla="*/ 5232 w 138847"/>
                <a:gd name="connsiteY2" fmla="*/ 70572 h 138847"/>
                <a:gd name="connsiteX3" fmla="*/ 70572 w 138847"/>
                <a:gd name="connsiteY3" fmla="*/ 5232 h 138847"/>
                <a:gd name="connsiteX4" fmla="*/ 135912 w 138847"/>
                <a:gd name="connsiteY4" fmla="*/ 70572 h 13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47" h="138847">
                  <a:moveTo>
                    <a:pt x="135912" y="70572"/>
                  </a:moveTo>
                  <a:cubicBezTo>
                    <a:pt x="135912" y="106658"/>
                    <a:pt x="106658" y="135912"/>
                    <a:pt x="70572" y="135912"/>
                  </a:cubicBezTo>
                  <a:cubicBezTo>
                    <a:pt x="34486" y="135912"/>
                    <a:pt x="5232" y="106658"/>
                    <a:pt x="5232" y="70572"/>
                  </a:cubicBezTo>
                  <a:cubicBezTo>
                    <a:pt x="5232" y="34486"/>
                    <a:pt x="34486" y="5232"/>
                    <a:pt x="70572" y="5232"/>
                  </a:cubicBezTo>
                  <a:cubicBezTo>
                    <a:pt x="106658" y="5232"/>
                    <a:pt x="135912" y="34486"/>
                    <a:pt x="135912" y="70572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CC3A7C2-4EF4-497B-AE0A-2923948ADA99}"/>
                </a:ext>
              </a:extLst>
            </p:cNvPr>
            <p:cNvSpPr/>
            <p:nvPr/>
          </p:nvSpPr>
          <p:spPr>
            <a:xfrm>
              <a:off x="6845273" y="1668212"/>
              <a:ext cx="138847" cy="138847"/>
            </a:xfrm>
            <a:custGeom>
              <a:avLst/>
              <a:gdLst>
                <a:gd name="connsiteX0" fmla="*/ 135912 w 138847"/>
                <a:gd name="connsiteY0" fmla="*/ 70572 h 138847"/>
                <a:gd name="connsiteX1" fmla="*/ 70572 w 138847"/>
                <a:gd name="connsiteY1" fmla="*/ 135912 h 138847"/>
                <a:gd name="connsiteX2" fmla="*/ 5232 w 138847"/>
                <a:gd name="connsiteY2" fmla="*/ 70572 h 138847"/>
                <a:gd name="connsiteX3" fmla="*/ 70572 w 138847"/>
                <a:gd name="connsiteY3" fmla="*/ 5232 h 138847"/>
                <a:gd name="connsiteX4" fmla="*/ 135912 w 138847"/>
                <a:gd name="connsiteY4" fmla="*/ 70572 h 13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47" h="138847">
                  <a:moveTo>
                    <a:pt x="135912" y="70572"/>
                  </a:moveTo>
                  <a:cubicBezTo>
                    <a:pt x="135912" y="106658"/>
                    <a:pt x="106658" y="135912"/>
                    <a:pt x="70572" y="135912"/>
                  </a:cubicBezTo>
                  <a:cubicBezTo>
                    <a:pt x="34486" y="135912"/>
                    <a:pt x="5232" y="106658"/>
                    <a:pt x="5232" y="70572"/>
                  </a:cubicBezTo>
                  <a:cubicBezTo>
                    <a:pt x="5232" y="34486"/>
                    <a:pt x="34486" y="5232"/>
                    <a:pt x="70572" y="5232"/>
                  </a:cubicBezTo>
                  <a:cubicBezTo>
                    <a:pt x="106658" y="5232"/>
                    <a:pt x="135912" y="34486"/>
                    <a:pt x="135912" y="70572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3A5F463-7DEA-49F5-9FD9-F87CCF2A1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341" y="2798149"/>
            <a:ext cx="4718713" cy="2981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3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5D776E-885F-46A1-ABE4-258820B99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Exploitation</a:t>
            </a:r>
            <a:endParaRPr lang="LID4096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BF12C-5B5F-4880-949C-EA9F0002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1903" cy="4351338"/>
          </a:xfrm>
        </p:spPr>
        <p:txBody>
          <a:bodyPr/>
          <a:lstStyle/>
          <a:p>
            <a:r>
              <a:rPr lang="en-US" dirty="0"/>
              <a:t>Galileo and EGNOS services provision and 24/7 operations</a:t>
            </a:r>
          </a:p>
          <a:p>
            <a:pPr lvl="1"/>
            <a:r>
              <a:rPr lang="en-US" dirty="0"/>
              <a:t>including management, operation, maintenance, improvement, evolution &amp; protection of infrastructure </a:t>
            </a:r>
          </a:p>
          <a:p>
            <a:r>
              <a:rPr lang="en-US" dirty="0"/>
              <a:t>GOVSATCOM hub and IRIS2 preparation</a:t>
            </a:r>
          </a:p>
          <a:p>
            <a:r>
              <a:rPr lang="en-US" dirty="0"/>
              <a:t>Space Surveillance and Tracking (SST) Front Desk as of July 2023</a:t>
            </a:r>
          </a:p>
          <a:p>
            <a:endParaRPr lang="en-US" dirty="0"/>
          </a:p>
          <a:p>
            <a:endParaRPr lang="LID4096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C72F0-C6C2-4806-92DF-FD4E83E1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5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82963-B769-4D9F-BA20-E56794B385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349" y="1690688"/>
            <a:ext cx="1684644" cy="1121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CF6D0F-7ABA-4241-A368-AC07935418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5349" y="2909500"/>
            <a:ext cx="1684644" cy="11212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8D9550-D90E-40E3-B361-1551D8F72D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7757" y="2915769"/>
            <a:ext cx="1671099" cy="1112257"/>
          </a:xfrm>
          <a:prstGeom prst="rect">
            <a:avLst/>
          </a:prstGeom>
        </p:spPr>
      </p:pic>
      <p:pic>
        <p:nvPicPr>
          <p:cNvPr id="14" name="Picture 3" descr="IMG_2219.jpeg">
            <a:extLst>
              <a:ext uri="{FF2B5EF4-FFF2-40B4-BE49-F238E27FC236}">
                <a16:creationId xmlns:a16="http://schemas.microsoft.com/office/drawing/2014/main" id="{EFACBE9B-3988-4423-A7B1-F4867E738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7757" y="1695506"/>
            <a:ext cx="1636043" cy="111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8">
            <a:extLst>
              <a:ext uri="{FF2B5EF4-FFF2-40B4-BE49-F238E27FC236}">
                <a16:creationId xmlns:a16="http://schemas.microsoft.com/office/drawing/2014/main" id="{A2C69D26-21B6-497D-8D14-4144DA2C7E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32" b="19549"/>
          <a:stretch/>
        </p:blipFill>
        <p:spPr>
          <a:xfrm>
            <a:off x="7925350" y="4128313"/>
            <a:ext cx="1708676" cy="2228037"/>
          </a:xfrm>
          <a:prstGeom prst="rect">
            <a:avLst/>
          </a:prstGeom>
        </p:spPr>
      </p:pic>
      <p:grpSp>
        <p:nvGrpSpPr>
          <p:cNvPr id="16" name="Graphic 12" descr="Circular flowchart">
            <a:extLst>
              <a:ext uri="{FF2B5EF4-FFF2-40B4-BE49-F238E27FC236}">
                <a16:creationId xmlns:a16="http://schemas.microsoft.com/office/drawing/2014/main" id="{FDA997A6-9D40-4138-B5CC-1D0130B95D68}"/>
              </a:ext>
            </a:extLst>
          </p:cNvPr>
          <p:cNvGrpSpPr/>
          <p:nvPr/>
        </p:nvGrpSpPr>
        <p:grpSpPr>
          <a:xfrm>
            <a:off x="4288674" y="582038"/>
            <a:ext cx="784079" cy="784079"/>
            <a:chOff x="6727993" y="1207897"/>
            <a:chExt cx="784079" cy="7840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D393BD-895E-42D5-8E8A-83216AFC257A}"/>
                </a:ext>
              </a:extLst>
            </p:cNvPr>
            <p:cNvSpPr/>
            <p:nvPr/>
          </p:nvSpPr>
          <p:spPr>
            <a:xfrm>
              <a:off x="6869776" y="1394601"/>
              <a:ext cx="163350" cy="253192"/>
            </a:xfrm>
            <a:custGeom>
              <a:avLst/>
              <a:gdLst>
                <a:gd name="connsiteX0" fmla="*/ 38637 w 163349"/>
                <a:gd name="connsiteY0" fmla="*/ 246582 h 253192"/>
                <a:gd name="connsiteX1" fmla="*/ 37902 w 163349"/>
                <a:gd name="connsiteY1" fmla="*/ 229838 h 253192"/>
                <a:gd name="connsiteX2" fmla="*/ 159435 w 163349"/>
                <a:gd name="connsiteY2" fmla="*/ 37902 h 253192"/>
                <a:gd name="connsiteX3" fmla="*/ 152492 w 163349"/>
                <a:gd name="connsiteY3" fmla="*/ 5232 h 253192"/>
                <a:gd name="connsiteX4" fmla="*/ 5232 w 163349"/>
                <a:gd name="connsiteY4" fmla="*/ 229838 h 253192"/>
                <a:gd name="connsiteX5" fmla="*/ 6457 w 163349"/>
                <a:gd name="connsiteY5" fmla="*/ 254341 h 253192"/>
                <a:gd name="connsiteX6" fmla="*/ 38637 w 163349"/>
                <a:gd name="connsiteY6" fmla="*/ 246582 h 25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49" h="253192">
                  <a:moveTo>
                    <a:pt x="38637" y="246582"/>
                  </a:moveTo>
                  <a:cubicBezTo>
                    <a:pt x="37902" y="241028"/>
                    <a:pt x="37902" y="235474"/>
                    <a:pt x="37902" y="229838"/>
                  </a:cubicBezTo>
                  <a:cubicBezTo>
                    <a:pt x="37909" y="147747"/>
                    <a:pt x="85230" y="73012"/>
                    <a:pt x="159435" y="37902"/>
                  </a:cubicBezTo>
                  <a:cubicBezTo>
                    <a:pt x="155238" y="27499"/>
                    <a:pt x="152889" y="16443"/>
                    <a:pt x="152492" y="5232"/>
                  </a:cubicBezTo>
                  <a:cubicBezTo>
                    <a:pt x="63090" y="44134"/>
                    <a:pt x="5260" y="132340"/>
                    <a:pt x="5232" y="229838"/>
                  </a:cubicBezTo>
                  <a:cubicBezTo>
                    <a:pt x="5232" y="238169"/>
                    <a:pt x="5641" y="246337"/>
                    <a:pt x="6457" y="254341"/>
                  </a:cubicBezTo>
                  <a:cubicBezTo>
                    <a:pt x="16658" y="249922"/>
                    <a:pt x="27544" y="247298"/>
                    <a:pt x="38637" y="246582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9AEF16-76D5-421C-B95D-8B91329671FB}"/>
                </a:ext>
              </a:extLst>
            </p:cNvPr>
            <p:cNvSpPr/>
            <p:nvPr/>
          </p:nvSpPr>
          <p:spPr>
            <a:xfrm>
              <a:off x="7205868" y="1394601"/>
              <a:ext cx="163350" cy="253192"/>
            </a:xfrm>
            <a:custGeom>
              <a:avLst/>
              <a:gdLst>
                <a:gd name="connsiteX0" fmla="*/ 126520 w 163349"/>
                <a:gd name="connsiteY0" fmla="*/ 229838 h 253192"/>
                <a:gd name="connsiteX1" fmla="*/ 125784 w 163349"/>
                <a:gd name="connsiteY1" fmla="*/ 246173 h 253192"/>
                <a:gd name="connsiteX2" fmla="*/ 157964 w 163349"/>
                <a:gd name="connsiteY2" fmla="*/ 254341 h 253192"/>
                <a:gd name="connsiteX3" fmla="*/ 159189 w 163349"/>
                <a:gd name="connsiteY3" fmla="*/ 229838 h 253192"/>
                <a:gd name="connsiteX4" fmla="*/ 12175 w 163349"/>
                <a:gd name="connsiteY4" fmla="*/ 5232 h 253192"/>
                <a:gd name="connsiteX5" fmla="*/ 5232 w 163349"/>
                <a:gd name="connsiteY5" fmla="*/ 37902 h 253192"/>
                <a:gd name="connsiteX6" fmla="*/ 126520 w 163349"/>
                <a:gd name="connsiteY6" fmla="*/ 229838 h 25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49" h="253192">
                  <a:moveTo>
                    <a:pt x="126520" y="229838"/>
                  </a:moveTo>
                  <a:cubicBezTo>
                    <a:pt x="126520" y="235474"/>
                    <a:pt x="126520" y="241028"/>
                    <a:pt x="125784" y="246173"/>
                  </a:cubicBezTo>
                  <a:cubicBezTo>
                    <a:pt x="136902" y="247019"/>
                    <a:pt x="147789" y="249782"/>
                    <a:pt x="157964" y="254341"/>
                  </a:cubicBezTo>
                  <a:cubicBezTo>
                    <a:pt x="158781" y="246173"/>
                    <a:pt x="159189" y="238006"/>
                    <a:pt x="159189" y="229838"/>
                  </a:cubicBezTo>
                  <a:cubicBezTo>
                    <a:pt x="159204" y="132398"/>
                    <a:pt x="101480" y="44208"/>
                    <a:pt x="12175" y="5232"/>
                  </a:cubicBezTo>
                  <a:cubicBezTo>
                    <a:pt x="11778" y="16443"/>
                    <a:pt x="9429" y="27499"/>
                    <a:pt x="5232" y="37902"/>
                  </a:cubicBezTo>
                  <a:cubicBezTo>
                    <a:pt x="79341" y="73083"/>
                    <a:pt x="126558" y="147803"/>
                    <a:pt x="126520" y="229838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E5ADD5-E5E8-455E-B389-7EDF8556F535}"/>
                </a:ext>
              </a:extLst>
            </p:cNvPr>
            <p:cNvSpPr/>
            <p:nvPr/>
          </p:nvSpPr>
          <p:spPr>
            <a:xfrm>
              <a:off x="6966397" y="1790724"/>
              <a:ext cx="302197" cy="81675"/>
            </a:xfrm>
            <a:custGeom>
              <a:avLst/>
              <a:gdLst>
                <a:gd name="connsiteX0" fmla="*/ 278435 w 302197"/>
                <a:gd name="connsiteY0" fmla="*/ 5232 h 81674"/>
                <a:gd name="connsiteX1" fmla="*/ 28836 w 302197"/>
                <a:gd name="connsiteY1" fmla="*/ 5232 h 81674"/>
                <a:gd name="connsiteX2" fmla="*/ 5232 w 302197"/>
                <a:gd name="connsiteY2" fmla="*/ 28428 h 81674"/>
                <a:gd name="connsiteX3" fmla="*/ 302039 w 302197"/>
                <a:gd name="connsiteY3" fmla="*/ 28428 h 81674"/>
                <a:gd name="connsiteX4" fmla="*/ 278435 w 302197"/>
                <a:gd name="connsiteY4" fmla="*/ 5232 h 81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197" h="81674">
                  <a:moveTo>
                    <a:pt x="278435" y="5232"/>
                  </a:moveTo>
                  <a:cubicBezTo>
                    <a:pt x="204108" y="59572"/>
                    <a:pt x="103163" y="59572"/>
                    <a:pt x="28836" y="5232"/>
                  </a:cubicBezTo>
                  <a:cubicBezTo>
                    <a:pt x="22340" y="14246"/>
                    <a:pt x="14358" y="22090"/>
                    <a:pt x="5232" y="28428"/>
                  </a:cubicBezTo>
                  <a:cubicBezTo>
                    <a:pt x="92837" y="95391"/>
                    <a:pt x="214434" y="95391"/>
                    <a:pt x="302039" y="28428"/>
                  </a:cubicBezTo>
                  <a:cubicBezTo>
                    <a:pt x="292913" y="22090"/>
                    <a:pt x="284931" y="14246"/>
                    <a:pt x="278435" y="5232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B17EC26-7659-423D-AB89-3198EBE8F4EA}"/>
                </a:ext>
              </a:extLst>
            </p:cNvPr>
            <p:cNvSpPr/>
            <p:nvPr/>
          </p:nvSpPr>
          <p:spPr>
            <a:xfrm>
              <a:off x="7049460" y="1325177"/>
              <a:ext cx="138847" cy="138847"/>
            </a:xfrm>
            <a:custGeom>
              <a:avLst/>
              <a:gdLst>
                <a:gd name="connsiteX0" fmla="*/ 135912 w 138847"/>
                <a:gd name="connsiteY0" fmla="*/ 70572 h 138847"/>
                <a:gd name="connsiteX1" fmla="*/ 70572 w 138847"/>
                <a:gd name="connsiteY1" fmla="*/ 135912 h 138847"/>
                <a:gd name="connsiteX2" fmla="*/ 5232 w 138847"/>
                <a:gd name="connsiteY2" fmla="*/ 70572 h 138847"/>
                <a:gd name="connsiteX3" fmla="*/ 70572 w 138847"/>
                <a:gd name="connsiteY3" fmla="*/ 5232 h 138847"/>
                <a:gd name="connsiteX4" fmla="*/ 135912 w 138847"/>
                <a:gd name="connsiteY4" fmla="*/ 70572 h 13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47" h="138847">
                  <a:moveTo>
                    <a:pt x="135912" y="70572"/>
                  </a:moveTo>
                  <a:cubicBezTo>
                    <a:pt x="135912" y="106658"/>
                    <a:pt x="106658" y="135912"/>
                    <a:pt x="70572" y="135912"/>
                  </a:cubicBezTo>
                  <a:cubicBezTo>
                    <a:pt x="34486" y="135912"/>
                    <a:pt x="5232" y="106658"/>
                    <a:pt x="5232" y="70572"/>
                  </a:cubicBezTo>
                  <a:cubicBezTo>
                    <a:pt x="5232" y="34486"/>
                    <a:pt x="34486" y="5232"/>
                    <a:pt x="70572" y="5232"/>
                  </a:cubicBezTo>
                  <a:cubicBezTo>
                    <a:pt x="106658" y="5232"/>
                    <a:pt x="135912" y="34486"/>
                    <a:pt x="135912" y="70572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690E30E-5AA3-4227-8F4D-49ACEB791A91}"/>
                </a:ext>
              </a:extLst>
            </p:cNvPr>
            <p:cNvSpPr/>
            <p:nvPr/>
          </p:nvSpPr>
          <p:spPr>
            <a:xfrm>
              <a:off x="7253648" y="1668212"/>
              <a:ext cx="138847" cy="138847"/>
            </a:xfrm>
            <a:custGeom>
              <a:avLst/>
              <a:gdLst>
                <a:gd name="connsiteX0" fmla="*/ 135912 w 138847"/>
                <a:gd name="connsiteY0" fmla="*/ 70572 h 138847"/>
                <a:gd name="connsiteX1" fmla="*/ 70572 w 138847"/>
                <a:gd name="connsiteY1" fmla="*/ 135912 h 138847"/>
                <a:gd name="connsiteX2" fmla="*/ 5232 w 138847"/>
                <a:gd name="connsiteY2" fmla="*/ 70572 h 138847"/>
                <a:gd name="connsiteX3" fmla="*/ 70572 w 138847"/>
                <a:gd name="connsiteY3" fmla="*/ 5232 h 138847"/>
                <a:gd name="connsiteX4" fmla="*/ 135912 w 138847"/>
                <a:gd name="connsiteY4" fmla="*/ 70572 h 13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47" h="138847">
                  <a:moveTo>
                    <a:pt x="135912" y="70572"/>
                  </a:moveTo>
                  <a:cubicBezTo>
                    <a:pt x="135912" y="106658"/>
                    <a:pt x="106658" y="135912"/>
                    <a:pt x="70572" y="135912"/>
                  </a:cubicBezTo>
                  <a:cubicBezTo>
                    <a:pt x="34486" y="135912"/>
                    <a:pt x="5232" y="106658"/>
                    <a:pt x="5232" y="70572"/>
                  </a:cubicBezTo>
                  <a:cubicBezTo>
                    <a:pt x="5232" y="34486"/>
                    <a:pt x="34486" y="5232"/>
                    <a:pt x="70572" y="5232"/>
                  </a:cubicBezTo>
                  <a:cubicBezTo>
                    <a:pt x="106658" y="5232"/>
                    <a:pt x="135912" y="34486"/>
                    <a:pt x="135912" y="70572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6070256-4450-479E-8A46-13059E9F075D}"/>
                </a:ext>
              </a:extLst>
            </p:cNvPr>
            <p:cNvSpPr/>
            <p:nvPr/>
          </p:nvSpPr>
          <p:spPr>
            <a:xfrm>
              <a:off x="6845273" y="1668212"/>
              <a:ext cx="138847" cy="138847"/>
            </a:xfrm>
            <a:custGeom>
              <a:avLst/>
              <a:gdLst>
                <a:gd name="connsiteX0" fmla="*/ 135912 w 138847"/>
                <a:gd name="connsiteY0" fmla="*/ 70572 h 138847"/>
                <a:gd name="connsiteX1" fmla="*/ 70572 w 138847"/>
                <a:gd name="connsiteY1" fmla="*/ 135912 h 138847"/>
                <a:gd name="connsiteX2" fmla="*/ 5232 w 138847"/>
                <a:gd name="connsiteY2" fmla="*/ 70572 h 138847"/>
                <a:gd name="connsiteX3" fmla="*/ 70572 w 138847"/>
                <a:gd name="connsiteY3" fmla="*/ 5232 h 138847"/>
                <a:gd name="connsiteX4" fmla="*/ 135912 w 138847"/>
                <a:gd name="connsiteY4" fmla="*/ 70572 h 13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47" h="138847">
                  <a:moveTo>
                    <a:pt x="135912" y="70572"/>
                  </a:moveTo>
                  <a:cubicBezTo>
                    <a:pt x="135912" y="106658"/>
                    <a:pt x="106658" y="135912"/>
                    <a:pt x="70572" y="135912"/>
                  </a:cubicBezTo>
                  <a:cubicBezTo>
                    <a:pt x="34486" y="135912"/>
                    <a:pt x="5232" y="106658"/>
                    <a:pt x="5232" y="70572"/>
                  </a:cubicBezTo>
                  <a:cubicBezTo>
                    <a:pt x="5232" y="34486"/>
                    <a:pt x="34486" y="5232"/>
                    <a:pt x="70572" y="5232"/>
                  </a:cubicBezTo>
                  <a:cubicBezTo>
                    <a:pt x="106658" y="5232"/>
                    <a:pt x="135912" y="34486"/>
                    <a:pt x="135912" y="70572"/>
                  </a:cubicBezTo>
                  <a:close/>
                </a:path>
              </a:pathLst>
            </a:custGeom>
            <a:solidFill>
              <a:srgbClr val="000000"/>
            </a:solidFill>
            <a:ln w="81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1DFCD11-1539-486D-818F-612EF7DA25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7757" y="4146171"/>
            <a:ext cx="1671099" cy="221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7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F8301-6265-4293-A812-193C9EDE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52E4F-74C9-4F16-BB3E-19BBA9C9E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6682" cy="4351338"/>
          </a:xfrm>
        </p:spPr>
        <p:txBody>
          <a:bodyPr/>
          <a:lstStyle/>
          <a:p>
            <a:r>
              <a:rPr lang="en-US" dirty="0"/>
              <a:t>Security Accreditation</a:t>
            </a:r>
          </a:p>
          <a:p>
            <a:r>
              <a:rPr lang="en-US" dirty="0"/>
              <a:t>Security Monitoring Center operations</a:t>
            </a:r>
          </a:p>
          <a:p>
            <a:r>
              <a:rPr lang="en-US" dirty="0"/>
              <a:t>Governmental Service Provision</a:t>
            </a:r>
          </a:p>
          <a:p>
            <a:r>
              <a:rPr lang="en-US" dirty="0"/>
              <a:t>Security Engineering</a:t>
            </a:r>
          </a:p>
          <a:p>
            <a:r>
              <a:rPr lang="en-US" dirty="0"/>
              <a:t>Key contributor for the implementation EU Space Strategy for Security and </a:t>
            </a:r>
            <a:r>
              <a:rPr lang="en-US" dirty="0" err="1"/>
              <a:t>Defence</a:t>
            </a:r>
            <a:endParaRPr lang="en-US" dirty="0"/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8CD26-EFFE-4984-8681-298F00DF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6</a:t>
            </a:fld>
            <a:endParaRPr lang="x-none"/>
          </a:p>
        </p:txBody>
      </p:sp>
      <p:pic>
        <p:nvPicPr>
          <p:cNvPr id="5" name="Graphic 4" descr="Lock">
            <a:extLst>
              <a:ext uri="{FF2B5EF4-FFF2-40B4-BE49-F238E27FC236}">
                <a16:creationId xmlns:a16="http://schemas.microsoft.com/office/drawing/2014/main" id="{B818A010-8E50-443B-B25C-AB57925F1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5893" y="681037"/>
            <a:ext cx="662781" cy="662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608FD-0B8D-4B85-A731-98977DA91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601" y="4651148"/>
            <a:ext cx="2891224" cy="1629550"/>
          </a:xfrm>
          <a:prstGeom prst="rect">
            <a:avLst/>
          </a:prstGeom>
        </p:spPr>
      </p:pic>
      <p:pic>
        <p:nvPicPr>
          <p:cNvPr id="7" name="Picture 2" descr="126,039 Security Monitoring Stock Photos, Pictures &amp; Royalty-Free Images -  iStock">
            <a:extLst>
              <a:ext uri="{FF2B5EF4-FFF2-40B4-BE49-F238E27FC236}">
                <a16:creationId xmlns:a16="http://schemas.microsoft.com/office/drawing/2014/main" id="{A29863ED-31D2-4E6A-9088-1A62AE91F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602" y="2865392"/>
            <a:ext cx="2891224" cy="178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128862-ACEB-45F9-B725-BCB3E02F17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4"/>
          <a:stretch/>
        </p:blipFill>
        <p:spPr>
          <a:xfrm>
            <a:off x="7949601" y="1343818"/>
            <a:ext cx="2891224" cy="154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0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1ED6-9BC3-4C1D-B24D-4DC3115D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Utilization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30042-3616-4D5A-9A48-BE079B26C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969470" cy="4351338"/>
          </a:xfrm>
        </p:spPr>
        <p:txBody>
          <a:bodyPr/>
          <a:lstStyle/>
          <a:p>
            <a:r>
              <a:rPr lang="en-US" dirty="0"/>
              <a:t>Market development, communications, user uptake, applications, innovation</a:t>
            </a:r>
          </a:p>
          <a:p>
            <a:r>
              <a:rPr lang="en-US" dirty="0"/>
              <a:t>For Galileo, EGNOS, commercial use of Copernicus, GOVSATCOM - and soon IRIS</a:t>
            </a:r>
            <a:r>
              <a:rPr lang="en-US" baseline="30000" dirty="0"/>
              <a:t>2</a:t>
            </a:r>
          </a:p>
          <a:p>
            <a:endParaRPr lang="LID4096" dirty="0"/>
          </a:p>
          <a:p>
            <a:endParaRPr lang="LID4096" dirty="0"/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1328F-27D9-4C9E-B838-6F4C09B1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7</a:t>
            </a:fld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F04409-3509-401B-98B1-1341A562A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671" y="1690688"/>
            <a:ext cx="6994689" cy="4301547"/>
          </a:xfrm>
          <a:prstGeom prst="rect">
            <a:avLst/>
          </a:prstGeom>
        </p:spPr>
      </p:pic>
      <p:pic>
        <p:nvPicPr>
          <p:cNvPr id="6" name="Graphic 5" descr="Users">
            <a:extLst>
              <a:ext uri="{FF2B5EF4-FFF2-40B4-BE49-F238E27FC236}">
                <a16:creationId xmlns:a16="http://schemas.microsoft.com/office/drawing/2014/main" id="{7B412914-132D-42C8-9D0B-2C96BD624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7283" y="696515"/>
            <a:ext cx="662781" cy="66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1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28789F-9136-44AF-9BF9-A587573E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6936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D733E-3264-41AF-819B-F4786F848FED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8FE0BB0-85B5-436C-A850-B1C0ADFB3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234" y="2425566"/>
            <a:ext cx="2288064" cy="429853"/>
          </a:xfrm>
        </p:spPr>
        <p:txBody>
          <a:bodyPr>
            <a:noAutofit/>
          </a:bodyPr>
          <a:lstStyle/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sz="2000" dirty="0">
                <a:solidFill>
                  <a:srgbClr val="0E4194"/>
                </a:solidFill>
                <a:latin typeface="+mj-lt"/>
              </a:rPr>
              <a:t>Horizon Europe</a:t>
            </a:r>
            <a:endParaRPr lang="en-US" sz="2000" dirty="0">
              <a:solidFill>
                <a:srgbClr val="0E4194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FC4E0C-6121-4CD3-896A-BAF7902B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0285"/>
            <a:ext cx="8926323" cy="13430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EUSPA funding tools stimulating innovation </a:t>
            </a:r>
            <a:b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fostering EU aerospace ecosystem, </a:t>
            </a:r>
            <a:b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incl. start-ups &amp; SMEs</a:t>
            </a:r>
            <a:endParaRPr lang="LID4096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D53CB-14E1-43F5-9CC7-A206BAA274FB}"/>
              </a:ext>
            </a:extLst>
          </p:cNvPr>
          <p:cNvSpPr txBox="1"/>
          <p:nvPr/>
        </p:nvSpPr>
        <p:spPr>
          <a:xfrm>
            <a:off x="3546389" y="3022437"/>
            <a:ext cx="2172030" cy="187682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PGothic" panose="020B0600070205080204" pitchFamily="34" charset="-128"/>
                <a:cs typeface="+mn-cs"/>
              </a:rPr>
              <a:t>Foster adoption of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PGothic" panose="020B0600070205080204" pitchFamily="34" charset="-128"/>
                <a:cs typeface="+mn-cs"/>
              </a:rPr>
              <a:t> Galileo, EGNOS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cs-CZ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PGothic" panose="020B0600070205080204" pitchFamily="34" charset="-128"/>
                <a:cs typeface="+mn-cs"/>
              </a:rPr>
              <a:t>and Copernicus 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PGothic" panose="020B0600070205080204" pitchFamily="34" charset="-128"/>
                <a:cs typeface="+mn-cs"/>
              </a:rPr>
              <a:t>via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application development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PGothic" panose="020B0600070205080204" pitchFamily="34" charset="-128"/>
                <a:cs typeface="+mn-cs"/>
              </a:rPr>
              <a:t>Support the integration of services into devices and their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commercialisation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Neo Sans W1G" panose="020B0504030504040204" pitchFamily="34" charset="0"/>
              <a:ea typeface="+mn-ea"/>
              <a:cs typeface="+mn-cs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D857A47-FE4A-4DEE-B026-4F61B248DFB5}"/>
              </a:ext>
            </a:extLst>
          </p:cNvPr>
          <p:cNvSpPr txBox="1">
            <a:spLocks/>
          </p:cNvSpPr>
          <p:nvPr/>
        </p:nvSpPr>
        <p:spPr>
          <a:xfrm>
            <a:off x="6149962" y="2260046"/>
            <a:ext cx="2561863" cy="595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x-none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lvl="1" indent="0" defTabSz="666750" fontAlgn="auto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 Light" panose="020F03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US" sz="1800" dirty="0"/>
              <a:t>Galileo/EGNOS research (Fundamental Elements)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A9276B-B137-4492-8A2A-5630A972C77C}"/>
              </a:ext>
            </a:extLst>
          </p:cNvPr>
          <p:cNvSpPr txBox="1"/>
          <p:nvPr/>
        </p:nvSpPr>
        <p:spPr>
          <a:xfrm>
            <a:off x="6175284" y="3015036"/>
            <a:ext cx="2079564" cy="269335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PGothic" panose="020B0600070205080204" pitchFamily="34" charset="-128"/>
                <a:cs typeface="+mn-cs"/>
              </a:rPr>
              <a:t>Foster the development of innovative Galileo and EGNOS-enabled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receivers, antennas and chipsets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PGothic" panose="020B0600070205080204" pitchFamily="34" charset="-128"/>
                <a:cs typeface="+mn-cs"/>
              </a:rPr>
              <a:t>Increase</a:t>
            </a: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EU industry competitiveness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Neo Sans W1G" panose="020B0504030504040204" pitchFamily="34" charset="0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A773AD-90ED-4986-9854-1B5E268BB2E4}"/>
              </a:ext>
            </a:extLst>
          </p:cNvPr>
          <p:cNvCxnSpPr>
            <a:cxnSpLocks/>
          </p:cNvCxnSpPr>
          <p:nvPr/>
        </p:nvCxnSpPr>
        <p:spPr>
          <a:xfrm flipV="1">
            <a:off x="5912668" y="2300238"/>
            <a:ext cx="0" cy="405611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A3BCD9-50BA-4C2E-8392-AE51A7A98753}"/>
              </a:ext>
            </a:extLst>
          </p:cNvPr>
          <p:cNvCxnSpPr>
            <a:cxnSpLocks/>
          </p:cNvCxnSpPr>
          <p:nvPr/>
        </p:nvCxnSpPr>
        <p:spPr>
          <a:xfrm flipV="1">
            <a:off x="8711827" y="2300238"/>
            <a:ext cx="0" cy="405611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A2D23A3-1CDB-4E76-9CB0-9CB64573014F}"/>
              </a:ext>
            </a:extLst>
          </p:cNvPr>
          <p:cNvSpPr txBox="1">
            <a:spLocks/>
          </p:cNvSpPr>
          <p:nvPr/>
        </p:nvSpPr>
        <p:spPr>
          <a:xfrm>
            <a:off x="8979220" y="2236848"/>
            <a:ext cx="2389094" cy="72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666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E4194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Aviation Grant Programme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E4194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058D9-39D1-45E8-8FDF-24BE2668E7D4}"/>
              </a:ext>
            </a:extLst>
          </p:cNvPr>
          <p:cNvSpPr txBox="1"/>
          <p:nvPr/>
        </p:nvSpPr>
        <p:spPr>
          <a:xfrm>
            <a:off x="9016323" y="3015036"/>
            <a:ext cx="2255427" cy="226836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PGothic" panose="020B0600070205080204" pitchFamily="34" charset="-128"/>
                <a:cs typeface="+mn-cs"/>
              </a:rPr>
              <a:t>Foster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EGNOS operational implementation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PGothic" panose="020B0600070205080204" pitchFamily="34" charset="-128"/>
                <a:cs typeface="+mn-cs"/>
              </a:rPr>
              <a:t>for civil aviation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Maximise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 EGNOS adoption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PGothic" panose="020B0600070205080204" pitchFamily="34" charset="-128"/>
                <a:cs typeface="+mn-cs"/>
              </a:rPr>
              <a:t>all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MS PGothic" panose="020B0600070205080204" pitchFamily="34" charset="-128"/>
                <a:cs typeface="+mn-cs"/>
              </a:rPr>
              <a:t>over EU</a:t>
            </a:r>
            <a:endParaRPr kumimoji="0" lang="LID4096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Neo Sans W1G" panose="020B0504030504040204" pitchFamily="34" charset="0"/>
              <a:ea typeface="+mn-ea"/>
              <a:cs typeface="+mn-cs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6DFD17E8-F88C-4097-A439-71BC86CD897B}"/>
              </a:ext>
            </a:extLst>
          </p:cNvPr>
          <p:cNvSpPr txBox="1">
            <a:spLocks/>
          </p:cNvSpPr>
          <p:nvPr/>
        </p:nvSpPr>
        <p:spPr>
          <a:xfrm>
            <a:off x="920249" y="2251301"/>
            <a:ext cx="2389094" cy="691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sz="2000" dirty="0">
                <a:solidFill>
                  <a:srgbClr val="0E4194"/>
                </a:solidFill>
                <a:latin typeface="Calibri Light" panose="020F0302020204030204"/>
              </a:rPr>
              <a:t>CASSINI and Entrepreneurship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EDD54-066F-4BE3-A20C-C9BB70F62BCC}"/>
              </a:ext>
            </a:extLst>
          </p:cNvPr>
          <p:cNvSpPr txBox="1"/>
          <p:nvPr/>
        </p:nvSpPr>
        <p:spPr>
          <a:xfrm>
            <a:off x="874668" y="3015036"/>
            <a:ext cx="2211288" cy="178356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PGothic" panose="020B0600070205080204" pitchFamily="34" charset="-128"/>
                <a:cs typeface="+mn-cs"/>
              </a:rPr>
              <a:t>Foster EU’s innovative spirit to deliver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applications and services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PGothic" panose="020B0600070205080204" pitchFamily="34" charset="-128"/>
                <a:cs typeface="+mn-cs"/>
              </a:rPr>
              <a:t>Stimulate </a:t>
            </a:r>
            <a:r>
              <a:rPr kumimoji="0" lang="en-US" sz="15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t>innovation and entrepreneurship </a:t>
            </a:r>
            <a:r>
              <a:rPr kumimoji="0" lang="en-US" sz="15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MS PGothic" panose="020B0600070205080204" pitchFamily="34" charset="-128"/>
                <a:cs typeface="+mn-cs"/>
              </a:rPr>
              <a:t>in </a:t>
            </a:r>
            <a:r>
              <a:rPr kumimoji="0" lang="en-US" sz="15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MS PGothic" panose="020B0600070205080204" pitchFamily="34" charset="-128"/>
                <a:cs typeface="+mn-cs"/>
              </a:rPr>
              <a:t>the </a:t>
            </a:r>
            <a:r>
              <a:rPr kumimoji="0" lang="en-US" sz="15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aerospace ecosystem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Neo Sans W1G" panose="020B0504030504040204" pitchFamily="34" charset="0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B7A64C-EC26-4FBA-A086-41E161C602E0}"/>
              </a:ext>
            </a:extLst>
          </p:cNvPr>
          <p:cNvCxnSpPr>
            <a:cxnSpLocks/>
          </p:cNvCxnSpPr>
          <p:nvPr/>
        </p:nvCxnSpPr>
        <p:spPr>
          <a:xfrm flipV="1">
            <a:off x="3251026" y="2300238"/>
            <a:ext cx="0" cy="405611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805FB8A-6BEF-4B7F-9261-A789C0FFE9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807" y="5242226"/>
            <a:ext cx="1411513" cy="7901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CFA373-332B-4019-AD26-E05A238D83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785" y="4860822"/>
            <a:ext cx="1994878" cy="17437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724213-8056-474B-BF1C-2E1E729468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971" y="4860822"/>
            <a:ext cx="2040070" cy="1743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D0F7B9-81B4-4DD0-96B8-65FAFE8FA2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86" y="4965103"/>
            <a:ext cx="2297913" cy="148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4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80BB-F8CE-4DC1-8531-976403F6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066"/>
            <a:ext cx="9707217" cy="1325563"/>
          </a:xfrm>
        </p:spPr>
        <p:txBody>
          <a:bodyPr>
            <a:noAutofit/>
          </a:bodyPr>
          <a:lstStyle/>
          <a:p>
            <a:r>
              <a:rPr lang="en-US" dirty="0"/>
              <a:t>EUSPA contributes to the EU Agenda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A24EF-FDED-4945-BE0F-609BFEFC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0453"/>
            <a:ext cx="10515600" cy="3620991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Stronger Europe</a:t>
            </a: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Strategic autonomy and non-dependence of Europe in space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sz="11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Green Deal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EU-space-based applications for transport, agriculture, energy, smart cities…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sz="1100" b="1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Digital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Security of EU space, uninterrupted high capacity connectivity everywhere, IoT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sz="11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Resilience</a:t>
            </a:r>
          </a:p>
          <a:p>
            <a:pPr marL="0" lvl="1" indent="0" defTabSz="666750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None/>
              <a:defRPr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Innovative downstream space sector</a:t>
            </a: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8E39B-4C15-46C9-8F0E-418B2BAC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8831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1600" dirty="0">
            <a:solidFill>
              <a:schemeClr val="tx1">
                <a:lumMod val="65000"/>
                <a:lumOff val="35000"/>
              </a:schemeClr>
            </a:solidFill>
            <a:latin typeface="Neo Sans W1G" panose="020B05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widescreen.potx" id="{6CAD9C04-7E13-4CDB-AB97-07257A8979A6}" vid="{4C592FBE-411C-4268-9664-C52C53AFCD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b23a056c-89db-4a99-acd4-ee24c7c2bb94" ContentTypeId="0x0101007C898101DE25453D93E6338BA2DA3ADD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S_Organization xmlns="23b8f5ea-05c9-4764-b1a4-ea5b6ec2d662">UNKNOWN</DMS_Organization>
    <DMS_Area_Id xmlns="d3621089-857d-4dce-914e-85d3434ff8d9">0</DMS_Area_Id>
    <DMS_DocType xmlns="bf27662f-3079-4e88-ac58-b88254cacdd6">UNKNOWN</DMS_DocType>
    <DMS_Department xmlns="a2c45404-d3b9-4587-9d9c-566aada812c2">UNKNOWN</DMS_Department>
    <DMS_Department_Id xmlns="6c7c247c-9bf9-4c04-beed-893801e2a974">0</DMS_Department_Id>
    <_dlc_DocId xmlns="e13dbbf7-32dc-4ea8-8762-8fad89836eec">TWS-OED-1F1D97D1C12D4878AE1CAC18F549DDA9</_dlc_DocId>
    <DMS_DocType_Id xmlns="25a931e1-e4fe-41b0-b0cd-07217a4a6f83">0</DMS_DocType_Id>
    <_dlc_DocIdUrl xmlns="e13dbbf7-32dc-4ea8-8762-8fad89836eec">
      <Url>https://dms.gsa.europa.eu/tws/oed/_layouts/15/DocIdRedir.aspx?ID=TWS-OED-1F1D97D1C12D4878AE1CAC18F549DDA9</Url>
      <Description>TWS-OED-1F1D97D1C12D4878AE1CAC18F549DDA9</Description>
    </_dlc_DocIdUrl>
    <DMS_Area xmlns="172e464b-e49e-483c-aecd-1ca9efaa97c1">UNKNOWN</DMS_Area>
    <DMS_Media_ReferenceNumber xmlns="ed65f743-1d2b-4791-a2fe-71dce49ba958" xsi:nil="true"/>
    <DMS_Organization_Id xmlns="ea545ddc-1a1c-474d-95a6-2f9a0b41a599">0</DMS_Organization_Id>
    <DMS_DocumentID xmlns="736cceb8-f0c0-4408-be7a-973992f2def5" xsi:nil="true"/>
    <DMS_ShortTitle xmlns="495406b6-13fe-4000-ace4-91ce38e5d599">Exchange with Ms Parly French Minister of</DMS_ShortTitle>
    <_dlc_DocIdPersistId xmlns="e13dbbf7-32dc-4ea8-8762-8fad89836eec">false</_dlc_DocIdPersistId>
    <DMS_Remarks xmlns="4a8d40e2-5dcb-43cf-851d-f8be19425761" xsi:nil="true"/>
    <DMS_ExportedTo xmlns="a5ec0abb-ee9f-408b-a09c-90242604902e" xsi:nil="true"/>
    <DMS_Key xmlns="6cd5876a-bdb6-4337-bcd2-725ab1f55c1b" xsi:nil="true"/>
    <DMS_SourcePath xmlns="d36a0372-dbfb-4b8d-87cd-9226cf4cd92d" xsi:nil="true"/>
    <DMS_Classification xmlns="ef562279-9a32-4a89-9943-5479f064de73" xsi:nil="true"/>
    <DMS_Media_TotalNumberProducedOrReceived xmlns="e7db1114-c44f-45e9-8982-93bb3f30e030" xsi:nil="true"/>
    <DMS_DateOfOrigin xmlns="1f4a875a-3549-4742-9b14-408b1ea39d3d" xsi:nil="true"/>
    <DMS_BookCaptain xmlns="00ae22fd-3464-4082-b959-c2920c978265">
      <UserInfo>
        <DisplayName/>
        <AccountId xsi:nil="true"/>
        <AccountType/>
      </UserInfo>
    </DMS_BookCaptain>
    <DMS_Media_DateReceiptReturned xmlns="644ff8a5-da8a-436d-bef6-66e03773f17c" xsi:nil="true"/>
    <DMS_PRSInfoText xmlns="FCC40C82-A202-4C75-9FA8-084998F9108D">0</DMS_PRSInfoText>
    <DMS_DocumentStatus xmlns="692a0ef5-ae57-429a-b1fe-9b54d3997451" xsi:nil="true"/>
    <DMS_CountryOfOrigin xmlns="a0b37e8c-62a8-42f6-9f61-68d8a8cb0499" xsi:nil="true"/>
    <DMS_Media_CopyNumber xmlns="2a34dde5-bdd6-4edd-9bbb-95ed14f7b8b3" xsi:nil="true"/>
    <DMS_Media_OnDate xmlns="fb37da63-a24e-48d0-b2b1-a3b5b046ede5" xsi:nil="true"/>
    <DMS_DeliveryNote xmlns="a83b4bb6-f7a9-494f-818e-1a36e5e9ca7c" xsi:nil="true"/>
    <DMS_PRSUserSegmentTaxHTField0 xmlns="917d27c2-673a-4155-bf19-7b3c12a4c9db">
      <Terms xmlns="http://schemas.microsoft.com/office/infopath/2007/PartnerControls"/>
    </DMS_PRSUserSegmentTaxHTField0>
    <DMS_ExternalVersion xmlns="171f2c7e-e651-4a18-9ede-20cc0eadd302" xsi:nil="true"/>
    <DMS_EUCIClassificationTaxHTField0 xmlns="9a272e9d-1866-44a7-b2f6-69703d3cd2fb">
      <Terms xmlns="http://schemas.microsoft.com/office/infopath/2007/PartnerControls"/>
    </DMS_EUCIClassificationTaxHTField0>
    <DMS_WF_Comments xmlns="704d8e17-4826-4565-9483-4bd65d519254" xsi:nil="true"/>
    <DMS_WF_DocumentCategory xmlns="0b179d76-e2ce-4eae-9287-dc665f801877" xsi:nil="true"/>
    <DMS_OriginatorSender xmlns="c3b5bbbd-7ccd-49b9-81a6-facf7a9a14e6" xsi:nil="true"/>
    <DMS_WorkflowListId xmlns="16cea2d5-b351-413d-8de7-bbf0080ec93d" xsi:nil="true"/>
    <DMS_RelatedItems xmlns="6b054799-7c1b-4ded-84cc-a8dae396b2f5" xsi:nil="true"/>
    <DMS_CompoundParent xmlns="8dbd7e59-5214-4d2a-9614-c5c0654f74e7" xsi:nil="true"/>
    <DMS_ExportComments xmlns="d329fb10-6e1d-44f9-8838-acb5f14bc94b" xsi:nil="true"/>
    <DMS_Media_BookAndSerialNumber xmlns="2c14815f-a075-4f28-b05c-77c60d367bec" xsi:nil="true"/>
    <DMS_SourceDocument xmlns="1cb15d0f-bd81-4951-b53f-b37f0347ed38">
      <Url xsi:nil="true"/>
      <Description xsi:nil="true"/>
    </DMS_SourceDocument>
    <DMS_WorkflowInstanceId xmlns="05abfff6-f6c1-4627-85aa-1b15bbf843c5" xsi:nil="true"/>
    <DMS_WorkflowSiteId xmlns="6ab24c80-77b8-46c2-aa17-c52ac0a116c0" xsi:nil="true"/>
    <DMS_WF_ProcessingState xmlns="6ca0583f-22c6-4080-ae82-01d00498607f" xsi:nil="true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MS Document" ma:contentTypeID="0x0101007C898101DE25453D93E6338BA2DA3ADD00BE3E1EFA7E1D428BB8083A42D5159AC90034401DE8D4F68648A6A3BF2A2FB8C890" ma:contentTypeVersion="25" ma:contentTypeDescription="GSA DMS Basic Document content type" ma:contentTypeScope="" ma:versionID="1441c9e58dd1537bd9aacdf62a849c6a">
  <xsd:schema xmlns:xsd="http://www.w3.org/2001/XMLSchema" xmlns:xs="http://www.w3.org/2001/XMLSchema" xmlns:p="http://schemas.microsoft.com/office/2006/metadata/properties" xmlns:ns3="9a272e9d-1866-44a7-b2f6-69703d3cd2fb" xmlns:ns5="917d27c2-673a-4155-bf19-7b3c12a4c9db" xmlns:ns6="495406b6-13fe-4000-ace4-91ce38e5d599" xmlns:ns7="bf27662f-3079-4e88-ac58-b88254cacdd6" xmlns:ns8="25a931e1-e4fe-41b0-b0cd-07217a4a6f83" xmlns:ns9="7be651c6-28fd-42cb-9e21-5fa82d85a27f" xmlns:ns10="61debd70-e028-4dc2-a73f-6a5a40cd1ddf" xmlns:ns12="ed65f743-1d2b-4791-a2fe-71dce49ba958" xmlns:ns13="692a0ef5-ae57-429a-b1fe-9b54d3997451" xmlns:ns14="00ae22fd-3464-4082-b959-c2920c978265" xmlns:ns15="1f4a875a-3549-4742-9b14-408b1ea39d3d" xmlns:ns16="c3b5bbbd-7ccd-49b9-81a6-facf7a9a14e6" xmlns:ns17="a0b37e8c-62a8-42f6-9f61-68d8a8cb0499" xmlns:ns18="e7db1114-c44f-45e9-8982-93bb3f30e030" xmlns:ns19="2a34dde5-bdd6-4edd-9bbb-95ed14f7b8b3" xmlns:ns20="ef562279-9a32-4a89-9943-5479f064de73" xmlns:ns21="fb37da63-a24e-48d0-b2b1-a3b5b046ede5" xmlns:ns22="644ff8a5-da8a-436d-bef6-66e03773f17c" xmlns:ns23="4a8d40e2-5dcb-43cf-851d-f8be19425761" xmlns:ns24="23b8f5ea-05c9-4764-b1a4-ea5b6ec2d662" xmlns:ns25="ea545ddc-1a1c-474d-95a6-2f9a0b41a599" xmlns:ns26="a2c45404-d3b9-4587-9d9c-566aada812c2" xmlns:ns27="6c7c247c-9bf9-4c04-beed-893801e2a974" xmlns:ns28="172e464b-e49e-483c-aecd-1ca9efaa97c1" xmlns:ns29="d3621089-857d-4dce-914e-85d3434ff8d9" xmlns:ns30="a5ec0abb-ee9f-408b-a09c-90242604902e" xmlns:ns31="6cd5876a-bdb6-4337-bcd2-725ab1f55c1b" xmlns:ns32="1cb15d0f-bd81-4951-b53f-b37f0347ed38" xmlns:ns33="736cceb8-f0c0-4408-be7a-973992f2def5" xmlns:ns34="d329fb10-6e1d-44f9-8838-acb5f14bc94b" xmlns:ns35="d36a0372-dbfb-4b8d-87cd-9226cf4cd92d" xmlns:ns36="a83b4bb6-f7a9-494f-818e-1a36e5e9ca7c" xmlns:ns37="8dbd7e59-5214-4d2a-9614-c5c0654f74e7" xmlns:ns38="171f2c7e-e651-4a18-9ede-20cc0eadd302" xmlns:ns39="6b054799-7c1b-4ded-84cc-a8dae396b2f5" xmlns:ns40="6ca0583f-22c6-4080-ae82-01d00498607f" xmlns:ns41="704d8e17-4826-4565-9483-4bd65d519254" xmlns:ns42="2c14815f-a075-4f28-b05c-77c60d367bec" xmlns:ns43="05abfff6-f6c1-4627-85aa-1b15bbf843c5" xmlns:ns44="6ab24c80-77b8-46c2-aa17-c52ac0a116c0" xmlns:ns45="16cea2d5-b351-413d-8de7-bbf0080ec93d" xmlns:ns46="0b179d76-e2ce-4eae-9287-dc665f801877" xmlns:ns47="FCC40C82-A202-4C75-9FA8-084998F9108D" xmlns:ns48="e13dbbf7-32dc-4ea8-8762-8fad89836eec" targetNamespace="http://schemas.microsoft.com/office/2006/metadata/properties" ma:root="true" ma:fieldsID="67656a1a25bc3727b57adeafc118f925" ns3:_="" ns5:_="" ns6:_="" ns7:_="" ns8:_="" ns9:_="" ns10:_="" ns12:_="" ns13:_="" ns14:_="" ns15:_="" ns16:_="" ns17:_="" ns18:_="" ns19:_="" ns20:_="" ns21:_="" ns22:_="" ns23:_="" ns24:_="" ns25:_="" ns26:_="" ns27:_="" ns28:_="" ns29:_="" ns30:_="" ns31:_="" ns32:_="" ns33:_="" ns34:_="" ns35:_="" ns36:_="" ns37:_="" ns38:_="" ns39:_="" ns40:_="" ns41:_="" ns42:_="" ns43:_="" ns44:_="" ns45:_="" ns46:_="" ns47:_="" ns48:_="">
    <xsd:import namespace="9a272e9d-1866-44a7-b2f6-69703d3cd2fb"/>
    <xsd:import namespace="917d27c2-673a-4155-bf19-7b3c12a4c9db"/>
    <xsd:import namespace="495406b6-13fe-4000-ace4-91ce38e5d599"/>
    <xsd:import namespace="bf27662f-3079-4e88-ac58-b88254cacdd6"/>
    <xsd:import namespace="25a931e1-e4fe-41b0-b0cd-07217a4a6f83"/>
    <xsd:import namespace="7be651c6-28fd-42cb-9e21-5fa82d85a27f"/>
    <xsd:import namespace="61debd70-e028-4dc2-a73f-6a5a40cd1ddf"/>
    <xsd:import namespace="ed65f743-1d2b-4791-a2fe-71dce49ba958"/>
    <xsd:import namespace="692a0ef5-ae57-429a-b1fe-9b54d3997451"/>
    <xsd:import namespace="00ae22fd-3464-4082-b959-c2920c978265"/>
    <xsd:import namespace="1f4a875a-3549-4742-9b14-408b1ea39d3d"/>
    <xsd:import namespace="c3b5bbbd-7ccd-49b9-81a6-facf7a9a14e6"/>
    <xsd:import namespace="a0b37e8c-62a8-42f6-9f61-68d8a8cb0499"/>
    <xsd:import namespace="e7db1114-c44f-45e9-8982-93bb3f30e030"/>
    <xsd:import namespace="2a34dde5-bdd6-4edd-9bbb-95ed14f7b8b3"/>
    <xsd:import namespace="ef562279-9a32-4a89-9943-5479f064de73"/>
    <xsd:import namespace="fb37da63-a24e-48d0-b2b1-a3b5b046ede5"/>
    <xsd:import namespace="644ff8a5-da8a-436d-bef6-66e03773f17c"/>
    <xsd:import namespace="4a8d40e2-5dcb-43cf-851d-f8be19425761"/>
    <xsd:import namespace="23b8f5ea-05c9-4764-b1a4-ea5b6ec2d662"/>
    <xsd:import namespace="ea545ddc-1a1c-474d-95a6-2f9a0b41a599"/>
    <xsd:import namespace="a2c45404-d3b9-4587-9d9c-566aada812c2"/>
    <xsd:import namespace="6c7c247c-9bf9-4c04-beed-893801e2a974"/>
    <xsd:import namespace="172e464b-e49e-483c-aecd-1ca9efaa97c1"/>
    <xsd:import namespace="d3621089-857d-4dce-914e-85d3434ff8d9"/>
    <xsd:import namespace="a5ec0abb-ee9f-408b-a09c-90242604902e"/>
    <xsd:import namespace="6cd5876a-bdb6-4337-bcd2-725ab1f55c1b"/>
    <xsd:import namespace="1cb15d0f-bd81-4951-b53f-b37f0347ed38"/>
    <xsd:import namespace="736cceb8-f0c0-4408-be7a-973992f2def5"/>
    <xsd:import namespace="d329fb10-6e1d-44f9-8838-acb5f14bc94b"/>
    <xsd:import namespace="d36a0372-dbfb-4b8d-87cd-9226cf4cd92d"/>
    <xsd:import namespace="a83b4bb6-f7a9-494f-818e-1a36e5e9ca7c"/>
    <xsd:import namespace="8dbd7e59-5214-4d2a-9614-c5c0654f74e7"/>
    <xsd:import namespace="171f2c7e-e651-4a18-9ede-20cc0eadd302"/>
    <xsd:import namespace="6b054799-7c1b-4ded-84cc-a8dae396b2f5"/>
    <xsd:import namespace="6ca0583f-22c6-4080-ae82-01d00498607f"/>
    <xsd:import namespace="704d8e17-4826-4565-9483-4bd65d519254"/>
    <xsd:import namespace="2c14815f-a075-4f28-b05c-77c60d367bec"/>
    <xsd:import namespace="05abfff6-f6c1-4627-85aa-1b15bbf843c5"/>
    <xsd:import namespace="6ab24c80-77b8-46c2-aa17-c52ac0a116c0"/>
    <xsd:import namespace="16cea2d5-b351-413d-8de7-bbf0080ec93d"/>
    <xsd:import namespace="0b179d76-e2ce-4eae-9287-dc665f801877"/>
    <xsd:import namespace="FCC40C82-A202-4C75-9FA8-084998F9108D"/>
    <xsd:import namespace="e13dbbf7-32dc-4ea8-8762-8fad89836eec"/>
    <xsd:element name="properties">
      <xsd:complexType>
        <xsd:sequence>
          <xsd:element name="documentManagement">
            <xsd:complexType>
              <xsd:all>
                <xsd:element ref="ns3:DMS_EUCIClassificationTaxHTField0" minOccurs="0"/>
                <xsd:element ref="ns5:DMS_PRSUserSegmentTaxHTField0" minOccurs="0"/>
                <xsd:element ref="ns6:DMS_ShortTitle" minOccurs="0"/>
                <xsd:element ref="ns7:DMS_DocType" minOccurs="0"/>
                <xsd:element ref="ns8:DMS_DocType_Id" minOccurs="0"/>
                <xsd:element ref="ns9:DMS_MajorVersion" minOccurs="0"/>
                <xsd:element ref="ns10:DMS_MinorVersion" minOccurs="0"/>
                <xsd:element ref="ns12:DMS_Media_ReferenceNumber" minOccurs="0"/>
                <xsd:element ref="ns13:DMS_DocumentStatus" minOccurs="0"/>
                <xsd:element ref="ns14:DMS_BookCaptain" minOccurs="0"/>
                <xsd:element ref="ns15:DMS_DateOfOrigin" minOccurs="0"/>
                <xsd:element ref="ns16:DMS_OriginatorSender" minOccurs="0"/>
                <xsd:element ref="ns17:DMS_CountryOfOrigin" minOccurs="0"/>
                <xsd:element ref="ns18:DMS_Media_TotalNumberProducedOrReceived" minOccurs="0"/>
                <xsd:element ref="ns19:DMS_Media_CopyNumber" minOccurs="0"/>
                <xsd:element ref="ns20:DMS_Classification" minOccurs="0"/>
                <xsd:element ref="ns21:DMS_Media_OnDate" minOccurs="0"/>
                <xsd:element ref="ns22:DMS_Media_DateReceiptReturned" minOccurs="0"/>
                <xsd:element ref="ns23:DMS_Remarks" minOccurs="0"/>
                <xsd:element ref="ns24:DMS_Organization" minOccurs="0"/>
                <xsd:element ref="ns25:DMS_Organization_Id" minOccurs="0"/>
                <xsd:element ref="ns26:DMS_Department" minOccurs="0"/>
                <xsd:element ref="ns27:DMS_Department_Id" minOccurs="0"/>
                <xsd:element ref="ns28:DMS_Area" minOccurs="0"/>
                <xsd:element ref="ns29:DMS_Area_Id" minOccurs="0"/>
                <xsd:element ref="ns30:DMS_ExportedTo" minOccurs="0"/>
                <xsd:element ref="ns31:DMS_Key" minOccurs="0"/>
                <xsd:element ref="ns32:DMS_SourceDocument" minOccurs="0"/>
                <xsd:element ref="ns33:DMS_DocumentID" minOccurs="0"/>
                <xsd:element ref="ns34:DMS_ExportComments" minOccurs="0"/>
                <xsd:element ref="ns35:DMS_SourcePath" minOccurs="0"/>
                <xsd:element ref="ns36:DMS_DeliveryNote" minOccurs="0"/>
                <xsd:element ref="ns37:DMS_CompoundParent" minOccurs="0"/>
                <xsd:element ref="ns38:DMS_ExternalVersion" minOccurs="0"/>
                <xsd:element ref="ns39:DMS_RelatedItems" minOccurs="0"/>
                <xsd:element ref="ns40:DMS_WF_ProcessingState" minOccurs="0"/>
                <xsd:element ref="ns41:DMS_WF_Comments" minOccurs="0"/>
                <xsd:element ref="ns42:DMS_Media_BookAndSerialNumber" minOccurs="0"/>
                <xsd:element ref="ns43:DMS_WorkflowInstanceId" minOccurs="0"/>
                <xsd:element ref="ns44:DMS_WorkflowSiteId" minOccurs="0"/>
                <xsd:element ref="ns45:DMS_WorkflowListId" minOccurs="0"/>
                <xsd:element ref="ns46:DMS_WF_DocumentCategory" minOccurs="0"/>
                <xsd:element ref="ns47:DMS_PRSInfoText" minOccurs="0"/>
                <xsd:element ref="ns48:_dlc_DocId" minOccurs="0"/>
                <xsd:element ref="ns48:_dlc_DocIdUrl" minOccurs="0"/>
                <xsd:element ref="ns48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72e9d-1866-44a7-b2f6-69703d3cd2fb" elementFormDefault="qualified">
    <xsd:import namespace="http://schemas.microsoft.com/office/2006/documentManagement/types"/>
    <xsd:import namespace="http://schemas.microsoft.com/office/infopath/2007/PartnerControls"/>
    <xsd:element name="DMS_EUCIClassificationTaxHTField0" ma:index="9" nillable="true" ma:taxonomy="true" ma:internalName="DMS_EUCIClassificationTaxHTField0" ma:taxonomyFieldName="DMS_EUCIClassification" ma:displayName="EUCI Classification" ma:readOnly="true" ma:fieldId="{74b687fc-5804-4e03-9a3d-894b5ee56c2f}" ma:sspId="b23a056c-89db-4a99-acd4-ee24c7c2bb94" ma:termSetId="52268a42-0d5f-4601-a8e2-2cbba38dacd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d27c2-673a-4155-bf19-7b3c12a4c9db" elementFormDefault="qualified">
    <xsd:import namespace="http://schemas.microsoft.com/office/2006/documentManagement/types"/>
    <xsd:import namespace="http://schemas.microsoft.com/office/infopath/2007/PartnerControls"/>
    <xsd:element name="DMS_PRSUserSegmentTaxHTField0" ma:index="11" nillable="true" ma:taxonomy="true" ma:internalName="DMS_PRSUserSegmentTaxHTField0" ma:taxonomyFieldName="DMS_PRSUserSegment" ma:displayName="PRS User Segment" ma:readOnly="true" ma:fieldId="{cfe9a903-3c0e-4ec9-a81d-f30ee2eaa7ad}" ma:taxonomyMulti="true" ma:sspId="b23a056c-89db-4a99-acd4-ee24c7c2bb94" ma:termSetId="d05c29e5-e53f-425e-9bf8-8bd2515b7bb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406b6-13fe-4000-ace4-91ce38e5d599" elementFormDefault="qualified">
    <xsd:import namespace="http://schemas.microsoft.com/office/2006/documentManagement/types"/>
    <xsd:import namespace="http://schemas.microsoft.com/office/infopath/2007/PartnerControls"/>
    <xsd:element name="DMS_ShortTitle" ma:index="12" nillable="true" ma:displayName="Short Title" ma:internalName="DMS_ShortTitl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7662f-3079-4e88-ac58-b88254cacdd6" elementFormDefault="qualified">
    <xsd:import namespace="http://schemas.microsoft.com/office/2006/documentManagement/types"/>
    <xsd:import namespace="http://schemas.microsoft.com/office/infopath/2007/PartnerControls"/>
    <xsd:element name="DMS_DocType" ma:index="13" nillable="true" ma:displayName="Document Type" ma:internalName="DMS_DocTyp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931e1-e4fe-41b0-b0cd-07217a4a6f83" elementFormDefault="qualified">
    <xsd:import namespace="http://schemas.microsoft.com/office/2006/documentManagement/types"/>
    <xsd:import namespace="http://schemas.microsoft.com/office/infopath/2007/PartnerControls"/>
    <xsd:element name="DMS_DocType_Id" ma:index="14" nillable="true" ma:displayName="Document Type Id" ma:decimals="0" ma:hidden="true" ma:internalName="DMS_DocType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651c6-28fd-42cb-9e21-5fa82d85a27f" elementFormDefault="qualified">
    <xsd:import namespace="http://schemas.microsoft.com/office/2006/documentManagement/types"/>
    <xsd:import namespace="http://schemas.microsoft.com/office/infopath/2007/PartnerControls"/>
    <xsd:element name="DMS_MajorVersion" ma:index="15" nillable="true" ma:displayName="Major Version" ma:decimals="0" ma:internalName="DMS_MajorVersion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ebd70-e028-4dc2-a73f-6a5a40cd1ddf" elementFormDefault="qualified">
    <xsd:import namespace="http://schemas.microsoft.com/office/2006/documentManagement/types"/>
    <xsd:import namespace="http://schemas.microsoft.com/office/infopath/2007/PartnerControls"/>
    <xsd:element name="DMS_MinorVersion" ma:index="16" nillable="true" ma:displayName="Minor Version" ma:decimals="0" ma:internalName="DMS_MinorVersion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5f743-1d2b-4791-a2fe-71dce49ba958" elementFormDefault="qualified">
    <xsd:import namespace="http://schemas.microsoft.com/office/2006/documentManagement/types"/>
    <xsd:import namespace="http://schemas.microsoft.com/office/infopath/2007/PartnerControls"/>
    <xsd:element name="DMS_Media_ReferenceNumber" ma:index="18" nillable="true" ma:displayName="Reference Number" ma:indexed="true" ma:internalName="DMS_Media_ReferenceNumb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a0ef5-ae57-429a-b1fe-9b54d3997451" elementFormDefault="qualified">
    <xsd:import namespace="http://schemas.microsoft.com/office/2006/documentManagement/types"/>
    <xsd:import namespace="http://schemas.microsoft.com/office/infopath/2007/PartnerControls"/>
    <xsd:element name="DMS_DocumentStatus" ma:index="19" nillable="true" ma:displayName="Document Status" ma:indexed="true" ma:internalName="DMS_DocumentStatus">
      <xsd:simpleType>
        <xsd:restriction base="dms:Choice">
          <xsd:enumeration value="Under Review"/>
          <xsd:enumeration value="Approved"/>
          <xsd:enumeration value="Obsolete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e22fd-3464-4082-b959-c2920c978265" elementFormDefault="qualified">
    <xsd:import namespace="http://schemas.microsoft.com/office/2006/documentManagement/types"/>
    <xsd:import namespace="http://schemas.microsoft.com/office/infopath/2007/PartnerControls"/>
    <xsd:element name="DMS_BookCaptain" ma:index="20" nillable="true" ma:displayName="Book Captain" ma:internalName="DMS_BookCaptai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a875a-3549-4742-9b14-408b1ea39d3d" elementFormDefault="qualified">
    <xsd:import namespace="http://schemas.microsoft.com/office/2006/documentManagement/types"/>
    <xsd:import namespace="http://schemas.microsoft.com/office/infopath/2007/PartnerControls"/>
    <xsd:element name="DMS_DateOfOrigin" ma:index="21" nillable="true" ma:displayName="Doc Date of Origin" ma:hidden="true" ma:internalName="DMS_DateOfOrigi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5bbbd-7ccd-49b9-81a6-facf7a9a14e6" elementFormDefault="qualified">
    <xsd:import namespace="http://schemas.microsoft.com/office/2006/documentManagement/types"/>
    <xsd:import namespace="http://schemas.microsoft.com/office/infopath/2007/PartnerControls"/>
    <xsd:element name="DMS_OriginatorSender" ma:index="22" nillable="true" ma:displayName="Doc Originator or Sender" ma:internalName="DMS_OriginatorSend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37e8c-62a8-42f6-9f61-68d8a8cb0499" elementFormDefault="qualified">
    <xsd:import namespace="http://schemas.microsoft.com/office/2006/documentManagement/types"/>
    <xsd:import namespace="http://schemas.microsoft.com/office/infopath/2007/PartnerControls"/>
    <xsd:element name="DMS_CountryOfOrigin" ma:index="23" nillable="true" ma:displayName="Doc Country of Origin" ma:hidden="true" ma:internalName="DMS_CountryOfOrigi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b1114-c44f-45e9-8982-93bb3f30e030" elementFormDefault="qualified">
    <xsd:import namespace="http://schemas.microsoft.com/office/2006/documentManagement/types"/>
    <xsd:import namespace="http://schemas.microsoft.com/office/infopath/2007/PartnerControls"/>
    <xsd:element name="DMS_Media_TotalNumberProducedOrReceived" ma:index="24" nillable="true" ma:displayName="Total Number Produced or Received" ma:decimals="0" ma:hidden="true" ma:internalName="DMS_Media_TotalNumberProducedOrReceive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4dde5-bdd6-4edd-9bbb-95ed14f7b8b3" elementFormDefault="qualified">
    <xsd:import namespace="http://schemas.microsoft.com/office/2006/documentManagement/types"/>
    <xsd:import namespace="http://schemas.microsoft.com/office/infopath/2007/PartnerControls"/>
    <xsd:element name="DMS_Media_CopyNumber" ma:index="25" nillable="true" ma:displayName="Copy Number" ma:hidden="true" ma:internalName="DMS_Media_CopyNumb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62279-9a32-4a89-9943-5479f064de73" elementFormDefault="qualified">
    <xsd:import namespace="http://schemas.microsoft.com/office/2006/documentManagement/types"/>
    <xsd:import namespace="http://schemas.microsoft.com/office/infopath/2007/PartnerControls"/>
    <xsd:element name="DMS_Classification" ma:index="26" nillable="true" ma:displayName="Doc Original Classification" ma:hidden="true" ma:internalName="DMS_Classifi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7da63-a24e-48d0-b2b1-a3b5b046ede5" elementFormDefault="qualified">
    <xsd:import namespace="http://schemas.microsoft.com/office/2006/documentManagement/types"/>
    <xsd:import namespace="http://schemas.microsoft.com/office/infopath/2007/PartnerControls"/>
    <xsd:element name="DMS_Media_OnDate" ma:index="27" nillable="true" ma:displayName="On (date)" ma:format="DateTime" ma:hidden="true" ma:internalName="DMS_Media_On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ff8a5-da8a-436d-bef6-66e03773f17c" elementFormDefault="qualified">
    <xsd:import namespace="http://schemas.microsoft.com/office/2006/documentManagement/types"/>
    <xsd:import namespace="http://schemas.microsoft.com/office/infopath/2007/PartnerControls"/>
    <xsd:element name="DMS_Media_DateReceiptReturned" ma:index="28" nillable="true" ma:displayName="Date Receipt Returned" ma:format="DateTime" ma:hidden="true" ma:internalName="DMS_Media_DateReceiptReturn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d40e2-5dcb-43cf-851d-f8be19425761" elementFormDefault="qualified">
    <xsd:import namespace="http://schemas.microsoft.com/office/2006/documentManagement/types"/>
    <xsd:import namespace="http://schemas.microsoft.com/office/infopath/2007/PartnerControls"/>
    <xsd:element name="DMS_Remarks" ma:index="29" nillable="true" ma:displayName="Doc Remarks" ma:internalName="DMS_Remark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8f5ea-05c9-4764-b1a4-ea5b6ec2d662" elementFormDefault="qualified">
    <xsd:import namespace="http://schemas.microsoft.com/office/2006/documentManagement/types"/>
    <xsd:import namespace="http://schemas.microsoft.com/office/infopath/2007/PartnerControls"/>
    <xsd:element name="DMS_Organization" ma:index="30" nillable="true" ma:displayName="Organization" ma:internalName="DMS_Organiz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45ddc-1a1c-474d-95a6-2f9a0b41a599" elementFormDefault="qualified">
    <xsd:import namespace="http://schemas.microsoft.com/office/2006/documentManagement/types"/>
    <xsd:import namespace="http://schemas.microsoft.com/office/infopath/2007/PartnerControls"/>
    <xsd:element name="DMS_Organization_Id" ma:index="31" nillable="true" ma:displayName="Organization Id" ma:decimals="0" ma:hidden="true" ma:internalName="DMS_Organization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45404-d3b9-4587-9d9c-566aada812c2" elementFormDefault="qualified">
    <xsd:import namespace="http://schemas.microsoft.com/office/2006/documentManagement/types"/>
    <xsd:import namespace="http://schemas.microsoft.com/office/infopath/2007/PartnerControls"/>
    <xsd:element name="DMS_Department" ma:index="32" nillable="true" ma:displayName="Department/Programme" ma:internalName="DMS_Departm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c247c-9bf9-4c04-beed-893801e2a974" elementFormDefault="qualified">
    <xsd:import namespace="http://schemas.microsoft.com/office/2006/documentManagement/types"/>
    <xsd:import namespace="http://schemas.microsoft.com/office/infopath/2007/PartnerControls"/>
    <xsd:element name="DMS_Department_Id" ma:index="33" nillable="true" ma:displayName="Department Id" ma:decimals="0" ma:hidden="true" ma:internalName="DMS_Department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464b-e49e-483c-aecd-1ca9efaa97c1" elementFormDefault="qualified">
    <xsd:import namespace="http://schemas.microsoft.com/office/2006/documentManagement/types"/>
    <xsd:import namespace="http://schemas.microsoft.com/office/infopath/2007/PartnerControls"/>
    <xsd:element name="DMS_Area" ma:index="34" nillable="true" ma:displayName="Area/Function" ma:internalName="DMS_Are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21089-857d-4dce-914e-85d3434ff8d9" elementFormDefault="qualified">
    <xsd:import namespace="http://schemas.microsoft.com/office/2006/documentManagement/types"/>
    <xsd:import namespace="http://schemas.microsoft.com/office/infopath/2007/PartnerControls"/>
    <xsd:element name="DMS_Area_Id" ma:index="35" nillable="true" ma:displayName="Area Id" ma:decimals="0" ma:hidden="true" ma:internalName="DMS_Area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c0abb-ee9f-408b-a09c-90242604902e" elementFormDefault="qualified">
    <xsd:import namespace="http://schemas.microsoft.com/office/2006/documentManagement/types"/>
    <xsd:import namespace="http://schemas.microsoft.com/office/infopath/2007/PartnerControls"/>
    <xsd:element name="DMS_ExportedTo" ma:index="36" nillable="true" ma:displayName="Exported To" ma:hidden="true" ma:internalName="DMS_ExportedTo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5876a-bdb6-4337-bcd2-725ab1f55c1b" elementFormDefault="qualified">
    <xsd:import namespace="http://schemas.microsoft.com/office/2006/documentManagement/types"/>
    <xsd:import namespace="http://schemas.microsoft.com/office/infopath/2007/PartnerControls"/>
    <xsd:element name="DMS_Key" ma:index="37" nillable="true" ma:displayName="Encryption Key ID" ma:hidden="true" ma:internalName="DMS_Key">
      <xsd:simpleType>
        <xsd:union memberTypes="dms:Text">
          <xsd:simpleType>
            <xsd:restriction base="dms:Choice"/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15d0f-bd81-4951-b53f-b37f0347ed38" elementFormDefault="qualified">
    <xsd:import namespace="http://schemas.microsoft.com/office/2006/documentManagement/types"/>
    <xsd:import namespace="http://schemas.microsoft.com/office/infopath/2007/PartnerControls"/>
    <xsd:element name="DMS_SourceDocument" ma:index="38" nillable="true" ma:displayName="Source Document" ma:format="Hyperlink" ma:internalName="DMS_SourceDocumen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cceb8-f0c0-4408-be7a-973992f2def5" elementFormDefault="qualified">
    <xsd:import namespace="http://schemas.microsoft.com/office/2006/documentManagement/types"/>
    <xsd:import namespace="http://schemas.microsoft.com/office/infopath/2007/PartnerControls"/>
    <xsd:element name="DMS_DocumentID" ma:index="39" nillable="true" ma:displayName="Document ID" ma:internalName="DMS_Document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9fb10-6e1d-44f9-8838-acb5f14bc94b" elementFormDefault="qualified">
    <xsd:import namespace="http://schemas.microsoft.com/office/2006/documentManagement/types"/>
    <xsd:import namespace="http://schemas.microsoft.com/office/infopath/2007/PartnerControls"/>
    <xsd:element name="DMS_ExportComments" ma:index="40" nillable="true" ma:displayName="Export Comments" ma:internalName="DMS_ExportComme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a0372-dbfb-4b8d-87cd-9226cf4cd92d" elementFormDefault="qualified">
    <xsd:import namespace="http://schemas.microsoft.com/office/2006/documentManagement/types"/>
    <xsd:import namespace="http://schemas.microsoft.com/office/infopath/2007/PartnerControls"/>
    <xsd:element name="DMS_SourcePath" ma:index="41" nillable="true" ma:displayName="Source Path" ma:hidden="true" ma:internalName="DMS_SourcePath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b4bb6-f7a9-494f-818e-1a36e5e9ca7c" elementFormDefault="qualified">
    <xsd:import namespace="http://schemas.microsoft.com/office/2006/documentManagement/types"/>
    <xsd:import namespace="http://schemas.microsoft.com/office/infopath/2007/PartnerControls"/>
    <xsd:element name="DMS_DeliveryNote" ma:index="42" nillable="true" ma:displayName="Delivery Note" ma:internalName="DMS_DeliveryNot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d7e59-5214-4d2a-9614-c5c0654f74e7" elementFormDefault="qualified">
    <xsd:import namespace="http://schemas.microsoft.com/office/2006/documentManagement/types"/>
    <xsd:import namespace="http://schemas.microsoft.com/office/infopath/2007/PartnerControls"/>
    <xsd:element name="DMS_CompoundParent" ma:index="43" nillable="true" ma:displayName="Master Document Reference Number" ma:indexed="true" ma:internalName="DMS_CompoundPar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f2c7e-e651-4a18-9ede-20cc0eadd302" elementFormDefault="qualified">
    <xsd:import namespace="http://schemas.microsoft.com/office/2006/documentManagement/types"/>
    <xsd:import namespace="http://schemas.microsoft.com/office/infopath/2007/PartnerControls"/>
    <xsd:element name="DMS_ExternalVersion" ma:index="44" nillable="true" ma:displayName="External Version Number" ma:internalName="DMS_External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54799-7c1b-4ded-84cc-a8dae396b2f5" elementFormDefault="qualified">
    <xsd:import namespace="http://schemas.microsoft.com/office/2006/documentManagement/types"/>
    <xsd:import namespace="http://schemas.microsoft.com/office/infopath/2007/PartnerControls"/>
    <xsd:element name="DMS_RelatedItems" ma:index="45" nillable="true" ma:displayName="Related Items" ma:hidden="true" ma:internalName="DMS_RelatedItem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0583f-22c6-4080-ae82-01d00498607f" elementFormDefault="qualified">
    <xsd:import namespace="http://schemas.microsoft.com/office/2006/documentManagement/types"/>
    <xsd:import namespace="http://schemas.microsoft.com/office/infopath/2007/PartnerControls"/>
    <xsd:element name="DMS_WF_ProcessingState" ma:index="46" nillable="true" ma:displayName="Workflow Status" ma:internalName="DMS_WF_ProcessingStat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d8e17-4826-4565-9483-4bd65d519254" elementFormDefault="qualified">
    <xsd:import namespace="http://schemas.microsoft.com/office/2006/documentManagement/types"/>
    <xsd:import namespace="http://schemas.microsoft.com/office/infopath/2007/PartnerControls"/>
    <xsd:element name="DMS_WF_Comments" ma:index="47" nillable="true" ma:displayName="Workflow comments" ma:internalName="DMS_WF_Comment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4815f-a075-4f28-b05c-77c60d367bec" elementFormDefault="qualified">
    <xsd:import namespace="http://schemas.microsoft.com/office/2006/documentManagement/types"/>
    <xsd:import namespace="http://schemas.microsoft.com/office/infopath/2007/PartnerControls"/>
    <xsd:element name="DMS_Media_BookAndSerialNumber" ma:index="48" nillable="true" ma:displayName="BAS Number" ma:hidden="true" ma:internalName="DMS_Media_BookAndSerialNumb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bfff6-f6c1-4627-85aa-1b15bbf843c5" elementFormDefault="qualified">
    <xsd:import namespace="http://schemas.microsoft.com/office/2006/documentManagement/types"/>
    <xsd:import namespace="http://schemas.microsoft.com/office/infopath/2007/PartnerControls"/>
    <xsd:element name="DMS_WorkflowInstanceId" ma:index="49" nillable="true" ma:displayName="Workflow Id" ma:hidden="true" ma:indexed="true" ma:internalName="DMS_WorkflowInstance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24c80-77b8-46c2-aa17-c52ac0a116c0" elementFormDefault="qualified">
    <xsd:import namespace="http://schemas.microsoft.com/office/2006/documentManagement/types"/>
    <xsd:import namespace="http://schemas.microsoft.com/office/infopath/2007/PartnerControls"/>
    <xsd:element name="DMS_WorkflowSiteId" ma:index="50" nillable="true" ma:displayName="Workflow Site Id" ma:hidden="true" ma:internalName="DMS_WorkflowSite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ea2d5-b351-413d-8de7-bbf0080ec93d" elementFormDefault="qualified">
    <xsd:import namespace="http://schemas.microsoft.com/office/2006/documentManagement/types"/>
    <xsd:import namespace="http://schemas.microsoft.com/office/infopath/2007/PartnerControls"/>
    <xsd:element name="DMS_WorkflowListId" ma:index="51" nillable="true" ma:displayName="Workflow Library Id" ma:hidden="true" ma:internalName="DMS_WorkflowList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79d76-e2ce-4eae-9287-dc665f801877" elementFormDefault="qualified">
    <xsd:import namespace="http://schemas.microsoft.com/office/2006/documentManagement/types"/>
    <xsd:import namespace="http://schemas.microsoft.com/office/infopath/2007/PartnerControls"/>
    <xsd:element name="DMS_WF_DocumentCategory" ma:index="52" nillable="true" ma:displayName="Document category" ma:hidden="true" ma:internalName="DMS_WF_DocumentCategory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40C82-A202-4C75-9FA8-084998F9108D" elementFormDefault="qualified">
    <xsd:import namespace="http://schemas.microsoft.com/office/2006/documentManagement/types"/>
    <xsd:import namespace="http://schemas.microsoft.com/office/infopath/2007/PartnerControls"/>
    <xsd:element name="DMS_PRSInfoText" ma:index="53" nillable="true" ma:displayName="PRS Information" ma:default="0" ma:internalName="DMS_PRSInfoTex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dbbf7-32dc-4ea8-8762-8fad89836eec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 ma:readOnly="tru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DF95BF-58D5-4493-AC5B-5F2D2221DE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745BBE-B447-4D80-9313-F2E11DC8C1A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F0715BA-8DE2-4815-993C-019D6FC1480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F921DA3-7E8A-4D7C-A263-7738F15E6767}">
  <ds:schemaRefs>
    <ds:schemaRef ds:uri="bf27662f-3079-4e88-ac58-b88254cacdd6"/>
    <ds:schemaRef ds:uri="9a272e9d-1866-44a7-b2f6-69703d3cd2fb"/>
    <ds:schemaRef ds:uri="61debd70-e028-4dc2-a73f-6a5a40cd1ddf"/>
    <ds:schemaRef ds:uri="23b8f5ea-05c9-4764-b1a4-ea5b6ec2d662"/>
    <ds:schemaRef ds:uri="ed65f743-1d2b-4791-a2fe-71dce49ba958"/>
    <ds:schemaRef ds:uri="http://schemas.openxmlformats.org/package/2006/metadata/core-properties"/>
    <ds:schemaRef ds:uri="d3621089-857d-4dce-914e-85d3434ff8d9"/>
    <ds:schemaRef ds:uri="c3b5bbbd-7ccd-49b9-81a6-facf7a9a14e6"/>
    <ds:schemaRef ds:uri="a83b4bb6-f7a9-494f-818e-1a36e5e9ca7c"/>
    <ds:schemaRef ds:uri="692a0ef5-ae57-429a-b1fe-9b54d3997451"/>
    <ds:schemaRef ds:uri="736cceb8-f0c0-4408-be7a-973992f2def5"/>
    <ds:schemaRef ds:uri="05abfff6-f6c1-4627-85aa-1b15bbf843c5"/>
    <ds:schemaRef ds:uri="171f2c7e-e651-4a18-9ede-20cc0eadd302"/>
    <ds:schemaRef ds:uri="http://purl.org/dc/terms/"/>
    <ds:schemaRef ds:uri="704d8e17-4826-4565-9483-4bd65d519254"/>
    <ds:schemaRef ds:uri="495406b6-13fe-4000-ace4-91ce38e5d599"/>
    <ds:schemaRef ds:uri="1cb15d0f-bd81-4951-b53f-b37f0347ed38"/>
    <ds:schemaRef ds:uri="FCC40C82-A202-4C75-9FA8-084998F9108D"/>
    <ds:schemaRef ds:uri="6c7c247c-9bf9-4c04-beed-893801e2a974"/>
    <ds:schemaRef ds:uri="2a34dde5-bdd6-4edd-9bbb-95ed14f7b8b3"/>
    <ds:schemaRef ds:uri="http://purl.org/dc/elements/1.1/"/>
    <ds:schemaRef ds:uri="http://schemas.microsoft.com/office/infopath/2007/PartnerControls"/>
    <ds:schemaRef ds:uri="e13dbbf7-32dc-4ea8-8762-8fad89836eec"/>
    <ds:schemaRef ds:uri="0b179d76-e2ce-4eae-9287-dc665f801877"/>
    <ds:schemaRef ds:uri="4a8d40e2-5dcb-43cf-851d-f8be19425761"/>
    <ds:schemaRef ds:uri="16cea2d5-b351-413d-8de7-bbf0080ec93d"/>
    <ds:schemaRef ds:uri="6ab24c80-77b8-46c2-aa17-c52ac0a116c0"/>
    <ds:schemaRef ds:uri="fb37da63-a24e-48d0-b2b1-a3b5b046ede5"/>
    <ds:schemaRef ds:uri="172e464b-e49e-483c-aecd-1ca9efaa97c1"/>
    <ds:schemaRef ds:uri="2c14815f-a075-4f28-b05c-77c60d367bec"/>
    <ds:schemaRef ds:uri="6ca0583f-22c6-4080-ae82-01d00498607f"/>
    <ds:schemaRef ds:uri="6b054799-7c1b-4ded-84cc-a8dae396b2f5"/>
    <ds:schemaRef ds:uri="00ae22fd-3464-4082-b959-c2920c978265"/>
    <ds:schemaRef ds:uri="1f4a875a-3549-4742-9b14-408b1ea39d3d"/>
    <ds:schemaRef ds:uri="7be651c6-28fd-42cb-9e21-5fa82d85a27f"/>
    <ds:schemaRef ds:uri="25a931e1-e4fe-41b0-b0cd-07217a4a6f83"/>
    <ds:schemaRef ds:uri="ea545ddc-1a1c-474d-95a6-2f9a0b41a599"/>
    <ds:schemaRef ds:uri="8dbd7e59-5214-4d2a-9614-c5c0654f74e7"/>
    <ds:schemaRef ds:uri="d36a0372-dbfb-4b8d-87cd-9226cf4cd92d"/>
    <ds:schemaRef ds:uri="http://schemas.microsoft.com/office/2006/metadata/properties"/>
    <ds:schemaRef ds:uri="917d27c2-673a-4155-bf19-7b3c12a4c9db"/>
    <ds:schemaRef ds:uri="http://purl.org/dc/dcmitype/"/>
    <ds:schemaRef ds:uri="d329fb10-6e1d-44f9-8838-acb5f14bc94b"/>
    <ds:schemaRef ds:uri="6cd5876a-bdb6-4337-bcd2-725ab1f55c1b"/>
    <ds:schemaRef ds:uri="a5ec0abb-ee9f-408b-a09c-90242604902e"/>
    <ds:schemaRef ds:uri="http://schemas.microsoft.com/office/2006/documentManagement/types"/>
    <ds:schemaRef ds:uri="a0b37e8c-62a8-42f6-9f61-68d8a8cb0499"/>
    <ds:schemaRef ds:uri="e7db1114-c44f-45e9-8982-93bb3f30e030"/>
    <ds:schemaRef ds:uri="ef562279-9a32-4a89-9943-5479f064de73"/>
    <ds:schemaRef ds:uri="644ff8a5-da8a-436d-bef6-66e03773f17c"/>
    <ds:schemaRef ds:uri="http://www.w3.org/XML/1998/namespace"/>
    <ds:schemaRef ds:uri="a2c45404-d3b9-4587-9d9c-566aada812c2"/>
  </ds:schemaRefs>
</ds:datastoreItem>
</file>

<file path=customXml/itemProps5.xml><?xml version="1.0" encoding="utf-8"?>
<ds:datastoreItem xmlns:ds="http://schemas.openxmlformats.org/officeDocument/2006/customXml" ds:itemID="{6F4E7EBD-D0B9-4809-BCAB-47B713541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272e9d-1866-44a7-b2f6-69703d3cd2fb"/>
    <ds:schemaRef ds:uri="917d27c2-673a-4155-bf19-7b3c12a4c9db"/>
    <ds:schemaRef ds:uri="495406b6-13fe-4000-ace4-91ce38e5d599"/>
    <ds:schemaRef ds:uri="bf27662f-3079-4e88-ac58-b88254cacdd6"/>
    <ds:schemaRef ds:uri="25a931e1-e4fe-41b0-b0cd-07217a4a6f83"/>
    <ds:schemaRef ds:uri="7be651c6-28fd-42cb-9e21-5fa82d85a27f"/>
    <ds:schemaRef ds:uri="61debd70-e028-4dc2-a73f-6a5a40cd1ddf"/>
    <ds:schemaRef ds:uri="ed65f743-1d2b-4791-a2fe-71dce49ba958"/>
    <ds:schemaRef ds:uri="692a0ef5-ae57-429a-b1fe-9b54d3997451"/>
    <ds:schemaRef ds:uri="00ae22fd-3464-4082-b959-c2920c978265"/>
    <ds:schemaRef ds:uri="1f4a875a-3549-4742-9b14-408b1ea39d3d"/>
    <ds:schemaRef ds:uri="c3b5bbbd-7ccd-49b9-81a6-facf7a9a14e6"/>
    <ds:schemaRef ds:uri="a0b37e8c-62a8-42f6-9f61-68d8a8cb0499"/>
    <ds:schemaRef ds:uri="e7db1114-c44f-45e9-8982-93bb3f30e030"/>
    <ds:schemaRef ds:uri="2a34dde5-bdd6-4edd-9bbb-95ed14f7b8b3"/>
    <ds:schemaRef ds:uri="ef562279-9a32-4a89-9943-5479f064de73"/>
    <ds:schemaRef ds:uri="fb37da63-a24e-48d0-b2b1-a3b5b046ede5"/>
    <ds:schemaRef ds:uri="644ff8a5-da8a-436d-bef6-66e03773f17c"/>
    <ds:schemaRef ds:uri="4a8d40e2-5dcb-43cf-851d-f8be19425761"/>
    <ds:schemaRef ds:uri="23b8f5ea-05c9-4764-b1a4-ea5b6ec2d662"/>
    <ds:schemaRef ds:uri="ea545ddc-1a1c-474d-95a6-2f9a0b41a599"/>
    <ds:schemaRef ds:uri="a2c45404-d3b9-4587-9d9c-566aada812c2"/>
    <ds:schemaRef ds:uri="6c7c247c-9bf9-4c04-beed-893801e2a974"/>
    <ds:schemaRef ds:uri="172e464b-e49e-483c-aecd-1ca9efaa97c1"/>
    <ds:schemaRef ds:uri="d3621089-857d-4dce-914e-85d3434ff8d9"/>
    <ds:schemaRef ds:uri="a5ec0abb-ee9f-408b-a09c-90242604902e"/>
    <ds:schemaRef ds:uri="6cd5876a-bdb6-4337-bcd2-725ab1f55c1b"/>
    <ds:schemaRef ds:uri="1cb15d0f-bd81-4951-b53f-b37f0347ed38"/>
    <ds:schemaRef ds:uri="736cceb8-f0c0-4408-be7a-973992f2def5"/>
    <ds:schemaRef ds:uri="d329fb10-6e1d-44f9-8838-acb5f14bc94b"/>
    <ds:schemaRef ds:uri="d36a0372-dbfb-4b8d-87cd-9226cf4cd92d"/>
    <ds:schemaRef ds:uri="a83b4bb6-f7a9-494f-818e-1a36e5e9ca7c"/>
    <ds:schemaRef ds:uri="8dbd7e59-5214-4d2a-9614-c5c0654f74e7"/>
    <ds:schemaRef ds:uri="171f2c7e-e651-4a18-9ede-20cc0eadd302"/>
    <ds:schemaRef ds:uri="6b054799-7c1b-4ded-84cc-a8dae396b2f5"/>
    <ds:schemaRef ds:uri="6ca0583f-22c6-4080-ae82-01d00498607f"/>
    <ds:schemaRef ds:uri="704d8e17-4826-4565-9483-4bd65d519254"/>
    <ds:schemaRef ds:uri="2c14815f-a075-4f28-b05c-77c60d367bec"/>
    <ds:schemaRef ds:uri="05abfff6-f6c1-4627-85aa-1b15bbf843c5"/>
    <ds:schemaRef ds:uri="6ab24c80-77b8-46c2-aa17-c52ac0a116c0"/>
    <ds:schemaRef ds:uri="16cea2d5-b351-413d-8de7-bbf0080ec93d"/>
    <ds:schemaRef ds:uri="0b179d76-e2ce-4eae-9287-dc665f801877"/>
    <ds:schemaRef ds:uri="FCC40C82-A202-4C75-9FA8-084998F9108D"/>
    <ds:schemaRef ds:uri="e13dbbf7-32dc-4ea8-8762-8fad89836e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614</Words>
  <Application>Microsoft Office PowerPoint</Application>
  <PresentationFormat>Widescreen</PresentationFormat>
  <Paragraphs>116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MS PGothic</vt:lpstr>
      <vt:lpstr>Arial</vt:lpstr>
      <vt:lpstr>Calibri</vt:lpstr>
      <vt:lpstr>Calibri Light</vt:lpstr>
      <vt:lpstr>Exo Medium</vt:lpstr>
      <vt:lpstr>Neo Sans W1G</vt:lpstr>
      <vt:lpstr>Nunito Sans ExtraBold</vt:lpstr>
      <vt:lpstr>Times New Roman</vt:lpstr>
      <vt:lpstr>Wingdings</vt:lpstr>
      <vt:lpstr>Office Theme</vt:lpstr>
      <vt:lpstr>EUSPA and the EU Space Programme</vt:lpstr>
      <vt:lpstr>A new EU Space Programme</vt:lpstr>
      <vt:lpstr>IRIS2 Infrastructure for Resilience, Interconnectivity and Security by Satellite</vt:lpstr>
      <vt:lpstr>EUSPA’s mission</vt:lpstr>
      <vt:lpstr>Exploitation</vt:lpstr>
      <vt:lpstr>Security</vt:lpstr>
      <vt:lpstr>Utilization</vt:lpstr>
      <vt:lpstr>EUSPA funding tools stimulating innovation  and fostering EU aerospace ecosystem,  incl. start-ups &amp; SMEs</vt:lpstr>
      <vt:lpstr>EUSPA contributes to the EU Agenda</vt:lpstr>
      <vt:lpstr>Crisis Management and Surveillance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Union Agency  for the Space Programme</dc:title>
  <dc:creator>JELINKOVA Nikola EXT</dc:creator>
  <cp:lastModifiedBy>DA COSTA Rodrigo</cp:lastModifiedBy>
  <cp:revision>28</cp:revision>
  <dcterms:created xsi:type="dcterms:W3CDTF">2022-11-23T10:04:27Z</dcterms:created>
  <dcterms:modified xsi:type="dcterms:W3CDTF">2023-07-17T21:07:14Z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0x0101007C898101DE25453D93E6338BA2DA3ADD00BE3E1EFA7E1D428BB8083A42D5159AC90034401DE8D4F68648A6A3BF2A2FB8C890</vt:lpwstr>
  </property>
  <property fmtid="{D5CDD505-2E9C-101B-9397-08002B2CF9AE}" pid="3" name="_dlc_DocIdItemGuid">
    <vt:lpwstr>1f1d97d1-c12d-4878-ae1c-ac18f549dda9</vt:lpwstr>
  </property>
  <property fmtid="{D5CDD505-2E9C-101B-9397-08002B2CF9AE}" pid="4" name="DMS_PublishingTagHTField0">
    <vt:lpwstr/>
  </property>
  <property fmtid="{D5CDD505-2E9C-101B-9397-08002B2CF9AE}" pid="5" name="TaxCatchAll">
    <vt:lpwstr/>
  </property>
  <property fmtid="{D5CDD505-2E9C-101B-9397-08002B2CF9AE}" pid="6" name="DMS_PRSUserSegment">
    <vt:lpwstr/>
  </property>
  <property fmtid="{D5CDD505-2E9C-101B-9397-08002B2CF9AE}" pid="7" name="DMS_EUCIClassification">
    <vt:lpwstr/>
  </property>
  <property fmtid="{D5CDD505-2E9C-101B-9397-08002B2CF9AE}" pid="8" name="DMS_PublishingTag">
    <vt:lpwstr/>
  </property>
</Properties>
</file>