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63" r:id="rId9"/>
    <p:sldId id="285" r:id="rId10"/>
    <p:sldId id="2051" r:id="rId11"/>
    <p:sldId id="2052" r:id="rId12"/>
    <p:sldId id="2053" r:id="rId13"/>
    <p:sldId id="275" r:id="rId14"/>
    <p:sldId id="276" r:id="rId15"/>
    <p:sldId id="265" r:id="rId16"/>
    <p:sldId id="283" r:id="rId17"/>
    <p:sldId id="284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0EA2C88-3E45-48C2-931D-3A90923F83F6}">
          <p14:sldIdLst>
            <p14:sldId id="256"/>
            <p14:sldId id="257"/>
            <p14:sldId id="263"/>
          </p14:sldIdLst>
        </p14:section>
        <p14:section name="EUSPA's mission" id="{94A36348-C406-418D-B326-8939D6C8B814}">
          <p14:sldIdLst>
            <p14:sldId id="285"/>
            <p14:sldId id="2051"/>
            <p14:sldId id="2052"/>
            <p14:sldId id="2053"/>
            <p14:sldId id="275"/>
            <p14:sldId id="276"/>
            <p14:sldId id="265"/>
            <p14:sldId id="283"/>
            <p14:sldId id="284"/>
          </p14:sldIdLst>
        </p14:section>
        <p14:section name="Concluding Slides" id="{3BF72E40-8BBD-43CE-90BE-8FFC257D373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  <p:cmAuthor id="6" name="HRDINKOVA Milena" initials="HM" lastIdx="28" clrIdx="5">
    <p:extLst>
      <p:ext uri="{19B8F6BF-5375-455C-9EA6-DF929625EA0E}">
        <p15:presenceInfo xmlns:p15="http://schemas.microsoft.com/office/powerpoint/2012/main" userId="S-1-5-21-4284197286-693118974-3639419269-39501" providerId="AD"/>
      </p:ext>
    </p:extLst>
  </p:cmAuthor>
  <p:cmAuthor id="7" name="MENARD Marie" initials="MM" lastIdx="3" clrIdx="6">
    <p:extLst>
      <p:ext uri="{19B8F6BF-5375-455C-9EA6-DF929625EA0E}">
        <p15:presenceInfo xmlns:p15="http://schemas.microsoft.com/office/powerpoint/2012/main" userId="S-1-5-21-4284197286-693118974-3639419269-2119" providerId="AD"/>
      </p:ext>
    </p:extLst>
  </p:cmAuthor>
  <p:cmAuthor id="8" name="ALVES Joao" initials="AJ" lastIdx="5" clrIdx="7">
    <p:extLst>
      <p:ext uri="{19B8F6BF-5375-455C-9EA6-DF929625EA0E}">
        <p15:presenceInfo xmlns:p15="http://schemas.microsoft.com/office/powerpoint/2012/main" userId="S-1-5-21-4284197286-693118974-3639419269-40415" providerId="AD"/>
      </p:ext>
    </p:extLst>
  </p:cmAuthor>
  <p:cmAuthor id="9" name="SZABO Kate" initials="SK" lastIdx="1" clrIdx="8">
    <p:extLst>
      <p:ext uri="{19B8F6BF-5375-455C-9EA6-DF929625EA0E}">
        <p15:presenceInfo xmlns:p15="http://schemas.microsoft.com/office/powerpoint/2012/main" userId="S-1-5-21-4284197286-693118974-3639419269-1735" providerId="AD"/>
      </p:ext>
    </p:extLst>
  </p:cmAuthor>
  <p:cmAuthor id="10" name="HAMILTON Patrick" initials="HP" lastIdx="2" clrIdx="9">
    <p:extLst>
      <p:ext uri="{19B8F6BF-5375-455C-9EA6-DF929625EA0E}">
        <p15:presenceInfo xmlns:p15="http://schemas.microsoft.com/office/powerpoint/2012/main" userId="S-1-5-21-4284197286-693118974-3639419269-3158" providerId="AD"/>
      </p:ext>
    </p:extLst>
  </p:cmAuthor>
  <p:cmAuthor id="11" name="MOZO Alvaro" initials="MA" lastIdx="7" clrIdx="10">
    <p:extLst>
      <p:ext uri="{19B8F6BF-5375-455C-9EA6-DF929625EA0E}">
        <p15:presenceInfo xmlns:p15="http://schemas.microsoft.com/office/powerpoint/2012/main" userId="S-1-5-21-4284197286-693118974-3639419269-5057" providerId="AD"/>
      </p:ext>
    </p:extLst>
  </p:cmAuthor>
  <p:cmAuthor id="12" name="Rodrigo.DACOSTA@euspa.europa.eu" initials="R" lastIdx="7" clrIdx="11">
    <p:extLst>
      <p:ext uri="{19B8F6BF-5375-455C-9EA6-DF929625EA0E}">
        <p15:presenceInfo xmlns:p15="http://schemas.microsoft.com/office/powerpoint/2012/main" userId="Rodrigo.DACOSTA@euspa.europa.eu" providerId="None"/>
      </p:ext>
    </p:extLst>
  </p:cmAuthor>
  <p:cmAuthor id="13" name="ROSIUS Philippe" initials="RP" lastIdx="6" clrIdx="12">
    <p:extLst>
      <p:ext uri="{19B8F6BF-5375-455C-9EA6-DF929625EA0E}">
        <p15:presenceInfo xmlns:p15="http://schemas.microsoft.com/office/powerpoint/2012/main" userId="S-1-5-21-4284197286-693118974-3639419269-19192" providerId="AD"/>
      </p:ext>
    </p:extLst>
  </p:cmAuthor>
  <p:cmAuthor id="14" name="IANNITTI Stefano" initials="IS" lastIdx="3" clrIdx="13">
    <p:extLst>
      <p:ext uri="{19B8F6BF-5375-455C-9EA6-DF929625EA0E}">
        <p15:presenceInfo xmlns:p15="http://schemas.microsoft.com/office/powerpoint/2012/main" userId="S-1-5-21-4284197286-693118974-3639419269-11115" providerId="AD"/>
      </p:ext>
    </p:extLst>
  </p:cmAuthor>
  <p:cmAuthor id="15" name="STASIULYTE Mante" initials="SM" lastIdx="7" clrIdx="14">
    <p:extLst>
      <p:ext uri="{19B8F6BF-5375-455C-9EA6-DF929625EA0E}">
        <p15:presenceInfo xmlns:p15="http://schemas.microsoft.com/office/powerpoint/2012/main" userId="S-1-5-21-4284197286-693118974-3639419269-19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6BC"/>
    <a:srgbClr val="152E75"/>
    <a:srgbClr val="0E4194"/>
    <a:srgbClr val="FFED00"/>
    <a:srgbClr val="573B64"/>
    <a:srgbClr val="F9A49A"/>
    <a:srgbClr val="BBC3D3"/>
    <a:srgbClr val="81567B"/>
    <a:srgbClr val="3E6CC0"/>
    <a:srgbClr val="EED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79AA66-5B7E-47E7-BAE8-513C3F9D2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A53B0-C9B9-4938-B0CF-8B9943726F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BEB3-976A-40A6-BFA0-1FABB5FC58D6}" type="datetimeFigureOut">
              <a:rPr lang="LID4096" smtClean="0"/>
              <a:t>11/30/2023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EF7F3-05F5-44E6-93C1-3ABEEB212B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BAF0-9801-48DB-B840-B9F8EBF80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53CE-859E-44D7-8870-A9B7B5A2EF6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7639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11/30/2023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jpeg"/><Relationship Id="rId1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145558-8246-456E-B8CD-967F661A6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4066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206" y="4437008"/>
            <a:ext cx="6546194" cy="888812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E4194"/>
                </a:solidFill>
                <a:latin typeface="Exo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204" y="5436054"/>
            <a:ext cx="6546193" cy="37749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5205" y="626036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EF7968EF-8B58-40DD-98E3-1940FC397E50}" type="datetime1">
              <a:rPr lang="x-none" smtClean="0"/>
              <a:pPr/>
              <a:t>11/30/2023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587" y="4942522"/>
            <a:ext cx="3348433" cy="131784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5205" y="5867942"/>
            <a:ext cx="6546192" cy="36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5CCAA0-90D6-4408-A0FF-F8A4B40127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65" y="325224"/>
            <a:ext cx="1880702" cy="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E6618-7400-4716-8CC5-811EB3126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661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19788-4531-4439-90B5-208E25691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10649-030B-415B-96D1-4A434EC32A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C0AB09-3DC9-4475-9294-09FA107F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9E8A8-0CE0-41D3-B10A-28C36CF76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AF29E4-149F-44EA-AE5C-A5D7D75F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8716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5804C1-46F6-402A-8004-E70D603F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0450"/>
            <a:ext cx="5181600" cy="3525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4099"/>
            <a:ext cx="5181600" cy="35433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300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193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48025"/>
            <a:ext cx="5157787" cy="2619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93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48024"/>
            <a:ext cx="5183188" cy="2619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5" y="990600"/>
            <a:ext cx="6900949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C5EBA-5F1E-4148-9034-8FB92887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6CBB6-DA50-4DB8-9451-A6B95D094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4F2F3-3A85-426D-BDB0-F4FD7B2C59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037027-D50C-43B2-839B-B44B7CC4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5" y="990600"/>
            <a:ext cx="6900949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C5EBA-5F1E-4148-9034-8FB92887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6CBB6-DA50-4DB8-9451-A6B95D094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41A4F-7298-4E2D-9729-F7A4389F40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89B139-208C-4B7C-8D06-ECAE8D65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1" y="996352"/>
            <a:ext cx="6900949" cy="12021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343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0599"/>
            <a:ext cx="3932237" cy="11781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24100"/>
            <a:ext cx="6172200" cy="3536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126"/>
            <a:ext cx="3932237" cy="11761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24100"/>
            <a:ext cx="6172200" cy="3536950"/>
          </a:xfrm>
          <a:solidFill>
            <a:schemeClr val="bg2">
              <a:lumMod val="2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41771"/>
            <a:ext cx="12192000" cy="1716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spc="100" baseline="0" dirty="0">
                <a:solidFill>
                  <a:schemeClr val="bg1"/>
                </a:solidFill>
                <a:latin typeface="+mn-lt"/>
              </a:rPr>
              <a:t>EUSPA is hiring!</a:t>
            </a:r>
            <a:endParaRPr lang="x-none" sz="1800" b="0" spc="1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1135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spc="40" baseline="0" dirty="0">
                <a:solidFill>
                  <a:schemeClr val="bg1"/>
                </a:solidFill>
                <a:latin typeface="+mn-lt"/>
              </a:rPr>
              <a:t>Apply today and help shape the future of #EUSpace!</a:t>
            </a:r>
            <a:endParaRPr lang="x-none" sz="1400" b="0" spc="4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975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79776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Get in touch with us</a:t>
            </a:r>
            <a:endParaRPr lang="x-none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121249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Exo Light" pitchFamily="2" charset="0"/>
              </a:rPr>
              <a:t>Linking space to user needs</a:t>
            </a:r>
            <a:endParaRPr lang="x-none" sz="1600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Exo Light" pitchFamily="2" charset="0"/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53" y="4347166"/>
            <a:ext cx="423166" cy="344021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62" y="4268197"/>
            <a:ext cx="482709" cy="482709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812" y="4344954"/>
            <a:ext cx="400026" cy="33534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E362F-27BE-4427-B176-A87F10EB5E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61" y="602433"/>
            <a:ext cx="2524073" cy="10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1"/>
            <a:ext cx="4955771" cy="35424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C510FB-A1EA-41D5-AEE5-D8B82CD059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2324100"/>
            <a:ext cx="4957357" cy="3543300"/>
          </a:xfrm>
          <a:solidFill>
            <a:schemeClr val="bg2">
              <a:lumMod val="2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250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C510FB-A1EA-41D5-AEE5-D8B82CD059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3258385"/>
            <a:ext cx="2938129" cy="2597562"/>
          </a:xfrm>
          <a:solidFill>
            <a:schemeClr val="bg2">
              <a:lumMod val="2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B9D39D-E6AB-4A77-A120-736E97C0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12E831-5EB2-4F03-94BD-63E17508ADB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154908" y="3258385"/>
            <a:ext cx="2938129" cy="2597562"/>
          </a:xfrm>
          <a:solidFill>
            <a:schemeClr val="bg2">
              <a:lumMod val="2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B63126-B278-4EE7-8B08-C3F118B1DB1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56497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C652826-21B2-4912-AD28-B1155771DEB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471616" y="3258385"/>
            <a:ext cx="2938129" cy="2597562"/>
          </a:xfrm>
          <a:solidFill>
            <a:schemeClr val="bg2">
              <a:lumMod val="2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76E87D-CEDE-4E9D-8B8B-F683102A0E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73205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10519611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B9D39D-E6AB-4A77-A120-736E97C0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19338"/>
            <a:ext cx="2362189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B63126-B278-4EE7-8B08-C3F118B1DB1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54923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76E87D-CEDE-4E9D-8B8B-F683102A0E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4887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5F4DDA-10E8-4E23-AD28-CDD4CFB0A6A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90021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8DCD0C-1D20-4F2F-8083-B92D46A116C3}"/>
              </a:ext>
            </a:extLst>
          </p:cNvPr>
          <p:cNvSpPr/>
          <p:nvPr userDrawn="1"/>
        </p:nvSpPr>
        <p:spPr>
          <a:xfrm>
            <a:off x="838200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C23DF-3499-4831-B525-E95261361D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11250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3F77A2-CF3D-4D65-BCA9-31F5ABBAF8C6}"/>
              </a:ext>
            </a:extLst>
          </p:cNvPr>
          <p:cNvSpPr/>
          <p:nvPr userDrawn="1"/>
        </p:nvSpPr>
        <p:spPr>
          <a:xfrm>
            <a:off x="3553335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2F5B2AB-0FD2-4B44-8C4B-F9B345AE0D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26385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A3BE3-2A58-4298-BBD8-0EF33B8BC535}"/>
              </a:ext>
            </a:extLst>
          </p:cNvPr>
          <p:cNvSpPr/>
          <p:nvPr userDrawn="1"/>
        </p:nvSpPr>
        <p:spPr>
          <a:xfrm>
            <a:off x="6274887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CE5858C-E3B0-406D-B2D1-F41C691FC97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47937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14D0BB-4A2B-4C31-9B74-1CA95BB2821A}"/>
              </a:ext>
            </a:extLst>
          </p:cNvPr>
          <p:cNvSpPr/>
          <p:nvPr userDrawn="1"/>
        </p:nvSpPr>
        <p:spPr>
          <a:xfrm>
            <a:off x="8988433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95A2A8D-2657-4E33-9548-AFB74DB0027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61483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82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B23E9-58BC-4102-881C-E68D0CEE5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7686F-D7E3-4B19-9CC8-D8768253A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705C4-FA1F-4D4F-B49D-6E6FC081D2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1"/>
            <a:ext cx="10515600" cy="35424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C0AB09-3DC9-4475-9294-09FA107F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9E8A8-0CE0-41D3-B10A-28C36CF76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6001" cy="6858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487" y="2310304"/>
            <a:ext cx="4639313" cy="355709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304"/>
            <a:ext cx="4619017" cy="22373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661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6900949" cy="12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4911"/>
            <a:ext cx="10515600" cy="354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B27CC-B733-4B65-B9FD-DA77CCC17BA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719" r:id="rId3"/>
    <p:sldLayoutId id="2147483720" r:id="rId4"/>
    <p:sldLayoutId id="2147483721" r:id="rId5"/>
    <p:sldLayoutId id="2147483715" r:id="rId6"/>
    <p:sldLayoutId id="2147483687" r:id="rId7"/>
    <p:sldLayoutId id="2147483688" r:id="rId8"/>
    <p:sldLayoutId id="2147483651" r:id="rId9"/>
    <p:sldLayoutId id="2147483717" r:id="rId10"/>
    <p:sldLayoutId id="2147483718" r:id="rId11"/>
    <p:sldLayoutId id="2147483652" r:id="rId12"/>
    <p:sldLayoutId id="2147483653" r:id="rId13"/>
    <p:sldLayoutId id="2147483654" r:id="rId14"/>
    <p:sldLayoutId id="2147483655" r:id="rId15"/>
    <p:sldLayoutId id="2147483716" r:id="rId16"/>
    <p:sldLayoutId id="2147483656" r:id="rId17"/>
    <p:sldLayoutId id="2147483657" r:id="rId18"/>
    <p:sldLayoutId id="2147483658" r:id="rId19"/>
    <p:sldLayoutId id="214748366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E4194"/>
          </a:solidFill>
          <a:latin typeface="Exo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64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euspa.europa.eu/subscribe-our-newslet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sini.eu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50F-D835-4C1C-ADA0-6005E2E6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06" y="4868951"/>
            <a:ext cx="6546194" cy="966159"/>
          </a:xfrm>
        </p:spPr>
        <p:txBody>
          <a:bodyPr/>
          <a:lstStyle/>
          <a:p>
            <a:r>
              <a:rPr lang="es-ES" sz="3600" dirty="0" err="1"/>
              <a:t>European</a:t>
            </a:r>
            <a:r>
              <a:rPr lang="es-ES" sz="3600" dirty="0"/>
              <a:t> </a:t>
            </a:r>
            <a:r>
              <a:rPr lang="es-ES" sz="3600" dirty="0" err="1"/>
              <a:t>Union</a:t>
            </a:r>
            <a:r>
              <a:rPr lang="es-ES" sz="3600" dirty="0"/>
              <a:t> Agency </a:t>
            </a:r>
            <a:br>
              <a:rPr lang="es-ES" sz="3600" dirty="0"/>
            </a:b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Space</a:t>
            </a:r>
            <a:r>
              <a:rPr lang="es-ES" sz="3600" dirty="0"/>
              <a:t> Programme</a:t>
            </a:r>
            <a:endParaRPr lang="LID4096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196FD-0CB9-42CA-BB22-DB6C07C4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204" y="5880643"/>
            <a:ext cx="6546193" cy="377497"/>
          </a:xfrm>
        </p:spPr>
        <p:txBody>
          <a:bodyPr>
            <a:normAutofit/>
          </a:bodyPr>
          <a:lstStyle/>
          <a:p>
            <a:r>
              <a:rPr lang="es-ES" sz="1600" dirty="0"/>
              <a:t>Rodrigo da Costa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9477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077502-1C37-49A9-8A20-C7863E00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380" y="1002053"/>
            <a:ext cx="4774702" cy="1202150"/>
          </a:xfrm>
        </p:spPr>
        <p:txBody>
          <a:bodyPr>
            <a:normAutofit/>
          </a:bodyPr>
          <a:lstStyle/>
          <a:p>
            <a:r>
              <a:rPr lang="es-ES" sz="3200" dirty="0"/>
              <a:t>EUSPA </a:t>
            </a:r>
            <a:r>
              <a:rPr lang="en-GB" sz="3200" dirty="0"/>
              <a:t>contributes to the EU Agenda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F7BC65-9530-4310-ACF1-956DFB60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51546A-9685-4751-8D09-230C69055021}"/>
              </a:ext>
            </a:extLst>
          </p:cNvPr>
          <p:cNvSpPr txBox="1">
            <a:spLocks/>
          </p:cNvSpPr>
          <p:nvPr/>
        </p:nvSpPr>
        <p:spPr>
          <a:xfrm>
            <a:off x="6538632" y="2255959"/>
            <a:ext cx="4832420" cy="37925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E4194"/>
                </a:solidFill>
                <a:latin typeface="Exo SemiBold"/>
                <a:cs typeface="Times New Roman" panose="02020603050405020304" pitchFamily="18" charset="0"/>
              </a:rPr>
              <a:t>Stronger Europe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Strategic autonomy and non-dependence of Europe in space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E4194"/>
                </a:solidFill>
                <a:latin typeface="Exo SemiBold"/>
                <a:cs typeface="Times New Roman" panose="02020603050405020304" pitchFamily="18" charset="0"/>
              </a:rPr>
              <a:t>Green Deal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EU-space-based applications for sustainable economy, transport, agriculture, biodiversity, energy, smart cities, etc.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E4194"/>
                </a:solidFill>
                <a:latin typeface="Exo SemiBold"/>
                <a:cs typeface="Times New Roman" panose="02020603050405020304" pitchFamily="18" charset="0"/>
              </a:rPr>
              <a:t>Digital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Security of EU Space, uninterrupted high capacity connectivity everywhere, IoT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E4194"/>
                </a:solidFill>
                <a:latin typeface="Exo SemiBold"/>
                <a:cs typeface="Times New Roman" panose="02020603050405020304" pitchFamily="18" charset="0"/>
              </a:rPr>
              <a:t>Resilience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Innovative space downstream sector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1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E02C-4115-46D7-AD3E-418E2A5B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6156489" cy="1202150"/>
          </a:xfrm>
        </p:spPr>
        <p:txBody>
          <a:bodyPr/>
          <a:lstStyle/>
          <a:p>
            <a:r>
              <a:rPr lang="es-ES" dirty="0"/>
              <a:t>Subscribe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newsletter</a:t>
            </a:r>
            <a:r>
              <a:rPr lang="es-ES" dirty="0"/>
              <a:t> </a:t>
            </a:r>
            <a:r>
              <a:rPr lang="es-ES" i="1" dirty="0" err="1"/>
              <a:t>Watch</a:t>
            </a:r>
            <a:r>
              <a:rPr lang="es-ES" i="1" dirty="0"/>
              <a:t> </a:t>
            </a: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Space</a:t>
            </a:r>
            <a:endParaRPr lang="LID4096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1BF10EF-190B-4D45-BF20-558932BD07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174" y="1201919"/>
            <a:ext cx="2957599" cy="509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A2BCAC-42E0-40DB-B0B1-4429CB20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900"/>
            <a:ext cx="5056991" cy="1298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… and receive the latest #EUSpace news every week in your mailbox. </a:t>
            </a:r>
          </a:p>
          <a:p>
            <a:pPr marL="0" indent="0">
              <a:buNone/>
            </a:pPr>
            <a:r>
              <a:rPr lang="en-US" sz="1800" b="1" dirty="0"/>
              <a:t>To subscribe, scan the QR code below: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5E2E9-DD3A-4314-BCF7-17243E9F4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24" y="3884071"/>
            <a:ext cx="2040903" cy="20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70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7F8E8C-3108-46B4-B3DF-0D731989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EU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Programme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CA81D-2ADB-45F3-8AFC-F10285407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Space Programme Regulation, space data and services at the heart </a:t>
            </a:r>
            <a:br>
              <a:rPr lang="en-US" dirty="0"/>
            </a:br>
            <a:r>
              <a:rPr lang="en-US" dirty="0"/>
              <a:t>of a technological revolution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551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D7CC-3435-4110-A3DD-DC509ACB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7773237" cy="1202150"/>
          </a:xfrm>
        </p:spPr>
        <p:txBody>
          <a:bodyPr/>
          <a:lstStyle/>
          <a:p>
            <a:r>
              <a:rPr lang="en-GB" dirty="0"/>
              <a:t>EU Space Programme 2021-2027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5916-CC4A-4C75-AF40-568A0DE9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EU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 </a:t>
            </a:r>
            <a:r>
              <a:rPr lang="es-ES" b="1" dirty="0" err="1"/>
              <a:t>under</a:t>
            </a:r>
            <a:r>
              <a:rPr lang="es-ES" b="1" dirty="0"/>
              <a:t> </a:t>
            </a:r>
            <a:r>
              <a:rPr lang="es-ES" b="1" dirty="0" err="1"/>
              <a:t>one</a:t>
            </a:r>
            <a:r>
              <a:rPr lang="es-ES" b="1" dirty="0"/>
              <a:t> </a:t>
            </a:r>
            <a:r>
              <a:rPr lang="es-ES" b="1" dirty="0" err="1"/>
              <a:t>umbrella</a:t>
            </a:r>
            <a:endParaRPr lang="LID4096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04B126-0822-401F-90CB-BCF8E8376A69}"/>
              </a:ext>
            </a:extLst>
          </p:cNvPr>
          <p:cNvSpPr/>
          <p:nvPr/>
        </p:nvSpPr>
        <p:spPr>
          <a:xfrm>
            <a:off x="4067876" y="3143005"/>
            <a:ext cx="2139258" cy="3718987"/>
          </a:xfrm>
          <a:prstGeom prst="rect">
            <a:avLst/>
          </a:prstGeom>
          <a:solidFill>
            <a:srgbClr val="152E7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0348DB2-B0B5-43C0-B613-E7D328C79F6E}"/>
              </a:ext>
            </a:extLst>
          </p:cNvPr>
          <p:cNvSpPr/>
          <p:nvPr/>
        </p:nvSpPr>
        <p:spPr>
          <a:xfrm>
            <a:off x="4583584" y="4547960"/>
            <a:ext cx="1184941" cy="3277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Copernicus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142B2617-AD7D-45EB-B463-CDF101FC0BE9}"/>
              </a:ext>
            </a:extLst>
          </p:cNvPr>
          <p:cNvSpPr txBox="1"/>
          <p:nvPr/>
        </p:nvSpPr>
        <p:spPr>
          <a:xfrm>
            <a:off x="4294355" y="4933483"/>
            <a:ext cx="1760010" cy="142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Earth Observation (EO) </a:t>
            </a:r>
            <a:r>
              <a:rPr lang="en-GB" sz="1300" dirty="0">
                <a:solidFill>
                  <a:prstClr val="white"/>
                </a:solidFill>
                <a:latin typeface="Calibri Light" panose="020F0302020204030204"/>
              </a:rPr>
              <a:t>and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monitoring based on satellite &amp; non-space data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Nr. 1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provider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space data and information (16TB/day)</a:t>
            </a:r>
            <a:endParaRPr kumimoji="0" lang="en-GB" sz="13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3358FBF-28D1-4BDB-8A6F-2280CCA1D887}"/>
              </a:ext>
            </a:extLst>
          </p:cNvPr>
          <p:cNvSpPr/>
          <p:nvPr/>
        </p:nvSpPr>
        <p:spPr>
          <a:xfrm>
            <a:off x="4698023" y="3373041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3242D97-D145-4265-BB5D-F8A1601DA3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358" y="3679691"/>
            <a:ext cx="763168" cy="36976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45927B7C-3F69-41C3-9295-791E3ACEF343}"/>
              </a:ext>
            </a:extLst>
          </p:cNvPr>
          <p:cNvSpPr>
            <a:spLocks noChangeAspect="1"/>
          </p:cNvSpPr>
          <p:nvPr/>
        </p:nvSpPr>
        <p:spPr>
          <a:xfrm>
            <a:off x="432" y="3143005"/>
            <a:ext cx="2097353" cy="3718988"/>
          </a:xfrm>
          <a:prstGeom prst="rect">
            <a:avLst/>
          </a:prstGeom>
          <a:solidFill>
            <a:srgbClr val="96A6BC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D51B49E-FF1C-42BB-BF84-F7D1BF8674EE}"/>
              </a:ext>
            </a:extLst>
          </p:cNvPr>
          <p:cNvSpPr/>
          <p:nvPr/>
        </p:nvSpPr>
        <p:spPr>
          <a:xfrm>
            <a:off x="634863" y="4549159"/>
            <a:ext cx="821059" cy="3277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EGNOS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B1D05F4E-2412-4DCD-BE44-EDC2B2AD48B4}"/>
              </a:ext>
            </a:extLst>
          </p:cNvPr>
          <p:cNvSpPr txBox="1"/>
          <p:nvPr/>
        </p:nvSpPr>
        <p:spPr>
          <a:xfrm>
            <a:off x="0" y="4940303"/>
            <a:ext cx="20755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EGNOS “Makes navigation signals more accurate and trustable for Safety-critical applications”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Operational in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480+ airports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 helipads in 26 countries</a:t>
            </a: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1300" b="1" dirty="0">
                <a:solidFill>
                  <a:prstClr val="white"/>
                </a:solidFill>
                <a:latin typeface="Calibri Light" panose="020F0302020204030204"/>
              </a:rPr>
              <a:t>97% of new tractors </a:t>
            </a:r>
            <a:r>
              <a:rPr lang="en-US" sz="1300" dirty="0">
                <a:solidFill>
                  <a:prstClr val="white"/>
                </a:solidFill>
                <a:latin typeface="Calibri Light" panose="020F0302020204030204"/>
              </a:rPr>
              <a:t>with GNSS in Europe equipped with EGNOS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798BC07-349E-443C-9F3A-1DCE9CDE90F7}"/>
              </a:ext>
            </a:extLst>
          </p:cNvPr>
          <p:cNvSpPr/>
          <p:nvPr/>
        </p:nvSpPr>
        <p:spPr>
          <a:xfrm>
            <a:off x="568093" y="3373038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3639306-FF66-4182-9C27-3ED699FA8D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1" y="3753244"/>
            <a:ext cx="582143" cy="19328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B93DD77-E73A-45FD-AD0F-21BF505E7023}"/>
              </a:ext>
            </a:extLst>
          </p:cNvPr>
          <p:cNvSpPr/>
          <p:nvPr/>
        </p:nvSpPr>
        <p:spPr>
          <a:xfrm>
            <a:off x="2093847" y="3143005"/>
            <a:ext cx="2045841" cy="3718987"/>
          </a:xfrm>
          <a:prstGeom prst="rect">
            <a:avLst/>
          </a:prstGeom>
          <a:solidFill>
            <a:srgbClr val="33599D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16F2377-D1ED-4410-8D17-02B60694FAC7}"/>
              </a:ext>
            </a:extLst>
          </p:cNvPr>
          <p:cNvSpPr/>
          <p:nvPr/>
        </p:nvSpPr>
        <p:spPr>
          <a:xfrm>
            <a:off x="2695181" y="4549159"/>
            <a:ext cx="816249" cy="3277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45E169AB-6A34-40E5-B580-8BF1C543F6AB}"/>
              </a:ext>
            </a:extLst>
          </p:cNvPr>
          <p:cNvSpPr txBox="1"/>
          <p:nvPr/>
        </p:nvSpPr>
        <p:spPr>
          <a:xfrm>
            <a:off x="2253771" y="4940304"/>
            <a:ext cx="1724306" cy="142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Global satellite navigation and positioning system (GNSS)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than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billion Galileo receivers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worldwide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81B38AF-6836-48E5-9909-272BD1D0EDFD}"/>
              </a:ext>
            </a:extLst>
          </p:cNvPr>
          <p:cNvSpPr/>
          <p:nvPr/>
        </p:nvSpPr>
        <p:spPr>
          <a:xfrm>
            <a:off x="2641138" y="3373040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E3DAA120-6932-4B3A-B8E4-8169335E3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004" y="3640452"/>
            <a:ext cx="417024" cy="417024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FCAF8F7-E5E5-4FEE-992F-1476BD29AECD}"/>
              </a:ext>
            </a:extLst>
          </p:cNvPr>
          <p:cNvSpPr/>
          <p:nvPr/>
        </p:nvSpPr>
        <p:spPr>
          <a:xfrm>
            <a:off x="6199895" y="3143005"/>
            <a:ext cx="2040691" cy="3718987"/>
          </a:xfrm>
          <a:prstGeom prst="rect">
            <a:avLst/>
          </a:prstGeom>
          <a:solidFill>
            <a:srgbClr val="576787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FBCAD42-2BA4-4D85-A91A-BB064B7F9184}"/>
              </a:ext>
            </a:extLst>
          </p:cNvPr>
          <p:cNvSpPr/>
          <p:nvPr/>
        </p:nvSpPr>
        <p:spPr>
          <a:xfrm>
            <a:off x="6550884" y="4547960"/>
            <a:ext cx="1363323" cy="3277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GOVSATCOM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59C94FEE-BCC1-4A60-A6DC-C0C3092D1C81}"/>
              </a:ext>
            </a:extLst>
          </p:cNvPr>
          <p:cNvSpPr txBox="1"/>
          <p:nvPr/>
        </p:nvSpPr>
        <p:spPr>
          <a:xfrm>
            <a:off x="6368503" y="4941647"/>
            <a:ext cx="1732257" cy="10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Secure satellite communications for EU governmental actors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Rapid support over crisis areas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7E4A5B0-4F78-447D-99BB-DEF8CFDA6A7B}"/>
              </a:ext>
            </a:extLst>
          </p:cNvPr>
          <p:cNvSpPr/>
          <p:nvPr/>
        </p:nvSpPr>
        <p:spPr>
          <a:xfrm>
            <a:off x="6775062" y="3374219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DE527DE-EECB-4448-9B86-A56FB5635F61}"/>
              </a:ext>
            </a:extLst>
          </p:cNvPr>
          <p:cNvSpPr>
            <a:spLocks noChangeAspect="1"/>
          </p:cNvSpPr>
          <p:nvPr/>
        </p:nvSpPr>
        <p:spPr>
          <a:xfrm>
            <a:off x="10253155" y="3143579"/>
            <a:ext cx="1967910" cy="37189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B1DA438-8276-4B55-913B-3A7991EAC220}"/>
              </a:ext>
            </a:extLst>
          </p:cNvPr>
          <p:cNvSpPr>
            <a:spLocks noChangeAspect="1"/>
          </p:cNvSpPr>
          <p:nvPr/>
        </p:nvSpPr>
        <p:spPr>
          <a:xfrm>
            <a:off x="10274037" y="4448284"/>
            <a:ext cx="1903885" cy="5632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700" b="1" dirty="0">
                <a:solidFill>
                  <a:prstClr val="white"/>
                </a:solidFill>
              </a:rPr>
              <a:t>Space Situational Awareness (SSA)</a:t>
            </a:r>
          </a:p>
        </p:txBody>
      </p:sp>
      <p:sp>
        <p:nvSpPr>
          <p:cNvPr id="93" name="TextBox 36">
            <a:extLst>
              <a:ext uri="{FF2B5EF4-FFF2-40B4-BE49-F238E27FC236}">
                <a16:creationId xmlns:a16="http://schemas.microsoft.com/office/drawing/2014/main" id="{8AC29CB3-70AC-4252-9124-D3C28EE38015}"/>
              </a:ext>
            </a:extLst>
          </p:cNvPr>
          <p:cNvSpPr txBox="1">
            <a:spLocks noChangeAspect="1"/>
          </p:cNvSpPr>
          <p:nvPr/>
        </p:nvSpPr>
        <p:spPr>
          <a:xfrm>
            <a:off x="10305074" y="5184177"/>
            <a:ext cx="1841810" cy="131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>
                <a:solidFill>
                  <a:prstClr val="white"/>
                </a:solidFill>
                <a:latin typeface="Calibri Light" panose="020F0302020204030204"/>
              </a:rPr>
              <a:t>Space Surveillance and Tracking (SST)</a:t>
            </a: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>
                <a:solidFill>
                  <a:prstClr val="white"/>
                </a:solidFill>
                <a:latin typeface="Calibri Light" panose="020F0302020204030204"/>
              </a:rPr>
              <a:t>Space Weather Events (SWE)</a:t>
            </a: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>
                <a:solidFill>
                  <a:prstClr val="white"/>
                </a:solidFill>
                <a:latin typeface="Calibri Light" panose="020F0302020204030204"/>
              </a:rPr>
              <a:t>Near-Earth Objects (NEO)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4DDC440-80FF-48BE-B4D7-86E8919D3133}"/>
              </a:ext>
            </a:extLst>
          </p:cNvPr>
          <p:cNvSpPr>
            <a:spLocks noChangeAspect="1"/>
          </p:cNvSpPr>
          <p:nvPr/>
        </p:nvSpPr>
        <p:spPr>
          <a:xfrm>
            <a:off x="10759223" y="3337971"/>
            <a:ext cx="901249" cy="9376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8BF90FE-9A9A-4E1B-B4AB-5A8A10E0CCEF}"/>
              </a:ext>
            </a:extLst>
          </p:cNvPr>
          <p:cNvSpPr>
            <a:spLocks noChangeAspect="1"/>
          </p:cNvSpPr>
          <p:nvPr/>
        </p:nvSpPr>
        <p:spPr>
          <a:xfrm>
            <a:off x="8350579" y="3352227"/>
            <a:ext cx="94267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D2F50CB-6120-4312-9984-0CD47488834C}"/>
              </a:ext>
            </a:extLst>
          </p:cNvPr>
          <p:cNvSpPr>
            <a:spLocks noChangeAspect="1"/>
          </p:cNvSpPr>
          <p:nvPr/>
        </p:nvSpPr>
        <p:spPr>
          <a:xfrm>
            <a:off x="8220452" y="3143005"/>
            <a:ext cx="2038267" cy="37189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F63142F-F983-4E07-BC73-74272247C9EB}"/>
              </a:ext>
            </a:extLst>
          </p:cNvPr>
          <p:cNvSpPr>
            <a:spLocks noChangeAspect="1"/>
          </p:cNvSpPr>
          <p:nvPr/>
        </p:nvSpPr>
        <p:spPr>
          <a:xfrm>
            <a:off x="8240586" y="4197506"/>
            <a:ext cx="2059149" cy="1521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n-US" sz="1700" b="1" dirty="0">
              <a:solidFill>
                <a:prstClr val="white"/>
              </a:solidFill>
            </a:endParaRP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>
                <a:solidFill>
                  <a:prstClr val="white"/>
                </a:solidFill>
              </a:rPr>
              <a:t>IRIS²</a:t>
            </a:r>
          </a:p>
          <a:p>
            <a:pPr lvl="0" algn="ctr" defTabSz="800100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</a:rPr>
              <a:t>Infrastructure for Resilience, Interconnection &amp; </a:t>
            </a:r>
          </a:p>
          <a:p>
            <a:pPr lvl="0" algn="ctr" defTabSz="800100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</a:rPr>
              <a:t>Security by Satellites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34053223-6DC4-4AF2-9CF2-BCC282E1BEF7}"/>
              </a:ext>
            </a:extLst>
          </p:cNvPr>
          <p:cNvSpPr txBox="1">
            <a:spLocks noChangeAspect="1"/>
          </p:cNvSpPr>
          <p:nvPr/>
        </p:nvSpPr>
        <p:spPr>
          <a:xfrm>
            <a:off x="8209326" y="5748228"/>
            <a:ext cx="2021567" cy="131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Sovereign multi-orbit constellation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Calibri Light" panose="020F0302020204030204"/>
              </a:rPr>
              <a:t>Cutting-edge technologies focused on government service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6C96CAF-ECA3-4336-843A-1BBF24BFA99E}"/>
              </a:ext>
            </a:extLst>
          </p:cNvPr>
          <p:cNvSpPr>
            <a:spLocks noChangeAspect="1"/>
          </p:cNvSpPr>
          <p:nvPr/>
        </p:nvSpPr>
        <p:spPr>
          <a:xfrm>
            <a:off x="8760561" y="3349657"/>
            <a:ext cx="94267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89F35CE-5F59-4DB7-B8AF-CF572CA125C2}"/>
              </a:ext>
            </a:extLst>
          </p:cNvPr>
          <p:cNvSpPr txBox="1"/>
          <p:nvPr/>
        </p:nvSpPr>
        <p:spPr>
          <a:xfrm>
            <a:off x="8775728" y="3680030"/>
            <a:ext cx="914400" cy="335034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rPr>
              <a:t>IRIS</a:t>
            </a:r>
            <a:r>
              <a:rPr lang="en-GB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AA28B9-2DE8-43F1-8465-9876129D6EAC}"/>
              </a:ext>
            </a:extLst>
          </p:cNvPr>
          <p:cNvSpPr txBox="1"/>
          <p:nvPr/>
        </p:nvSpPr>
        <p:spPr>
          <a:xfrm>
            <a:off x="6786331" y="3707292"/>
            <a:ext cx="914400" cy="33503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rPr>
              <a:t>GOVSATCOM</a:t>
            </a:r>
            <a:endParaRPr lang="en-GB" sz="12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18A44-384D-4EBD-A01E-C6D3FE7C63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170" y="3568780"/>
            <a:ext cx="956978" cy="4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5CA849-7257-46EF-9625-F38B802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EUSPA’s</a:t>
            </a:r>
            <a:r>
              <a:rPr lang="es-ES" dirty="0"/>
              <a:t> </a:t>
            </a:r>
            <a:r>
              <a:rPr lang="es-ES" dirty="0" err="1"/>
              <a:t>mission</a:t>
            </a:r>
            <a:endParaRPr lang="LID4096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A432CE0-CF13-4811-8E1E-65636F1E526B}"/>
              </a:ext>
            </a:extLst>
          </p:cNvPr>
          <p:cNvSpPr txBox="1">
            <a:spLocks/>
          </p:cNvSpPr>
          <p:nvPr/>
        </p:nvSpPr>
        <p:spPr>
          <a:xfrm>
            <a:off x="7351974" y="1832026"/>
            <a:ext cx="3021253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E4194"/>
                </a:solidFill>
                <a:latin typeface="Exo SemiBold"/>
              </a:rPr>
              <a:t>Exploitation</a:t>
            </a:r>
            <a:endParaRPr lang="LID4096" sz="2400" dirty="0">
              <a:solidFill>
                <a:srgbClr val="0E4194"/>
              </a:solidFill>
              <a:latin typeface="Exo SemiBold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F071E0-9630-436C-A9CB-DAEA7EE3967A}"/>
              </a:ext>
            </a:extLst>
          </p:cNvPr>
          <p:cNvGrpSpPr/>
          <p:nvPr/>
        </p:nvGrpSpPr>
        <p:grpSpPr>
          <a:xfrm>
            <a:off x="6429825" y="4288682"/>
            <a:ext cx="4914950" cy="951153"/>
            <a:chOff x="6787237" y="4105956"/>
            <a:chExt cx="4914950" cy="951153"/>
          </a:xfrm>
        </p:grpSpPr>
        <p:pic>
          <p:nvPicPr>
            <p:cNvPr id="19" name="Graphic 18" descr="Users">
              <a:extLst>
                <a:ext uri="{FF2B5EF4-FFF2-40B4-BE49-F238E27FC236}">
                  <a16:creationId xmlns:a16="http://schemas.microsoft.com/office/drawing/2014/main" id="{833DB240-0E56-4F0D-B457-940B8B06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87237" y="4105956"/>
              <a:ext cx="662781" cy="662781"/>
            </a:xfrm>
            <a:prstGeom prst="rect">
              <a:avLst/>
            </a:prstGeom>
          </p:spPr>
        </p:pic>
        <p:sp>
          <p:nvSpPr>
            <p:cNvPr id="20" name="Content Placeholder 5">
              <a:extLst>
                <a:ext uri="{FF2B5EF4-FFF2-40B4-BE49-F238E27FC236}">
                  <a16:creationId xmlns:a16="http://schemas.microsoft.com/office/drawing/2014/main" id="{CECD88EA-132A-4B9B-8609-CE014C836647}"/>
                </a:ext>
              </a:extLst>
            </p:cNvPr>
            <p:cNvSpPr txBox="1">
              <a:spLocks/>
            </p:cNvSpPr>
            <p:nvPr/>
          </p:nvSpPr>
          <p:spPr>
            <a:xfrm>
              <a:off x="7709386" y="4145620"/>
              <a:ext cx="3992801" cy="9114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E4194"/>
                  </a:solidFill>
                  <a:effectLst/>
                  <a:uLnTx/>
                  <a:uFillTx/>
                  <a:latin typeface="Exo SemiBold"/>
                </a:rPr>
                <a:t>Utilization</a:t>
              </a:r>
              <a:endParaRPr kumimoji="0" lang="LID4096" sz="24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53E9C1-5C26-470E-8C4E-B1ACB1251131}"/>
              </a:ext>
            </a:extLst>
          </p:cNvPr>
          <p:cNvGrpSpPr/>
          <p:nvPr/>
        </p:nvGrpSpPr>
        <p:grpSpPr>
          <a:xfrm>
            <a:off x="6431229" y="2911526"/>
            <a:ext cx="3401915" cy="662781"/>
            <a:chOff x="6788641" y="2968641"/>
            <a:chExt cx="3401915" cy="662781"/>
          </a:xfrm>
        </p:grpSpPr>
        <p:sp>
          <p:nvSpPr>
            <p:cNvPr id="22" name="Content Placeholder 5">
              <a:extLst>
                <a:ext uri="{FF2B5EF4-FFF2-40B4-BE49-F238E27FC236}">
                  <a16:creationId xmlns:a16="http://schemas.microsoft.com/office/drawing/2014/main" id="{11C6E73E-D6D2-4A47-8584-DC09C2494617}"/>
                </a:ext>
              </a:extLst>
            </p:cNvPr>
            <p:cNvSpPr txBox="1">
              <a:spLocks/>
            </p:cNvSpPr>
            <p:nvPr/>
          </p:nvSpPr>
          <p:spPr>
            <a:xfrm>
              <a:off x="7710790" y="3079411"/>
              <a:ext cx="2479766" cy="4910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E4194"/>
                  </a:solidFill>
                  <a:effectLst/>
                  <a:uLnTx/>
                  <a:uFillTx/>
                  <a:latin typeface="Exo SemiBold"/>
                </a:rPr>
                <a:t>Security</a:t>
              </a:r>
              <a:endParaRPr kumimoji="0" lang="LID4096" sz="24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endParaRPr>
            </a:p>
          </p:txBody>
        </p:sp>
        <p:pic>
          <p:nvPicPr>
            <p:cNvPr id="23" name="Graphic 22" descr="Lock">
              <a:extLst>
                <a:ext uri="{FF2B5EF4-FFF2-40B4-BE49-F238E27FC236}">
                  <a16:creationId xmlns:a16="http://schemas.microsoft.com/office/drawing/2014/main" id="{EBA5092B-F637-41E8-9891-305A3EEB9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8641" y="2968641"/>
              <a:ext cx="662781" cy="662781"/>
            </a:xfrm>
            <a:prstGeom prst="rect">
              <a:avLst/>
            </a:prstGeom>
          </p:spPr>
        </p:pic>
      </p:grpSp>
      <p:grpSp>
        <p:nvGrpSpPr>
          <p:cNvPr id="27" name="Graphic 12" descr="Circular flowchart">
            <a:extLst>
              <a:ext uri="{FF2B5EF4-FFF2-40B4-BE49-F238E27FC236}">
                <a16:creationId xmlns:a16="http://schemas.microsoft.com/office/drawing/2014/main" id="{320FAD17-A716-4334-8B8A-E563E972B3A0}"/>
              </a:ext>
            </a:extLst>
          </p:cNvPr>
          <p:cNvGrpSpPr/>
          <p:nvPr/>
        </p:nvGrpSpPr>
        <p:grpSpPr>
          <a:xfrm>
            <a:off x="6369177" y="1652015"/>
            <a:ext cx="784079" cy="784079"/>
            <a:chOff x="6727993" y="1207897"/>
            <a:chExt cx="784079" cy="7840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C801DF-6240-4727-89D1-1C43E5EEEE84}"/>
                </a:ext>
              </a:extLst>
            </p:cNvPr>
            <p:cNvSpPr/>
            <p:nvPr/>
          </p:nvSpPr>
          <p:spPr>
            <a:xfrm>
              <a:off x="6869776" y="1394601"/>
              <a:ext cx="163350" cy="253192"/>
            </a:xfrm>
            <a:custGeom>
              <a:avLst/>
              <a:gdLst>
                <a:gd name="connsiteX0" fmla="*/ 38637 w 163349"/>
                <a:gd name="connsiteY0" fmla="*/ 246582 h 253192"/>
                <a:gd name="connsiteX1" fmla="*/ 37902 w 163349"/>
                <a:gd name="connsiteY1" fmla="*/ 229838 h 253192"/>
                <a:gd name="connsiteX2" fmla="*/ 159435 w 163349"/>
                <a:gd name="connsiteY2" fmla="*/ 37902 h 253192"/>
                <a:gd name="connsiteX3" fmla="*/ 152492 w 163349"/>
                <a:gd name="connsiteY3" fmla="*/ 5232 h 253192"/>
                <a:gd name="connsiteX4" fmla="*/ 5232 w 163349"/>
                <a:gd name="connsiteY4" fmla="*/ 229838 h 253192"/>
                <a:gd name="connsiteX5" fmla="*/ 6457 w 163349"/>
                <a:gd name="connsiteY5" fmla="*/ 254341 h 253192"/>
                <a:gd name="connsiteX6" fmla="*/ 38637 w 163349"/>
                <a:gd name="connsiteY6" fmla="*/ 246582 h 2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49" h="253192">
                  <a:moveTo>
                    <a:pt x="38637" y="246582"/>
                  </a:moveTo>
                  <a:cubicBezTo>
                    <a:pt x="37902" y="241028"/>
                    <a:pt x="37902" y="235474"/>
                    <a:pt x="37902" y="229838"/>
                  </a:cubicBezTo>
                  <a:cubicBezTo>
                    <a:pt x="37909" y="147747"/>
                    <a:pt x="85230" y="73012"/>
                    <a:pt x="159435" y="37902"/>
                  </a:cubicBezTo>
                  <a:cubicBezTo>
                    <a:pt x="155238" y="27499"/>
                    <a:pt x="152889" y="16443"/>
                    <a:pt x="152492" y="5232"/>
                  </a:cubicBezTo>
                  <a:cubicBezTo>
                    <a:pt x="63090" y="44134"/>
                    <a:pt x="5260" y="132340"/>
                    <a:pt x="5232" y="229838"/>
                  </a:cubicBezTo>
                  <a:cubicBezTo>
                    <a:pt x="5232" y="238169"/>
                    <a:pt x="5641" y="246337"/>
                    <a:pt x="6457" y="254341"/>
                  </a:cubicBezTo>
                  <a:cubicBezTo>
                    <a:pt x="16658" y="249922"/>
                    <a:pt x="27544" y="247298"/>
                    <a:pt x="38637" y="24658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2E4215-9659-45DE-A9B9-D923E808791A}"/>
                </a:ext>
              </a:extLst>
            </p:cNvPr>
            <p:cNvSpPr/>
            <p:nvPr/>
          </p:nvSpPr>
          <p:spPr>
            <a:xfrm>
              <a:off x="7205868" y="1394601"/>
              <a:ext cx="163350" cy="253192"/>
            </a:xfrm>
            <a:custGeom>
              <a:avLst/>
              <a:gdLst>
                <a:gd name="connsiteX0" fmla="*/ 126520 w 163349"/>
                <a:gd name="connsiteY0" fmla="*/ 229838 h 253192"/>
                <a:gd name="connsiteX1" fmla="*/ 125784 w 163349"/>
                <a:gd name="connsiteY1" fmla="*/ 246173 h 253192"/>
                <a:gd name="connsiteX2" fmla="*/ 157964 w 163349"/>
                <a:gd name="connsiteY2" fmla="*/ 254341 h 253192"/>
                <a:gd name="connsiteX3" fmla="*/ 159189 w 163349"/>
                <a:gd name="connsiteY3" fmla="*/ 229838 h 253192"/>
                <a:gd name="connsiteX4" fmla="*/ 12175 w 163349"/>
                <a:gd name="connsiteY4" fmla="*/ 5232 h 253192"/>
                <a:gd name="connsiteX5" fmla="*/ 5232 w 163349"/>
                <a:gd name="connsiteY5" fmla="*/ 37902 h 253192"/>
                <a:gd name="connsiteX6" fmla="*/ 126520 w 163349"/>
                <a:gd name="connsiteY6" fmla="*/ 229838 h 2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49" h="253192">
                  <a:moveTo>
                    <a:pt x="126520" y="229838"/>
                  </a:moveTo>
                  <a:cubicBezTo>
                    <a:pt x="126520" y="235474"/>
                    <a:pt x="126520" y="241028"/>
                    <a:pt x="125784" y="246173"/>
                  </a:cubicBezTo>
                  <a:cubicBezTo>
                    <a:pt x="136902" y="247019"/>
                    <a:pt x="147789" y="249782"/>
                    <a:pt x="157964" y="254341"/>
                  </a:cubicBezTo>
                  <a:cubicBezTo>
                    <a:pt x="158781" y="246173"/>
                    <a:pt x="159189" y="238006"/>
                    <a:pt x="159189" y="229838"/>
                  </a:cubicBezTo>
                  <a:cubicBezTo>
                    <a:pt x="159204" y="132398"/>
                    <a:pt x="101480" y="44208"/>
                    <a:pt x="12175" y="5232"/>
                  </a:cubicBezTo>
                  <a:cubicBezTo>
                    <a:pt x="11778" y="16443"/>
                    <a:pt x="9429" y="27499"/>
                    <a:pt x="5232" y="37902"/>
                  </a:cubicBezTo>
                  <a:cubicBezTo>
                    <a:pt x="79341" y="73083"/>
                    <a:pt x="126558" y="147803"/>
                    <a:pt x="126520" y="229838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9AA342-1754-4F40-97CB-C13C4CF06BBD}"/>
                </a:ext>
              </a:extLst>
            </p:cNvPr>
            <p:cNvSpPr/>
            <p:nvPr/>
          </p:nvSpPr>
          <p:spPr>
            <a:xfrm>
              <a:off x="6966397" y="1790724"/>
              <a:ext cx="302197" cy="81675"/>
            </a:xfrm>
            <a:custGeom>
              <a:avLst/>
              <a:gdLst>
                <a:gd name="connsiteX0" fmla="*/ 278435 w 302197"/>
                <a:gd name="connsiteY0" fmla="*/ 5232 h 81674"/>
                <a:gd name="connsiteX1" fmla="*/ 28836 w 302197"/>
                <a:gd name="connsiteY1" fmla="*/ 5232 h 81674"/>
                <a:gd name="connsiteX2" fmla="*/ 5232 w 302197"/>
                <a:gd name="connsiteY2" fmla="*/ 28428 h 81674"/>
                <a:gd name="connsiteX3" fmla="*/ 302039 w 302197"/>
                <a:gd name="connsiteY3" fmla="*/ 28428 h 81674"/>
                <a:gd name="connsiteX4" fmla="*/ 278435 w 302197"/>
                <a:gd name="connsiteY4" fmla="*/ 5232 h 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97" h="81674">
                  <a:moveTo>
                    <a:pt x="278435" y="5232"/>
                  </a:moveTo>
                  <a:cubicBezTo>
                    <a:pt x="204108" y="59572"/>
                    <a:pt x="103163" y="59572"/>
                    <a:pt x="28836" y="5232"/>
                  </a:cubicBezTo>
                  <a:cubicBezTo>
                    <a:pt x="22340" y="14246"/>
                    <a:pt x="14358" y="22090"/>
                    <a:pt x="5232" y="28428"/>
                  </a:cubicBezTo>
                  <a:cubicBezTo>
                    <a:pt x="92837" y="95391"/>
                    <a:pt x="214434" y="95391"/>
                    <a:pt x="302039" y="28428"/>
                  </a:cubicBezTo>
                  <a:cubicBezTo>
                    <a:pt x="292913" y="22090"/>
                    <a:pt x="284931" y="14246"/>
                    <a:pt x="278435" y="523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42DF2C-27A2-4C5A-B46D-5E4B28962578}"/>
                </a:ext>
              </a:extLst>
            </p:cNvPr>
            <p:cNvSpPr/>
            <p:nvPr/>
          </p:nvSpPr>
          <p:spPr>
            <a:xfrm>
              <a:off x="7049460" y="1325177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034AF7-7B38-44DD-B924-9B2D08227622}"/>
                </a:ext>
              </a:extLst>
            </p:cNvPr>
            <p:cNvSpPr/>
            <p:nvPr/>
          </p:nvSpPr>
          <p:spPr>
            <a:xfrm>
              <a:off x="7253648" y="1668212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F503C3-8C2B-405C-BAD1-21F07D4A9617}"/>
                </a:ext>
              </a:extLst>
            </p:cNvPr>
            <p:cNvSpPr/>
            <p:nvPr/>
          </p:nvSpPr>
          <p:spPr>
            <a:xfrm>
              <a:off x="6845273" y="1668212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02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5D776E-885F-46A1-ABE4-258820B9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BF12C-5B5F-4880-949C-EA9F0002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Galileo and EGNOS services provision and 24/7 operations</a:t>
            </a:r>
          </a:p>
          <a:p>
            <a:pPr lvl="1"/>
            <a:r>
              <a:rPr lang="en-US" dirty="0"/>
              <a:t>including management, operation, maintenance, improvement, evolution &amp; protection of infrastructure </a:t>
            </a:r>
          </a:p>
          <a:p>
            <a:r>
              <a:rPr lang="en-US" dirty="0"/>
              <a:t>GOVSATCOM hub </a:t>
            </a:r>
          </a:p>
          <a:p>
            <a:r>
              <a:rPr lang="en-US" dirty="0"/>
              <a:t>Support to IRIS2 preparation</a:t>
            </a:r>
          </a:p>
          <a:p>
            <a:r>
              <a:rPr lang="en-US" dirty="0"/>
              <a:t>Space Surveillance and Tracking (SST) Front Desk</a:t>
            </a:r>
          </a:p>
          <a:p>
            <a:endParaRPr lang="en-US" dirty="0"/>
          </a:p>
          <a:p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C72F0-C6C2-4806-92DF-FD4E83E1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5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82963-B769-4D9F-BA20-E56794B385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349" y="1690688"/>
            <a:ext cx="1684644" cy="1121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F6D0F-7ABA-4241-A368-AC0793541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349" y="2909500"/>
            <a:ext cx="1684644" cy="1121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8D9550-D90E-40E3-B361-1551D8F7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757" y="2915769"/>
            <a:ext cx="1671099" cy="1112257"/>
          </a:xfrm>
          <a:prstGeom prst="rect">
            <a:avLst/>
          </a:prstGeom>
        </p:spPr>
      </p:pic>
      <p:pic>
        <p:nvPicPr>
          <p:cNvPr id="14" name="Picture 3" descr="IMG_2219.jpeg">
            <a:extLst>
              <a:ext uri="{FF2B5EF4-FFF2-40B4-BE49-F238E27FC236}">
                <a16:creationId xmlns:a16="http://schemas.microsoft.com/office/drawing/2014/main" id="{EFACBE9B-3988-4423-A7B1-F4867E738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7757" y="1695506"/>
            <a:ext cx="1636043" cy="111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8">
            <a:extLst>
              <a:ext uri="{FF2B5EF4-FFF2-40B4-BE49-F238E27FC236}">
                <a16:creationId xmlns:a16="http://schemas.microsoft.com/office/drawing/2014/main" id="{A2C69D26-21B6-497D-8D14-4144DA2C7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350" y="4128313"/>
            <a:ext cx="1708676" cy="22280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DFCD11-1539-486D-818F-612EF7DA2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757" y="4146171"/>
            <a:ext cx="1671099" cy="22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7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C0EC-CED1-4537-AC43-AE283141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47"/>
            <a:ext cx="6900949" cy="1202150"/>
          </a:xfrm>
        </p:spPr>
        <p:txBody>
          <a:bodyPr/>
          <a:lstStyle/>
          <a:p>
            <a:r>
              <a:rPr lang="es-ES" dirty="0"/>
              <a:t>EU </a:t>
            </a:r>
            <a:r>
              <a:rPr lang="es-ES" dirty="0" err="1"/>
              <a:t>Space</a:t>
            </a:r>
            <a:r>
              <a:rPr lang="es-ES" dirty="0"/>
              <a:t> Security at EUSPA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75D4E-8CBC-47C5-9D91-43806FCEA519}"/>
              </a:ext>
            </a:extLst>
          </p:cNvPr>
          <p:cNvSpPr txBox="1"/>
          <p:nvPr/>
        </p:nvSpPr>
        <p:spPr>
          <a:xfrm>
            <a:off x="8465990" y="3141696"/>
            <a:ext cx="2888694" cy="117909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R="0" lvl="0" indent="0" defTabSz="622300" fontAlgn="auto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Security Accreditation Authority for </a:t>
            </a:r>
            <a:r>
              <a:rPr lang="en-US" sz="1400" b="1" dirty="0"/>
              <a:t>all components of the EU Space Programme</a:t>
            </a:r>
            <a:r>
              <a:rPr lang="en-US" sz="1400" dirty="0"/>
              <a:t> </a:t>
            </a:r>
            <a:endParaRPr kumimoji="0" lang="LID4096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6F0A45C-5AA3-41ED-8A40-A942C15B0A09}"/>
              </a:ext>
            </a:extLst>
          </p:cNvPr>
          <p:cNvSpPr txBox="1">
            <a:spLocks/>
          </p:cNvSpPr>
          <p:nvPr/>
        </p:nvSpPr>
        <p:spPr>
          <a:xfrm>
            <a:off x="947307" y="2332364"/>
            <a:ext cx="2753800" cy="595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66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rPr>
              <a:t>Security </a:t>
            </a:r>
            <a:br>
              <a:rPr lang="en-US" sz="2000" dirty="0">
                <a:solidFill>
                  <a:srgbClr val="0E4194"/>
                </a:solidFill>
                <a:latin typeface="Exo SemiBold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rPr>
              <a:t>Governance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Exo SemiBold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6B3BC-21F1-4E51-B443-159C0C6C8AAA}"/>
              </a:ext>
            </a:extLst>
          </p:cNvPr>
          <p:cNvSpPr txBox="1"/>
          <p:nvPr/>
        </p:nvSpPr>
        <p:spPr>
          <a:xfrm>
            <a:off x="947307" y="3141696"/>
            <a:ext cx="2770608" cy="91429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/>
              <a:t>Operational security (including </a:t>
            </a:r>
            <a:r>
              <a:rPr lang="en-US" sz="1400" b="1" dirty="0"/>
              <a:t>cryptography and cybersecurity</a:t>
            </a:r>
            <a:r>
              <a:rPr lang="en-US" sz="1400" dirty="0"/>
              <a:t>), security risks and threat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7F733B-B5F5-4B3C-9F5B-A7BCF6DEEB70}"/>
              </a:ext>
            </a:extLst>
          </p:cNvPr>
          <p:cNvSpPr txBox="1">
            <a:spLocks/>
          </p:cNvSpPr>
          <p:nvPr/>
        </p:nvSpPr>
        <p:spPr>
          <a:xfrm>
            <a:off x="4647605" y="2335176"/>
            <a:ext cx="2888694" cy="90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66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rPr>
              <a:t>Security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Exo SemiBold"/>
              </a:rPr>
              <a:t>Operations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Exo SemiBold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1078A8-078D-4B28-9B2E-D0C6EAEA78E1}"/>
              </a:ext>
            </a:extLst>
          </p:cNvPr>
          <p:cNvSpPr txBox="1"/>
          <p:nvPr/>
        </p:nvSpPr>
        <p:spPr>
          <a:xfrm>
            <a:off x="4647605" y="3141695"/>
            <a:ext cx="2888693" cy="178591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/>
              <a:t>24/7 monitoring operations</a:t>
            </a:r>
            <a:endParaRPr lang="en-US" sz="1400" dirty="0">
              <a:solidFill>
                <a:prstClr val="black"/>
              </a:solidFill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A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regarding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security threats and alerts</a:t>
            </a:r>
            <a:endParaRPr lang="en-US" sz="1400" dirty="0">
              <a:solidFill>
                <a:prstClr val="black"/>
              </a:solidFill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Governmental service provision with competent authorities in EU Member States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2F11D1-7448-4509-AF38-B6E2C3365EAA}"/>
              </a:ext>
            </a:extLst>
          </p:cNvPr>
          <p:cNvCxnSpPr>
            <a:cxnSpLocks/>
          </p:cNvCxnSpPr>
          <p:nvPr/>
        </p:nvCxnSpPr>
        <p:spPr>
          <a:xfrm>
            <a:off x="7216840" y="2580067"/>
            <a:ext cx="917933" cy="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E96EB4-5864-4E4A-ADC7-9D4FADD1964F}"/>
              </a:ext>
            </a:extLst>
          </p:cNvPr>
          <p:cNvCxnSpPr>
            <a:cxnSpLocks/>
          </p:cNvCxnSpPr>
          <p:nvPr/>
        </p:nvCxnSpPr>
        <p:spPr>
          <a:xfrm>
            <a:off x="3545314" y="2580067"/>
            <a:ext cx="732625" cy="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19B00-8B5C-40CC-B2C6-D6AE042BD226}"/>
              </a:ext>
            </a:extLst>
          </p:cNvPr>
          <p:cNvSpPr/>
          <p:nvPr/>
        </p:nvSpPr>
        <p:spPr>
          <a:xfrm>
            <a:off x="964116" y="4930430"/>
            <a:ext cx="2736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Including tasks assigned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under Decision No 1104/2011 (PRS access)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Council Decision 2021/CSFP/698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12FC67-1B03-40AE-9316-8A69C3988953}"/>
              </a:ext>
            </a:extLst>
          </p:cNvPr>
          <p:cNvSpPr txBox="1">
            <a:spLocks/>
          </p:cNvSpPr>
          <p:nvPr/>
        </p:nvSpPr>
        <p:spPr>
          <a:xfrm>
            <a:off x="8465990" y="2335175"/>
            <a:ext cx="2946193" cy="900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E4194"/>
                </a:solidFill>
                <a:latin typeface="Exo SemiBold"/>
              </a:rPr>
              <a:t>Security Accreditation Board (SAB)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9330D7-FFB2-442F-8CD9-95EE62905C8C}"/>
              </a:ext>
            </a:extLst>
          </p:cNvPr>
          <p:cNvSpPr/>
          <p:nvPr/>
        </p:nvSpPr>
        <p:spPr>
          <a:xfrm>
            <a:off x="3717915" y="6159725"/>
            <a:ext cx="330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Key contributor in the implementation of the </a:t>
            </a:r>
            <a:r>
              <a:rPr lang="en-US" sz="1200" b="1" dirty="0"/>
              <a:t>EU Space Strategy for Security and </a:t>
            </a:r>
            <a:r>
              <a:rPr lang="en-US" sz="1200" b="1" dirty="0" err="1"/>
              <a:t>Defence</a:t>
            </a:r>
            <a:endParaRPr lang="en-US" sz="1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431ACF-2599-4CB1-B17F-0A750E348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271" y="4680519"/>
            <a:ext cx="2506829" cy="1412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8D075-3CD2-402A-B52E-87EDAD4C6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298" y="4680519"/>
            <a:ext cx="2506829" cy="14128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EF713E-F959-44BA-A6CF-876CE05BE5F6}"/>
              </a:ext>
            </a:extLst>
          </p:cNvPr>
          <p:cNvSpPr/>
          <p:nvPr/>
        </p:nvSpPr>
        <p:spPr>
          <a:xfrm>
            <a:off x="7137368" y="6141469"/>
            <a:ext cx="330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Together with EC, EUSPA is spearheading the formation of the </a:t>
            </a:r>
            <a:r>
              <a:rPr lang="en-US" sz="1200" b="1" dirty="0"/>
              <a:t>EU Space ISAC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7924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A921-D17D-4575-9482-D7C71ACC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02053"/>
            <a:ext cx="5803760" cy="1202150"/>
          </a:xfrm>
        </p:spPr>
        <p:txBody>
          <a:bodyPr/>
          <a:lstStyle/>
          <a:p>
            <a:r>
              <a:rPr lang="en-US" dirty="0"/>
              <a:t>EU Space </a:t>
            </a:r>
            <a:br>
              <a:rPr lang="en-US" dirty="0"/>
            </a:br>
            <a:r>
              <a:rPr lang="en-US" dirty="0"/>
              <a:t>Downstream Ecosystem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F4AD-A46A-49A5-A18D-F2D9AEEB2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6485"/>
            <a:ext cx="5722856" cy="33194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Market intelligence</a:t>
            </a:r>
          </a:p>
          <a:p>
            <a:pPr marL="0" indent="0">
              <a:buNone/>
            </a:pPr>
            <a:r>
              <a:rPr lang="en-US" sz="1800" dirty="0"/>
              <a:t>Creating, supporting, and scaling up a </a:t>
            </a:r>
            <a:r>
              <a:rPr lang="en-US" sz="1800" b="1" dirty="0"/>
              <a:t>new generation of SMEs, start-ups, and innovators in the EU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Fostering the EU Space Downstream </a:t>
            </a:r>
            <a:r>
              <a:rPr lang="en-US" sz="1800" b="1" dirty="0"/>
              <a:t>industry competitiveness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b="1" dirty="0"/>
              <a:t>Promoting synergies </a:t>
            </a:r>
            <a:r>
              <a:rPr lang="en-US" sz="1800" dirty="0"/>
              <a:t>among different components of the EU Space </a:t>
            </a:r>
            <a:r>
              <a:rPr lang="en-US" sz="1800" dirty="0" err="1"/>
              <a:t>Programme</a:t>
            </a:r>
            <a:endParaRPr lang="en-US" sz="1800" dirty="0"/>
          </a:p>
          <a:p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E807B-29CE-4443-A03F-66DF3DD674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056" y="1279625"/>
            <a:ext cx="1368246" cy="102618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6C240-0118-4BDB-AD26-CB803A40D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056" y="2447717"/>
            <a:ext cx="1368246" cy="102618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F170F-A4E9-40FE-87E7-1ACFAD6C7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056" y="4818706"/>
            <a:ext cx="1368246" cy="103724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2" descr="Autonomous Ships In- Seafarers Out? | Marine Startups">
            <a:extLst>
              <a:ext uri="{FF2B5EF4-FFF2-40B4-BE49-F238E27FC236}">
                <a16:creationId xmlns:a16="http://schemas.microsoft.com/office/drawing/2014/main" id="{BEEF3180-B70A-4792-998F-CD8C9D40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2151" y="4826539"/>
            <a:ext cx="1396552" cy="102227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CF6395-1D00-4C0D-B605-412D0E1BF2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191" y="2440115"/>
            <a:ext cx="1388725" cy="104154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F588C-25D2-4EC5-9E95-B66A4D5B0B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189" y="1274783"/>
            <a:ext cx="1388729" cy="104154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6" descr="How Precision Agriculture Can Change Farming's Financial Landscape">
            <a:extLst>
              <a:ext uri="{FF2B5EF4-FFF2-40B4-BE49-F238E27FC236}">
                <a16:creationId xmlns:a16="http://schemas.microsoft.com/office/drawing/2014/main" id="{D838DE6C-D380-4CCD-8FEF-84169C987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2219" y="3635440"/>
            <a:ext cx="1382988" cy="103724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ending a hand: climate data for sustainable energy | Copernicus">
            <a:extLst>
              <a:ext uri="{FF2B5EF4-FFF2-40B4-BE49-F238E27FC236}">
                <a16:creationId xmlns:a16="http://schemas.microsoft.com/office/drawing/2014/main" id="{66B9D0B8-2284-41FC-A627-1FE05809B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3056" y="3627683"/>
            <a:ext cx="1368246" cy="103724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0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0B55-4650-4E04-991A-D0B38DA6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EUSPA </a:t>
            </a:r>
            <a:r>
              <a:rPr lang="es-ES" dirty="0" err="1"/>
              <a:t>Funding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endParaRPr lang="LID4096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66CFF8B-026A-49A4-A493-CB446BB9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3" y="2482308"/>
            <a:ext cx="2288064" cy="429853"/>
          </a:xfrm>
        </p:spPr>
        <p:txBody>
          <a:bodyPr>
            <a:noAutofit/>
          </a:bodyPr>
          <a:lstStyle/>
          <a:p>
            <a:pPr marL="0" lvl="1" indent="0" algn="ctr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2000" dirty="0">
                <a:solidFill>
                  <a:srgbClr val="0E4194"/>
                </a:solidFill>
                <a:latin typeface="Exo SemiBold"/>
              </a:rPr>
              <a:t>Horizon Europe</a:t>
            </a:r>
            <a:endParaRPr lang="en-US" sz="2000" dirty="0">
              <a:solidFill>
                <a:srgbClr val="0E4194"/>
              </a:solidFill>
              <a:latin typeface="Exo SemiBold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FF12BB-046E-4F14-9E66-E80E450AF8A9}"/>
              </a:ext>
            </a:extLst>
          </p:cNvPr>
          <p:cNvSpPr txBox="1"/>
          <p:nvPr/>
        </p:nvSpPr>
        <p:spPr>
          <a:xfrm>
            <a:off x="3565287" y="3063364"/>
            <a:ext cx="2172030" cy="182849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R&amp;D for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Galileo, EGNOS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and Copernicus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applications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Supporting the integration of services into devices and their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commercialisation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255E220-C106-4687-B9CD-FCFA3F049794}"/>
              </a:ext>
            </a:extLst>
          </p:cNvPr>
          <p:cNvSpPr txBox="1">
            <a:spLocks/>
          </p:cNvSpPr>
          <p:nvPr/>
        </p:nvSpPr>
        <p:spPr>
          <a:xfrm>
            <a:off x="6050185" y="2336097"/>
            <a:ext cx="2561863" cy="595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lvl="1" indent="0" defTabSz="66675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 Light" panose="020F03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 algn="ctr"/>
            <a:r>
              <a:rPr lang="en-US" dirty="0">
                <a:latin typeface="Exo SemiBold"/>
              </a:rPr>
              <a:t>Fundamental Elements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0E0AED-5DCC-4AC5-927F-D3990D0EB1A2}"/>
              </a:ext>
            </a:extLst>
          </p:cNvPr>
          <p:cNvSpPr txBox="1"/>
          <p:nvPr/>
        </p:nvSpPr>
        <p:spPr>
          <a:xfrm>
            <a:off x="6233703" y="3063364"/>
            <a:ext cx="2215507" cy="269335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Fostering the development of innovative Galileo and EGNOS-enabled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receivers, antennas and chipsets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59C4BB-8076-45C3-89F8-09AD53364A35}"/>
              </a:ext>
            </a:extLst>
          </p:cNvPr>
          <p:cNvCxnSpPr>
            <a:cxnSpLocks/>
          </p:cNvCxnSpPr>
          <p:nvPr/>
        </p:nvCxnSpPr>
        <p:spPr>
          <a:xfrm flipV="1">
            <a:off x="5912668" y="230023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20BB65-0FB1-4D8C-8F53-3AE19EC0306F}"/>
              </a:ext>
            </a:extLst>
          </p:cNvPr>
          <p:cNvCxnSpPr>
            <a:cxnSpLocks/>
          </p:cNvCxnSpPr>
          <p:nvPr/>
        </p:nvCxnSpPr>
        <p:spPr>
          <a:xfrm flipV="1">
            <a:off x="8711827" y="230023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54CAF1DE-D720-4195-95AD-E19D49C6E056}"/>
              </a:ext>
            </a:extLst>
          </p:cNvPr>
          <p:cNvSpPr txBox="1">
            <a:spLocks/>
          </p:cNvSpPr>
          <p:nvPr/>
        </p:nvSpPr>
        <p:spPr>
          <a:xfrm>
            <a:off x="8885457" y="2324100"/>
            <a:ext cx="2389094" cy="7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2000" dirty="0">
                <a:solidFill>
                  <a:srgbClr val="0E4194"/>
                </a:solidFill>
                <a:latin typeface="Exo SemiBold"/>
              </a:rPr>
              <a:t>EGNOS adoption in transport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endParaRPr lang="en-US" sz="2000" dirty="0">
              <a:solidFill>
                <a:srgbClr val="0E4194"/>
              </a:solidFill>
              <a:latin typeface="Calibri Light" panose="020F0302020204030204"/>
            </a:endParaRPr>
          </a:p>
          <a:p>
            <a:pPr marL="0" marR="0" lvl="1" indent="0" algn="l" defTabSz="666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BB87E3-31BE-4007-A0F5-B3783F9896E0}"/>
              </a:ext>
            </a:extLst>
          </p:cNvPr>
          <p:cNvSpPr txBox="1"/>
          <p:nvPr/>
        </p:nvSpPr>
        <p:spPr>
          <a:xfrm>
            <a:off x="9032862" y="3063364"/>
            <a:ext cx="2255427" cy="22306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Foster</a:t>
            </a:r>
            <a:r>
              <a:rPr lang="en-US" sz="1400" dirty="0" err="1">
                <a:ea typeface="MS PGothic" panose="020B0600070205080204" pitchFamily="34" charset="-128"/>
              </a:rPr>
              <a:t>ing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EGNOS operational implementation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aviation &amp; drones, maritime and rail</a:t>
            </a:r>
            <a:endParaRPr kumimoji="0" lang="en-US" sz="14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Maximising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EGNOS adoption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all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over EU</a:t>
            </a:r>
            <a:endParaRPr kumimoji="0" lang="LID4096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31873A3-E1C6-4A71-BDBE-66EEF1722DAA}"/>
              </a:ext>
            </a:extLst>
          </p:cNvPr>
          <p:cNvSpPr txBox="1">
            <a:spLocks/>
          </p:cNvSpPr>
          <p:nvPr/>
        </p:nvSpPr>
        <p:spPr>
          <a:xfrm>
            <a:off x="802609" y="2507511"/>
            <a:ext cx="2389094" cy="429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2000" dirty="0">
                <a:solidFill>
                  <a:srgbClr val="0E4194"/>
                </a:solidFill>
                <a:latin typeface="Exo SemiBold"/>
              </a:rPr>
              <a:t>CASSINI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7F5573-BB35-498E-85DA-CF4FDBB90301}"/>
              </a:ext>
            </a:extLst>
          </p:cNvPr>
          <p:cNvSpPr txBox="1"/>
          <p:nvPr/>
        </p:nvSpPr>
        <p:spPr>
          <a:xfrm>
            <a:off x="874668" y="3063364"/>
            <a:ext cx="2211288" cy="173523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Stimulating 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innovation and entrepreneurship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the 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aerospace ecosystem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224138-913C-4532-88AD-613FBF1923CC}"/>
              </a:ext>
            </a:extLst>
          </p:cNvPr>
          <p:cNvCxnSpPr>
            <a:cxnSpLocks/>
          </p:cNvCxnSpPr>
          <p:nvPr/>
        </p:nvCxnSpPr>
        <p:spPr>
          <a:xfrm flipV="1">
            <a:off x="3251026" y="230023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FD0B71F-3A3C-4538-B32D-6404D9325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807" y="5242226"/>
            <a:ext cx="1411513" cy="7901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AFA8D3-9BE4-4E8E-82F4-A5E93BAE3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715" y="4714282"/>
            <a:ext cx="2139158" cy="182849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B75517-F8A5-4ABD-BD86-ECE0339B1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286" y="4965103"/>
            <a:ext cx="2297913" cy="1486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3969F-F8F5-416B-B0C6-4AFAA820FD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13" y="4625797"/>
            <a:ext cx="1916979" cy="19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E0CFB1-0758-4216-8151-507CD34AAC2C}"/>
              </a:ext>
            </a:extLst>
          </p:cNvPr>
          <p:cNvSpPr/>
          <p:nvPr/>
        </p:nvSpPr>
        <p:spPr>
          <a:xfrm>
            <a:off x="-12032" y="2324100"/>
            <a:ext cx="12239811" cy="45339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264" r="86"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9E092-2525-4360-83EA-5814EAF2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CASSINI 2021-2027 overview</a:t>
            </a:r>
            <a:endParaRPr lang="LID4096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6E6CA4F-B9DD-48EC-9549-AC1F8B16A9E1}"/>
              </a:ext>
            </a:extLst>
          </p:cNvPr>
          <p:cNvSpPr/>
          <p:nvPr/>
        </p:nvSpPr>
        <p:spPr>
          <a:xfrm>
            <a:off x="5951623" y="3823032"/>
            <a:ext cx="3386230" cy="631275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glow rad="38100">
              <a:srgbClr val="D3E8F9">
                <a:alpha val="70000"/>
              </a:srgbClr>
            </a:glo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xo SemiBold"/>
              </a:rPr>
              <a:t>BUSINESS GROWTH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CASSINI Business Accelerator 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2B3BEF2-7020-452A-85FB-02BDFFE5D54E}"/>
              </a:ext>
            </a:extLst>
          </p:cNvPr>
          <p:cNvSpPr/>
          <p:nvPr/>
        </p:nvSpPr>
        <p:spPr>
          <a:xfrm>
            <a:off x="5951623" y="5465849"/>
            <a:ext cx="3386230" cy="631275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glow rad="38100">
              <a:srgbClr val="D3E8F9">
                <a:alpha val="70000"/>
              </a:srgbClr>
            </a:glo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xo SemiBold"/>
              </a:rPr>
              <a:t>PROMOTION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CASSINI Hackathons &amp; Mentoring 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9C783C86-45DC-4919-B973-EEEE2CE624AE}"/>
              </a:ext>
            </a:extLst>
          </p:cNvPr>
          <p:cNvSpPr/>
          <p:nvPr/>
        </p:nvSpPr>
        <p:spPr>
          <a:xfrm rot="16200000">
            <a:off x="3669200" y="4005372"/>
            <a:ext cx="3323864" cy="85963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glow rad="38100">
              <a:srgbClr val="D3E8F9">
                <a:alpha val="70000"/>
              </a:srgbClr>
            </a:glo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xo SemiBold"/>
              </a:rPr>
              <a:t>INVESTMENT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CASSINI Seed and Growth Funding Facility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InvestEU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59227B64-6BDA-4488-8FC1-DBB90E699C9F}"/>
              </a:ext>
            </a:extLst>
          </p:cNvPr>
          <p:cNvSpPr/>
          <p:nvPr/>
        </p:nvSpPr>
        <p:spPr>
          <a:xfrm>
            <a:off x="5951623" y="4644440"/>
            <a:ext cx="3386230" cy="631276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glow rad="38100">
              <a:srgbClr val="D3E8F9">
                <a:alpha val="70000"/>
              </a:srgbClr>
            </a:glo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xo SemiBold"/>
              </a:rPr>
              <a:t>INNOVATION COMPETITIONS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CASSINI Prizes </a:t>
            </a: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id="{09D22B4D-F605-442A-B612-E8188E0D896F}"/>
              </a:ext>
            </a:extLst>
          </p:cNvPr>
          <p:cNvSpPr/>
          <p:nvPr/>
        </p:nvSpPr>
        <p:spPr>
          <a:xfrm>
            <a:off x="5951622" y="2773260"/>
            <a:ext cx="3386231" cy="859639"/>
          </a:xfrm>
          <a:prstGeom prst="roundRect">
            <a:avLst/>
          </a:prstGeom>
          <a:solidFill>
            <a:srgbClr val="FFFFFF"/>
          </a:solidFill>
          <a:ln w="0" cap="flat" cmpd="sng" algn="ctr">
            <a:noFill/>
            <a:prstDash val="solid"/>
            <a:miter lim="800000"/>
          </a:ln>
          <a:effectLst>
            <a:glow rad="38100">
              <a:srgbClr val="D3E8F9">
                <a:alpha val="70000"/>
              </a:srgbClr>
            </a:glo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xo SemiBold"/>
              </a:rPr>
              <a:t>MATCHMAKING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CASSINI Matchmaking with Investors CASSINI Industrial Partnering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032E1173-ED33-4A26-ADD1-C250F57AD46B}"/>
              </a:ext>
            </a:extLst>
          </p:cNvPr>
          <p:cNvSpPr/>
          <p:nvPr/>
        </p:nvSpPr>
        <p:spPr>
          <a:xfrm>
            <a:off x="739303" y="2657995"/>
            <a:ext cx="3784571" cy="2830927"/>
          </a:xfrm>
          <a:prstGeom prst="round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SemiBold"/>
              </a:rPr>
              <a:t>THE ROAD TO NEW SPACE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Clear vision for European space businesses and markets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New industry setup 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New entrants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New private investment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New markets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New solutions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BB4E8-BB92-4C21-A07C-0934A132965F}"/>
              </a:ext>
            </a:extLst>
          </p:cNvPr>
          <p:cNvSpPr txBox="1"/>
          <p:nvPr/>
        </p:nvSpPr>
        <p:spPr>
          <a:xfrm>
            <a:off x="9646772" y="5488923"/>
            <a:ext cx="134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€10.0 million </a:t>
            </a:r>
            <a:r>
              <a:rPr lang="en-US" sz="1400" dirty="0">
                <a:solidFill>
                  <a:srgbClr val="FFFFFF"/>
                </a:solidFill>
              </a:rPr>
              <a:t>for 2021-27 </a:t>
            </a:r>
            <a:endParaRPr lang="LID4096" sz="14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A2730-A4A4-4722-94D4-3BF1F9F7021B}"/>
              </a:ext>
            </a:extLst>
          </p:cNvPr>
          <p:cNvSpPr/>
          <p:nvPr/>
        </p:nvSpPr>
        <p:spPr>
          <a:xfrm>
            <a:off x="9600934" y="4667628"/>
            <a:ext cx="144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€30.0 million </a:t>
            </a:r>
            <a:r>
              <a:rPr lang="en-US" sz="1400" dirty="0">
                <a:solidFill>
                  <a:srgbClr val="FFFFFF"/>
                </a:solidFill>
              </a:rPr>
              <a:t>for 2021-27 </a:t>
            </a:r>
            <a:endParaRPr lang="LID4096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6278F-2538-4A44-AF34-C7F45B135CF5}"/>
              </a:ext>
            </a:extLst>
          </p:cNvPr>
          <p:cNvSpPr/>
          <p:nvPr/>
        </p:nvSpPr>
        <p:spPr>
          <a:xfrm>
            <a:off x="9602539" y="3844850"/>
            <a:ext cx="144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€30.0 million </a:t>
            </a:r>
            <a:r>
              <a:rPr lang="en-US" sz="1400" dirty="0">
                <a:solidFill>
                  <a:srgbClr val="FFFFFF"/>
                </a:solidFill>
              </a:rPr>
              <a:t>for 2021-27 </a:t>
            </a:r>
            <a:endParaRPr lang="LID4096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750133-FA18-4DE7-B398-FB904055BAE8}"/>
              </a:ext>
            </a:extLst>
          </p:cNvPr>
          <p:cNvSpPr/>
          <p:nvPr/>
        </p:nvSpPr>
        <p:spPr>
          <a:xfrm>
            <a:off x="9487412" y="2887130"/>
            <a:ext cx="167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€4.0 million </a:t>
            </a:r>
            <a:r>
              <a:rPr lang="en-US" sz="1400" dirty="0">
                <a:solidFill>
                  <a:srgbClr val="FFFFFF"/>
                </a:solidFill>
              </a:rPr>
              <a:t>for 2021-27 </a:t>
            </a:r>
            <a:endParaRPr lang="LID4096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7546C-066F-4549-88CA-A1F98C4CC64B}"/>
              </a:ext>
            </a:extLst>
          </p:cNvPr>
          <p:cNvSpPr txBox="1"/>
          <p:nvPr/>
        </p:nvSpPr>
        <p:spPr>
          <a:xfrm>
            <a:off x="523051" y="5467290"/>
            <a:ext cx="27307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www.cassini.eu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73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5EF7736-CD15-4543-ABFE-1C6532906D54}" vid="{8A28B580-8424-4892-8B89-5F33C3B2A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S Presentation" ma:contentTypeID="0x0101007C898101DE25453D93E6338BA2DA3ADD00BE3E1EFA7E1D428BB8083A42D5159AC9003F41BD1748034FF6B36E3A5562C5082D0087ED2D1FAB084D40857E3A761753A45A" ma:contentTypeVersion="33" ma:contentTypeDescription="Presentation document" ma:contentTypeScope="" ma:versionID="7985bb2eeab129e28ee8f7608f023a6c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bf27662f-3079-4e88-ac58-b88254cacdd6" xmlns:ns7="25a931e1-e4fe-41b0-b0cd-07217a4a6f83" xmlns:ns8="7be651c6-28fd-42cb-9e21-5fa82d85a27f" xmlns:ns9="61debd70-e028-4dc2-a73f-6a5a40cd1ddf" xmlns:ns10="692a0ef5-ae57-429a-b1fe-9b54d3997451" xmlns:ns11="ed65f743-1d2b-4791-a2fe-71dce49ba958" xmlns:ns12="00ae22fd-3464-4082-b959-c2920c978265" xmlns:ns13="4a8d40e2-5dcb-43cf-851d-f8be19425761" xmlns:ns14="1f4a875a-3549-4742-9b14-408b1ea39d3d" xmlns:ns15="c3b5bbbd-7ccd-49b9-81a6-facf7a9a14e6" xmlns:ns16="a0b37e8c-62a8-42f6-9f61-68d8a8cb0499" xmlns:ns17="e7db1114-c44f-45e9-8982-93bb3f30e030" xmlns:ns18="2a34dde5-bdd6-4edd-9bbb-95ed14f7b8b3" xmlns:ns19="ef562279-9a32-4a89-9943-5479f064de73" xmlns:ns20="fb37da63-a24e-48d0-b2b1-a3b5b046ede5" xmlns:ns21="644ff8a5-da8a-436d-bef6-66e03773f17c" xmlns:ns22="d329fb10-6e1d-44f9-8838-acb5f14bc94b" xmlns:ns23="23b8f5ea-05c9-4764-b1a4-ea5b6ec2d662" xmlns:ns24="ea545ddc-1a1c-474d-95a6-2f9a0b41a599" xmlns:ns25="a2c45404-d3b9-4587-9d9c-566aada812c2" xmlns:ns26="6c7c247c-9bf9-4c04-beed-893801e2a974" xmlns:ns27="172e464b-e49e-483c-aecd-1ca9efaa97c1" xmlns:ns28="d3621089-857d-4dce-914e-85d3434ff8d9" xmlns:ns29="a5ec0abb-ee9f-408b-a09c-90242604902e" xmlns:ns30="6cd5876a-bdb6-4337-bcd2-725ab1f55c1b" xmlns:ns31="1cb15d0f-bd81-4951-b53f-b37f0347ed38" xmlns:ns32="736cceb8-f0c0-4408-be7a-973992f2def5" xmlns:ns33="495406b6-13fe-4000-ace4-91ce38e5d599" xmlns:ns34="704d8e17-4826-4565-9483-4bd65d519254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2a640b23-0a36-4487-946c-f3ef75e9f36e" targetNamespace="http://schemas.microsoft.com/office/2006/metadata/properties" ma:root="true" ma:fieldsID="110c82b65abbf01f5794fa163f309a17" ns3:_="" ns5:_="" ns6:_="" ns7:_="" ns8:_="" ns9:_="" ns10:_="" ns11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2:_="" ns43:_="" ns44:_="" ns45:_="" ns46:_="" ns47:_="" ns48:_="">
    <xsd:import namespace="9a272e9d-1866-44a7-b2f6-69703d3cd2fb"/>
    <xsd:import namespace="917d27c2-673a-4155-bf19-7b3c12a4c9db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692a0ef5-ae57-429a-b1fe-9b54d3997451"/>
    <xsd:import namespace="ed65f743-1d2b-4791-a2fe-71dce49ba958"/>
    <xsd:import namespace="00ae22fd-3464-4082-b959-c2920c978265"/>
    <xsd:import namespace="4a8d40e2-5dcb-43cf-851d-f8be19425761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d329fb10-6e1d-44f9-8838-acb5f14bc94b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495406b6-13fe-4000-ace4-91ce38e5d599"/>
    <xsd:import namespace="704d8e17-4826-4565-9483-4bd65d519254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2a640b23-0a36-4487-946c-f3ef75e9f36e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DocType" minOccurs="0"/>
                <xsd:element ref="ns7:DMS_DocType_Id" minOccurs="0"/>
                <xsd:element ref="ns8:DMS_MajorVersion" minOccurs="0"/>
                <xsd:element ref="ns9:DMS_MinorVersion" minOccurs="0"/>
                <xsd:element ref="ns10:DMS_DocumentStatus" minOccurs="0"/>
                <xsd:element ref="ns11:DMS_Media_ReferenceNumber" minOccurs="0"/>
                <xsd:element ref="ns12:DMS_BookCaptain" minOccurs="0"/>
                <xsd:element ref="ns13:DMS_Remarks" minOccurs="0"/>
                <xsd:element ref="ns14:DMS_DateOfOrigin" minOccurs="0"/>
                <xsd:element ref="ns15:DMS_OriginatorSender" minOccurs="0"/>
                <xsd:element ref="ns16:DMS_CountryOfOrigin" minOccurs="0"/>
                <xsd:element ref="ns17:DMS_Media_TotalNumberProducedOrReceived" minOccurs="0"/>
                <xsd:element ref="ns18:DMS_Media_CopyNumber" minOccurs="0"/>
                <xsd:element ref="ns19:DMS_Classification" minOccurs="0"/>
                <xsd:element ref="ns20:DMS_Media_OnDate" minOccurs="0"/>
                <xsd:element ref="ns21:DMS_Media_DateReceiptReturned" minOccurs="0"/>
                <xsd:element ref="ns22:DMS_ExportComments" minOccurs="0"/>
                <xsd:element ref="ns23:DMS_Organization" minOccurs="0"/>
                <xsd:element ref="ns24:DMS_Organization_Id" minOccurs="0"/>
                <xsd:element ref="ns25:DMS_Department" minOccurs="0"/>
                <xsd:element ref="ns26:DMS_Department_Id" minOccurs="0"/>
                <xsd:element ref="ns27:DMS_Area" minOccurs="0"/>
                <xsd:element ref="ns28:DMS_Area_Id" minOccurs="0"/>
                <xsd:element ref="ns29:DMS_ExportedTo" minOccurs="0"/>
                <xsd:element ref="ns30:DMS_Key" minOccurs="0"/>
                <xsd:element ref="ns31:DMS_SourceDocument" minOccurs="0"/>
                <xsd:element ref="ns32:DMS_DocumentID" minOccurs="0"/>
                <xsd:element ref="ns33:DMS_ShortTitle" minOccurs="0"/>
                <xsd:element ref="ns34:DMS_WF_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fals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2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3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4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5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6" nillable="true" ma:displayName="Document Status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7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18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1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0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1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2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3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4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5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6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7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28" nillable="true" ma:displayName="Export Comments" ma:hidden="true" ma:internalName="DMS_Export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29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0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1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2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3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4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5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6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7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8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39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0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hidden="true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40b23-0a36-4487-946c-f3ef75e9f36e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European Union Agency for the Space Programme (EUSPA)</DMS_Organization>
    <DMS_Area_Id xmlns="d3621089-857d-4dce-914e-85d3434ff8d9">28</DMS_Area_Id>
    <DMS_DocType xmlns="bf27662f-3079-4e88-ac58-b88254cacdd6">UNKNOWN</DMS_DocType>
    <DMS_Department xmlns="a2c45404-d3b9-4587-9d9c-566aada812c2">Communications</DMS_Department>
    <DMS_Department_Id xmlns="6c7c247c-9bf9-4c04-beed-893801e2a974">1</DMS_Department_Id>
    <DMS_DocType_Id xmlns="25a931e1-e4fe-41b0-b0cd-07217a4a6f83">0</DMS_DocType_Id>
    <DMS_Area xmlns="172e464b-e49e-483c-aecd-1ca9efaa97c1">Corporate</DMS_Area>
    <DMS_Media_ReferenceNumber xmlns="ed65f743-1d2b-4791-a2fe-71dce49ba958">EUSPA-COM-CORP-UNK-A25385</DMS_Media_ReferenceNumber>
    <DMS_Organization_Id xmlns="ea545ddc-1a1c-474d-95a6-2f9a0b41a599">1</DMS_Organization_Id>
    <DMS_DocumentID xmlns="736cceb8-f0c0-4408-be7a-973992f2def5">A25385</DMS_DocumentID>
    <DMS_ShortTitle xmlns="495406b6-13fe-4000-ace4-91ce38e5d599">2023 EUSPA Corporate Presentation fin</DMS_ShortTitle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</TermName>
          <TermId xmlns="http://schemas.microsoft.com/office/infopath/2007/PartnerControls">e6251f3b-e8f8-4adc-ba0c-ffec35c42364</TermId>
        </TermInfo>
      </Terms>
    </DMS_EUCIClassificationTaxHTField0>
    <DMS_WF_Comments xmlns="704d8e17-4826-4565-9483-4bd65d519254" xsi:nil="true"/>
    <DMS_WF_DocumentCategory xmlns="0b179d76-e2ce-4eae-9287-dc665f801877">Main</DMS_WF_DocumentCategory>
    <DMS_OriginatorSender xmlns="c3b5bbbd-7ccd-49b9-81a6-facf7a9a14e6" xsi:nil="true"/>
    <DMS_WorkflowListId xmlns="16cea2d5-b351-413d-8de7-bbf0080ec93d">7d177da5-a0d8-49e4-bee0-59f5af363cf2</DMS_WorkflowListId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>http://IDS</Url>
      <Description>a04d471e-579a-48da-b8a1-2053b5803c6c|69330840-f861-44a5-834f-f87672becb37|c92b1cd3-7ae7-47c5-a67a-920dd3f5f6dc</Description>
    </DMS_SourceDocument>
    <DMS_WorkflowInstanceId xmlns="05abfff6-f6c1-4627-85aa-1b15bbf843c5">1b30fcaa-a7ae-4191-bd64-32253a248bbf</DMS_WorkflowInstanceId>
    <DMS_WorkflowSiteId xmlns="6ab24c80-77b8-46c2-aa17-c52ac0a116c0">e226da16-e85f-4f2c-9b42-53a9d6495dde</DMS_WorkflowSiteId>
    <DMS_WF_ProcessingState xmlns="6ca0583f-22c6-4080-ae82-01d00498607f">In preparation</DMS_WF_ProcessingState>
    <DMS_MinorVersion xmlns="61debd70-e028-4dc2-a73f-6a5a40cd1ddf">1</DMS_MinorVersion>
    <DMS_MajorVersion xmlns="7be651c6-28fd-42cb-9e21-5fa82d85a27f">0</DMS_MajorVersion>
    <_dlc_DocId xmlns="2a640b23-0a36-4487-946c-f3ef75e9f36e">WFS--8AB35659DCD148D5A95903E712DD9E5F</_dlc_DocId>
    <_dlc_DocIdUrl xmlns="2a640b23-0a36-4487-946c-f3ef75e9f36e">
      <Url>https://dms.euspa.europa.eu/wf/_layouts/15/DocIdRedir.aspx?ID=WFS--8AB35659DCD148D5A95903E712DD9E5F</Url>
      <Description>WFS--8AB35659DCD148D5A95903E712DD9E5F</Description>
    </_dlc_DocIdUrl>
    <_dlc_DocIdPersistId xmlns="2a640b23-0a36-4487-946c-f3ef75e9f36e">false</_dlc_DocIdPersistId>
  </documentManagement>
</p:properties>
</file>

<file path=customXml/item4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08F9BD-B4F5-4930-976D-3DC342E66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692a0ef5-ae57-429a-b1fe-9b54d3997451"/>
    <ds:schemaRef ds:uri="ed65f743-1d2b-4791-a2fe-71dce49ba958"/>
    <ds:schemaRef ds:uri="00ae22fd-3464-4082-b959-c2920c978265"/>
    <ds:schemaRef ds:uri="4a8d40e2-5dcb-43cf-851d-f8be19425761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d329fb10-6e1d-44f9-8838-acb5f14bc94b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495406b6-13fe-4000-ace4-91ce38e5d599"/>
    <ds:schemaRef ds:uri="704d8e17-4826-4565-9483-4bd65d519254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2a640b23-0a36-4487-946c-f3ef75e9f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921DA3-7E8A-4D7C-A263-7738F15E6767}">
  <ds:schemaRefs>
    <ds:schemaRef ds:uri="a83b4bb6-f7a9-494f-818e-1a36e5e9ca7c"/>
    <ds:schemaRef ds:uri="9a272e9d-1866-44a7-b2f6-69703d3cd2fb"/>
    <ds:schemaRef ds:uri="a2c45404-d3b9-4587-9d9c-566aada812c2"/>
    <ds:schemaRef ds:uri="1cb15d0f-bd81-4951-b53f-b37f0347ed38"/>
    <ds:schemaRef ds:uri="http://schemas.openxmlformats.org/package/2006/metadata/core-properties"/>
    <ds:schemaRef ds:uri="http://purl.org/dc/elements/1.1/"/>
    <ds:schemaRef ds:uri="http://www.w3.org/XML/1998/namespace"/>
    <ds:schemaRef ds:uri="ed65f743-1d2b-4791-a2fe-71dce49ba958"/>
    <ds:schemaRef ds:uri="bf27662f-3079-4e88-ac58-b88254cacdd6"/>
    <ds:schemaRef ds:uri="c3b5bbbd-7ccd-49b9-81a6-facf7a9a14e6"/>
    <ds:schemaRef ds:uri="http://schemas.microsoft.com/office/infopath/2007/PartnerControls"/>
    <ds:schemaRef ds:uri="8dbd7e59-5214-4d2a-9614-c5c0654f74e7"/>
    <ds:schemaRef ds:uri="2a640b23-0a36-4487-946c-f3ef75e9f36e"/>
    <ds:schemaRef ds:uri="917d27c2-673a-4155-bf19-7b3c12a4c9db"/>
    <ds:schemaRef ds:uri="6c7c247c-9bf9-4c04-beed-893801e2a974"/>
    <ds:schemaRef ds:uri="7be651c6-28fd-42cb-9e21-5fa82d85a27f"/>
    <ds:schemaRef ds:uri="23b8f5ea-05c9-4764-b1a4-ea5b6ec2d662"/>
    <ds:schemaRef ds:uri="ef562279-9a32-4a89-9943-5479f064de73"/>
    <ds:schemaRef ds:uri="FCC40C82-A202-4C75-9FA8-084998F9108D"/>
    <ds:schemaRef ds:uri="0b179d76-e2ce-4eae-9287-dc665f801877"/>
    <ds:schemaRef ds:uri="16cea2d5-b351-413d-8de7-bbf0080ec93d"/>
    <ds:schemaRef ds:uri="172e464b-e49e-483c-aecd-1ca9efaa97c1"/>
    <ds:schemaRef ds:uri="25a931e1-e4fe-41b0-b0cd-07217a4a6f83"/>
    <ds:schemaRef ds:uri="692a0ef5-ae57-429a-b1fe-9b54d3997451"/>
    <ds:schemaRef ds:uri="1f4a875a-3549-4742-9b14-408b1ea39d3d"/>
    <ds:schemaRef ds:uri="http://purl.org/dc/terms/"/>
    <ds:schemaRef ds:uri="6ab24c80-77b8-46c2-aa17-c52ac0a116c0"/>
    <ds:schemaRef ds:uri="00ae22fd-3464-4082-b959-c2920c978265"/>
    <ds:schemaRef ds:uri="05abfff6-f6c1-4627-85aa-1b15bbf843c5"/>
    <ds:schemaRef ds:uri="a0b37e8c-62a8-42f6-9f61-68d8a8cb0499"/>
    <ds:schemaRef ds:uri="2c14815f-a075-4f28-b05c-77c60d367bec"/>
    <ds:schemaRef ds:uri="6ca0583f-22c6-4080-ae82-01d00498607f"/>
    <ds:schemaRef ds:uri="6b054799-7c1b-4ded-84cc-a8dae396b2f5"/>
    <ds:schemaRef ds:uri="171f2c7e-e651-4a18-9ede-20cc0eadd302"/>
    <ds:schemaRef ds:uri="d36a0372-dbfb-4b8d-87cd-9226cf4cd92d"/>
    <ds:schemaRef ds:uri="2a34dde5-bdd6-4edd-9bbb-95ed14f7b8b3"/>
    <ds:schemaRef ds:uri="704d8e17-4826-4565-9483-4bd65d519254"/>
    <ds:schemaRef ds:uri="736cceb8-f0c0-4408-be7a-973992f2def5"/>
    <ds:schemaRef ds:uri="http://schemas.microsoft.com/office/2006/metadata/properties"/>
    <ds:schemaRef ds:uri="495406b6-13fe-4000-ace4-91ce38e5d599"/>
    <ds:schemaRef ds:uri="6cd5876a-bdb6-4337-bcd2-725ab1f55c1b"/>
    <ds:schemaRef ds:uri="e7db1114-c44f-45e9-8982-93bb3f30e030"/>
    <ds:schemaRef ds:uri="a5ec0abb-ee9f-408b-a09c-90242604902e"/>
    <ds:schemaRef ds:uri="d3621089-857d-4dce-914e-85d3434ff8d9"/>
    <ds:schemaRef ds:uri="61debd70-e028-4dc2-a73f-6a5a40cd1ddf"/>
    <ds:schemaRef ds:uri="http://schemas.microsoft.com/office/2006/documentManagement/types"/>
    <ds:schemaRef ds:uri="http://purl.org/dc/dcmitype/"/>
    <ds:schemaRef ds:uri="4a8d40e2-5dcb-43cf-851d-f8be19425761"/>
    <ds:schemaRef ds:uri="fb37da63-a24e-48d0-b2b1-a3b5b046ede5"/>
    <ds:schemaRef ds:uri="644ff8a5-da8a-436d-bef6-66e03773f17c"/>
    <ds:schemaRef ds:uri="d329fb10-6e1d-44f9-8838-acb5f14bc94b"/>
    <ds:schemaRef ds:uri="ea545ddc-1a1c-474d-95a6-2f9a0b41a599"/>
  </ds:schemaRefs>
</ds:datastoreItem>
</file>

<file path=customXml/itemProps4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1534</TotalTime>
  <Words>622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DIN Next LT Pro Light</vt:lpstr>
      <vt:lpstr>Exo Light</vt:lpstr>
      <vt:lpstr>Exo SemiBold</vt:lpstr>
      <vt:lpstr>Neo Sans W1G</vt:lpstr>
      <vt:lpstr>Times New Roman</vt:lpstr>
      <vt:lpstr>Office Theme</vt:lpstr>
      <vt:lpstr>European Union Agency  for the Space Programme</vt:lpstr>
      <vt:lpstr>The EU Space Programme</vt:lpstr>
      <vt:lpstr>EU Space Programme 2021-2027</vt:lpstr>
      <vt:lpstr>EUSPA’s mission</vt:lpstr>
      <vt:lpstr>Exploitation</vt:lpstr>
      <vt:lpstr>EU Space Security at EUSPA</vt:lpstr>
      <vt:lpstr>EU Space  Downstream Ecosystem</vt:lpstr>
      <vt:lpstr>EUSPA Funding Opportunities</vt:lpstr>
      <vt:lpstr>CASSINI 2021-2027 overview</vt:lpstr>
      <vt:lpstr>EUSPA contributes to the EU Agenda</vt:lpstr>
      <vt:lpstr>Subscribe to our newsletter Watch This Space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Agency for the Space Programme</dc:title>
  <dc:subject/>
  <dc:creator>RIESGO DIAZ Juan Jose EXT</dc:creator>
  <cp:keywords/>
  <dc:description/>
  <cp:lastModifiedBy>GIANNOPAPA Christina</cp:lastModifiedBy>
  <cp:revision>131</cp:revision>
  <dcterms:created xsi:type="dcterms:W3CDTF">2023-06-20T14:46:20Z</dcterms:created>
  <dcterms:modified xsi:type="dcterms:W3CDTF">2023-11-30T06:23:12Z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0x0101007C898101DE25453D93E6338BA2DA3ADD00BE3E1EFA7E1D428BB8083A42D5159AC9003F41BD1748034FF6B36E3A5562C5082D0087ED2D1FAB084D40857E3A761753A45A</vt:lpwstr>
  </property>
  <property fmtid="{D5CDD505-2E9C-101B-9397-08002B2CF9AE}" pid="3" name="_dlc_DocIdItemGuid">
    <vt:lpwstr>8ab35659-dcd1-48d5-a959-03e712dd9e5f</vt:lpwstr>
  </property>
  <property fmtid="{D5CDD505-2E9C-101B-9397-08002B2CF9AE}" pid="4" name="DMS_PublishingTagHTField0">
    <vt:lpwstr/>
  </property>
  <property fmtid="{D5CDD505-2E9C-101B-9397-08002B2CF9AE}" pid="5" name="TaxCatchAll">
    <vt:lpwstr>1;#Uncla|e6251f3b-e8f8-4adc-ba0c-ffec35c42364</vt:lpwstr>
  </property>
  <property fmtid="{D5CDD505-2E9C-101B-9397-08002B2CF9AE}" pid="6" name="DMS_PRSUserSegment">
    <vt:lpwstr/>
  </property>
  <property fmtid="{D5CDD505-2E9C-101B-9397-08002B2CF9AE}" pid="7" name="DMS_PublishingTag">
    <vt:lpwstr/>
  </property>
  <property fmtid="{D5CDD505-2E9C-101B-9397-08002B2CF9AE}" pid="8" name="DMS_ReleaseEnabled">
    <vt:lpwstr/>
  </property>
  <property fmtid="{D5CDD505-2E9C-101B-9397-08002B2CF9AE}" pid="9" name="DMS_OR_Distribution_Id">
    <vt:lpwstr/>
  </property>
  <property fmtid="{D5CDD505-2E9C-101B-9397-08002B2CF9AE}" pid="10" name="DMS_RecipientEmail">
    <vt:lpwstr/>
  </property>
  <property fmtid="{D5CDD505-2E9C-101B-9397-08002B2CF9AE}" pid="11" name="DMS_Media_Remarks">
    <vt:lpwstr/>
  </property>
  <property fmtid="{D5CDD505-2E9C-101B-9397-08002B2CF9AE}" pid="12" name="DMS_OR_Recipient_Id">
    <vt:lpwstr/>
  </property>
  <property fmtid="{D5CDD505-2E9C-101B-9397-08002B2CF9AE}" pid="13" name="DMS_FileExtension">
    <vt:lpwstr/>
  </property>
  <property fmtid="{D5CDD505-2E9C-101B-9397-08002B2CF9AE}" pid="14" name="DMS_OR_Distribution">
    <vt:lpwstr/>
  </property>
  <property fmtid="{D5CDD505-2E9C-101B-9397-08002B2CF9AE}" pid="15" name="DMS_RecipientAddress">
    <vt:lpwstr/>
  </property>
  <property fmtid="{D5CDD505-2E9C-101B-9397-08002B2CF9AE}" pid="16" name="DMS_Media_MediaType">
    <vt:lpwstr/>
  </property>
  <property fmtid="{D5CDD505-2E9C-101B-9397-08002B2CF9AE}" pid="17" name="DMS_RecipientOrg">
    <vt:lpwstr/>
  </property>
  <property fmtid="{D5CDD505-2E9C-101B-9397-08002B2CF9AE}" pid="18" name="DMS_OR_Recipient">
    <vt:lpwstr/>
  </property>
  <property fmtid="{D5CDD505-2E9C-101B-9397-08002B2CF9AE}" pid="19" name="DMS_OR_DepartmentMailbox">
    <vt:lpwstr/>
  </property>
  <property fmtid="{D5CDD505-2E9C-101B-9397-08002B2CF9AE}" pid="20" name="DMS_EUCIClassification">
    <vt:lpwstr>1;#Uncla|e6251f3b-e8f8-4adc-ba0c-ffec35c42364</vt:lpwstr>
  </property>
  <property fmtid="{D5CDD505-2E9C-101B-9397-08002B2CF9AE}" pid="21" name="DMS_DeliveryPurpose">
    <vt:lpwstr/>
  </property>
  <property fmtid="{D5CDD505-2E9C-101B-9397-08002B2CF9AE}" pid="22" name="WF_InstancesHistory">
    <vt:lpwstr>1b30fcaa-a7ae-4191-bd64-32253a248bbf</vt:lpwstr>
  </property>
</Properties>
</file>