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26" r:id="rId2"/>
    <p:sldId id="324" r:id="rId3"/>
    <p:sldId id="317" r:id="rId4"/>
    <p:sldId id="303" r:id="rId5"/>
    <p:sldId id="320" r:id="rId6"/>
    <p:sldId id="318" r:id="rId7"/>
    <p:sldId id="319" r:id="rId8"/>
    <p:sldId id="304" r:id="rId9"/>
    <p:sldId id="321" r:id="rId10"/>
    <p:sldId id="310" r:id="rId11"/>
    <p:sldId id="322" r:id="rId12"/>
    <p:sldId id="327" r:id="rId13"/>
    <p:sldId id="308" r:id="rId14"/>
    <p:sldId id="309" r:id="rId15"/>
    <p:sldId id="262" r:id="rId16"/>
    <p:sldId id="323" r:id="rId17"/>
    <p:sldId id="328" r:id="rId18"/>
    <p:sldId id="329"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597"/>
    <a:srgbClr val="355681"/>
    <a:srgbClr val="7D9E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8417" autoAdjust="0"/>
  </p:normalViewPr>
  <p:slideViewPr>
    <p:cSldViewPr snapToGrid="0">
      <p:cViewPr varScale="1">
        <p:scale>
          <a:sx n="50" d="100"/>
          <a:sy n="50" d="100"/>
        </p:scale>
        <p:origin x="1373"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947F28-22DE-4900-BB80-0FE6EA92EEEB}" type="datetimeFigureOut">
              <a:rPr lang="fr-BE" smtClean="0"/>
              <a:t>09/12/2023</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BC072-74AA-4E08-B4BE-40588018E038}" type="slidenum">
              <a:rPr lang="fr-BE" smtClean="0"/>
              <a:t>‹N°›</a:t>
            </a:fld>
            <a:endParaRPr lang="fr-BE"/>
          </a:p>
        </p:txBody>
      </p:sp>
    </p:spTree>
    <p:extLst>
      <p:ext uri="{BB962C8B-B14F-4D97-AF65-F5344CB8AC3E}">
        <p14:creationId xmlns:p14="http://schemas.microsoft.com/office/powerpoint/2010/main" val="1435336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BP from </a:t>
            </a:r>
            <a:r>
              <a:rPr lang="en-US" dirty="0" err="1"/>
              <a:t>ISSeP</a:t>
            </a:r>
            <a:endParaRPr lang="en-US" dirty="0"/>
          </a:p>
          <a:p>
            <a:r>
              <a:rPr lang="en-US" dirty="0"/>
              <a:t>I’m going to present you some of our experience in providing EO services for public administrations </a:t>
            </a:r>
            <a:r>
              <a:rPr lang="en-US" dirty="0" err="1"/>
              <a:t>nd</a:t>
            </a:r>
            <a:r>
              <a:rPr lang="en-US" dirty="0"/>
              <a:t> authorities</a:t>
            </a:r>
          </a:p>
        </p:txBody>
      </p:sp>
      <p:sp>
        <p:nvSpPr>
          <p:cNvPr id="4" name="Slide Number Placeholder 3"/>
          <p:cNvSpPr>
            <a:spLocks noGrp="1"/>
          </p:cNvSpPr>
          <p:nvPr>
            <p:ph type="sldNum" sz="quarter" idx="10"/>
          </p:nvPr>
        </p:nvSpPr>
        <p:spPr/>
        <p:txBody>
          <a:bodyPr/>
          <a:lstStyle/>
          <a:p>
            <a:fld id="{30BBEAF8-BAF1-6B48-B2B1-B10A0A370ADC}" type="slidenum">
              <a:rPr lang="en-US" smtClean="0"/>
              <a:t>1</a:t>
            </a:fld>
            <a:endParaRPr lang="en-US"/>
          </a:p>
        </p:txBody>
      </p:sp>
    </p:spTree>
    <p:extLst>
      <p:ext uri="{BB962C8B-B14F-4D97-AF65-F5344CB8AC3E}">
        <p14:creationId xmlns:p14="http://schemas.microsoft.com/office/powerpoint/2010/main" val="2777907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Program of the SPW for </a:t>
            </a:r>
            <a:r>
              <a:rPr lang="en-GB" dirty="0" err="1"/>
              <a:t>studiyning</a:t>
            </a:r>
            <a:r>
              <a:rPr lang="en-GB" dirty="0"/>
              <a:t> some effects of the environment on the people health. In Belgium , many roofs contain asbestos which is bad for the health</a:t>
            </a:r>
          </a:p>
          <a:p>
            <a:r>
              <a:rPr lang="en-GB" dirty="0"/>
              <a:t>Objective was to develop…</a:t>
            </a:r>
          </a:p>
          <a:p>
            <a:r>
              <a:rPr lang="en-GB" dirty="0"/>
              <a:t>Authorities want something black or white but not grey .While we cannot provide a definite and sure answer, but an answer with a certain degree of certainty</a:t>
            </a:r>
          </a:p>
          <a:p>
            <a:r>
              <a:rPr lang="en-GB" dirty="0"/>
              <a:t>We are dealing with </a:t>
            </a:r>
            <a:r>
              <a:rPr lang="en-GB" dirty="0" err="1"/>
              <a:t>staistics</a:t>
            </a:r>
            <a:r>
              <a:rPr lang="en-GB" dirty="0"/>
              <a:t> which are always understood</a:t>
            </a:r>
          </a:p>
          <a:p>
            <a:endParaRPr lang="en-GB" dirty="0"/>
          </a:p>
        </p:txBody>
      </p:sp>
      <p:sp>
        <p:nvSpPr>
          <p:cNvPr id="4" name="Espace réservé du numéro de diapositive 3"/>
          <p:cNvSpPr>
            <a:spLocks noGrp="1"/>
          </p:cNvSpPr>
          <p:nvPr>
            <p:ph type="sldNum" sz="quarter" idx="10"/>
          </p:nvPr>
        </p:nvSpPr>
        <p:spPr/>
        <p:txBody>
          <a:bodyPr/>
          <a:lstStyle/>
          <a:p>
            <a:fld id="{C28BC072-74AA-4E08-B4BE-40588018E038}" type="slidenum">
              <a:rPr lang="fr-BE" smtClean="0"/>
              <a:t>10</a:t>
            </a:fld>
            <a:endParaRPr lang="fr-BE"/>
          </a:p>
        </p:txBody>
      </p:sp>
    </p:spTree>
    <p:extLst>
      <p:ext uri="{BB962C8B-B14F-4D97-AF65-F5344CB8AC3E}">
        <p14:creationId xmlns:p14="http://schemas.microsoft.com/office/powerpoint/2010/main" val="13248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=&gt; survey</a:t>
            </a:r>
          </a:p>
          <a:p>
            <a:r>
              <a:rPr lang="en-GB" dirty="0" err="1"/>
              <a:t>Enquête</a:t>
            </a:r>
            <a:r>
              <a:rPr lang="en-GB" dirty="0"/>
              <a:t> pour </a:t>
            </a:r>
            <a:r>
              <a:rPr lang="en-GB" dirty="0" err="1"/>
              <a:t>connaître</a:t>
            </a:r>
            <a:r>
              <a:rPr lang="en-GB" baseline="0" dirty="0"/>
              <a:t> les </a:t>
            </a:r>
            <a:r>
              <a:rPr lang="en-GB" baseline="0" dirty="0" err="1"/>
              <a:t>besoins</a:t>
            </a:r>
            <a:r>
              <a:rPr lang="en-GB" baseline="0" dirty="0"/>
              <a:t> , what is important and what is not (3 classes of ceramic tiles), what is the best way to present the results (most likely class, confidence score), scale of the results (building, </a:t>
            </a:r>
            <a:r>
              <a:rPr lang="en-GB" baseline="0" dirty="0" err="1"/>
              <a:t>neighborhood</a:t>
            </a:r>
            <a:r>
              <a:rPr lang="en-GB" baseline="0" dirty="0"/>
              <a:t>, municipality), recent information</a:t>
            </a:r>
          </a:p>
          <a:p>
            <a:endParaRPr lang="en-GB" baseline="0" dirty="0"/>
          </a:p>
          <a:p>
            <a:r>
              <a:rPr lang="en-GB" baseline="0" dirty="0"/>
              <a:t>Very useful to provide the most suitable product</a:t>
            </a:r>
          </a:p>
          <a:p>
            <a:endParaRPr lang="en-GB" baseline="0" dirty="0"/>
          </a:p>
          <a:p>
            <a:r>
              <a:rPr lang="en-GB" baseline="0" dirty="0" err="1"/>
              <a:t>Résultats</a:t>
            </a:r>
            <a:r>
              <a:rPr lang="en-GB" baseline="0" dirty="0"/>
              <a:t> usage interne, données </a:t>
            </a:r>
            <a:r>
              <a:rPr lang="en-GB" baseline="0" dirty="0" err="1"/>
              <a:t>sensibles</a:t>
            </a:r>
            <a:r>
              <a:rPr lang="en-GB" baseline="0" dirty="0"/>
              <a:t>, </a:t>
            </a:r>
            <a:r>
              <a:rPr lang="en-GB" baseline="0" dirty="0" err="1"/>
              <a:t>certaine</a:t>
            </a:r>
            <a:r>
              <a:rPr lang="en-GB" baseline="0" dirty="0"/>
              <a:t> incertitude, notions </a:t>
            </a:r>
            <a:r>
              <a:rPr lang="en-GB" baseline="0" dirty="0" err="1"/>
              <a:t>statistiques</a:t>
            </a:r>
            <a:r>
              <a:rPr lang="en-GB" baseline="0" dirty="0"/>
              <a:t> qui </a:t>
            </a:r>
            <a:r>
              <a:rPr lang="en-GB" baseline="0" dirty="0" err="1"/>
              <a:t>requierrt</a:t>
            </a:r>
            <a:r>
              <a:rPr lang="en-GB" baseline="0" dirty="0"/>
              <a:t> </a:t>
            </a:r>
            <a:r>
              <a:rPr lang="en-GB" baseline="0" dirty="0" err="1"/>
              <a:t>une</a:t>
            </a:r>
            <a:r>
              <a:rPr lang="en-GB" baseline="0" dirty="0"/>
              <a:t> competence </a:t>
            </a:r>
            <a:r>
              <a:rPr lang="en-GB" baseline="0" dirty="0" err="1"/>
              <a:t>poiur</a:t>
            </a:r>
            <a:r>
              <a:rPr lang="en-GB" baseline="0" dirty="0"/>
              <a:t> </a:t>
            </a:r>
            <a:r>
              <a:rPr lang="en-GB" baseline="0" dirty="0" err="1"/>
              <a:t>être</a:t>
            </a:r>
            <a:r>
              <a:rPr lang="en-GB" baseline="0" dirty="0"/>
              <a:t> comprise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Veulent</a:t>
            </a:r>
            <a:r>
              <a:rPr lang="en-GB" dirty="0"/>
              <a:t> carte </a:t>
            </a:r>
            <a:r>
              <a:rPr lang="en-GB" dirty="0" err="1"/>
              <a:t>binaire</a:t>
            </a:r>
            <a:r>
              <a:rPr lang="en-GB" dirty="0"/>
              <a:t>. On a </a:t>
            </a:r>
            <a:r>
              <a:rPr lang="en-GB" dirty="0" err="1"/>
              <a:t>probabilités</a:t>
            </a:r>
            <a:endParaRPr lang="en-GB" dirty="0"/>
          </a:p>
          <a:p>
            <a:endParaRPr lang="en-GB" baseline="0" dirty="0"/>
          </a:p>
          <a:p>
            <a:r>
              <a:rPr lang="en-GB" baseline="0" dirty="0" err="1"/>
              <a:t>Résultats</a:t>
            </a:r>
            <a:r>
              <a:rPr lang="en-GB" baseline="0" dirty="0"/>
              <a:t> </a:t>
            </a:r>
            <a:r>
              <a:rPr lang="en-GB" baseline="0" dirty="0" err="1"/>
              <a:t>comme</a:t>
            </a:r>
            <a:r>
              <a:rPr lang="en-GB" baseline="0" dirty="0"/>
              <a:t> info pour les </a:t>
            </a:r>
            <a:r>
              <a:rPr lang="en-GB" baseline="0" dirty="0" err="1"/>
              <a:t>autroités</a:t>
            </a:r>
            <a:r>
              <a:rPr lang="en-GB" baseline="0" dirty="0"/>
              <a:t> regionals</a:t>
            </a:r>
          </a:p>
          <a:p>
            <a:endParaRPr lang="en-GB" dirty="0"/>
          </a:p>
        </p:txBody>
      </p:sp>
      <p:sp>
        <p:nvSpPr>
          <p:cNvPr id="4" name="Espace réservé du numéro de diapositive 3"/>
          <p:cNvSpPr>
            <a:spLocks noGrp="1"/>
          </p:cNvSpPr>
          <p:nvPr>
            <p:ph type="sldNum" sz="quarter" idx="10"/>
          </p:nvPr>
        </p:nvSpPr>
        <p:spPr/>
        <p:txBody>
          <a:bodyPr/>
          <a:lstStyle/>
          <a:p>
            <a:fld id="{C28BC072-74AA-4E08-B4BE-40588018E038}" type="slidenum">
              <a:rPr lang="fr-BE" smtClean="0"/>
              <a:t>11</a:t>
            </a:fld>
            <a:endParaRPr lang="fr-BE"/>
          </a:p>
        </p:txBody>
      </p:sp>
    </p:spTree>
    <p:extLst>
      <p:ext uri="{BB962C8B-B14F-4D97-AF65-F5344CB8AC3E}">
        <p14:creationId xmlns:p14="http://schemas.microsoft.com/office/powerpoint/2010/main" val="1196826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Brownfields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Sentinel-1 &amp; 2 + orthophotos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Change detection almost automatically detected. One difficulty is to integrate the solution we developed into the technological environment of the public service.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need some specific data to achieve the  mission requested by administrations. Here we are depending on the orthophotos which are acquired only once or twice a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are asked to do </a:t>
            </a:r>
            <a:r>
              <a:rPr lang="en-US" sz="1200" dirty="0" err="1"/>
              <a:t>sht</a:t>
            </a:r>
            <a:r>
              <a:rPr lang="en-US" sz="1200" dirty="0"/>
              <a:t> but we are not sure to get the data, or </a:t>
            </a:r>
            <a:r>
              <a:rPr lang="en-US" sz="1200" dirty="0" err="1"/>
              <a:t>ot</a:t>
            </a:r>
            <a:r>
              <a:rPr lang="en-US" sz="1200" dirty="0"/>
              <a:t> get it on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the case of the detection of roofing material, we showed that the best results are obtained with data at 5cm spatial resolution .But these data are available only for two cities in Wallonia.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GB" dirty="0"/>
          </a:p>
        </p:txBody>
      </p:sp>
      <p:sp>
        <p:nvSpPr>
          <p:cNvPr id="4" name="Espace réservé du numéro de diapositive 3"/>
          <p:cNvSpPr>
            <a:spLocks noGrp="1"/>
          </p:cNvSpPr>
          <p:nvPr>
            <p:ph type="sldNum" sz="quarter" idx="10"/>
          </p:nvPr>
        </p:nvSpPr>
        <p:spPr/>
        <p:txBody>
          <a:bodyPr/>
          <a:lstStyle/>
          <a:p>
            <a:fld id="{C28BC072-74AA-4E08-B4BE-40588018E038}" type="slidenum">
              <a:rPr lang="fr-BE" smtClean="0"/>
              <a:t>12</a:t>
            </a:fld>
            <a:endParaRPr lang="fr-BE"/>
          </a:p>
        </p:txBody>
      </p:sp>
    </p:spTree>
    <p:extLst>
      <p:ext uri="{BB962C8B-B14F-4D97-AF65-F5344CB8AC3E}">
        <p14:creationId xmlns:p14="http://schemas.microsoft.com/office/powerpoint/2010/main" val="1519358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Two last examples.</a:t>
            </a:r>
          </a:p>
          <a:p>
            <a:r>
              <a:rPr lang="fr-BE" dirty="0"/>
              <a:t>Teh SPW division for </a:t>
            </a:r>
            <a:r>
              <a:rPr lang="fr-BE" dirty="0" err="1"/>
              <a:t>roads</a:t>
            </a:r>
            <a:r>
              <a:rPr lang="fr-BE" dirty="0"/>
              <a:t> and railways </a:t>
            </a:r>
            <a:r>
              <a:rPr lang="fr-BE" dirty="0" err="1"/>
              <a:t>wanted</a:t>
            </a:r>
            <a:r>
              <a:rPr lang="fr-BE" dirty="0"/>
              <a:t> to have a </a:t>
            </a:r>
            <a:r>
              <a:rPr lang="fr-BE" dirty="0" err="1"/>
              <a:t>tool</a:t>
            </a:r>
            <a:r>
              <a:rPr lang="fr-BE" dirty="0"/>
              <a:t> to </a:t>
            </a:r>
            <a:r>
              <a:rPr lang="fr-BE" dirty="0" err="1"/>
              <a:t>identify</a:t>
            </a:r>
            <a:r>
              <a:rPr lang="fr-BE" dirty="0"/>
              <a:t> </a:t>
            </a:r>
            <a:r>
              <a:rPr lang="fr-BE" dirty="0" err="1"/>
              <a:t>dangerous</a:t>
            </a:r>
            <a:r>
              <a:rPr lang="fr-BE" dirty="0"/>
              <a:t> rock </a:t>
            </a:r>
            <a:r>
              <a:rPr lang="fr-BE" dirty="0" err="1"/>
              <a:t>walls</a:t>
            </a:r>
            <a:r>
              <a:rPr lang="fr-BE" dirty="0"/>
              <a:t> and </a:t>
            </a:r>
            <a:r>
              <a:rPr lang="fr-BE" dirty="0" err="1"/>
              <a:t>cliffs</a:t>
            </a:r>
            <a:r>
              <a:rPr lang="fr-BE" dirty="0"/>
              <a:t> </a:t>
            </a:r>
            <a:r>
              <a:rPr lang="fr-BE" dirty="0" err="1"/>
              <a:t>with</a:t>
            </a:r>
            <a:r>
              <a:rPr lang="fr-BE" dirty="0"/>
              <a:t> a </a:t>
            </a:r>
            <a:r>
              <a:rPr lang="fr-BE" dirty="0" err="1"/>
              <a:t>risk</a:t>
            </a:r>
            <a:r>
              <a:rPr lang="fr-BE" dirty="0"/>
              <a:t> of rock collapse. </a:t>
            </a:r>
            <a:r>
              <a:rPr lang="fr-BE" dirty="0" err="1"/>
              <a:t>We</a:t>
            </a:r>
            <a:r>
              <a:rPr lang="fr-BE" dirty="0"/>
              <a:t> </a:t>
            </a:r>
            <a:r>
              <a:rPr lang="fr-BE" dirty="0" err="1"/>
              <a:t>developed</a:t>
            </a:r>
            <a:r>
              <a:rPr lang="fr-BE" dirty="0"/>
              <a:t> a </a:t>
            </a:r>
            <a:r>
              <a:rPr lang="fr-BE" dirty="0" err="1"/>
              <a:t>tool</a:t>
            </a:r>
            <a:r>
              <a:rPr lang="fr-BE" dirty="0"/>
              <a:t>, a web app, </a:t>
            </a:r>
            <a:r>
              <a:rPr lang="fr-BE" dirty="0" err="1"/>
              <a:t>where</a:t>
            </a:r>
            <a:r>
              <a:rPr lang="fr-BE" dirty="0"/>
              <a:t> transects are </a:t>
            </a:r>
            <a:r>
              <a:rPr lang="fr-BE" dirty="0" err="1"/>
              <a:t>drawn</a:t>
            </a:r>
            <a:r>
              <a:rPr lang="fr-BE" dirty="0"/>
              <a:t> and, </a:t>
            </a:r>
            <a:r>
              <a:rPr lang="fr-BE" dirty="0" err="1"/>
              <a:t>based</a:t>
            </a:r>
            <a:r>
              <a:rPr lang="fr-BE" dirty="0"/>
              <a:t> on the digital terrain model, the </a:t>
            </a:r>
            <a:r>
              <a:rPr lang="fr-BE" dirty="0" err="1"/>
              <a:t>slope</a:t>
            </a:r>
            <a:r>
              <a:rPr lang="fr-BE" dirty="0"/>
              <a:t> </a:t>
            </a:r>
            <a:r>
              <a:rPr lang="fr-BE" dirty="0" err="1"/>
              <a:t>is</a:t>
            </a:r>
            <a:r>
              <a:rPr lang="fr-BE" dirty="0"/>
              <a:t> </a:t>
            </a:r>
            <a:r>
              <a:rPr lang="fr-BE" dirty="0" err="1"/>
              <a:t>calculated</a:t>
            </a:r>
            <a:r>
              <a:rPr lang="fr-BE" dirty="0"/>
              <a:t>, </a:t>
            </a:r>
            <a:r>
              <a:rPr lang="fr-BE" dirty="0" err="1"/>
              <a:t>indicating</a:t>
            </a:r>
            <a:r>
              <a:rPr lang="fr-BE" dirty="0"/>
              <a:t> if the </a:t>
            </a:r>
            <a:r>
              <a:rPr lang="fr-BE" dirty="0" err="1"/>
              <a:t>is</a:t>
            </a:r>
            <a:r>
              <a:rPr lang="fr-BE" dirty="0"/>
              <a:t> a </a:t>
            </a:r>
            <a:r>
              <a:rPr lang="fr-BE" dirty="0" err="1"/>
              <a:t>threat</a:t>
            </a:r>
            <a:r>
              <a:rPr lang="fr-BE" dirty="0"/>
              <a:t>. </a:t>
            </a:r>
          </a:p>
        </p:txBody>
      </p:sp>
      <p:sp>
        <p:nvSpPr>
          <p:cNvPr id="4" name="Espace réservé du numéro de diapositive 3"/>
          <p:cNvSpPr>
            <a:spLocks noGrp="1"/>
          </p:cNvSpPr>
          <p:nvPr>
            <p:ph type="sldNum" sz="quarter" idx="5"/>
          </p:nvPr>
        </p:nvSpPr>
        <p:spPr/>
        <p:txBody>
          <a:bodyPr/>
          <a:lstStyle/>
          <a:p>
            <a:fld id="{C28BC072-74AA-4E08-B4BE-40588018E038}" type="slidenum">
              <a:rPr lang="fr-BE" smtClean="0"/>
              <a:t>13</a:t>
            </a:fld>
            <a:endParaRPr lang="fr-BE"/>
          </a:p>
        </p:txBody>
      </p:sp>
    </p:spTree>
    <p:extLst>
      <p:ext uri="{BB962C8B-B14F-4D97-AF65-F5344CB8AC3E}">
        <p14:creationId xmlns:p14="http://schemas.microsoft.com/office/powerpoint/2010/main" val="3767000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Identification</a:t>
            </a:r>
            <a:r>
              <a:rPr lang="en-GB" baseline="0" dirty="0"/>
              <a:t> des </a:t>
            </a:r>
            <a:r>
              <a:rPr lang="en-GB" baseline="0" dirty="0" err="1"/>
              <a:t>besoins</a:t>
            </a:r>
            <a:r>
              <a:rPr lang="en-GB" baseline="0" dirty="0"/>
              <a:t> des </a:t>
            </a:r>
            <a:r>
              <a:rPr lang="en-GB" baseline="0" dirty="0" err="1"/>
              <a:t>utilisateurs</a:t>
            </a:r>
            <a:endParaRPr lang="en-GB" dirty="0"/>
          </a:p>
          <a:p>
            <a:endParaRPr lang="en-GB" dirty="0"/>
          </a:p>
          <a:p>
            <a:r>
              <a:rPr lang="en-GB" dirty="0"/>
              <a:t>S1/S2, orthophotos, DSM</a:t>
            </a:r>
          </a:p>
          <a:p>
            <a:endParaRPr lang="en-GB" dirty="0"/>
          </a:p>
          <a:p>
            <a:r>
              <a:rPr lang="en-GB" dirty="0"/>
              <a:t>Lack of maintenance because of other public market</a:t>
            </a:r>
          </a:p>
        </p:txBody>
      </p:sp>
      <p:sp>
        <p:nvSpPr>
          <p:cNvPr id="4" name="Espace réservé du numéro de diapositive 3"/>
          <p:cNvSpPr>
            <a:spLocks noGrp="1"/>
          </p:cNvSpPr>
          <p:nvPr>
            <p:ph type="sldNum" sz="quarter" idx="10"/>
          </p:nvPr>
        </p:nvSpPr>
        <p:spPr/>
        <p:txBody>
          <a:bodyPr/>
          <a:lstStyle/>
          <a:p>
            <a:fld id="{C28BC072-74AA-4E08-B4BE-40588018E038}" type="slidenum">
              <a:rPr lang="fr-BE" smtClean="0"/>
              <a:t>14</a:t>
            </a:fld>
            <a:endParaRPr lang="fr-BE"/>
          </a:p>
        </p:txBody>
      </p:sp>
    </p:spTree>
    <p:extLst>
      <p:ext uri="{BB962C8B-B14F-4D97-AF65-F5344CB8AC3E}">
        <p14:creationId xmlns:p14="http://schemas.microsoft.com/office/powerpoint/2010/main" val="3434867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cs typeface="Calibri"/>
            </a:endParaRPr>
          </a:p>
        </p:txBody>
      </p:sp>
      <p:sp>
        <p:nvSpPr>
          <p:cNvPr id="4" name="Espace réservé du numéro de diapositive 3"/>
          <p:cNvSpPr>
            <a:spLocks noGrp="1"/>
          </p:cNvSpPr>
          <p:nvPr>
            <p:ph type="sldNum" sz="quarter" idx="5"/>
          </p:nvPr>
        </p:nvSpPr>
        <p:spPr/>
        <p:txBody>
          <a:bodyPr/>
          <a:lstStyle/>
          <a:p>
            <a:fld id="{1868FEA4-AAC3-4E9C-96FB-9C1F07A52722}" type="slidenum">
              <a:rPr lang="en-GB" smtClean="0"/>
              <a:t>15</a:t>
            </a:fld>
            <a:endParaRPr lang="en-GB"/>
          </a:p>
        </p:txBody>
      </p:sp>
    </p:spTree>
    <p:extLst>
      <p:ext uri="{BB962C8B-B14F-4D97-AF65-F5344CB8AC3E}">
        <p14:creationId xmlns:p14="http://schemas.microsoft.com/office/powerpoint/2010/main" val="3163368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GB" dirty="0">
                <a:cs typeface="Calibri"/>
              </a:rPr>
              <a:t>[c] To answer these questions, </a:t>
            </a:r>
            <a:r>
              <a:rPr lang="en-GB" b="0" dirty="0">
                <a:cs typeface="Calibri"/>
              </a:rPr>
              <a:t>we will use</a:t>
            </a:r>
            <a:r>
              <a:rPr lang="en-GB" dirty="0">
                <a:cs typeface="Calibri"/>
              </a:rPr>
              <a:t> a </a:t>
            </a:r>
            <a:r>
              <a:rPr lang="en-GB" b="1" dirty="0">
                <a:cs typeface="Calibri"/>
              </a:rPr>
              <a:t>wide variety of EO and other data </a:t>
            </a:r>
            <a:r>
              <a:rPr lang="en-GB" dirty="0">
                <a:cs typeface="Calibri"/>
              </a:rPr>
              <a:t>as well as </a:t>
            </a:r>
            <a:r>
              <a:rPr lang="en-GB" b="1" dirty="0">
                <a:cs typeface="Calibri"/>
              </a:rPr>
              <a:t>innovative methods</a:t>
            </a:r>
            <a:r>
              <a:rPr lang="en-GB" dirty="0">
                <a:cs typeface="Calibri"/>
              </a:rPr>
              <a:t>, such as neural networks, transformers, self-supervised learning &amp; data fusion.</a:t>
            </a:r>
          </a:p>
          <a:p>
            <a:pPr marL="0" indent="0">
              <a:buFont typeface="Arial"/>
              <a:buNone/>
            </a:pPr>
            <a:r>
              <a:rPr lang="en-GB" dirty="0">
                <a:cs typeface="Calibri"/>
              </a:rPr>
              <a:t>More precisely, we have defined </a:t>
            </a:r>
            <a:r>
              <a:rPr lang="en-GB" b="1" dirty="0">
                <a:cs typeface="Calibri"/>
              </a:rPr>
              <a:t>4 content-related WPs </a:t>
            </a:r>
            <a:r>
              <a:rPr lang="en-GB" dirty="0">
                <a:cs typeface="Calibri"/>
              </a:rPr>
              <a:t>that are all </a:t>
            </a:r>
            <a:r>
              <a:rPr lang="en-GB" b="1" dirty="0">
                <a:cs typeface="Calibri"/>
              </a:rPr>
              <a:t>interconnected</a:t>
            </a:r>
            <a:r>
              <a:rPr lang="en-GB" dirty="0">
                <a:cs typeface="Calibri"/>
              </a:rPr>
              <a:t>. [c] A first will focus on the identification of the </a:t>
            </a:r>
            <a:r>
              <a:rPr lang="en-GB" b="1" dirty="0">
                <a:cs typeface="Calibri"/>
              </a:rPr>
              <a:t>stakeholders</a:t>
            </a:r>
            <a:r>
              <a:rPr lang="en-GB" dirty="0">
                <a:cs typeface="Calibri"/>
              </a:rPr>
              <a:t> and their needs. Then we have two WPs focusing on the development of </a:t>
            </a:r>
            <a:r>
              <a:rPr lang="en-GB" b="1" dirty="0">
                <a:cs typeface="Calibri"/>
              </a:rPr>
              <a:t>methods</a:t>
            </a:r>
            <a:r>
              <a:rPr lang="en-GB" dirty="0">
                <a:cs typeface="Calibri"/>
              </a:rPr>
              <a:t> to retrieve flood information from EO data. Here we make a distinction between [c] situational awareness on the hand and [c] impact assessment on the other hand. Finally, in our [c] fourth WP we will work on </a:t>
            </a:r>
            <a:r>
              <a:rPr lang="en-GB" b="1" dirty="0">
                <a:cs typeface="Calibri"/>
              </a:rPr>
              <a:t>harmonizing</a:t>
            </a:r>
            <a:r>
              <a:rPr lang="en-GB" dirty="0">
                <a:cs typeface="Calibri"/>
              </a:rPr>
              <a:t> the created EO products in an </a:t>
            </a:r>
            <a:r>
              <a:rPr lang="en-GB" b="1" dirty="0">
                <a:cs typeface="Calibri"/>
              </a:rPr>
              <a:t>integrated whole. </a:t>
            </a:r>
          </a:p>
          <a:p>
            <a:pPr marL="0" indent="0">
              <a:buFont typeface="Arial"/>
              <a:buNone/>
            </a:pPr>
            <a:r>
              <a:rPr lang="en-GB" b="0" dirty="0">
                <a:cs typeface="Calibri"/>
              </a:rPr>
              <a:t>As such, we</a:t>
            </a:r>
            <a:r>
              <a:rPr lang="en-GB" dirty="0">
                <a:cs typeface="Calibri"/>
              </a:rPr>
              <a:t> want to contribute to a </a:t>
            </a:r>
            <a:r>
              <a:rPr lang="en-GB" b="1" dirty="0">
                <a:cs typeface="Calibri"/>
              </a:rPr>
              <a:t>better prepared preparedness </a:t>
            </a:r>
            <a:r>
              <a:rPr lang="en-GB" dirty="0">
                <a:cs typeface="Calibri"/>
              </a:rPr>
              <a:t>to future flood events.</a:t>
            </a:r>
          </a:p>
          <a:p>
            <a:pPr marL="0" indent="0">
              <a:buFont typeface="Arial"/>
              <a:buNone/>
            </a:pPr>
            <a:endParaRPr lang="en-GB" dirty="0">
              <a:cs typeface="Calibri"/>
            </a:endParaRPr>
          </a:p>
          <a:p>
            <a:r>
              <a:rPr lang="en-US" i="0" dirty="0"/>
              <a:t>Our first work package will be dedicated to the needs of </a:t>
            </a:r>
            <a:r>
              <a:rPr lang="en-US" b="1" i="0" dirty="0"/>
              <a:t>stakeholders</a:t>
            </a:r>
            <a:r>
              <a:rPr lang="en-US" i="0" dirty="0"/>
              <a:t>. When we say stakeholders, we think of actors involved in both the crisis, aftermath and reconstruction phases; like civil security, the red cross, crisis centers, public service, water managers, insurance companies and so on. </a:t>
            </a:r>
          </a:p>
          <a:p>
            <a:r>
              <a:rPr lang="en-US" i="0" dirty="0"/>
              <a:t>We think this is important to include them because during and after the ‘21 floods, we saw that several EO data &amp; products were ready but remained unused. Yet, several reports from emergency services </a:t>
            </a:r>
            <a:r>
              <a:rPr lang="en-US" dirty="0"/>
              <a:t>and expert groups </a:t>
            </a:r>
            <a:r>
              <a:rPr lang="en-US" i="0" dirty="0"/>
              <a:t>stressed that the fast access to situational geo-information is an urgent need for future flood crisis management.</a:t>
            </a:r>
          </a:p>
          <a:p>
            <a:r>
              <a:rPr lang="en-US" dirty="0"/>
              <a:t>Unfortunately that’s something that we see a lot in science, namely that valuable knowledge and products are underutilized as they don't reach their potential users.</a:t>
            </a:r>
          </a:p>
          <a:p>
            <a:r>
              <a:rPr lang="en-US" i="0" dirty="0"/>
              <a:t>We want to tackle this differently by </a:t>
            </a:r>
            <a:r>
              <a:rPr lang="en-US" b="1" i="0" dirty="0"/>
              <a:t>including stakeholders from the start</a:t>
            </a:r>
            <a:r>
              <a:rPr lang="en-US" i="0" dirty="0"/>
              <a:t>. Some of you might know have heard of the term </a:t>
            </a:r>
            <a:r>
              <a:rPr lang="en-US" b="1" i="0" dirty="0"/>
              <a:t>agile prototyping</a:t>
            </a:r>
            <a:r>
              <a:rPr lang="en-US" i="0" dirty="0"/>
              <a:t>. We are not in the prototyping stage yet, but we want to integrate this </a:t>
            </a:r>
            <a:r>
              <a:rPr lang="en-US" b="1" i="0" dirty="0"/>
              <a:t>concept</a:t>
            </a:r>
            <a:r>
              <a:rPr lang="en-US" i="0" dirty="0"/>
              <a:t> in our research activities. </a:t>
            </a:r>
          </a:p>
          <a:p>
            <a:r>
              <a:rPr lang="en-US" i="0" dirty="0"/>
              <a:t>More specifically, we will identify stakeholders’ needs through a </a:t>
            </a:r>
            <a:r>
              <a:rPr lang="en-US" b="1" i="0" dirty="0"/>
              <a:t>participatory approach </a:t>
            </a:r>
            <a:r>
              <a:rPr lang="en-US" i="0" dirty="0"/>
              <a:t>in the beginning of the project. We will organize workshops with each group of stakeholders and identify their needs using the </a:t>
            </a:r>
            <a:r>
              <a:rPr lang="en-US" b="1" i="0" dirty="0"/>
              <a:t>problem tree identification method.</a:t>
            </a:r>
            <a:r>
              <a:rPr lang="en-US" i="0" dirty="0"/>
              <a:t> We will do at least 4 iterations to refine and validate them interactively, and based on that </a:t>
            </a:r>
            <a:r>
              <a:rPr lang="en-US" b="1" i="0" dirty="0"/>
              <a:t>finetune our research questions</a:t>
            </a:r>
            <a:r>
              <a:rPr lang="en-US" i="0" dirty="0"/>
              <a:t> where needed. Furthermore, our research results will be </a:t>
            </a:r>
            <a:r>
              <a:rPr lang="en-US" b="1" i="0" dirty="0"/>
              <a:t>validated</a:t>
            </a:r>
            <a:r>
              <a:rPr lang="en-US" i="0" dirty="0"/>
              <a:t> not only by </a:t>
            </a:r>
            <a:r>
              <a:rPr lang="en-US" b="1" i="0" dirty="0"/>
              <a:t>ground truth data </a:t>
            </a:r>
            <a:r>
              <a:rPr lang="en-US" i="0" dirty="0"/>
              <a:t>but also with the </a:t>
            </a:r>
            <a:r>
              <a:rPr lang="en-US" b="1" i="0" dirty="0"/>
              <a:t>stakeholders</a:t>
            </a:r>
            <a:r>
              <a:rPr lang="en-US" i="0" dirty="0"/>
              <a:t>. As such, we aim to ensure the </a:t>
            </a:r>
            <a:r>
              <a:rPr lang="en-US" b="1" i="0" dirty="0"/>
              <a:t>impact</a:t>
            </a:r>
            <a:r>
              <a:rPr lang="en-US" i="0" dirty="0"/>
              <a:t> of our work. </a:t>
            </a:r>
          </a:p>
          <a:p>
            <a:pPr marL="0" indent="0">
              <a:buFont typeface="Arial"/>
              <a:buNone/>
            </a:pPr>
            <a:endParaRPr lang="en-GB" dirty="0">
              <a:cs typeface="Calibri"/>
            </a:endParaRPr>
          </a:p>
          <a:p>
            <a:endParaRPr lang="en-US" dirty="0">
              <a:cs typeface="Calibri"/>
            </a:endParaRPr>
          </a:p>
        </p:txBody>
      </p:sp>
      <p:sp>
        <p:nvSpPr>
          <p:cNvPr id="4" name="Espace réservé du numéro de diapositive 3"/>
          <p:cNvSpPr>
            <a:spLocks noGrp="1"/>
          </p:cNvSpPr>
          <p:nvPr>
            <p:ph type="sldNum" sz="quarter" idx="5"/>
          </p:nvPr>
        </p:nvSpPr>
        <p:spPr/>
        <p:txBody>
          <a:bodyPr/>
          <a:lstStyle/>
          <a:p>
            <a:fld id="{1868FEA4-AAC3-4E9C-96FB-9C1F07A52722}" type="slidenum">
              <a:rPr lang="en-GB" smtClean="0"/>
              <a:t>16</a:t>
            </a:fld>
            <a:endParaRPr lang="en-GB"/>
          </a:p>
        </p:txBody>
      </p:sp>
    </p:spTree>
    <p:extLst>
      <p:ext uri="{BB962C8B-B14F-4D97-AF65-F5344CB8AC3E}">
        <p14:creationId xmlns:p14="http://schemas.microsoft.com/office/powerpoint/2010/main" val="2097046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Flood extent</a:t>
            </a:r>
          </a:p>
          <a:p>
            <a:r>
              <a:rPr lang="en-US" dirty="0">
                <a:cs typeface="Calibri"/>
              </a:rPr>
              <a:t>Damage assessment</a:t>
            </a:r>
          </a:p>
          <a:p>
            <a:r>
              <a:rPr lang="en-US" dirty="0">
                <a:cs typeface="Calibri"/>
              </a:rPr>
              <a:t>AI</a:t>
            </a:r>
          </a:p>
          <a:p>
            <a:r>
              <a:rPr lang="en-US" dirty="0">
                <a:cs typeface="Calibri"/>
              </a:rPr>
              <a:t>Conversion of oblique drone imagery into orthorectified and georeferenced imagery</a:t>
            </a:r>
          </a:p>
          <a:p>
            <a:r>
              <a:rPr lang="en-US" dirty="0">
                <a:cs typeface="Calibri"/>
              </a:rPr>
              <a:t>Identification of the impacted vulnerable people and facilities</a:t>
            </a:r>
          </a:p>
          <a:p>
            <a:r>
              <a:rPr lang="en-US" dirty="0">
                <a:cs typeface="Calibri"/>
              </a:rPr>
              <a:t>Mapping of the population dynamics</a:t>
            </a:r>
          </a:p>
          <a:p>
            <a:r>
              <a:rPr lang="en-US" dirty="0">
                <a:cs typeface="Calibri"/>
              </a:rPr>
              <a:t>Data fusion into a single map </a:t>
            </a:r>
          </a:p>
        </p:txBody>
      </p:sp>
      <p:sp>
        <p:nvSpPr>
          <p:cNvPr id="4" name="Espace réservé du numéro de diapositive 3"/>
          <p:cNvSpPr>
            <a:spLocks noGrp="1"/>
          </p:cNvSpPr>
          <p:nvPr>
            <p:ph type="sldNum" sz="quarter" idx="5"/>
          </p:nvPr>
        </p:nvSpPr>
        <p:spPr/>
        <p:txBody>
          <a:bodyPr/>
          <a:lstStyle/>
          <a:p>
            <a:fld id="{1868FEA4-AAC3-4E9C-96FB-9C1F07A52722}" type="slidenum">
              <a:rPr lang="en-GB" smtClean="0"/>
              <a:t>17</a:t>
            </a:fld>
            <a:endParaRPr lang="en-GB"/>
          </a:p>
        </p:txBody>
      </p:sp>
    </p:spTree>
    <p:extLst>
      <p:ext uri="{BB962C8B-B14F-4D97-AF65-F5344CB8AC3E}">
        <p14:creationId xmlns:p14="http://schemas.microsoft.com/office/powerpoint/2010/main" val="3589994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Inertia, not always open to innovative solutions</a:t>
            </a:r>
          </a:p>
          <a:p>
            <a:r>
              <a:rPr lang="en-US" dirty="0"/>
              <a:t>Lack of scientific expertise</a:t>
            </a:r>
          </a:p>
          <a:p>
            <a:r>
              <a:rPr lang="en-US" dirty="0"/>
              <a:t>Depends on policy agenda, depends on the  government and on the elections</a:t>
            </a:r>
          </a:p>
          <a:p>
            <a:r>
              <a:rPr lang="en-US" dirty="0"/>
              <a:t>Real-time policy (e.g. PFAS)</a:t>
            </a:r>
          </a:p>
          <a:p>
            <a:endParaRPr lang="en-US" dirty="0"/>
          </a:p>
          <a:p>
            <a:r>
              <a:rPr lang="en-US" dirty="0"/>
              <a:t>But if we know the reality, if we share the same objectives and talk a common language, it is not difficult to find solutions to  </a:t>
            </a:r>
          </a:p>
        </p:txBody>
      </p:sp>
      <p:sp>
        <p:nvSpPr>
          <p:cNvPr id="4" name="Slide Number Placeholder 3"/>
          <p:cNvSpPr>
            <a:spLocks noGrp="1"/>
          </p:cNvSpPr>
          <p:nvPr>
            <p:ph type="sldNum" sz="quarter" idx="10"/>
          </p:nvPr>
        </p:nvSpPr>
        <p:spPr/>
        <p:txBody>
          <a:bodyPr/>
          <a:lstStyle/>
          <a:p>
            <a:fld id="{30BBEAF8-BAF1-6B48-B2B1-B10A0A370ADC}" type="slidenum">
              <a:rPr lang="en-US" smtClean="0"/>
              <a:t>18</a:t>
            </a:fld>
            <a:endParaRPr lang="en-US"/>
          </a:p>
        </p:txBody>
      </p:sp>
    </p:spTree>
    <p:extLst>
      <p:ext uri="{BB962C8B-B14F-4D97-AF65-F5344CB8AC3E}">
        <p14:creationId xmlns:p14="http://schemas.microsoft.com/office/powerpoint/2010/main" val="2883169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The scientific institute of public service is a public institute under the authority of the Walloon government and the Minister of the Environment .We are located in Liege and in </a:t>
            </a:r>
            <a:r>
              <a:rPr lang="en-US" dirty="0" err="1"/>
              <a:t>Colfontaine</a:t>
            </a:r>
            <a:r>
              <a:rPr lang="en-US" dirty="0"/>
              <a:t>, close to Mons.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dirty="0" err="1">
                <a:effectLst/>
                <a:latin typeface="Arial" panose="020B0604020202020204" pitchFamily="34" charset="0"/>
                <a:ea typeface="Calibri" panose="020F0502020204030204" pitchFamily="34" charset="0"/>
                <a:cs typeface="Times New Roman" panose="02020603050405020304" pitchFamily="18" charset="0"/>
              </a:rPr>
              <a:t>ISSeP</a:t>
            </a:r>
            <a:r>
              <a:rPr lang="en-GB" sz="1200" dirty="0">
                <a:effectLst/>
                <a:latin typeface="Arial" panose="020B0604020202020204" pitchFamily="34" charset="0"/>
                <a:ea typeface="Calibri" panose="020F0502020204030204" pitchFamily="34" charset="0"/>
                <a:cs typeface="Times New Roman" panose="02020603050405020304" pitchFamily="18" charset="0"/>
              </a:rPr>
              <a:t> is the Walloon reference laboratory specialized in environmental monitoring (i.e. water, air, soil, sediments and waste) and risk assessment and prevention. At </a:t>
            </a:r>
            <a:r>
              <a:rPr lang="en-GB" sz="1200" dirty="0" err="1">
                <a:effectLst/>
                <a:latin typeface="Arial" panose="020B0604020202020204" pitchFamily="34" charset="0"/>
                <a:ea typeface="Calibri" panose="020F0502020204030204" pitchFamily="34" charset="0"/>
                <a:cs typeface="Times New Roman" panose="02020603050405020304" pitchFamily="18" charset="0"/>
              </a:rPr>
              <a:t>ISSeP</a:t>
            </a:r>
            <a:r>
              <a:rPr lang="en-GB" sz="1200" dirty="0">
                <a:effectLst/>
                <a:latin typeface="Arial" panose="020B0604020202020204" pitchFamily="34" charset="0"/>
                <a:ea typeface="Calibri" panose="020F0502020204030204" pitchFamily="34" charset="0"/>
                <a:cs typeface="Times New Roman" panose="02020603050405020304" pitchFamily="18" charset="0"/>
              </a:rPr>
              <a:t>, we have scientific expertise, from field sampling, lab analysis, numerical modelling, data </a:t>
            </a:r>
            <a:r>
              <a:rPr lang="en-GB" sz="1200" dirty="0" err="1">
                <a:effectLst/>
                <a:latin typeface="Arial" panose="020B0604020202020204" pitchFamily="34" charset="0"/>
                <a:ea typeface="Calibri" panose="020F0502020204030204" pitchFamily="34" charset="0"/>
                <a:cs typeface="Times New Roman" panose="02020603050405020304" pitchFamily="18" charset="0"/>
              </a:rPr>
              <a:t>sciene</a:t>
            </a:r>
            <a:r>
              <a:rPr lang="en-GB" sz="1200" dirty="0">
                <a:effectLst/>
                <a:latin typeface="Arial" panose="020B0604020202020204" pitchFamily="34" charset="0"/>
                <a:ea typeface="Calibri" panose="020F0502020204030204" pitchFamily="34" charset="0"/>
                <a:cs typeface="Times New Roman" panose="02020603050405020304" pitchFamily="18" charset="0"/>
              </a:rPr>
              <a:t>, geostatistical analysis to Earth observation. </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dirty="0"/>
          </a:p>
          <a:p>
            <a:pPr algn="just"/>
            <a:endParaRPr lang="en-US" dirty="0"/>
          </a:p>
          <a:p>
            <a:pPr algn="just"/>
            <a:r>
              <a:rPr lang="en-US" dirty="0" err="1"/>
              <a:t>ISSeP</a:t>
            </a:r>
            <a:r>
              <a:rPr lang="en-US" dirty="0"/>
              <a:t> is the environmental sentinel of the Walloon Region :</a:t>
            </a:r>
          </a:p>
        </p:txBody>
      </p:sp>
      <p:sp>
        <p:nvSpPr>
          <p:cNvPr id="4" name="Slide Number Placeholder 3"/>
          <p:cNvSpPr>
            <a:spLocks noGrp="1"/>
          </p:cNvSpPr>
          <p:nvPr>
            <p:ph type="sldNum" sz="quarter" idx="10"/>
          </p:nvPr>
        </p:nvSpPr>
        <p:spPr/>
        <p:txBody>
          <a:bodyPr/>
          <a:lstStyle/>
          <a:p>
            <a:fld id="{30BBEAF8-BAF1-6B48-B2B1-B10A0A370ADC}" type="slidenum">
              <a:rPr lang="en-US" smtClean="0"/>
              <a:t>2</a:t>
            </a:fld>
            <a:endParaRPr lang="en-US"/>
          </a:p>
        </p:txBody>
      </p:sp>
    </p:spTree>
    <p:extLst>
      <p:ext uri="{BB962C8B-B14F-4D97-AF65-F5344CB8AC3E}">
        <p14:creationId xmlns:p14="http://schemas.microsoft.com/office/powerpoint/2010/main" val="1873813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EO, there is the Remote Sensing and Geodata unit to which I belong, made up of 6 persons. </a:t>
            </a:r>
          </a:p>
          <a:p>
            <a:r>
              <a:rPr lang="en-US" dirty="0"/>
              <a:t>We work on the acquisition, processing and analysis of EO data acquired by drone, aircraft or satellite. </a:t>
            </a:r>
          </a:p>
          <a:p>
            <a:r>
              <a:rPr lang="en-US" dirty="0"/>
              <a:t>Mainly for environmental matters in the frame of various projects, some of them I will present later.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are also the Walloon relay of the European Copernicus program and we have also  some collaborations outside Europe, mainly in development cooperations in Africa. </a:t>
            </a:r>
          </a:p>
          <a:p>
            <a:endParaRPr lang="en-US" dirty="0"/>
          </a:p>
          <a:p>
            <a:r>
              <a:rPr lang="en-US" dirty="0"/>
              <a:t>These projects are with private companies, universities, and with or for public administrations and authorities.</a:t>
            </a:r>
          </a:p>
          <a:p>
            <a:r>
              <a:rPr lang="en-US" dirty="0"/>
              <a:t>As a public institute, one of our missions is to provide services to public administrations. I would like to share with you some past experience my team had, talk about the challenges we faced and some solutions we found to overcome them </a:t>
            </a:r>
          </a:p>
          <a:p>
            <a:endParaRPr lang="en-US" dirty="0"/>
          </a:p>
        </p:txBody>
      </p:sp>
      <p:sp>
        <p:nvSpPr>
          <p:cNvPr id="4" name="Slide Number Placeholder 3"/>
          <p:cNvSpPr>
            <a:spLocks noGrp="1"/>
          </p:cNvSpPr>
          <p:nvPr>
            <p:ph type="sldNum" sz="quarter" idx="10"/>
          </p:nvPr>
        </p:nvSpPr>
        <p:spPr/>
        <p:txBody>
          <a:bodyPr/>
          <a:lstStyle/>
          <a:p>
            <a:fld id="{30BBEAF8-BAF1-6B48-B2B1-B10A0A370ADC}" type="slidenum">
              <a:rPr lang="en-US" smtClean="0"/>
              <a:t>3</a:t>
            </a:fld>
            <a:endParaRPr lang="en-US"/>
          </a:p>
        </p:txBody>
      </p:sp>
    </p:spTree>
    <p:extLst>
      <p:ext uri="{BB962C8B-B14F-4D97-AF65-F5344CB8AC3E}">
        <p14:creationId xmlns:p14="http://schemas.microsoft.com/office/powerpoint/2010/main" val="4149289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Before that, I have to mention two initiatives within the Walloon EO ecosystem.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First, there is </a:t>
            </a:r>
            <a:r>
              <a:rPr lang="en-GB" baseline="0" dirty="0" err="1"/>
              <a:t>th</a:t>
            </a:r>
            <a:r>
              <a:rPr lang="en-GB" baseline="0" dirty="0"/>
              <a:t> </a:t>
            </a:r>
            <a:r>
              <a:rPr lang="en-GB" baseline="0" dirty="0" err="1"/>
              <a:t>eGTEO</a:t>
            </a:r>
            <a:r>
              <a:rPr lang="en-GB" baseline="0" dirty="0"/>
              <a:t>, a working group gathering many EO actors in Wallonia covering the triple helix: university and research </a:t>
            </a:r>
            <a:r>
              <a:rPr lang="en-GB" baseline="0" dirty="0" err="1"/>
              <a:t>centers</a:t>
            </a:r>
            <a:r>
              <a:rPr lang="en-GB" baseline="0" dirty="0"/>
              <a:t>, industry, and public authorities. This group is led by </a:t>
            </a:r>
            <a:r>
              <a:rPr lang="en-GB" baseline="0" dirty="0" err="1"/>
              <a:t>ISSeP</a:t>
            </a:r>
            <a:r>
              <a:rPr lang="en-GB" baseline="0" dirty="0"/>
              <a:t> and by </a:t>
            </a:r>
            <a:r>
              <a:rPr lang="en-GB" baseline="0" dirty="0" err="1"/>
              <a:t>Skywin</a:t>
            </a:r>
            <a:r>
              <a:rPr lang="en-GB" baseline="0" dirty="0"/>
              <a:t>, presenting a duality business/research and public/private.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goal of GTEO is to </a:t>
            </a:r>
            <a:r>
              <a:rPr lang="en-US" dirty="0"/>
              <a:t>bring together the skills and knowledge of all </a:t>
            </a:r>
            <a:r>
              <a:rPr lang="en-US" dirty="0" err="1"/>
              <a:t>Waloon</a:t>
            </a:r>
            <a:r>
              <a:rPr lang="en-US" dirty="0"/>
              <a:t> actors working in the field of satellite earth observation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Espace réservé du numéro de diapositive 3"/>
          <p:cNvSpPr>
            <a:spLocks noGrp="1"/>
          </p:cNvSpPr>
          <p:nvPr>
            <p:ph type="sldNum" sz="quarter" idx="10"/>
          </p:nvPr>
        </p:nvSpPr>
        <p:spPr/>
        <p:txBody>
          <a:bodyPr/>
          <a:lstStyle/>
          <a:p>
            <a:fld id="{C28BC072-74AA-4E08-B4BE-40588018E038}" type="slidenum">
              <a:rPr lang="fr-BE" smtClean="0"/>
              <a:t>4</a:t>
            </a:fld>
            <a:endParaRPr lang="fr-BE"/>
          </a:p>
        </p:txBody>
      </p:sp>
    </p:spTree>
    <p:extLst>
      <p:ext uri="{BB962C8B-B14F-4D97-AF65-F5344CB8AC3E}">
        <p14:creationId xmlns:p14="http://schemas.microsoft.com/office/powerpoint/2010/main" val="3392889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In 2019, in the frame of GTEO, a Position paper was published. </a:t>
            </a:r>
          </a:p>
          <a:p>
            <a:r>
              <a:rPr lang="en-US" dirty="0"/>
              <a:t>It was the result of a 3-year long collective work between 80 actors, with the support of the FPCUP European project</a:t>
            </a:r>
          </a:p>
          <a:p>
            <a:r>
              <a:rPr lang="en-US" dirty="0"/>
              <a:t>The position paper presents a SWOT analysis of the EO sector and gathers 14 recommendations on the use of Earth Observation data, </a:t>
            </a:r>
          </a:p>
          <a:p>
            <a:r>
              <a:rPr lang="en-US" dirty="0"/>
              <a:t>TO KEEP AN UPDATED INVENTORY OF EXPERTISE AND NEEDS IN THE PUBLIC SERVICE</a:t>
            </a:r>
          </a:p>
          <a:p>
            <a:r>
              <a:rPr lang="en-US" dirty="0"/>
              <a:t>STRENGTHEN OUR SCIENTIFIC SKILLS IN THE FIELD OF EO and meet challenges of big data and AI</a:t>
            </a:r>
          </a:p>
          <a:p>
            <a:r>
              <a:rPr lang="en-US" dirty="0"/>
              <a:t>RAISING AWARENESS AND TRAINING IN OUR PUBLIC SERVICES</a:t>
            </a:r>
          </a:p>
          <a:p>
            <a:r>
              <a:rPr lang="en-US" dirty="0"/>
              <a:t>INSTITUTIONALISE THE USE OF EARTH OBSERVATION DATA IN PUBLIC SERVICE BODIES</a:t>
            </a:r>
          </a:p>
          <a:p>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Récolte</a:t>
            </a:r>
            <a:r>
              <a:rPr lang="en-US" dirty="0"/>
              <a:t> de manifestations </a:t>
            </a:r>
            <a:r>
              <a:rPr lang="en-US" dirty="0" err="1"/>
              <a:t>d’intérêts</a:t>
            </a:r>
            <a:r>
              <a:rPr lang="en-US" dirty="0"/>
              <a:t> des services publics </a:t>
            </a:r>
            <a:r>
              <a:rPr lang="en-US" dirty="0" err="1"/>
              <a:t>ainsi</a:t>
            </a:r>
            <a:r>
              <a:rPr lang="en-US" dirty="0"/>
              <a:t> </a:t>
            </a:r>
            <a:r>
              <a:rPr lang="en-US" dirty="0" err="1"/>
              <a:t>qu’une</a:t>
            </a:r>
            <a:r>
              <a:rPr lang="en-US" dirty="0"/>
              <a:t> recherche de </a:t>
            </a:r>
            <a:r>
              <a:rPr lang="en-US" dirty="0" err="1"/>
              <a:t>mutualisation</a:t>
            </a:r>
            <a:r>
              <a:rPr lang="en-US" dirty="0"/>
              <a:t> des </a:t>
            </a:r>
            <a:r>
              <a:rPr lang="en-US" dirty="0" err="1"/>
              <a:t>besoins</a:t>
            </a:r>
            <a:r>
              <a:rPr lang="en-US" dirty="0"/>
              <a:t> et de </a:t>
            </a:r>
            <a:r>
              <a:rPr lang="en-US" dirty="0" err="1"/>
              <a:t>l’offre</a:t>
            </a:r>
            <a:r>
              <a:rPr lang="en-US" dirty="0"/>
              <a:t> dans </a:t>
            </a:r>
            <a:r>
              <a:rPr lang="en-US" dirty="0" err="1"/>
              <a:t>différentes</a:t>
            </a:r>
            <a:r>
              <a:rPr lang="en-US" dirty="0"/>
              <a:t> </a:t>
            </a:r>
            <a:r>
              <a:rPr lang="en-US" dirty="0" err="1"/>
              <a:t>thématiques</a:t>
            </a:r>
            <a:endParaRPr lang="en-US" dirty="0"/>
          </a:p>
          <a:p>
            <a:endParaRPr lang="en-GB" dirty="0"/>
          </a:p>
          <a:p>
            <a:r>
              <a:rPr lang="en-GB" dirty="0"/>
              <a:t>Position paper https://www.issep.be/wp-content/uploads/GTEO_PositionPaper2019_EN.pdf</a:t>
            </a:r>
          </a:p>
          <a:p>
            <a:r>
              <a:rPr lang="en-GB" dirty="0"/>
              <a:t>80 </a:t>
            </a:r>
            <a:r>
              <a:rPr lang="en-GB" dirty="0" err="1"/>
              <a:t>acteurs</a:t>
            </a:r>
            <a:r>
              <a:rPr lang="en-GB" dirty="0"/>
              <a:t> 14 actions</a:t>
            </a:r>
          </a:p>
          <a:p>
            <a:r>
              <a:rPr lang="en-GB" dirty="0"/>
              <a:t>Swot</a:t>
            </a:r>
          </a:p>
          <a:p>
            <a:endParaRPr lang="en-GB" dirty="0"/>
          </a:p>
          <a:p>
            <a:r>
              <a:rPr lang="en-US" dirty="0"/>
              <a:t>1. INSTITUTIONALISE THE USE OF EARTH OBSERVATION DATA IN PUBLIC SERVICE BODIES </a:t>
            </a:r>
            <a:endParaRPr lang="en-GB" dirty="0"/>
          </a:p>
          <a:p>
            <a:r>
              <a:rPr lang="en-US" dirty="0"/>
              <a:t>2. STRENGTHEN AND ENCOURAGE DIALOGUE BETWEEN PUBLIC AND PRIVATE ACTORS</a:t>
            </a:r>
            <a:endParaRPr lang="en-GB" dirty="0"/>
          </a:p>
          <a:p>
            <a:r>
              <a:rPr lang="en-US" dirty="0"/>
              <a:t>3. TO KEEP AN UPDATED INVENTORY OF EXPERTISE AND NEEDS IN THE PUBLIC SERVICE</a:t>
            </a:r>
            <a:endParaRPr lang="en-GB" dirty="0"/>
          </a:p>
          <a:p>
            <a:r>
              <a:rPr lang="en-GB" dirty="0"/>
              <a:t>6. </a:t>
            </a:r>
            <a:r>
              <a:rPr lang="en-US" dirty="0"/>
              <a:t>RAISING AWARENESS AND TRAINING IN OUR PUBLIC SERVICES</a:t>
            </a:r>
            <a:endParaRPr lang="en-GB" dirty="0"/>
          </a:p>
          <a:p>
            <a:r>
              <a:rPr lang="en-GB" dirty="0"/>
              <a:t>7. </a:t>
            </a:r>
            <a:r>
              <a:rPr lang="en-US" dirty="0"/>
              <a:t>WIDEN OUR APPROACH AND AUDIENCE</a:t>
            </a:r>
          </a:p>
          <a:p>
            <a:r>
              <a:rPr lang="en-US" dirty="0"/>
              <a:t>9. TO MAINTAIN INTERNATIONAL COMPARISON AND NETWORKING</a:t>
            </a:r>
            <a:endParaRPr lang="en-GB" dirty="0"/>
          </a:p>
          <a:p>
            <a:r>
              <a:rPr lang="en-US" dirty="0"/>
              <a:t>12. STRENGTHEN OUR SCIENTIFIC SKILLS IN THE FIELD OF EO and meet challenges of big data and AI</a:t>
            </a:r>
            <a:endParaRPr lang="en-GB" dirty="0"/>
          </a:p>
          <a:p>
            <a:r>
              <a:rPr lang="en-US" dirty="0"/>
              <a:t>14. POSITION OURSELVES ON THE BELGIAN AND INTERNATIONAL STAGE</a:t>
            </a:r>
            <a:endParaRPr lang="en-GB" dirty="0"/>
          </a:p>
        </p:txBody>
      </p:sp>
      <p:sp>
        <p:nvSpPr>
          <p:cNvPr id="4" name="Espace réservé du numéro de diapositive 3"/>
          <p:cNvSpPr>
            <a:spLocks noGrp="1"/>
          </p:cNvSpPr>
          <p:nvPr>
            <p:ph type="sldNum" sz="quarter" idx="10"/>
          </p:nvPr>
        </p:nvSpPr>
        <p:spPr/>
        <p:txBody>
          <a:bodyPr/>
          <a:lstStyle/>
          <a:p>
            <a:fld id="{C28BC072-74AA-4E08-B4BE-40588018E038}" type="slidenum">
              <a:rPr lang="fr-BE" smtClean="0"/>
              <a:t>5</a:t>
            </a:fld>
            <a:endParaRPr lang="fr-BE"/>
          </a:p>
        </p:txBody>
      </p:sp>
    </p:spTree>
    <p:extLst>
      <p:ext uri="{BB962C8B-B14F-4D97-AF65-F5344CB8AC3E}">
        <p14:creationId xmlns:p14="http://schemas.microsoft.com/office/powerpoint/2010/main" val="1059385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The second initiative </a:t>
            </a:r>
            <a:r>
              <a:rPr lang="fr-BE" dirty="0" err="1"/>
              <a:t>is</a:t>
            </a:r>
            <a:r>
              <a:rPr lang="fr-BE" dirty="0"/>
              <a:t> the </a:t>
            </a:r>
            <a:r>
              <a:rPr lang="fr-BE" dirty="0" err="1"/>
              <a:t>GTCowal</a:t>
            </a:r>
            <a:r>
              <a:rPr lang="fr-BE" dirty="0"/>
              <a:t>, a joint WG for EO in the </a:t>
            </a:r>
            <a:r>
              <a:rPr lang="fr-BE" dirty="0" err="1"/>
              <a:t>Walloon</a:t>
            </a:r>
            <a:r>
              <a:rPr lang="fr-BE" dirty="0"/>
              <a:t> </a:t>
            </a:r>
            <a:r>
              <a:rPr lang="fr-BE" dirty="0" err="1"/>
              <a:t>Government</a:t>
            </a:r>
            <a:r>
              <a:rPr lang="fr-BE" dirty="0"/>
              <a:t>. </a:t>
            </a:r>
          </a:p>
          <a:p>
            <a:r>
              <a:rPr lang="fr-BE" dirty="0" err="1"/>
              <a:t>Contrary</a:t>
            </a:r>
            <a:r>
              <a:rPr lang="fr-BE" dirty="0"/>
              <a:t> to GTEO, </a:t>
            </a:r>
            <a:r>
              <a:rPr lang="fr-BE" dirty="0" err="1"/>
              <a:t>it</a:t>
            </a:r>
            <a:r>
              <a:rPr lang="fr-BE" dirty="0"/>
              <a:t> </a:t>
            </a:r>
            <a:r>
              <a:rPr lang="fr-BE" dirty="0" err="1"/>
              <a:t>is</a:t>
            </a:r>
            <a:r>
              <a:rPr lang="fr-BE" dirty="0"/>
              <a:t> </a:t>
            </a:r>
            <a:r>
              <a:rPr lang="fr-BE" dirty="0" err="1"/>
              <a:t>internal</a:t>
            </a:r>
            <a:r>
              <a:rPr lang="fr-BE" dirty="0"/>
              <a:t> to the public </a:t>
            </a:r>
            <a:r>
              <a:rPr lang="fr-BE" dirty="0" err="1"/>
              <a:t>sector</a:t>
            </a:r>
            <a:r>
              <a:rPr lang="fr-BE" dirty="0"/>
              <a:t>, administrations and public </a:t>
            </a:r>
            <a:r>
              <a:rPr lang="fr-BE" dirty="0" err="1"/>
              <a:t>research</a:t>
            </a:r>
            <a:r>
              <a:rPr lang="fr-BE" dirty="0"/>
              <a:t> centers.</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All </a:t>
            </a:r>
            <a:r>
              <a:rPr lang="fr-BE" dirty="0" err="1"/>
              <a:t>members</a:t>
            </a:r>
            <a:r>
              <a:rPr lang="fr-BE" dirty="0"/>
              <a:t> have the </a:t>
            </a:r>
            <a:r>
              <a:rPr lang="en-US" dirty="0"/>
              <a:t>Common objective of increasing the use of Earth Observation data by Walloon public services.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all members are aware of the constraints and difficulties encountered in the public sector: the bureaucracy, all the procedures to respect like the public procurements,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talk the same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endParaRPr lang="en-GB" dirty="0"/>
          </a:p>
          <a:p>
            <a:endParaRPr lang="en-GB" dirty="0"/>
          </a:p>
          <a:p>
            <a:r>
              <a:rPr lang="en-GB" dirty="0"/>
              <a:t>https://geoportail.wallonie.be/files/PDF/GT%20COWAL/brochure_GTCowal.pdf</a:t>
            </a:r>
          </a:p>
          <a:p>
            <a:r>
              <a:rPr lang="en-GB" dirty="0"/>
              <a:t>https://www.issep.be/wp-content/uploads/2_GTCOWal_GTEO20210520.pdf</a:t>
            </a:r>
          </a:p>
        </p:txBody>
      </p:sp>
      <p:sp>
        <p:nvSpPr>
          <p:cNvPr id="4" name="Espace réservé du numéro de diapositive 3"/>
          <p:cNvSpPr>
            <a:spLocks noGrp="1"/>
          </p:cNvSpPr>
          <p:nvPr>
            <p:ph type="sldNum" sz="quarter" idx="10"/>
          </p:nvPr>
        </p:nvSpPr>
        <p:spPr/>
        <p:txBody>
          <a:bodyPr/>
          <a:lstStyle/>
          <a:p>
            <a:fld id="{C28BC072-74AA-4E08-B4BE-40588018E038}" type="slidenum">
              <a:rPr lang="fr-BE" smtClean="0"/>
              <a:t>6</a:t>
            </a:fld>
            <a:endParaRPr lang="fr-BE"/>
          </a:p>
        </p:txBody>
      </p:sp>
    </p:spTree>
    <p:extLst>
      <p:ext uri="{BB962C8B-B14F-4D97-AF65-F5344CB8AC3E}">
        <p14:creationId xmlns:p14="http://schemas.microsoft.com/office/powerpoint/2010/main" val="2170579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baseline="0" dirty="0"/>
              <a:t>At the European level, I have to mention Nereus, the network…. Which includes 23 members across Europe. </a:t>
            </a:r>
          </a:p>
          <a:p>
            <a:r>
              <a:rPr lang="en-GB" baseline="0" dirty="0"/>
              <a:t>In </a:t>
            </a:r>
            <a:r>
              <a:rPr lang="en-GB" baseline="0" dirty="0" err="1"/>
              <a:t>th</a:t>
            </a:r>
            <a:r>
              <a:rPr lang="en-GB" baseline="0" dirty="0"/>
              <a:t> </a:t>
            </a:r>
            <a:r>
              <a:rPr lang="en-GB" baseline="0" dirty="0" err="1"/>
              <a:t>efrmae</a:t>
            </a:r>
            <a:r>
              <a:rPr lang="en-GB" baseline="0" dirty="0"/>
              <a:t> of Nereus, there is an </a:t>
            </a:r>
            <a:r>
              <a:rPr lang="en-GB" baseline="0" dirty="0" err="1"/>
              <a:t>interge</a:t>
            </a:r>
            <a:r>
              <a:rPr lang="en-GB" baseline="0" dirty="0"/>
              <a:t> project SATSDIFACTION which was launched recently which aims at promoting </a:t>
            </a:r>
            <a:r>
              <a:rPr lang="en-US" baseline="0" dirty="0"/>
              <a:t>the exchange and transfer of experiences related to the use of Satellite Data between regions </a:t>
            </a:r>
          </a:p>
          <a:p>
            <a:r>
              <a:rPr lang="en-US" baseline="0" dirty="0"/>
              <a:t>To improve the performance  of regional policy instruments, eventually leading to o better, evidence-based governance of the regional territory.</a:t>
            </a:r>
          </a:p>
          <a:p>
            <a:r>
              <a:rPr lang="en-US" baseline="0" dirty="0"/>
              <a:t>Each participating regions chose one topic related to disaster management, climate change and , in the case of Wallonia, we chose the flood prevention. Other topics are energy transition,  land management.</a:t>
            </a:r>
          </a:p>
          <a:p>
            <a:r>
              <a:rPr lang="en-US" baseline="0" dirty="0"/>
              <a:t>In each region, there are stakeholders groups who will share their experience at the regional level and then ate the European level. </a:t>
            </a:r>
            <a:endParaRPr lang="en-GB" baseline="0" dirty="0"/>
          </a:p>
          <a:p>
            <a:endParaRPr lang="en-GB" baseline="0" dirty="0"/>
          </a:p>
          <a:p>
            <a:pPr algn="l"/>
            <a:r>
              <a:rPr lang="fr-BE" sz="1800" b="0" i="1" u="none" strike="noStrike" baseline="0" dirty="0">
                <a:solidFill>
                  <a:srgbClr val="0028EB"/>
                </a:solidFill>
                <a:latin typeface="Montserrat-Italic"/>
              </a:rPr>
              <a:t>The SATSDIFACTION </a:t>
            </a:r>
            <a:r>
              <a:rPr lang="fr-BE" sz="1800" b="0" i="1" u="none" strike="noStrike" baseline="0" dirty="0" err="1">
                <a:solidFill>
                  <a:srgbClr val="0028EB"/>
                </a:solidFill>
                <a:latin typeface="Montserrat-Italic"/>
              </a:rPr>
              <a:t>project</a:t>
            </a:r>
            <a:r>
              <a:rPr lang="fr-BE" sz="1800" b="0" i="1" u="none" strike="noStrike" baseline="0" dirty="0">
                <a:solidFill>
                  <a:srgbClr val="0028EB"/>
                </a:solidFill>
                <a:latin typeface="Montserrat-Italic"/>
              </a:rPr>
              <a:t> </a:t>
            </a:r>
            <a:r>
              <a:rPr lang="fr-BE" sz="1800" b="0" i="1" u="none" strike="noStrike" baseline="0" dirty="0" err="1">
                <a:solidFill>
                  <a:srgbClr val="0028EB"/>
                </a:solidFill>
                <a:latin typeface="Montserrat-Italic"/>
              </a:rPr>
              <a:t>aims</a:t>
            </a:r>
            <a:r>
              <a:rPr lang="fr-BE" sz="1800" b="0" i="1" u="none" strike="noStrike" baseline="0" dirty="0">
                <a:solidFill>
                  <a:srgbClr val="0028EB"/>
                </a:solidFill>
                <a:latin typeface="Montserrat-Italic"/>
              </a:rPr>
              <a:t> </a:t>
            </a:r>
            <a:r>
              <a:rPr lang="en-US" sz="1800" b="0" i="1" u="none" strike="noStrike" baseline="0" dirty="0">
                <a:solidFill>
                  <a:srgbClr val="0028EB"/>
                </a:solidFill>
                <a:latin typeface="Montserrat-Italic"/>
              </a:rPr>
              <a:t>at promoting the exchange and transfer of experiences related to the use of Satellite Data in local </a:t>
            </a:r>
            <a:r>
              <a:rPr lang="fr-BE" sz="1800" b="0" i="1" u="none" strike="noStrike" baseline="0" dirty="0">
                <a:solidFill>
                  <a:srgbClr val="0028EB"/>
                </a:solidFill>
                <a:latin typeface="Montserrat-Italic"/>
              </a:rPr>
              <a:t>and </a:t>
            </a:r>
            <a:r>
              <a:rPr lang="fr-BE" sz="1800" b="0" i="1" u="none" strike="noStrike" baseline="0" dirty="0" err="1">
                <a:solidFill>
                  <a:srgbClr val="0028EB"/>
                </a:solidFill>
                <a:latin typeface="Montserrat-Italic"/>
              </a:rPr>
              <a:t>regional</a:t>
            </a:r>
            <a:r>
              <a:rPr lang="fr-BE" sz="1800" b="0" i="1" u="none" strike="noStrike" baseline="0" dirty="0">
                <a:solidFill>
                  <a:srgbClr val="0028EB"/>
                </a:solidFill>
                <a:latin typeface="Montserrat-Italic"/>
              </a:rPr>
              <a:t> Spatial Data </a:t>
            </a:r>
            <a:r>
              <a:rPr lang="en-US" sz="1800" b="0" i="1" u="none" strike="noStrike" baseline="0" dirty="0" err="1">
                <a:solidFill>
                  <a:srgbClr val="0028EB"/>
                </a:solidFill>
                <a:latin typeface="Montserrat-Italic"/>
              </a:rPr>
              <a:t>lnfrastructures</a:t>
            </a:r>
            <a:r>
              <a:rPr lang="en-US" sz="1800" b="0" i="1" u="none" strike="noStrike" baseline="0" dirty="0">
                <a:solidFill>
                  <a:srgbClr val="0028EB"/>
                </a:solidFill>
                <a:latin typeface="Montserrat-Italic"/>
              </a:rPr>
              <a:t> as a mean to</a:t>
            </a:r>
          </a:p>
          <a:p>
            <a:pPr algn="l"/>
            <a:r>
              <a:rPr lang="fr-BE" sz="1800" b="0" i="1" u="none" strike="noStrike" baseline="0" dirty="0" err="1">
                <a:solidFill>
                  <a:srgbClr val="0028EB"/>
                </a:solidFill>
                <a:latin typeface="Montserrat-Italic"/>
              </a:rPr>
              <a:t>improve</a:t>
            </a:r>
            <a:r>
              <a:rPr lang="fr-BE" sz="1800" b="0" i="1" u="none" strike="noStrike" baseline="0" dirty="0">
                <a:solidFill>
                  <a:srgbClr val="0028EB"/>
                </a:solidFill>
                <a:latin typeface="Montserrat-Italic"/>
              </a:rPr>
              <a:t> the performance of </a:t>
            </a:r>
            <a:r>
              <a:rPr lang="fr-BE" sz="1800" b="0" i="1" u="none" strike="noStrike" baseline="0" dirty="0" err="1">
                <a:solidFill>
                  <a:srgbClr val="0028EB"/>
                </a:solidFill>
                <a:latin typeface="Montserrat-Italic"/>
              </a:rPr>
              <a:t>regional</a:t>
            </a:r>
            <a:r>
              <a:rPr lang="fr-BE" sz="1800" b="0" i="1" u="none" strike="noStrike" baseline="0" dirty="0">
                <a:solidFill>
                  <a:srgbClr val="0028EB"/>
                </a:solidFill>
                <a:latin typeface="Montserrat-Italic"/>
              </a:rPr>
              <a:t> </a:t>
            </a:r>
            <a:r>
              <a:rPr lang="fr-BE" sz="1800" b="0" i="1" u="none" strike="noStrike" baseline="0" dirty="0" err="1">
                <a:solidFill>
                  <a:srgbClr val="0028EB"/>
                </a:solidFill>
                <a:latin typeface="Montserrat-Italic"/>
              </a:rPr>
              <a:t>policy</a:t>
            </a:r>
            <a:r>
              <a:rPr lang="fr-BE" sz="1800" b="0" i="1" u="none" strike="noStrike" baseline="0" dirty="0">
                <a:solidFill>
                  <a:srgbClr val="0028EB"/>
                </a:solidFill>
                <a:latin typeface="Montserrat-Italic"/>
              </a:rPr>
              <a:t> instruments, </a:t>
            </a:r>
            <a:r>
              <a:rPr lang="en-US" sz="1800" b="0" i="1" u="none" strike="noStrike" baseline="0" dirty="0">
                <a:solidFill>
                  <a:srgbClr val="0028EB"/>
                </a:solidFill>
                <a:latin typeface="Montserrat-Italic"/>
              </a:rPr>
              <a:t>eventually leading to o better, </a:t>
            </a:r>
            <a:r>
              <a:rPr lang="fr-BE" sz="1800" b="0" i="1" u="none" strike="noStrike" baseline="0" dirty="0" err="1">
                <a:solidFill>
                  <a:srgbClr val="0028EB"/>
                </a:solidFill>
                <a:latin typeface="Montserrat-Italic"/>
              </a:rPr>
              <a:t>evidence-based</a:t>
            </a:r>
            <a:r>
              <a:rPr lang="fr-BE" sz="1800" b="0" i="1" u="none" strike="noStrike" baseline="0" dirty="0">
                <a:solidFill>
                  <a:srgbClr val="0028EB"/>
                </a:solidFill>
                <a:latin typeface="Montserrat-Italic"/>
              </a:rPr>
              <a:t> </a:t>
            </a:r>
            <a:r>
              <a:rPr lang="fr-BE" sz="1800" b="0" i="1" u="none" strike="noStrike" baseline="0" dirty="0" err="1">
                <a:solidFill>
                  <a:srgbClr val="0028EB"/>
                </a:solidFill>
                <a:latin typeface="Montserrat-Italic"/>
              </a:rPr>
              <a:t>governance</a:t>
            </a:r>
            <a:r>
              <a:rPr lang="fr-BE" sz="1800" b="0" i="1" u="none" strike="noStrike" baseline="0" dirty="0">
                <a:solidFill>
                  <a:srgbClr val="0028EB"/>
                </a:solidFill>
                <a:latin typeface="Montserrat-Italic"/>
              </a:rPr>
              <a:t> of the </a:t>
            </a:r>
            <a:r>
              <a:rPr lang="fr-BE" sz="1800" b="0" i="1" u="none" strike="noStrike" baseline="0" dirty="0" err="1">
                <a:solidFill>
                  <a:srgbClr val="0028EB"/>
                </a:solidFill>
                <a:latin typeface="Montserrat-Italic"/>
              </a:rPr>
              <a:t>regional</a:t>
            </a:r>
            <a:r>
              <a:rPr lang="fr-BE" sz="1800" b="0" i="1" u="none" strike="noStrike" baseline="0" dirty="0">
                <a:solidFill>
                  <a:srgbClr val="0028EB"/>
                </a:solidFill>
                <a:latin typeface="Montserrat-Italic"/>
              </a:rPr>
              <a:t> </a:t>
            </a:r>
            <a:r>
              <a:rPr lang="fr-BE" sz="1800" b="0" i="1" u="none" strike="noStrike" baseline="0" dirty="0" err="1">
                <a:solidFill>
                  <a:srgbClr val="0028EB"/>
                </a:solidFill>
                <a:latin typeface="Montserrat-Italic"/>
              </a:rPr>
              <a:t>territory</a:t>
            </a:r>
            <a:r>
              <a:rPr lang="fr-BE" sz="1800" b="0" i="1" u="none" strike="noStrike" baseline="0" dirty="0">
                <a:solidFill>
                  <a:srgbClr val="0028EB"/>
                </a:solidFill>
                <a:latin typeface="Montserrat-Italic"/>
              </a:rPr>
              <a:t>.</a:t>
            </a:r>
          </a:p>
          <a:p>
            <a:pPr algn="l"/>
            <a:endParaRPr lang="fr-BE" sz="1800" b="0" i="1" u="none" strike="noStrike" baseline="0" dirty="0">
              <a:solidFill>
                <a:srgbClr val="0028EB"/>
              </a:solidFill>
              <a:latin typeface="Montserrat-Italic"/>
            </a:endParaRPr>
          </a:p>
          <a:p>
            <a:pPr algn="l"/>
            <a:r>
              <a:rPr lang="fr-BE" sz="1800" b="0" i="1" u="none" strike="noStrike" baseline="0" dirty="0" err="1">
                <a:solidFill>
                  <a:srgbClr val="0028EB"/>
                </a:solidFill>
                <a:latin typeface="Montserrat-Italic"/>
              </a:rPr>
              <a:t>Aiding</a:t>
            </a:r>
            <a:r>
              <a:rPr lang="fr-BE" sz="1800" b="0" i="1" u="none" strike="noStrike" baseline="0" dirty="0">
                <a:solidFill>
                  <a:srgbClr val="0028EB"/>
                </a:solidFill>
                <a:latin typeface="Montserrat-Italic"/>
              </a:rPr>
              <a:t> </a:t>
            </a:r>
            <a:r>
              <a:rPr lang="fr-BE" sz="1800" b="0" i="1" u="none" strike="noStrike" baseline="0" dirty="0" err="1">
                <a:solidFill>
                  <a:srgbClr val="0028EB"/>
                </a:solidFill>
                <a:latin typeface="Montserrat-Italic"/>
              </a:rPr>
              <a:t>government</a:t>
            </a:r>
            <a:r>
              <a:rPr lang="fr-BE" sz="1800" b="0" i="1" u="none" strike="noStrike" baseline="0" dirty="0">
                <a:solidFill>
                  <a:srgbClr val="0028EB"/>
                </a:solidFill>
                <a:latin typeface="Montserrat-Italic"/>
              </a:rPr>
              <a:t> </a:t>
            </a:r>
            <a:r>
              <a:rPr lang="fr-BE" sz="1800" b="0" i="1" u="none" strike="noStrike" baseline="0" dirty="0" err="1">
                <a:solidFill>
                  <a:srgbClr val="0028EB"/>
                </a:solidFill>
                <a:latin typeface="Montserrat-Italic"/>
              </a:rPr>
              <a:t>decision-making</a:t>
            </a:r>
            <a:endParaRPr lang="en-GB" dirty="0"/>
          </a:p>
          <a:p>
            <a:endParaRPr lang="en-GB" dirty="0"/>
          </a:p>
        </p:txBody>
      </p:sp>
      <p:sp>
        <p:nvSpPr>
          <p:cNvPr id="4" name="Espace réservé du numéro de diapositive 3"/>
          <p:cNvSpPr>
            <a:spLocks noGrp="1"/>
          </p:cNvSpPr>
          <p:nvPr>
            <p:ph type="sldNum" sz="quarter" idx="10"/>
          </p:nvPr>
        </p:nvSpPr>
        <p:spPr/>
        <p:txBody>
          <a:bodyPr/>
          <a:lstStyle/>
          <a:p>
            <a:fld id="{C28BC072-74AA-4E08-B4BE-40588018E038}" type="slidenum">
              <a:rPr lang="fr-BE" smtClean="0"/>
              <a:t>7</a:t>
            </a:fld>
            <a:endParaRPr lang="fr-BE"/>
          </a:p>
        </p:txBody>
      </p:sp>
    </p:spTree>
    <p:extLst>
      <p:ext uri="{BB962C8B-B14F-4D97-AF65-F5344CB8AC3E}">
        <p14:creationId xmlns:p14="http://schemas.microsoft.com/office/powerpoint/2010/main" val="921106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Let me now present you some concrete examples of projects where we were involved and we worked for public administrations. </a:t>
            </a:r>
          </a:p>
          <a:p>
            <a:r>
              <a:rPr lang="en-GB" dirty="0"/>
              <a:t>A first example is </a:t>
            </a:r>
            <a:r>
              <a:rPr lang="en-GB" dirty="0" err="1"/>
              <a:t>th</a:t>
            </a:r>
            <a:r>
              <a:rPr lang="en-GB" dirty="0"/>
              <a:t> </a:t>
            </a:r>
            <a:r>
              <a:rPr lang="en-GB" dirty="0" err="1"/>
              <a:t>ePlan</a:t>
            </a:r>
            <a:r>
              <a:rPr lang="en-GB" dirty="0"/>
              <a:t> </a:t>
            </a:r>
            <a:r>
              <a:rPr lang="en-GB" dirty="0" err="1"/>
              <a:t>Canopée</a:t>
            </a:r>
            <a:r>
              <a:rPr lang="en-GB" dirty="0"/>
              <a:t> of the city of Liege. </a:t>
            </a:r>
          </a:p>
          <a:p>
            <a:r>
              <a:rPr lang="en-GB" dirty="0"/>
              <a:t>You know that </a:t>
            </a:r>
            <a:r>
              <a:rPr lang="en-GB" dirty="0" err="1"/>
              <a:t>th</a:t>
            </a:r>
            <a:r>
              <a:rPr lang="en-GB" dirty="0"/>
              <a:t> </a:t>
            </a:r>
            <a:r>
              <a:rPr lang="en-GB" dirty="0" err="1"/>
              <a:t>etemperature</a:t>
            </a:r>
            <a:r>
              <a:rPr lang="en-GB" dirty="0"/>
              <a:t> in a city depends on the presence of a vegetation. During a heat wave for example, some parts of the cities, where there are less trees, are warmer, constituting a so-called urban heat island (UHI), which can have consequences on the health of vulnerable people.</a:t>
            </a:r>
          </a:p>
          <a:p>
            <a:r>
              <a:rPr lang="en-GB" dirty="0"/>
              <a:t> The municipality wanted to see where are located the UHI, the trees and see where more trees should be planted.  </a:t>
            </a:r>
          </a:p>
          <a:p>
            <a:r>
              <a:rPr lang="en-GB" dirty="0"/>
              <a:t>We had to map the tree canopy, looking where are the most vulnerable population and identify where are </a:t>
            </a:r>
            <a:r>
              <a:rPr lang="en-GB" dirty="0" err="1"/>
              <a:t>th</a:t>
            </a:r>
            <a:r>
              <a:rPr lang="en-GB" dirty="0"/>
              <a:t> </a:t>
            </a:r>
            <a:r>
              <a:rPr lang="en-GB" dirty="0" err="1"/>
              <a:t>eUHI</a:t>
            </a:r>
            <a:r>
              <a:rPr lang="en-GB" dirty="0"/>
              <a:t>.</a:t>
            </a:r>
          </a:p>
          <a:p>
            <a:endParaRPr lang="en-GB" dirty="0"/>
          </a:p>
          <a:p>
            <a:r>
              <a:rPr lang="en-GB" dirty="0"/>
              <a:t>For achieving this, we were dependent on some data provided by the municipality. Some calculations had to be done several times because there were mistakes in what was provided. </a:t>
            </a:r>
          </a:p>
          <a:p>
            <a:endParaRPr lang="en-GB" dirty="0"/>
          </a:p>
          <a:p>
            <a:r>
              <a:rPr lang="en-GB" dirty="0"/>
              <a:t>Plan </a:t>
            </a:r>
            <a:r>
              <a:rPr lang="en-GB" dirty="0" err="1"/>
              <a:t>Canopée</a:t>
            </a:r>
            <a:r>
              <a:rPr lang="en-GB" dirty="0"/>
              <a:t> (since 2020)</a:t>
            </a:r>
          </a:p>
          <a:p>
            <a:endParaRPr lang="en-GB" baseline="0" dirty="0"/>
          </a:p>
          <a:p>
            <a:r>
              <a:rPr lang="en-GB" baseline="0" dirty="0" err="1"/>
              <a:t>Valider</a:t>
            </a:r>
            <a:r>
              <a:rPr lang="en-GB" baseline="0" dirty="0"/>
              <a:t> </a:t>
            </a:r>
            <a:r>
              <a:rPr lang="en-GB" baseline="0" dirty="0" err="1"/>
              <a:t>modèle</a:t>
            </a:r>
            <a:r>
              <a:rPr lang="en-GB" baseline="0" dirty="0"/>
              <a:t> </a:t>
            </a:r>
            <a:r>
              <a:rPr lang="en-GB" baseline="0" dirty="0" err="1"/>
              <a:t>climatique</a:t>
            </a:r>
            <a:r>
              <a:rPr lang="en-GB" baseline="0" dirty="0"/>
              <a:t>. Pas à </a:t>
            </a:r>
            <a:r>
              <a:rPr lang="en-GB" baseline="0" dirty="0" err="1"/>
              <a:t>l’aise</a:t>
            </a:r>
            <a:r>
              <a:rPr lang="en-GB" baseline="0" dirty="0"/>
              <a:t> pour </a:t>
            </a:r>
            <a:r>
              <a:rPr lang="en-GB" baseline="0" dirty="0" err="1"/>
              <a:t>appérhender</a:t>
            </a:r>
            <a:r>
              <a:rPr lang="en-GB" baseline="0" dirty="0"/>
              <a:t> les </a:t>
            </a:r>
            <a:r>
              <a:rPr lang="en-GB" baseline="0" dirty="0" err="1"/>
              <a:t>résultats</a:t>
            </a:r>
            <a:endParaRPr lang="en-GB" baseline="0" dirty="0"/>
          </a:p>
          <a:p>
            <a:r>
              <a:rPr lang="en-GB" baseline="0" dirty="0"/>
              <a:t>La </a:t>
            </a:r>
            <a:r>
              <a:rPr lang="en-GB" baseline="0" dirty="0" err="1"/>
              <a:t>ville</a:t>
            </a:r>
            <a:r>
              <a:rPr lang="en-GB" baseline="0" dirty="0"/>
              <a:t> ne </a:t>
            </a:r>
            <a:r>
              <a:rPr lang="en-GB" baseline="0" dirty="0" err="1"/>
              <a:t>donne</a:t>
            </a:r>
            <a:r>
              <a:rPr lang="en-GB" baseline="0" dirty="0"/>
              <a:t> pas les </a:t>
            </a:r>
            <a:r>
              <a:rPr lang="en-GB" baseline="0" dirty="0" err="1"/>
              <a:t>bons</a:t>
            </a:r>
            <a:r>
              <a:rPr lang="en-GB" baseline="0" dirty="0"/>
              <a:t> </a:t>
            </a:r>
            <a:r>
              <a:rPr lang="en-GB" baseline="0" dirty="0" err="1"/>
              <a:t>fichiers</a:t>
            </a:r>
            <a:r>
              <a:rPr lang="en-GB" baseline="0" dirty="0"/>
              <a:t>, </a:t>
            </a:r>
            <a:r>
              <a:rPr lang="en-GB" baseline="0" dirty="0" err="1"/>
              <a:t>Calcul</a:t>
            </a:r>
            <a:r>
              <a:rPr lang="en-GB" baseline="0" dirty="0"/>
              <a:t> à </a:t>
            </a:r>
            <a:r>
              <a:rPr lang="en-GB" baseline="0" dirty="0" err="1"/>
              <a:t>refaire</a:t>
            </a:r>
            <a:endParaRPr lang="en-GB" baseline="0" dirty="0"/>
          </a:p>
          <a:p>
            <a:endParaRPr lang="en-GB" baseline="0" dirty="0"/>
          </a:p>
          <a:p>
            <a:r>
              <a:rPr lang="en-GB" baseline="0" dirty="0"/>
              <a:t>Trop </a:t>
            </a:r>
            <a:r>
              <a:rPr lang="en-GB" baseline="0" dirty="0" err="1"/>
              <a:t>d’attentes</a:t>
            </a:r>
            <a:r>
              <a:rPr lang="en-GB" baseline="0" dirty="0"/>
              <a:t>, </a:t>
            </a:r>
            <a:r>
              <a:rPr lang="en-GB" baseline="0" dirty="0" err="1"/>
              <a:t>hautes</a:t>
            </a:r>
            <a:r>
              <a:rPr lang="en-GB" baseline="0" dirty="0"/>
              <a:t> </a:t>
            </a:r>
            <a:r>
              <a:rPr lang="en-GB" baseline="0" dirty="0" err="1"/>
              <a:t>exigences</a:t>
            </a:r>
            <a:r>
              <a:rPr lang="en-GB" baseline="0" dirty="0"/>
              <a:t> </a:t>
            </a:r>
            <a:r>
              <a:rPr lang="en-GB" baseline="0" dirty="0" err="1"/>
              <a:t>parfois</a:t>
            </a:r>
            <a:r>
              <a:rPr lang="en-GB" baseline="0" dirty="0"/>
              <a:t> </a:t>
            </a:r>
            <a:r>
              <a:rPr lang="en-GB" baseline="0" dirty="0" err="1"/>
              <a:t>irréalistes</a:t>
            </a:r>
            <a:r>
              <a:rPr lang="en-GB" baseline="0" dirty="0"/>
              <a:t>, </a:t>
            </a:r>
            <a:r>
              <a:rPr lang="en-GB" baseline="0" dirty="0" err="1"/>
              <a:t>parfois</a:t>
            </a:r>
            <a:r>
              <a:rPr lang="en-GB" baseline="0" dirty="0"/>
              <a:t> </a:t>
            </a:r>
            <a:r>
              <a:rPr lang="en-GB" baseline="0" dirty="0" err="1"/>
              <a:t>parce</a:t>
            </a:r>
            <a:r>
              <a:rPr lang="en-GB" baseline="0" dirty="0"/>
              <a:t> </a:t>
            </a:r>
            <a:r>
              <a:rPr lang="en-GB" baseline="0" dirty="0" err="1"/>
              <a:t>qu’iils</a:t>
            </a:r>
            <a:r>
              <a:rPr lang="en-GB" baseline="0" dirty="0"/>
              <a:t> </a:t>
            </a:r>
            <a:r>
              <a:rPr lang="en-GB" baseline="0" dirty="0" err="1"/>
              <a:t>sont</a:t>
            </a:r>
            <a:r>
              <a:rPr lang="en-GB" baseline="0" dirty="0"/>
              <a:t> </a:t>
            </a:r>
            <a:r>
              <a:rPr lang="en-GB" baseline="0" dirty="0" err="1"/>
              <a:t>très</a:t>
            </a:r>
            <a:r>
              <a:rPr lang="en-GB" baseline="0" dirty="0"/>
              <a:t> </a:t>
            </a:r>
            <a:r>
              <a:rPr lang="en-GB" baseline="0" dirty="0" err="1"/>
              <a:t>bien</a:t>
            </a:r>
            <a:r>
              <a:rPr lang="en-GB" baseline="0" dirty="0"/>
              <a:t> au courant</a:t>
            </a:r>
          </a:p>
          <a:p>
            <a:r>
              <a:rPr lang="en-GB" baseline="0" dirty="0"/>
              <a:t>Modifications du rapport pour que </a:t>
            </a:r>
            <a:r>
              <a:rPr lang="en-GB" baseline="0" dirty="0" err="1"/>
              <a:t>ça</a:t>
            </a:r>
            <a:r>
              <a:rPr lang="en-GB" baseline="0" dirty="0"/>
              <a:t> fit avec les </a:t>
            </a:r>
            <a:r>
              <a:rPr lang="en-GB" baseline="0" dirty="0" err="1"/>
              <a:t>discours</a:t>
            </a:r>
            <a:endParaRPr lang="en-GB" dirty="0"/>
          </a:p>
        </p:txBody>
      </p:sp>
      <p:sp>
        <p:nvSpPr>
          <p:cNvPr id="4" name="Espace réservé du numéro de diapositive 3"/>
          <p:cNvSpPr>
            <a:spLocks noGrp="1"/>
          </p:cNvSpPr>
          <p:nvPr>
            <p:ph type="sldNum" sz="quarter" idx="10"/>
          </p:nvPr>
        </p:nvSpPr>
        <p:spPr/>
        <p:txBody>
          <a:bodyPr/>
          <a:lstStyle/>
          <a:p>
            <a:fld id="{C28BC072-74AA-4E08-B4BE-40588018E038}" type="slidenum">
              <a:rPr lang="fr-BE" smtClean="0"/>
              <a:t>8</a:t>
            </a:fld>
            <a:endParaRPr lang="fr-BE"/>
          </a:p>
        </p:txBody>
      </p:sp>
    </p:spTree>
    <p:extLst>
      <p:ext uri="{BB962C8B-B14F-4D97-AF65-F5344CB8AC3E}">
        <p14:creationId xmlns:p14="http://schemas.microsoft.com/office/powerpoint/2010/main" val="620150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Also to calculate </a:t>
            </a:r>
            <a:r>
              <a:rPr lang="en-GB" dirty="0" err="1"/>
              <a:t>th</a:t>
            </a:r>
            <a:r>
              <a:rPr lang="en-GB" dirty="0"/>
              <a:t> </a:t>
            </a:r>
            <a:r>
              <a:rPr lang="en-GB" dirty="0" err="1"/>
              <a:t>eUHI</a:t>
            </a:r>
            <a:r>
              <a:rPr lang="en-GB" dirty="0"/>
              <a:t>, we used climate modelling which required correct input parameters, for example land cover maps, which are not always updated. </a:t>
            </a:r>
          </a:p>
          <a:p>
            <a:endParaRPr lang="en-GB" dirty="0"/>
          </a:p>
          <a:p>
            <a:r>
              <a:rPr lang="en-GB" dirty="0"/>
              <a:t>General speaking, public administrations have sometimes high expectations because there are very aware of what exists and so what is possible, without thinking the difficulties of the methodology to implement to reach these expectations. </a:t>
            </a:r>
          </a:p>
          <a:p>
            <a:r>
              <a:rPr lang="en-GB" dirty="0"/>
              <a:t>On the contrary, sometimes, they don’t know what exists. For example, in this project, they did not know what could bring the thermal satellite data that we used while it was not planned. </a:t>
            </a:r>
          </a:p>
          <a:p>
            <a:r>
              <a:rPr lang="en-GB" dirty="0"/>
              <a:t>We need very good communication</a:t>
            </a:r>
          </a:p>
          <a:p>
            <a:endParaRPr lang="en-GB" dirty="0"/>
          </a:p>
          <a:p>
            <a:r>
              <a:rPr lang="en-US" dirty="0"/>
              <a:t>Also, there is sometimes some mismatch between the scientific results we provide and the political speech the authority wants to deliver. </a:t>
            </a:r>
          </a:p>
        </p:txBody>
      </p:sp>
      <p:sp>
        <p:nvSpPr>
          <p:cNvPr id="4" name="Espace réservé du numéro de diapositive 3"/>
          <p:cNvSpPr>
            <a:spLocks noGrp="1"/>
          </p:cNvSpPr>
          <p:nvPr>
            <p:ph type="sldNum" sz="quarter" idx="10"/>
          </p:nvPr>
        </p:nvSpPr>
        <p:spPr/>
        <p:txBody>
          <a:bodyPr/>
          <a:lstStyle/>
          <a:p>
            <a:fld id="{C28BC072-74AA-4E08-B4BE-40588018E038}" type="slidenum">
              <a:rPr lang="fr-BE" smtClean="0"/>
              <a:t>9</a:t>
            </a:fld>
            <a:endParaRPr lang="fr-BE"/>
          </a:p>
        </p:txBody>
      </p:sp>
    </p:spTree>
    <p:extLst>
      <p:ext uri="{BB962C8B-B14F-4D97-AF65-F5344CB8AC3E}">
        <p14:creationId xmlns:p14="http://schemas.microsoft.com/office/powerpoint/2010/main" val="1529288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C6FF05-6745-7AA6-D336-A889744D0E3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E262D72B-F280-BD4D-500E-E45197F3DA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41A112B4-D4AC-EE7F-9FF8-EBCC06A2902F}"/>
              </a:ext>
            </a:extLst>
          </p:cNvPr>
          <p:cNvSpPr>
            <a:spLocks noGrp="1"/>
          </p:cNvSpPr>
          <p:nvPr>
            <p:ph type="dt" sz="half" idx="10"/>
          </p:nvPr>
        </p:nvSpPr>
        <p:spPr/>
        <p:txBody>
          <a:bodyPr/>
          <a:lstStyle/>
          <a:p>
            <a:fld id="{D599C875-8E73-480A-BF30-0CBB215F9DA6}" type="datetimeFigureOut">
              <a:rPr lang="fr-BE" smtClean="0"/>
              <a:t>09/12/2023</a:t>
            </a:fld>
            <a:endParaRPr lang="fr-BE"/>
          </a:p>
        </p:txBody>
      </p:sp>
      <p:sp>
        <p:nvSpPr>
          <p:cNvPr id="5" name="Espace réservé du pied de page 4">
            <a:extLst>
              <a:ext uri="{FF2B5EF4-FFF2-40B4-BE49-F238E27FC236}">
                <a16:creationId xmlns:a16="http://schemas.microsoft.com/office/drawing/2014/main" id="{A2C25844-9605-F9A0-F4D0-6093F379E759}"/>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EC4F617A-7DD5-9396-293F-87547B9FD2B7}"/>
              </a:ext>
            </a:extLst>
          </p:cNvPr>
          <p:cNvSpPr>
            <a:spLocks noGrp="1"/>
          </p:cNvSpPr>
          <p:nvPr>
            <p:ph type="sldNum" sz="quarter" idx="12"/>
          </p:nvPr>
        </p:nvSpPr>
        <p:spPr/>
        <p:txBody>
          <a:bodyPr/>
          <a:lstStyle/>
          <a:p>
            <a:fld id="{C3A3173A-3386-42E6-8546-6A30B312CB8F}" type="slidenum">
              <a:rPr lang="fr-BE" smtClean="0"/>
              <a:t>‹N°›</a:t>
            </a:fld>
            <a:endParaRPr lang="fr-BE"/>
          </a:p>
        </p:txBody>
      </p:sp>
    </p:spTree>
    <p:extLst>
      <p:ext uri="{BB962C8B-B14F-4D97-AF65-F5344CB8AC3E}">
        <p14:creationId xmlns:p14="http://schemas.microsoft.com/office/powerpoint/2010/main" val="3632693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A4D5D5-609C-623A-8C19-D3674E96B731}"/>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62FD7BB2-6F6B-2120-CB93-6CAA891D53D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3F1ED46C-D152-2346-9CF8-C4D9D17F5D2A}"/>
              </a:ext>
            </a:extLst>
          </p:cNvPr>
          <p:cNvSpPr>
            <a:spLocks noGrp="1"/>
          </p:cNvSpPr>
          <p:nvPr>
            <p:ph type="dt" sz="half" idx="10"/>
          </p:nvPr>
        </p:nvSpPr>
        <p:spPr/>
        <p:txBody>
          <a:bodyPr/>
          <a:lstStyle/>
          <a:p>
            <a:fld id="{D599C875-8E73-480A-BF30-0CBB215F9DA6}" type="datetimeFigureOut">
              <a:rPr lang="fr-BE" smtClean="0"/>
              <a:t>09/12/2023</a:t>
            </a:fld>
            <a:endParaRPr lang="fr-BE"/>
          </a:p>
        </p:txBody>
      </p:sp>
      <p:sp>
        <p:nvSpPr>
          <p:cNvPr id="5" name="Espace réservé du pied de page 4">
            <a:extLst>
              <a:ext uri="{FF2B5EF4-FFF2-40B4-BE49-F238E27FC236}">
                <a16:creationId xmlns:a16="http://schemas.microsoft.com/office/drawing/2014/main" id="{105D8F9F-FC86-615F-E8E7-75E77A717DC2}"/>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E851E1B5-C59B-8A85-42D0-6A2F92AD168C}"/>
              </a:ext>
            </a:extLst>
          </p:cNvPr>
          <p:cNvSpPr>
            <a:spLocks noGrp="1"/>
          </p:cNvSpPr>
          <p:nvPr>
            <p:ph type="sldNum" sz="quarter" idx="12"/>
          </p:nvPr>
        </p:nvSpPr>
        <p:spPr/>
        <p:txBody>
          <a:bodyPr/>
          <a:lstStyle/>
          <a:p>
            <a:fld id="{C3A3173A-3386-42E6-8546-6A30B312CB8F}" type="slidenum">
              <a:rPr lang="fr-BE" smtClean="0"/>
              <a:t>‹N°›</a:t>
            </a:fld>
            <a:endParaRPr lang="fr-BE"/>
          </a:p>
        </p:txBody>
      </p:sp>
    </p:spTree>
    <p:extLst>
      <p:ext uri="{BB962C8B-B14F-4D97-AF65-F5344CB8AC3E}">
        <p14:creationId xmlns:p14="http://schemas.microsoft.com/office/powerpoint/2010/main" val="1230147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2B414BF-1A16-856C-B5AA-B722BD99447C}"/>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30DB0E6D-590E-EF3B-4B0A-79A1D4C7964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0E3DE299-BCEF-BA15-E90E-520CC326CE7C}"/>
              </a:ext>
            </a:extLst>
          </p:cNvPr>
          <p:cNvSpPr>
            <a:spLocks noGrp="1"/>
          </p:cNvSpPr>
          <p:nvPr>
            <p:ph type="dt" sz="half" idx="10"/>
          </p:nvPr>
        </p:nvSpPr>
        <p:spPr/>
        <p:txBody>
          <a:bodyPr/>
          <a:lstStyle/>
          <a:p>
            <a:fld id="{D599C875-8E73-480A-BF30-0CBB215F9DA6}" type="datetimeFigureOut">
              <a:rPr lang="fr-BE" smtClean="0"/>
              <a:t>09/12/2023</a:t>
            </a:fld>
            <a:endParaRPr lang="fr-BE"/>
          </a:p>
        </p:txBody>
      </p:sp>
      <p:sp>
        <p:nvSpPr>
          <p:cNvPr id="5" name="Espace réservé du pied de page 4">
            <a:extLst>
              <a:ext uri="{FF2B5EF4-FFF2-40B4-BE49-F238E27FC236}">
                <a16:creationId xmlns:a16="http://schemas.microsoft.com/office/drawing/2014/main" id="{08CF31B4-14C4-2566-92BB-DE8F22ECEDF0}"/>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7B6ED600-BBD3-7F55-28EF-27E4882C892C}"/>
              </a:ext>
            </a:extLst>
          </p:cNvPr>
          <p:cNvSpPr>
            <a:spLocks noGrp="1"/>
          </p:cNvSpPr>
          <p:nvPr>
            <p:ph type="sldNum" sz="quarter" idx="12"/>
          </p:nvPr>
        </p:nvSpPr>
        <p:spPr/>
        <p:txBody>
          <a:bodyPr/>
          <a:lstStyle/>
          <a:p>
            <a:fld id="{C3A3173A-3386-42E6-8546-6A30B312CB8F}" type="slidenum">
              <a:rPr lang="fr-BE" smtClean="0"/>
              <a:t>‹N°›</a:t>
            </a:fld>
            <a:endParaRPr lang="fr-BE"/>
          </a:p>
        </p:txBody>
      </p:sp>
    </p:spTree>
    <p:extLst>
      <p:ext uri="{BB962C8B-B14F-4D97-AF65-F5344CB8AC3E}">
        <p14:creationId xmlns:p14="http://schemas.microsoft.com/office/powerpoint/2010/main" val="2069711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D5C614-8098-F368-1F6C-3E6B5CD890E8}"/>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E2868708-F6D1-61EE-BF10-3F55E7F8CDC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701C48B9-FB28-7838-8985-FFF18314D460}"/>
              </a:ext>
            </a:extLst>
          </p:cNvPr>
          <p:cNvSpPr>
            <a:spLocks noGrp="1"/>
          </p:cNvSpPr>
          <p:nvPr>
            <p:ph type="dt" sz="half" idx="10"/>
          </p:nvPr>
        </p:nvSpPr>
        <p:spPr/>
        <p:txBody>
          <a:bodyPr/>
          <a:lstStyle/>
          <a:p>
            <a:fld id="{D599C875-8E73-480A-BF30-0CBB215F9DA6}" type="datetimeFigureOut">
              <a:rPr lang="fr-BE" smtClean="0"/>
              <a:t>09/12/2023</a:t>
            </a:fld>
            <a:endParaRPr lang="fr-BE"/>
          </a:p>
        </p:txBody>
      </p:sp>
      <p:sp>
        <p:nvSpPr>
          <p:cNvPr id="5" name="Espace réservé du pied de page 4">
            <a:extLst>
              <a:ext uri="{FF2B5EF4-FFF2-40B4-BE49-F238E27FC236}">
                <a16:creationId xmlns:a16="http://schemas.microsoft.com/office/drawing/2014/main" id="{324159E3-1D7D-2168-0DE1-AF5DBCA51523}"/>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A20744C4-6E9D-CC46-44ED-FA088DF5C9D9}"/>
              </a:ext>
            </a:extLst>
          </p:cNvPr>
          <p:cNvSpPr>
            <a:spLocks noGrp="1"/>
          </p:cNvSpPr>
          <p:nvPr>
            <p:ph type="sldNum" sz="quarter" idx="12"/>
          </p:nvPr>
        </p:nvSpPr>
        <p:spPr/>
        <p:txBody>
          <a:bodyPr/>
          <a:lstStyle/>
          <a:p>
            <a:fld id="{C3A3173A-3386-42E6-8546-6A30B312CB8F}" type="slidenum">
              <a:rPr lang="fr-BE" smtClean="0"/>
              <a:t>‹N°›</a:t>
            </a:fld>
            <a:endParaRPr lang="fr-BE"/>
          </a:p>
        </p:txBody>
      </p:sp>
    </p:spTree>
    <p:extLst>
      <p:ext uri="{BB962C8B-B14F-4D97-AF65-F5344CB8AC3E}">
        <p14:creationId xmlns:p14="http://schemas.microsoft.com/office/powerpoint/2010/main" val="1138500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6222E6-4CAE-2CDA-CE5A-D28ECD57FB2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7B193636-2B9D-44D9-DFDF-A71BA8FC32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3CDE6DD-80E0-496C-1526-27240CC78D30}"/>
              </a:ext>
            </a:extLst>
          </p:cNvPr>
          <p:cNvSpPr>
            <a:spLocks noGrp="1"/>
          </p:cNvSpPr>
          <p:nvPr>
            <p:ph type="dt" sz="half" idx="10"/>
          </p:nvPr>
        </p:nvSpPr>
        <p:spPr/>
        <p:txBody>
          <a:bodyPr/>
          <a:lstStyle/>
          <a:p>
            <a:fld id="{D599C875-8E73-480A-BF30-0CBB215F9DA6}" type="datetimeFigureOut">
              <a:rPr lang="fr-BE" smtClean="0"/>
              <a:t>09/12/2023</a:t>
            </a:fld>
            <a:endParaRPr lang="fr-BE"/>
          </a:p>
        </p:txBody>
      </p:sp>
      <p:sp>
        <p:nvSpPr>
          <p:cNvPr id="5" name="Espace réservé du pied de page 4">
            <a:extLst>
              <a:ext uri="{FF2B5EF4-FFF2-40B4-BE49-F238E27FC236}">
                <a16:creationId xmlns:a16="http://schemas.microsoft.com/office/drawing/2014/main" id="{C806DC5A-5F05-AAB2-03A8-1AF2FF192843}"/>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2E75C94F-F8B7-DC03-499A-0F7BFA049146}"/>
              </a:ext>
            </a:extLst>
          </p:cNvPr>
          <p:cNvSpPr>
            <a:spLocks noGrp="1"/>
          </p:cNvSpPr>
          <p:nvPr>
            <p:ph type="sldNum" sz="quarter" idx="12"/>
          </p:nvPr>
        </p:nvSpPr>
        <p:spPr/>
        <p:txBody>
          <a:bodyPr/>
          <a:lstStyle/>
          <a:p>
            <a:fld id="{C3A3173A-3386-42E6-8546-6A30B312CB8F}" type="slidenum">
              <a:rPr lang="fr-BE" smtClean="0"/>
              <a:t>‹N°›</a:t>
            </a:fld>
            <a:endParaRPr lang="fr-BE"/>
          </a:p>
        </p:txBody>
      </p:sp>
    </p:spTree>
    <p:extLst>
      <p:ext uri="{BB962C8B-B14F-4D97-AF65-F5344CB8AC3E}">
        <p14:creationId xmlns:p14="http://schemas.microsoft.com/office/powerpoint/2010/main" val="682622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72B7EC-1760-42B9-F7A9-8E8506AB67D8}"/>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CD030C72-A498-62C0-C2DE-4DE82E3B7E7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5A308ADC-4D5B-14A7-32CD-737ED126655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9DC55E7D-F224-5001-7DFC-5DAD36E5A234}"/>
              </a:ext>
            </a:extLst>
          </p:cNvPr>
          <p:cNvSpPr>
            <a:spLocks noGrp="1"/>
          </p:cNvSpPr>
          <p:nvPr>
            <p:ph type="dt" sz="half" idx="10"/>
          </p:nvPr>
        </p:nvSpPr>
        <p:spPr/>
        <p:txBody>
          <a:bodyPr/>
          <a:lstStyle/>
          <a:p>
            <a:fld id="{D599C875-8E73-480A-BF30-0CBB215F9DA6}" type="datetimeFigureOut">
              <a:rPr lang="fr-BE" smtClean="0"/>
              <a:t>09/12/2023</a:t>
            </a:fld>
            <a:endParaRPr lang="fr-BE"/>
          </a:p>
        </p:txBody>
      </p:sp>
      <p:sp>
        <p:nvSpPr>
          <p:cNvPr id="6" name="Espace réservé du pied de page 5">
            <a:extLst>
              <a:ext uri="{FF2B5EF4-FFF2-40B4-BE49-F238E27FC236}">
                <a16:creationId xmlns:a16="http://schemas.microsoft.com/office/drawing/2014/main" id="{2433963C-FD42-ED79-03AE-3EE37007F929}"/>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A944C1F7-4BB6-7607-19CD-DD74AF980891}"/>
              </a:ext>
            </a:extLst>
          </p:cNvPr>
          <p:cNvSpPr>
            <a:spLocks noGrp="1"/>
          </p:cNvSpPr>
          <p:nvPr>
            <p:ph type="sldNum" sz="quarter" idx="12"/>
          </p:nvPr>
        </p:nvSpPr>
        <p:spPr/>
        <p:txBody>
          <a:bodyPr/>
          <a:lstStyle/>
          <a:p>
            <a:fld id="{C3A3173A-3386-42E6-8546-6A30B312CB8F}" type="slidenum">
              <a:rPr lang="fr-BE" smtClean="0"/>
              <a:t>‹N°›</a:t>
            </a:fld>
            <a:endParaRPr lang="fr-BE"/>
          </a:p>
        </p:txBody>
      </p:sp>
    </p:spTree>
    <p:extLst>
      <p:ext uri="{BB962C8B-B14F-4D97-AF65-F5344CB8AC3E}">
        <p14:creationId xmlns:p14="http://schemas.microsoft.com/office/powerpoint/2010/main" val="3191940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24C7B1-705C-30F4-4A2F-99CA05546874}"/>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685716B1-04F4-ED29-16C8-78A5321A1D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731FC04-5E3B-D472-10EE-84F2993025D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EAF87903-81B3-1261-C7E4-371B7EBD75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F49A816-8774-B4B4-36B2-72D46E2820A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0CD63AE8-2464-1854-34D2-AFDC44A7599F}"/>
              </a:ext>
            </a:extLst>
          </p:cNvPr>
          <p:cNvSpPr>
            <a:spLocks noGrp="1"/>
          </p:cNvSpPr>
          <p:nvPr>
            <p:ph type="dt" sz="half" idx="10"/>
          </p:nvPr>
        </p:nvSpPr>
        <p:spPr/>
        <p:txBody>
          <a:bodyPr/>
          <a:lstStyle/>
          <a:p>
            <a:fld id="{D599C875-8E73-480A-BF30-0CBB215F9DA6}" type="datetimeFigureOut">
              <a:rPr lang="fr-BE" smtClean="0"/>
              <a:t>09/12/2023</a:t>
            </a:fld>
            <a:endParaRPr lang="fr-BE"/>
          </a:p>
        </p:txBody>
      </p:sp>
      <p:sp>
        <p:nvSpPr>
          <p:cNvPr id="8" name="Espace réservé du pied de page 7">
            <a:extLst>
              <a:ext uri="{FF2B5EF4-FFF2-40B4-BE49-F238E27FC236}">
                <a16:creationId xmlns:a16="http://schemas.microsoft.com/office/drawing/2014/main" id="{8814A110-813A-9B4E-253A-D3457CB16D98}"/>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48AC7A97-3D3A-0B86-76BF-44780AC30185}"/>
              </a:ext>
            </a:extLst>
          </p:cNvPr>
          <p:cNvSpPr>
            <a:spLocks noGrp="1"/>
          </p:cNvSpPr>
          <p:nvPr>
            <p:ph type="sldNum" sz="quarter" idx="12"/>
          </p:nvPr>
        </p:nvSpPr>
        <p:spPr/>
        <p:txBody>
          <a:bodyPr/>
          <a:lstStyle/>
          <a:p>
            <a:fld id="{C3A3173A-3386-42E6-8546-6A30B312CB8F}" type="slidenum">
              <a:rPr lang="fr-BE" smtClean="0"/>
              <a:t>‹N°›</a:t>
            </a:fld>
            <a:endParaRPr lang="fr-BE"/>
          </a:p>
        </p:txBody>
      </p:sp>
    </p:spTree>
    <p:extLst>
      <p:ext uri="{BB962C8B-B14F-4D97-AF65-F5344CB8AC3E}">
        <p14:creationId xmlns:p14="http://schemas.microsoft.com/office/powerpoint/2010/main" val="52602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E53D72-91A6-DD2A-0347-281A0EF471C3}"/>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5C81F3E1-1459-D301-0701-E523F7F384BB}"/>
              </a:ext>
            </a:extLst>
          </p:cNvPr>
          <p:cNvSpPr>
            <a:spLocks noGrp="1"/>
          </p:cNvSpPr>
          <p:nvPr>
            <p:ph type="dt" sz="half" idx="10"/>
          </p:nvPr>
        </p:nvSpPr>
        <p:spPr/>
        <p:txBody>
          <a:bodyPr/>
          <a:lstStyle/>
          <a:p>
            <a:fld id="{D599C875-8E73-480A-BF30-0CBB215F9DA6}" type="datetimeFigureOut">
              <a:rPr lang="fr-BE" smtClean="0"/>
              <a:t>09/12/2023</a:t>
            </a:fld>
            <a:endParaRPr lang="fr-BE"/>
          </a:p>
        </p:txBody>
      </p:sp>
      <p:sp>
        <p:nvSpPr>
          <p:cNvPr id="4" name="Espace réservé du pied de page 3">
            <a:extLst>
              <a:ext uri="{FF2B5EF4-FFF2-40B4-BE49-F238E27FC236}">
                <a16:creationId xmlns:a16="http://schemas.microsoft.com/office/drawing/2014/main" id="{A2336916-BD15-3070-541C-FAC9D4B90507}"/>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D07A1138-ADD8-8D71-0D1F-86D3E1291EA4}"/>
              </a:ext>
            </a:extLst>
          </p:cNvPr>
          <p:cNvSpPr>
            <a:spLocks noGrp="1"/>
          </p:cNvSpPr>
          <p:nvPr>
            <p:ph type="sldNum" sz="quarter" idx="12"/>
          </p:nvPr>
        </p:nvSpPr>
        <p:spPr/>
        <p:txBody>
          <a:bodyPr/>
          <a:lstStyle/>
          <a:p>
            <a:fld id="{C3A3173A-3386-42E6-8546-6A30B312CB8F}" type="slidenum">
              <a:rPr lang="fr-BE" smtClean="0"/>
              <a:t>‹N°›</a:t>
            </a:fld>
            <a:endParaRPr lang="fr-BE"/>
          </a:p>
        </p:txBody>
      </p:sp>
    </p:spTree>
    <p:extLst>
      <p:ext uri="{BB962C8B-B14F-4D97-AF65-F5344CB8AC3E}">
        <p14:creationId xmlns:p14="http://schemas.microsoft.com/office/powerpoint/2010/main" val="2660181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57C6ABB-6EA5-77E5-3DE6-BE524DA18C12}"/>
              </a:ext>
            </a:extLst>
          </p:cNvPr>
          <p:cNvSpPr>
            <a:spLocks noGrp="1"/>
          </p:cNvSpPr>
          <p:nvPr>
            <p:ph type="dt" sz="half" idx="10"/>
          </p:nvPr>
        </p:nvSpPr>
        <p:spPr/>
        <p:txBody>
          <a:bodyPr/>
          <a:lstStyle/>
          <a:p>
            <a:fld id="{D599C875-8E73-480A-BF30-0CBB215F9DA6}" type="datetimeFigureOut">
              <a:rPr lang="fr-BE" smtClean="0"/>
              <a:t>09/12/2023</a:t>
            </a:fld>
            <a:endParaRPr lang="fr-BE"/>
          </a:p>
        </p:txBody>
      </p:sp>
      <p:sp>
        <p:nvSpPr>
          <p:cNvPr id="3" name="Espace réservé du pied de page 2">
            <a:extLst>
              <a:ext uri="{FF2B5EF4-FFF2-40B4-BE49-F238E27FC236}">
                <a16:creationId xmlns:a16="http://schemas.microsoft.com/office/drawing/2014/main" id="{76573458-31F5-9DDA-D0C2-C3E347575440}"/>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3CC688A1-AFEE-A3A0-4E55-BC60E3340239}"/>
              </a:ext>
            </a:extLst>
          </p:cNvPr>
          <p:cNvSpPr>
            <a:spLocks noGrp="1"/>
          </p:cNvSpPr>
          <p:nvPr>
            <p:ph type="sldNum" sz="quarter" idx="12"/>
          </p:nvPr>
        </p:nvSpPr>
        <p:spPr/>
        <p:txBody>
          <a:bodyPr/>
          <a:lstStyle/>
          <a:p>
            <a:fld id="{C3A3173A-3386-42E6-8546-6A30B312CB8F}" type="slidenum">
              <a:rPr lang="fr-BE" smtClean="0"/>
              <a:t>‹N°›</a:t>
            </a:fld>
            <a:endParaRPr lang="fr-BE"/>
          </a:p>
        </p:txBody>
      </p:sp>
    </p:spTree>
    <p:extLst>
      <p:ext uri="{BB962C8B-B14F-4D97-AF65-F5344CB8AC3E}">
        <p14:creationId xmlns:p14="http://schemas.microsoft.com/office/powerpoint/2010/main" val="654777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41489D-EA1B-7714-EADF-B38131E8A2C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A6FFE450-4316-4454-7FD2-51E7DE5E5B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DAD6F7B0-0CF4-D6F6-F9DA-EFAF8C3264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A8E2774-BBD3-0FFB-E27E-614E8D17603E}"/>
              </a:ext>
            </a:extLst>
          </p:cNvPr>
          <p:cNvSpPr>
            <a:spLocks noGrp="1"/>
          </p:cNvSpPr>
          <p:nvPr>
            <p:ph type="dt" sz="half" idx="10"/>
          </p:nvPr>
        </p:nvSpPr>
        <p:spPr/>
        <p:txBody>
          <a:bodyPr/>
          <a:lstStyle/>
          <a:p>
            <a:fld id="{D599C875-8E73-480A-BF30-0CBB215F9DA6}" type="datetimeFigureOut">
              <a:rPr lang="fr-BE" smtClean="0"/>
              <a:t>09/12/2023</a:t>
            </a:fld>
            <a:endParaRPr lang="fr-BE"/>
          </a:p>
        </p:txBody>
      </p:sp>
      <p:sp>
        <p:nvSpPr>
          <p:cNvPr id="6" name="Espace réservé du pied de page 5">
            <a:extLst>
              <a:ext uri="{FF2B5EF4-FFF2-40B4-BE49-F238E27FC236}">
                <a16:creationId xmlns:a16="http://schemas.microsoft.com/office/drawing/2014/main" id="{2D6B2AB1-EB54-93B3-D875-2D22ABF0190A}"/>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4F90A93D-5F9F-585E-4618-A2EE5A5C1F67}"/>
              </a:ext>
            </a:extLst>
          </p:cNvPr>
          <p:cNvSpPr>
            <a:spLocks noGrp="1"/>
          </p:cNvSpPr>
          <p:nvPr>
            <p:ph type="sldNum" sz="quarter" idx="12"/>
          </p:nvPr>
        </p:nvSpPr>
        <p:spPr/>
        <p:txBody>
          <a:bodyPr/>
          <a:lstStyle/>
          <a:p>
            <a:fld id="{C3A3173A-3386-42E6-8546-6A30B312CB8F}" type="slidenum">
              <a:rPr lang="fr-BE" smtClean="0"/>
              <a:t>‹N°›</a:t>
            </a:fld>
            <a:endParaRPr lang="fr-BE"/>
          </a:p>
        </p:txBody>
      </p:sp>
    </p:spTree>
    <p:extLst>
      <p:ext uri="{BB962C8B-B14F-4D97-AF65-F5344CB8AC3E}">
        <p14:creationId xmlns:p14="http://schemas.microsoft.com/office/powerpoint/2010/main" val="2183453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28D596-82F8-948A-B573-0E42A0818F2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0D8A5D6C-32A0-684D-8D85-639EAF2215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6ECCF1B4-B8AD-80CC-652A-116FE6B382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4FC3BBB-AA3D-A5F2-AA02-43CB41DBE917}"/>
              </a:ext>
            </a:extLst>
          </p:cNvPr>
          <p:cNvSpPr>
            <a:spLocks noGrp="1"/>
          </p:cNvSpPr>
          <p:nvPr>
            <p:ph type="dt" sz="half" idx="10"/>
          </p:nvPr>
        </p:nvSpPr>
        <p:spPr/>
        <p:txBody>
          <a:bodyPr/>
          <a:lstStyle/>
          <a:p>
            <a:fld id="{D599C875-8E73-480A-BF30-0CBB215F9DA6}" type="datetimeFigureOut">
              <a:rPr lang="fr-BE" smtClean="0"/>
              <a:t>09/12/2023</a:t>
            </a:fld>
            <a:endParaRPr lang="fr-BE"/>
          </a:p>
        </p:txBody>
      </p:sp>
      <p:sp>
        <p:nvSpPr>
          <p:cNvPr id="6" name="Espace réservé du pied de page 5">
            <a:extLst>
              <a:ext uri="{FF2B5EF4-FFF2-40B4-BE49-F238E27FC236}">
                <a16:creationId xmlns:a16="http://schemas.microsoft.com/office/drawing/2014/main" id="{51AECBAA-4193-5A8B-A68E-695B89BAC255}"/>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46A4B8B7-F0A4-31EC-29AD-09A7AE145009}"/>
              </a:ext>
            </a:extLst>
          </p:cNvPr>
          <p:cNvSpPr>
            <a:spLocks noGrp="1"/>
          </p:cNvSpPr>
          <p:nvPr>
            <p:ph type="sldNum" sz="quarter" idx="12"/>
          </p:nvPr>
        </p:nvSpPr>
        <p:spPr/>
        <p:txBody>
          <a:bodyPr/>
          <a:lstStyle/>
          <a:p>
            <a:fld id="{C3A3173A-3386-42E6-8546-6A30B312CB8F}" type="slidenum">
              <a:rPr lang="fr-BE" smtClean="0"/>
              <a:t>‹N°›</a:t>
            </a:fld>
            <a:endParaRPr lang="fr-BE"/>
          </a:p>
        </p:txBody>
      </p:sp>
    </p:spTree>
    <p:extLst>
      <p:ext uri="{BB962C8B-B14F-4D97-AF65-F5344CB8AC3E}">
        <p14:creationId xmlns:p14="http://schemas.microsoft.com/office/powerpoint/2010/main" val="2930423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240AC67-E97E-9E10-AEC9-FF0D5CEBA4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2E2C7996-E47E-7800-E3CD-8389CE98DE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FD345FDD-42F3-1209-D62D-4455359D37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9C875-8E73-480A-BF30-0CBB215F9DA6}" type="datetimeFigureOut">
              <a:rPr lang="fr-BE" smtClean="0"/>
              <a:t>09/12/2023</a:t>
            </a:fld>
            <a:endParaRPr lang="fr-BE"/>
          </a:p>
        </p:txBody>
      </p:sp>
      <p:sp>
        <p:nvSpPr>
          <p:cNvPr id="5" name="Espace réservé du pied de page 4">
            <a:extLst>
              <a:ext uri="{FF2B5EF4-FFF2-40B4-BE49-F238E27FC236}">
                <a16:creationId xmlns:a16="http://schemas.microsoft.com/office/drawing/2014/main" id="{E91C9BCE-9947-555F-C9BE-ED0C72D91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295EC476-3479-C465-B322-71E5460545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3173A-3386-42E6-8546-6A30B312CB8F}" type="slidenum">
              <a:rPr lang="fr-BE" smtClean="0"/>
              <a:t>‹N°›</a:t>
            </a:fld>
            <a:endParaRPr lang="fr-BE"/>
          </a:p>
        </p:txBody>
      </p:sp>
    </p:spTree>
    <p:extLst>
      <p:ext uri="{BB962C8B-B14F-4D97-AF65-F5344CB8AC3E}">
        <p14:creationId xmlns:p14="http://schemas.microsoft.com/office/powerpoint/2010/main" val="2378478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png"/><Relationship Id="rId7"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6.jpe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5.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6.jpe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jp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6.jpe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png"/><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6.jpe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jpeg"/><Relationship Id="rId9" Type="http://schemas.openxmlformats.org/officeDocument/2006/relationships/image" Target="../media/image6.jpeg"/></Relationships>
</file>

<file path=ppt/slides/_rels/slide1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jpe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9.png"/><Relationship Id="rId11" Type="http://schemas.openxmlformats.org/officeDocument/2006/relationships/image" Target="../media/image72.jpeg"/><Relationship Id="rId5" Type="http://schemas.openxmlformats.org/officeDocument/2006/relationships/image" Target="../media/image68.png"/><Relationship Id="rId10" Type="http://schemas.openxmlformats.org/officeDocument/2006/relationships/image" Target="../media/image6.jpeg"/><Relationship Id="rId4" Type="http://schemas.openxmlformats.org/officeDocument/2006/relationships/image" Target="../media/image67.png"/><Relationship Id="rId9" Type="http://schemas.openxmlformats.org/officeDocument/2006/relationships/image" Target="../media/image5.png"/><Relationship Id="rId14" Type="http://schemas.openxmlformats.org/officeDocument/2006/relationships/image" Target="../media/image75.png"/></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1.pn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6.jpeg"/><Relationship Id="rId4" Type="http://schemas.openxmlformats.org/officeDocument/2006/relationships/image" Target="../media/image5.png"/><Relationship Id="rId9" Type="http://schemas.openxmlformats.org/officeDocument/2006/relationships/image" Target="../media/image78.svg"/></Relationships>
</file>

<file path=ppt/slides/_rels/slide1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9.jpe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84.png"/><Relationship Id="rId5" Type="http://schemas.openxmlformats.org/officeDocument/2006/relationships/image" Target="../media/image5.png"/><Relationship Id="rId10" Type="http://schemas.openxmlformats.org/officeDocument/2006/relationships/image" Target="../media/image83.png"/><Relationship Id="rId4" Type="http://schemas.openxmlformats.org/officeDocument/2006/relationships/image" Target="../media/image71.png"/><Relationship Id="rId9" Type="http://schemas.openxmlformats.org/officeDocument/2006/relationships/image" Target="../media/image8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6.jpeg"/><Relationship Id="rId15" Type="http://schemas.openxmlformats.org/officeDocument/2006/relationships/image" Target="../media/image21.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6.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6.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6.jpe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40.png"/><Relationship Id="rId5" Type="http://schemas.openxmlformats.org/officeDocument/2006/relationships/image" Target="../media/image30.png"/><Relationship Id="rId10" Type="http://schemas.openxmlformats.org/officeDocument/2006/relationships/image" Target="../media/image39.jpeg"/><Relationship Id="rId4" Type="http://schemas.openxmlformats.org/officeDocument/2006/relationships/image" Target="../media/image6.jpeg"/><Relationship Id="rId9"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EC9F227-402A-1032-26F8-4BFFECBA8B92}"/>
              </a:ext>
            </a:extLst>
          </p:cNvPr>
          <p:cNvPicPr>
            <a:picLocks noChangeAspect="1"/>
          </p:cNvPicPr>
          <p:nvPr/>
        </p:nvPicPr>
        <p:blipFill rotWithShape="1">
          <a:blip r:embed="rId3">
            <a:extLst>
              <a:ext uri="{28A0092B-C50C-407E-A947-70E740481C1C}">
                <a14:useLocalDpi xmlns:a14="http://schemas.microsoft.com/office/drawing/2010/main" val="0"/>
              </a:ext>
            </a:extLst>
          </a:blip>
          <a:srcRect l="1" t="1" r="174" b="33050"/>
          <a:stretch/>
        </p:blipFill>
        <p:spPr>
          <a:xfrm>
            <a:off x="0" y="1801906"/>
            <a:ext cx="12192000" cy="5056094"/>
          </a:xfrm>
          <a:prstGeom prst="rect">
            <a:avLst/>
          </a:prstGeom>
          <a:gradFill>
            <a:gsLst>
              <a:gs pos="0">
                <a:schemeClr val="accent1">
                  <a:lumMod val="40000"/>
                  <a:lumOff val="60000"/>
                </a:schemeClr>
              </a:gs>
              <a:gs pos="46000">
                <a:schemeClr val="accent1">
                  <a:lumMod val="95000"/>
                  <a:lumOff val="5000"/>
                </a:schemeClr>
              </a:gs>
              <a:gs pos="70000">
                <a:srgbClr val="355681"/>
              </a:gs>
            </a:gsLst>
            <a:lin ang="16200000" scaled="1"/>
          </a:gradFill>
        </p:spPr>
      </p:pic>
      <p:sp>
        <p:nvSpPr>
          <p:cNvPr id="29" name="Rectangle 28">
            <a:extLst>
              <a:ext uri="{FF2B5EF4-FFF2-40B4-BE49-F238E27FC236}">
                <a16:creationId xmlns:a16="http://schemas.microsoft.com/office/drawing/2014/main" id="{612D66E3-9C3F-8FDF-514E-484D375DC33E}"/>
              </a:ext>
            </a:extLst>
          </p:cNvPr>
          <p:cNvSpPr/>
          <p:nvPr/>
        </p:nvSpPr>
        <p:spPr>
          <a:xfrm>
            <a:off x="-21712" y="0"/>
            <a:ext cx="12213711" cy="6858000"/>
          </a:xfrm>
          <a:prstGeom prst="rect">
            <a:avLst/>
          </a:prstGeom>
          <a:gradFill flip="none" rotWithShape="1">
            <a:gsLst>
              <a:gs pos="0">
                <a:schemeClr val="accent1">
                  <a:lumMod val="40000"/>
                  <a:lumOff val="60000"/>
                  <a:alpha val="0"/>
                </a:schemeClr>
              </a:gs>
              <a:gs pos="46000">
                <a:schemeClr val="accent1">
                  <a:lumMod val="95000"/>
                  <a:lumOff val="5000"/>
                  <a:alpha val="71000"/>
                </a:schemeClr>
              </a:gs>
              <a:gs pos="70000">
                <a:srgbClr val="35568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6" name="Image 15"/>
          <p:cNvPicPr>
            <a:picLocks noChangeAspect="1"/>
          </p:cNvPicPr>
          <p:nvPr/>
        </p:nvPicPr>
        <p:blipFill rotWithShape="1">
          <a:blip r:embed="rId4" cstate="hqprint">
            <a:extLst>
              <a:ext uri="{28A0092B-C50C-407E-A947-70E740481C1C}">
                <a14:useLocalDpi xmlns:a14="http://schemas.microsoft.com/office/drawing/2010/main" val="0"/>
              </a:ext>
            </a:extLst>
          </a:blip>
          <a:srcRect b="19031"/>
          <a:stretch/>
        </p:blipFill>
        <p:spPr>
          <a:xfrm>
            <a:off x="84524" y="128027"/>
            <a:ext cx="990758" cy="979703"/>
          </a:xfrm>
          <a:prstGeom prst="rect">
            <a:avLst/>
          </a:prstGeom>
        </p:spPr>
      </p:pic>
      <p:pic>
        <p:nvPicPr>
          <p:cNvPr id="28" name="Image 27">
            <a:extLst>
              <a:ext uri="{FF2B5EF4-FFF2-40B4-BE49-F238E27FC236}">
                <a16:creationId xmlns:a16="http://schemas.microsoft.com/office/drawing/2014/main" id="{3FE0BE64-8FC1-7F3C-9BB6-3983C85CD47E}"/>
              </a:ext>
            </a:extLst>
          </p:cNvPr>
          <p:cNvPicPr>
            <a:picLocks noChangeAspect="1"/>
          </p:cNvPicPr>
          <p:nvPr/>
        </p:nvPicPr>
        <p:blipFill>
          <a:blip r:embed="rId5"/>
          <a:stretch>
            <a:fillRect/>
          </a:stretch>
        </p:blipFill>
        <p:spPr>
          <a:xfrm>
            <a:off x="1415495" y="529396"/>
            <a:ext cx="9701223" cy="569257"/>
          </a:xfrm>
          <a:prstGeom prst="rect">
            <a:avLst/>
          </a:prstGeom>
        </p:spPr>
      </p:pic>
      <p:pic>
        <p:nvPicPr>
          <p:cNvPr id="38" name="Image 37">
            <a:extLst>
              <a:ext uri="{FF2B5EF4-FFF2-40B4-BE49-F238E27FC236}">
                <a16:creationId xmlns:a16="http://schemas.microsoft.com/office/drawing/2014/main" id="{72B92108-73D6-7AE0-A865-417904EB8B7C}"/>
              </a:ext>
            </a:extLst>
          </p:cNvPr>
          <p:cNvPicPr>
            <a:picLocks noChangeAspect="1"/>
          </p:cNvPicPr>
          <p:nvPr/>
        </p:nvPicPr>
        <p:blipFill>
          <a:blip r:embed="rId6"/>
          <a:stretch>
            <a:fillRect/>
          </a:stretch>
        </p:blipFill>
        <p:spPr>
          <a:xfrm>
            <a:off x="5261477" y="1098653"/>
            <a:ext cx="1704975" cy="306650"/>
          </a:xfrm>
          <a:prstGeom prst="rect">
            <a:avLst/>
          </a:prstGeom>
        </p:spPr>
      </p:pic>
      <p:sp>
        <p:nvSpPr>
          <p:cNvPr id="39" name="ZoneTexte 38">
            <a:extLst>
              <a:ext uri="{FF2B5EF4-FFF2-40B4-BE49-F238E27FC236}">
                <a16:creationId xmlns:a16="http://schemas.microsoft.com/office/drawing/2014/main" id="{FC9E87D2-0CB1-EA73-3038-AC7630B488B5}"/>
              </a:ext>
            </a:extLst>
          </p:cNvPr>
          <p:cNvSpPr txBox="1"/>
          <p:nvPr/>
        </p:nvSpPr>
        <p:spPr>
          <a:xfrm>
            <a:off x="1512553" y="2376116"/>
            <a:ext cx="9166894" cy="1754326"/>
          </a:xfrm>
          <a:prstGeom prst="rect">
            <a:avLst/>
          </a:prstGeom>
          <a:solidFill>
            <a:srgbClr val="2F5597">
              <a:alpha val="34118"/>
            </a:srgbClr>
          </a:solidFill>
          <a:ln>
            <a:solidFill>
              <a:schemeClr val="bg1"/>
            </a:solidFill>
          </a:ln>
        </p:spPr>
        <p:txBody>
          <a:bodyPr wrap="square" rtlCol="0">
            <a:spAutoFit/>
          </a:bodyPr>
          <a:lstStyle/>
          <a:p>
            <a:pPr algn="ctr"/>
            <a:r>
              <a:rPr lang="en-US" sz="3600" b="1" dirty="0">
                <a:solidFill>
                  <a:schemeClr val="bg1"/>
                </a:solidFill>
              </a:rPr>
              <a:t>Providing EO services for public administrations:</a:t>
            </a:r>
          </a:p>
          <a:p>
            <a:pPr algn="ctr"/>
            <a:r>
              <a:rPr lang="en-US" sz="3600" b="1" dirty="0">
                <a:solidFill>
                  <a:schemeClr val="bg1"/>
                </a:solidFill>
              </a:rPr>
              <a:t>Challenges and experience-based solutions</a:t>
            </a:r>
            <a:endParaRPr lang="fr-BE" sz="3600" b="1" dirty="0">
              <a:solidFill>
                <a:schemeClr val="bg1"/>
              </a:solidFill>
            </a:endParaRPr>
          </a:p>
        </p:txBody>
      </p:sp>
      <p:sp>
        <p:nvSpPr>
          <p:cNvPr id="40" name="ZoneTexte 39">
            <a:extLst>
              <a:ext uri="{FF2B5EF4-FFF2-40B4-BE49-F238E27FC236}">
                <a16:creationId xmlns:a16="http://schemas.microsoft.com/office/drawing/2014/main" id="{B2D2C0BE-195C-D8E5-11D2-83362544392E}"/>
              </a:ext>
            </a:extLst>
          </p:cNvPr>
          <p:cNvSpPr txBox="1"/>
          <p:nvPr/>
        </p:nvSpPr>
        <p:spPr>
          <a:xfrm>
            <a:off x="1075281" y="4478557"/>
            <a:ext cx="10041437" cy="954107"/>
          </a:xfrm>
          <a:prstGeom prst="rect">
            <a:avLst/>
          </a:prstGeom>
          <a:noFill/>
          <a:ln>
            <a:noFill/>
          </a:ln>
        </p:spPr>
        <p:txBody>
          <a:bodyPr wrap="square" rtlCol="0">
            <a:spAutoFit/>
          </a:bodyPr>
          <a:lstStyle/>
          <a:p>
            <a:pPr algn="ctr"/>
            <a:r>
              <a:rPr lang="en-US" sz="3200" b="1" dirty="0">
                <a:solidFill>
                  <a:schemeClr val="bg1"/>
                </a:solidFill>
              </a:rPr>
              <a:t>Dr. Benjamin Palmaerts</a:t>
            </a:r>
          </a:p>
          <a:p>
            <a:pPr algn="ctr"/>
            <a:r>
              <a:rPr lang="en-US" sz="2400" dirty="0">
                <a:solidFill>
                  <a:schemeClr val="bg1"/>
                </a:solidFill>
              </a:rPr>
              <a:t>&amp; the </a:t>
            </a:r>
            <a:r>
              <a:rPr lang="en-US" sz="2400" dirty="0" err="1">
                <a:solidFill>
                  <a:schemeClr val="bg1"/>
                </a:solidFill>
              </a:rPr>
              <a:t>ISSeP</a:t>
            </a:r>
            <a:r>
              <a:rPr lang="en-US" sz="2400" dirty="0">
                <a:solidFill>
                  <a:schemeClr val="bg1"/>
                </a:solidFill>
              </a:rPr>
              <a:t>/CTG Team</a:t>
            </a:r>
            <a:endParaRPr lang="fr-BE" sz="2400" dirty="0">
              <a:solidFill>
                <a:schemeClr val="bg1"/>
              </a:solidFill>
            </a:endParaRPr>
          </a:p>
        </p:txBody>
      </p:sp>
    </p:spTree>
    <p:extLst>
      <p:ext uri="{BB962C8B-B14F-4D97-AF65-F5344CB8AC3E}">
        <p14:creationId xmlns:p14="http://schemas.microsoft.com/office/powerpoint/2010/main" val="2674276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2">
            <a:extLst>
              <a:ext uri="{FF2B5EF4-FFF2-40B4-BE49-F238E27FC236}">
                <a16:creationId xmlns:a16="http://schemas.microsoft.com/office/drawing/2014/main" id="{D60FA603-D88D-57C8-3E1D-C746C8ECDF04}"/>
              </a:ext>
            </a:extLst>
          </p:cNvPr>
          <p:cNvSpPr txBox="1">
            <a:spLocks/>
          </p:cNvSpPr>
          <p:nvPr/>
        </p:nvSpPr>
        <p:spPr>
          <a:xfrm>
            <a:off x="145257" y="2265279"/>
            <a:ext cx="5805125" cy="4277360"/>
          </a:xfrm>
          <a:prstGeom prst="rect">
            <a:avLst/>
          </a:prstGeom>
        </p:spPr>
        <p:txBody>
          <a:bodyPr vert="horz" lIns="45720" tIns="45720" rIns="4572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endParaRPr lang="fr-FR" sz="2000" dirty="0">
              <a:latin typeface="Tw Cen MT Condensed"/>
            </a:endParaRPr>
          </a:p>
          <a:p>
            <a:pPr algn="ctr"/>
            <a:endParaRPr lang="fr-FR" sz="2000" dirty="0">
              <a:latin typeface="Tw Cen MT Condensed"/>
            </a:endParaRPr>
          </a:p>
        </p:txBody>
      </p:sp>
      <p:sp>
        <p:nvSpPr>
          <p:cNvPr id="19" name="ZoneTexte 18">
            <a:extLst>
              <a:ext uri="{FF2B5EF4-FFF2-40B4-BE49-F238E27FC236}">
                <a16:creationId xmlns:a16="http://schemas.microsoft.com/office/drawing/2014/main" id="{EE74B43B-E179-1946-4A83-FB105243BC7E}"/>
              </a:ext>
            </a:extLst>
          </p:cNvPr>
          <p:cNvSpPr txBox="1"/>
          <p:nvPr/>
        </p:nvSpPr>
        <p:spPr>
          <a:xfrm>
            <a:off x="253492" y="6433518"/>
            <a:ext cx="29391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000" dirty="0" err="1"/>
              <a:t>Wyard</a:t>
            </a:r>
            <a:r>
              <a:rPr lang="fr-FR" sz="1000" dirty="0"/>
              <a:t> et al. (2023)</a:t>
            </a:r>
          </a:p>
        </p:txBody>
      </p:sp>
      <p:sp>
        <p:nvSpPr>
          <p:cNvPr id="8" name="Espace réservé du contenu 2">
            <a:extLst>
              <a:ext uri="{FF2B5EF4-FFF2-40B4-BE49-F238E27FC236}">
                <a16:creationId xmlns:a16="http://schemas.microsoft.com/office/drawing/2014/main" id="{444E1851-5C91-295E-C209-823D2A14B677}"/>
              </a:ext>
            </a:extLst>
          </p:cNvPr>
          <p:cNvSpPr txBox="1">
            <a:spLocks/>
          </p:cNvSpPr>
          <p:nvPr/>
        </p:nvSpPr>
        <p:spPr>
          <a:xfrm>
            <a:off x="145257" y="1910968"/>
            <a:ext cx="5527167" cy="623058"/>
          </a:xfrm>
          <a:prstGeom prst="rect">
            <a:avLst/>
          </a:prstGeom>
        </p:spPr>
        <p:txBody>
          <a:bodyPr vert="horz" lIns="45720" tIns="45720" rIns="45720" bIns="45720" rtlCol="0" anchor="t">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Semi-automatic characterization of roofing materials by remote sensing</a:t>
            </a:r>
          </a:p>
          <a:p>
            <a:endParaRPr lang="en-US" dirty="0"/>
          </a:p>
          <a:p>
            <a:endParaRPr lang="fr-FR" dirty="0"/>
          </a:p>
          <a:p>
            <a:endParaRPr lang="fr-FR" dirty="0"/>
          </a:p>
          <a:p>
            <a:endParaRPr lang="fr-FR" dirty="0"/>
          </a:p>
        </p:txBody>
      </p:sp>
      <p:grpSp>
        <p:nvGrpSpPr>
          <p:cNvPr id="6" name="Groupe 5">
            <a:extLst>
              <a:ext uri="{FF2B5EF4-FFF2-40B4-BE49-F238E27FC236}">
                <a16:creationId xmlns:a16="http://schemas.microsoft.com/office/drawing/2014/main" id="{D288DEB1-BF6F-F2BD-175B-BA1917ACB340}"/>
              </a:ext>
            </a:extLst>
          </p:cNvPr>
          <p:cNvGrpSpPr/>
          <p:nvPr/>
        </p:nvGrpSpPr>
        <p:grpSpPr>
          <a:xfrm>
            <a:off x="0" y="3084"/>
            <a:ext cx="12192000" cy="806083"/>
            <a:chOff x="0" y="3084"/>
            <a:chExt cx="12192000" cy="806083"/>
          </a:xfrm>
        </p:grpSpPr>
        <p:pic>
          <p:nvPicPr>
            <p:cNvPr id="10" name="Image 9">
              <a:extLst>
                <a:ext uri="{FF2B5EF4-FFF2-40B4-BE49-F238E27FC236}">
                  <a16:creationId xmlns:a16="http://schemas.microsoft.com/office/drawing/2014/main" id="{14768252-7C01-7399-1317-7EB4D914EE20}"/>
                </a:ext>
              </a:extLst>
            </p:cNvPr>
            <p:cNvPicPr>
              <a:picLocks noChangeAspect="1"/>
            </p:cNvPicPr>
            <p:nvPr/>
          </p:nvPicPr>
          <p:blipFill>
            <a:blip r:embed="rId3"/>
            <a:stretch>
              <a:fillRect/>
            </a:stretch>
          </p:blipFill>
          <p:spPr>
            <a:xfrm>
              <a:off x="0" y="3084"/>
              <a:ext cx="12192000" cy="806083"/>
            </a:xfrm>
            <a:prstGeom prst="rect">
              <a:avLst/>
            </a:prstGeom>
          </p:spPr>
        </p:pic>
        <p:pic>
          <p:nvPicPr>
            <p:cNvPr id="12" name="Image 11">
              <a:extLst>
                <a:ext uri="{FF2B5EF4-FFF2-40B4-BE49-F238E27FC236}">
                  <a16:creationId xmlns:a16="http://schemas.microsoft.com/office/drawing/2014/main" id="{AEBC5EF8-1EAF-5DA1-B229-35D1C05F48F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53492" y="157152"/>
              <a:ext cx="458877" cy="460196"/>
            </a:xfrm>
            <a:prstGeom prst="rect">
              <a:avLst/>
            </a:prstGeom>
          </p:spPr>
        </p:pic>
      </p:grpSp>
      <p:sp>
        <p:nvSpPr>
          <p:cNvPr id="13" name="Rectangle 12">
            <a:extLst>
              <a:ext uri="{FF2B5EF4-FFF2-40B4-BE49-F238E27FC236}">
                <a16:creationId xmlns:a16="http://schemas.microsoft.com/office/drawing/2014/main" id="{3FCC07E4-5E2C-6496-ED88-BFCD5272F054}"/>
              </a:ext>
            </a:extLst>
          </p:cNvPr>
          <p:cNvSpPr/>
          <p:nvPr/>
        </p:nvSpPr>
        <p:spPr>
          <a:xfrm>
            <a:off x="890414" y="81785"/>
            <a:ext cx="11048093" cy="646331"/>
          </a:xfrm>
          <a:prstGeom prst="rect">
            <a:avLst/>
          </a:prstGeom>
        </p:spPr>
        <p:txBody>
          <a:bodyPr wrap="square">
            <a:spAutoFit/>
          </a:bodyPr>
          <a:lstStyle/>
          <a:p>
            <a:r>
              <a:rPr lang="en-US" sz="3600" b="1" dirty="0">
                <a:ln w="0">
                  <a:noFill/>
                </a:ln>
                <a:solidFill>
                  <a:schemeClr val="bg1"/>
                </a:solidFill>
                <a:effectLst>
                  <a:outerShdw blurRad="38100" dist="19050" dir="2700000" algn="tl" rotWithShape="0">
                    <a:schemeClr val="dk1">
                      <a:alpha val="40000"/>
                    </a:schemeClr>
                  </a:outerShdw>
                </a:effectLst>
                <a:cs typeface="Calibri Light" panose="020F0302020204030204" pitchFamily="34" charset="0"/>
              </a:rPr>
              <a:t>CASMATTELE</a:t>
            </a:r>
          </a:p>
        </p:txBody>
      </p:sp>
      <p:pic>
        <p:nvPicPr>
          <p:cNvPr id="22" name="Image 21">
            <a:extLst>
              <a:ext uri="{FF2B5EF4-FFF2-40B4-BE49-F238E27FC236}">
                <a16:creationId xmlns:a16="http://schemas.microsoft.com/office/drawing/2014/main" id="{E311CDE4-9DE0-2A9E-E9A5-370AB5248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832" y="827603"/>
            <a:ext cx="7394668" cy="918735"/>
          </a:xfrm>
          <a:prstGeom prst="rect">
            <a:avLst/>
          </a:prstGeom>
        </p:spPr>
      </p:pic>
      <p:pic>
        <p:nvPicPr>
          <p:cNvPr id="23" name="Image 14">
            <a:extLst>
              <a:ext uri="{FF2B5EF4-FFF2-40B4-BE49-F238E27FC236}">
                <a16:creationId xmlns:a16="http://schemas.microsoft.com/office/drawing/2014/main" id="{C83C311A-4626-582E-C463-6CF09DA33DC2}"/>
              </a:ext>
            </a:extLst>
          </p:cNvPr>
          <p:cNvPicPr>
            <a:picLocks noChangeAspect="1"/>
          </p:cNvPicPr>
          <p:nvPr/>
        </p:nvPicPr>
        <p:blipFill>
          <a:blip r:embed="rId6"/>
          <a:stretch/>
        </p:blipFill>
        <p:spPr>
          <a:xfrm>
            <a:off x="121974" y="2774946"/>
            <a:ext cx="3349894" cy="3081812"/>
          </a:xfrm>
          <a:prstGeom prst="rect">
            <a:avLst/>
          </a:prstGeom>
          <a:ln w="0">
            <a:noFill/>
          </a:ln>
        </p:spPr>
      </p:pic>
      <p:pic>
        <p:nvPicPr>
          <p:cNvPr id="20" name="Image 20">
            <a:extLst>
              <a:ext uri="{FF2B5EF4-FFF2-40B4-BE49-F238E27FC236}">
                <a16:creationId xmlns:a16="http://schemas.microsoft.com/office/drawing/2014/main" id="{1BCFE10C-34CC-0EFF-C650-F1F7EFDD6B8E}"/>
              </a:ext>
            </a:extLst>
          </p:cNvPr>
          <p:cNvPicPr>
            <a:picLocks noChangeAspect="1"/>
          </p:cNvPicPr>
          <p:nvPr/>
        </p:nvPicPr>
        <p:blipFill>
          <a:blip r:embed="rId7"/>
          <a:stretch>
            <a:fillRect/>
          </a:stretch>
        </p:blipFill>
        <p:spPr>
          <a:xfrm>
            <a:off x="6841580" y="854541"/>
            <a:ext cx="4681953" cy="3320166"/>
          </a:xfrm>
          <a:prstGeom prst="rect">
            <a:avLst/>
          </a:prstGeom>
        </p:spPr>
      </p:pic>
      <p:pic>
        <p:nvPicPr>
          <p:cNvPr id="28" name="Image 27">
            <a:extLst>
              <a:ext uri="{FF2B5EF4-FFF2-40B4-BE49-F238E27FC236}">
                <a16:creationId xmlns:a16="http://schemas.microsoft.com/office/drawing/2014/main" id="{760BABFC-ED84-5C10-549C-FCB4E534065F}"/>
              </a:ext>
            </a:extLst>
          </p:cNvPr>
          <p:cNvPicPr>
            <a:picLocks noChangeAspect="1"/>
          </p:cNvPicPr>
          <p:nvPr/>
        </p:nvPicPr>
        <p:blipFill>
          <a:blip r:embed="rId8"/>
          <a:stretch>
            <a:fillRect/>
          </a:stretch>
        </p:blipFill>
        <p:spPr>
          <a:xfrm>
            <a:off x="6988751" y="4369487"/>
            <a:ext cx="2237607" cy="2406728"/>
          </a:xfrm>
          <a:prstGeom prst="rect">
            <a:avLst/>
          </a:prstGeom>
        </p:spPr>
      </p:pic>
      <p:pic>
        <p:nvPicPr>
          <p:cNvPr id="32" name="Image 31">
            <a:extLst>
              <a:ext uri="{FF2B5EF4-FFF2-40B4-BE49-F238E27FC236}">
                <a16:creationId xmlns:a16="http://schemas.microsoft.com/office/drawing/2014/main" id="{8E6B3272-CC3E-8E3D-C0C2-6237BA22AB4C}"/>
              </a:ext>
            </a:extLst>
          </p:cNvPr>
          <p:cNvPicPr>
            <a:picLocks noChangeAspect="1"/>
          </p:cNvPicPr>
          <p:nvPr/>
        </p:nvPicPr>
        <p:blipFill>
          <a:blip r:embed="rId9"/>
          <a:stretch>
            <a:fillRect/>
          </a:stretch>
        </p:blipFill>
        <p:spPr>
          <a:xfrm>
            <a:off x="9410314" y="4426603"/>
            <a:ext cx="2237607" cy="2428313"/>
          </a:xfrm>
          <a:prstGeom prst="rect">
            <a:avLst/>
          </a:prstGeom>
        </p:spPr>
      </p:pic>
      <p:sp>
        <p:nvSpPr>
          <p:cNvPr id="33" name="ZoneTexte 32">
            <a:extLst>
              <a:ext uri="{FF2B5EF4-FFF2-40B4-BE49-F238E27FC236}">
                <a16:creationId xmlns:a16="http://schemas.microsoft.com/office/drawing/2014/main" id="{0B76054B-BC55-3147-7728-5D1D8F785ACD}"/>
              </a:ext>
            </a:extLst>
          </p:cNvPr>
          <p:cNvSpPr txBox="1"/>
          <p:nvPr/>
        </p:nvSpPr>
        <p:spPr>
          <a:xfrm>
            <a:off x="3837832" y="2888337"/>
            <a:ext cx="2730836" cy="2862322"/>
          </a:xfrm>
          <a:prstGeom prst="rect">
            <a:avLst/>
          </a:prstGeom>
          <a:noFill/>
        </p:spPr>
        <p:txBody>
          <a:bodyPr wrap="square">
            <a:spAutoFit/>
          </a:bodyPr>
          <a:lstStyle/>
          <a:p>
            <a:pPr marL="342900" indent="-342900">
              <a:buFont typeface="Arial" panose="020B0604020202020204" pitchFamily="34" charset="0"/>
              <a:buChar char="•"/>
            </a:pPr>
            <a:r>
              <a:rPr lang="en-US" sz="2000" dirty="0"/>
              <a:t>Simple answer wanted vs scientific complexity and rigor</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Identification of the users’ needs to simplify the scientific results</a:t>
            </a:r>
          </a:p>
          <a:p>
            <a:endParaRPr lang="fr-BE" sz="2000" dirty="0"/>
          </a:p>
        </p:txBody>
      </p:sp>
    </p:spTree>
    <p:extLst>
      <p:ext uri="{BB962C8B-B14F-4D97-AF65-F5344CB8AC3E}">
        <p14:creationId xmlns:p14="http://schemas.microsoft.com/office/powerpoint/2010/main" val="262095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2">
            <a:extLst>
              <a:ext uri="{FF2B5EF4-FFF2-40B4-BE49-F238E27FC236}">
                <a16:creationId xmlns:a16="http://schemas.microsoft.com/office/drawing/2014/main" id="{D60FA603-D88D-57C8-3E1D-C746C8ECDF04}"/>
              </a:ext>
            </a:extLst>
          </p:cNvPr>
          <p:cNvSpPr txBox="1">
            <a:spLocks/>
          </p:cNvSpPr>
          <p:nvPr/>
        </p:nvSpPr>
        <p:spPr>
          <a:xfrm>
            <a:off x="145257" y="2265279"/>
            <a:ext cx="5805125" cy="4277360"/>
          </a:xfrm>
          <a:prstGeom prst="rect">
            <a:avLst/>
          </a:prstGeom>
        </p:spPr>
        <p:txBody>
          <a:bodyPr vert="horz" lIns="45720" tIns="45720" rIns="4572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ctr"/>
            <a:endParaRPr lang="fr-FR" sz="2000" dirty="0">
              <a:latin typeface="Tw Cen MT Condensed"/>
            </a:endParaRPr>
          </a:p>
          <a:p>
            <a:pPr algn="ctr"/>
            <a:endParaRPr lang="fr-FR" sz="2000" dirty="0">
              <a:latin typeface="Tw Cen MT Condensed"/>
            </a:endParaRPr>
          </a:p>
        </p:txBody>
      </p:sp>
      <p:sp>
        <p:nvSpPr>
          <p:cNvPr id="19" name="ZoneTexte 18">
            <a:extLst>
              <a:ext uri="{FF2B5EF4-FFF2-40B4-BE49-F238E27FC236}">
                <a16:creationId xmlns:a16="http://schemas.microsoft.com/office/drawing/2014/main" id="{EE74B43B-E179-1946-4A83-FB105243BC7E}"/>
              </a:ext>
            </a:extLst>
          </p:cNvPr>
          <p:cNvSpPr txBox="1"/>
          <p:nvPr/>
        </p:nvSpPr>
        <p:spPr>
          <a:xfrm>
            <a:off x="253492" y="6433518"/>
            <a:ext cx="29391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000" dirty="0" err="1"/>
              <a:t>Wyard</a:t>
            </a:r>
            <a:r>
              <a:rPr lang="fr-FR" sz="1000" dirty="0"/>
              <a:t> et al. (2023)</a:t>
            </a:r>
          </a:p>
        </p:txBody>
      </p:sp>
      <p:sp>
        <p:nvSpPr>
          <p:cNvPr id="8" name="Espace réservé du contenu 2">
            <a:extLst>
              <a:ext uri="{FF2B5EF4-FFF2-40B4-BE49-F238E27FC236}">
                <a16:creationId xmlns:a16="http://schemas.microsoft.com/office/drawing/2014/main" id="{444E1851-5C91-295E-C209-823D2A14B677}"/>
              </a:ext>
            </a:extLst>
          </p:cNvPr>
          <p:cNvSpPr txBox="1">
            <a:spLocks/>
          </p:cNvSpPr>
          <p:nvPr/>
        </p:nvSpPr>
        <p:spPr>
          <a:xfrm>
            <a:off x="145257" y="1910968"/>
            <a:ext cx="5527167" cy="623058"/>
          </a:xfrm>
          <a:prstGeom prst="rect">
            <a:avLst/>
          </a:prstGeom>
        </p:spPr>
        <p:txBody>
          <a:bodyPr vert="horz" lIns="45720" tIns="45720" rIns="45720" bIns="45720" rtlCol="0" anchor="t">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Semi-automatic characterization of roofing materials by remote sensing</a:t>
            </a:r>
          </a:p>
          <a:p>
            <a:endParaRPr lang="en-US" dirty="0"/>
          </a:p>
          <a:p>
            <a:endParaRPr lang="fr-FR" dirty="0"/>
          </a:p>
          <a:p>
            <a:endParaRPr lang="fr-FR" dirty="0"/>
          </a:p>
          <a:p>
            <a:endParaRPr lang="fr-FR" dirty="0"/>
          </a:p>
        </p:txBody>
      </p:sp>
      <p:grpSp>
        <p:nvGrpSpPr>
          <p:cNvPr id="6" name="Groupe 5">
            <a:extLst>
              <a:ext uri="{FF2B5EF4-FFF2-40B4-BE49-F238E27FC236}">
                <a16:creationId xmlns:a16="http://schemas.microsoft.com/office/drawing/2014/main" id="{D288DEB1-BF6F-F2BD-175B-BA1917ACB340}"/>
              </a:ext>
            </a:extLst>
          </p:cNvPr>
          <p:cNvGrpSpPr/>
          <p:nvPr/>
        </p:nvGrpSpPr>
        <p:grpSpPr>
          <a:xfrm>
            <a:off x="0" y="3084"/>
            <a:ext cx="12192000" cy="806083"/>
            <a:chOff x="0" y="3084"/>
            <a:chExt cx="12192000" cy="806083"/>
          </a:xfrm>
        </p:grpSpPr>
        <p:pic>
          <p:nvPicPr>
            <p:cNvPr id="10" name="Image 9">
              <a:extLst>
                <a:ext uri="{FF2B5EF4-FFF2-40B4-BE49-F238E27FC236}">
                  <a16:creationId xmlns:a16="http://schemas.microsoft.com/office/drawing/2014/main" id="{14768252-7C01-7399-1317-7EB4D914EE20}"/>
                </a:ext>
              </a:extLst>
            </p:cNvPr>
            <p:cNvPicPr>
              <a:picLocks noChangeAspect="1"/>
            </p:cNvPicPr>
            <p:nvPr/>
          </p:nvPicPr>
          <p:blipFill>
            <a:blip r:embed="rId3"/>
            <a:stretch>
              <a:fillRect/>
            </a:stretch>
          </p:blipFill>
          <p:spPr>
            <a:xfrm>
              <a:off x="0" y="3084"/>
              <a:ext cx="12192000" cy="806083"/>
            </a:xfrm>
            <a:prstGeom prst="rect">
              <a:avLst/>
            </a:prstGeom>
          </p:spPr>
        </p:pic>
        <p:pic>
          <p:nvPicPr>
            <p:cNvPr id="12" name="Image 11">
              <a:extLst>
                <a:ext uri="{FF2B5EF4-FFF2-40B4-BE49-F238E27FC236}">
                  <a16:creationId xmlns:a16="http://schemas.microsoft.com/office/drawing/2014/main" id="{AEBC5EF8-1EAF-5DA1-B229-35D1C05F48F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53492" y="157152"/>
              <a:ext cx="458877" cy="460196"/>
            </a:xfrm>
            <a:prstGeom prst="rect">
              <a:avLst/>
            </a:prstGeom>
          </p:spPr>
        </p:pic>
      </p:grpSp>
      <p:sp>
        <p:nvSpPr>
          <p:cNvPr id="13" name="Rectangle 12">
            <a:extLst>
              <a:ext uri="{FF2B5EF4-FFF2-40B4-BE49-F238E27FC236}">
                <a16:creationId xmlns:a16="http://schemas.microsoft.com/office/drawing/2014/main" id="{3FCC07E4-5E2C-6496-ED88-BFCD5272F054}"/>
              </a:ext>
            </a:extLst>
          </p:cNvPr>
          <p:cNvSpPr/>
          <p:nvPr/>
        </p:nvSpPr>
        <p:spPr>
          <a:xfrm>
            <a:off x="890414" y="81785"/>
            <a:ext cx="11048093" cy="646331"/>
          </a:xfrm>
          <a:prstGeom prst="rect">
            <a:avLst/>
          </a:prstGeom>
        </p:spPr>
        <p:txBody>
          <a:bodyPr wrap="square">
            <a:spAutoFit/>
          </a:bodyPr>
          <a:lstStyle/>
          <a:p>
            <a:r>
              <a:rPr lang="en-US" sz="3600" b="1" dirty="0">
                <a:ln w="0">
                  <a:noFill/>
                </a:ln>
                <a:solidFill>
                  <a:schemeClr val="bg1"/>
                </a:solidFill>
                <a:effectLst>
                  <a:outerShdw blurRad="38100" dist="19050" dir="2700000" algn="tl" rotWithShape="0">
                    <a:schemeClr val="dk1">
                      <a:alpha val="40000"/>
                    </a:schemeClr>
                  </a:outerShdw>
                </a:effectLst>
                <a:cs typeface="Calibri Light" panose="020F0302020204030204" pitchFamily="34" charset="0"/>
              </a:rPr>
              <a:t>CASMATTELE</a:t>
            </a:r>
          </a:p>
        </p:txBody>
      </p:sp>
      <p:pic>
        <p:nvPicPr>
          <p:cNvPr id="22" name="Image 21">
            <a:extLst>
              <a:ext uri="{FF2B5EF4-FFF2-40B4-BE49-F238E27FC236}">
                <a16:creationId xmlns:a16="http://schemas.microsoft.com/office/drawing/2014/main" id="{E311CDE4-9DE0-2A9E-E9A5-370AB5248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832" y="827603"/>
            <a:ext cx="7394668" cy="918735"/>
          </a:xfrm>
          <a:prstGeom prst="rect">
            <a:avLst/>
          </a:prstGeom>
        </p:spPr>
      </p:pic>
      <p:pic>
        <p:nvPicPr>
          <p:cNvPr id="23" name="Image 14">
            <a:extLst>
              <a:ext uri="{FF2B5EF4-FFF2-40B4-BE49-F238E27FC236}">
                <a16:creationId xmlns:a16="http://schemas.microsoft.com/office/drawing/2014/main" id="{C83C311A-4626-582E-C463-6CF09DA33DC2}"/>
              </a:ext>
            </a:extLst>
          </p:cNvPr>
          <p:cNvPicPr>
            <a:picLocks noChangeAspect="1"/>
          </p:cNvPicPr>
          <p:nvPr/>
        </p:nvPicPr>
        <p:blipFill>
          <a:blip r:embed="rId6"/>
          <a:stretch/>
        </p:blipFill>
        <p:spPr>
          <a:xfrm>
            <a:off x="121974" y="2774946"/>
            <a:ext cx="3349894" cy="3081812"/>
          </a:xfrm>
          <a:prstGeom prst="rect">
            <a:avLst/>
          </a:prstGeom>
          <a:ln w="0">
            <a:noFill/>
          </a:ln>
        </p:spPr>
      </p:pic>
      <p:pic>
        <p:nvPicPr>
          <p:cNvPr id="26" name="Image 25">
            <a:extLst>
              <a:ext uri="{FF2B5EF4-FFF2-40B4-BE49-F238E27FC236}">
                <a16:creationId xmlns:a16="http://schemas.microsoft.com/office/drawing/2014/main" id="{D8E94A74-DB80-06C6-D982-4C47F93BAE88}"/>
              </a:ext>
            </a:extLst>
          </p:cNvPr>
          <p:cNvPicPr>
            <a:picLocks noChangeAspect="1"/>
          </p:cNvPicPr>
          <p:nvPr/>
        </p:nvPicPr>
        <p:blipFill rotWithShape="1">
          <a:blip r:embed="rId7"/>
          <a:srcRect l="3788" r="30409" b="11942"/>
          <a:stretch/>
        </p:blipFill>
        <p:spPr>
          <a:xfrm>
            <a:off x="3811821" y="2429909"/>
            <a:ext cx="2743199" cy="4115124"/>
          </a:xfrm>
          <a:prstGeom prst="rect">
            <a:avLst/>
          </a:prstGeom>
        </p:spPr>
      </p:pic>
      <p:pic>
        <p:nvPicPr>
          <p:cNvPr id="20" name="Image 20">
            <a:extLst>
              <a:ext uri="{FF2B5EF4-FFF2-40B4-BE49-F238E27FC236}">
                <a16:creationId xmlns:a16="http://schemas.microsoft.com/office/drawing/2014/main" id="{1BCFE10C-34CC-0EFF-C650-F1F7EFDD6B8E}"/>
              </a:ext>
            </a:extLst>
          </p:cNvPr>
          <p:cNvPicPr>
            <a:picLocks noChangeAspect="1"/>
          </p:cNvPicPr>
          <p:nvPr/>
        </p:nvPicPr>
        <p:blipFill>
          <a:blip r:embed="rId8"/>
          <a:stretch>
            <a:fillRect/>
          </a:stretch>
        </p:blipFill>
        <p:spPr>
          <a:xfrm>
            <a:off x="6841580" y="854541"/>
            <a:ext cx="4681953" cy="3320166"/>
          </a:xfrm>
          <a:prstGeom prst="rect">
            <a:avLst/>
          </a:prstGeom>
        </p:spPr>
      </p:pic>
      <p:pic>
        <p:nvPicPr>
          <p:cNvPr id="28" name="Image 27">
            <a:extLst>
              <a:ext uri="{FF2B5EF4-FFF2-40B4-BE49-F238E27FC236}">
                <a16:creationId xmlns:a16="http://schemas.microsoft.com/office/drawing/2014/main" id="{760BABFC-ED84-5C10-549C-FCB4E534065F}"/>
              </a:ext>
            </a:extLst>
          </p:cNvPr>
          <p:cNvPicPr>
            <a:picLocks noChangeAspect="1"/>
          </p:cNvPicPr>
          <p:nvPr/>
        </p:nvPicPr>
        <p:blipFill>
          <a:blip r:embed="rId9"/>
          <a:stretch>
            <a:fillRect/>
          </a:stretch>
        </p:blipFill>
        <p:spPr>
          <a:xfrm>
            <a:off x="6988751" y="4369487"/>
            <a:ext cx="2237607" cy="2406728"/>
          </a:xfrm>
          <a:prstGeom prst="rect">
            <a:avLst/>
          </a:prstGeom>
        </p:spPr>
      </p:pic>
      <p:pic>
        <p:nvPicPr>
          <p:cNvPr id="32" name="Image 31">
            <a:extLst>
              <a:ext uri="{FF2B5EF4-FFF2-40B4-BE49-F238E27FC236}">
                <a16:creationId xmlns:a16="http://schemas.microsoft.com/office/drawing/2014/main" id="{8E6B3272-CC3E-8E3D-C0C2-6237BA22AB4C}"/>
              </a:ext>
            </a:extLst>
          </p:cNvPr>
          <p:cNvPicPr>
            <a:picLocks noChangeAspect="1"/>
          </p:cNvPicPr>
          <p:nvPr/>
        </p:nvPicPr>
        <p:blipFill>
          <a:blip r:embed="rId10"/>
          <a:stretch>
            <a:fillRect/>
          </a:stretch>
        </p:blipFill>
        <p:spPr>
          <a:xfrm>
            <a:off x="9410314" y="4426603"/>
            <a:ext cx="2237607" cy="2428313"/>
          </a:xfrm>
          <a:prstGeom prst="rect">
            <a:avLst/>
          </a:prstGeom>
        </p:spPr>
      </p:pic>
    </p:spTree>
    <p:extLst>
      <p:ext uri="{BB962C8B-B14F-4D97-AF65-F5344CB8AC3E}">
        <p14:creationId xmlns:p14="http://schemas.microsoft.com/office/powerpoint/2010/main" val="1387513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D288DEB1-BF6F-F2BD-175B-BA1917ACB340}"/>
              </a:ext>
            </a:extLst>
          </p:cNvPr>
          <p:cNvGrpSpPr/>
          <p:nvPr/>
        </p:nvGrpSpPr>
        <p:grpSpPr>
          <a:xfrm>
            <a:off x="0" y="3084"/>
            <a:ext cx="12192000" cy="806083"/>
            <a:chOff x="0" y="3084"/>
            <a:chExt cx="12192000" cy="806083"/>
          </a:xfrm>
        </p:grpSpPr>
        <p:pic>
          <p:nvPicPr>
            <p:cNvPr id="10" name="Image 9">
              <a:extLst>
                <a:ext uri="{FF2B5EF4-FFF2-40B4-BE49-F238E27FC236}">
                  <a16:creationId xmlns:a16="http://schemas.microsoft.com/office/drawing/2014/main" id="{14768252-7C01-7399-1317-7EB4D914EE20}"/>
                </a:ext>
              </a:extLst>
            </p:cNvPr>
            <p:cNvPicPr>
              <a:picLocks noChangeAspect="1"/>
            </p:cNvPicPr>
            <p:nvPr/>
          </p:nvPicPr>
          <p:blipFill>
            <a:blip r:embed="rId3"/>
            <a:stretch>
              <a:fillRect/>
            </a:stretch>
          </p:blipFill>
          <p:spPr>
            <a:xfrm>
              <a:off x="0" y="3084"/>
              <a:ext cx="12192000" cy="806083"/>
            </a:xfrm>
            <a:prstGeom prst="rect">
              <a:avLst/>
            </a:prstGeom>
          </p:spPr>
        </p:pic>
        <p:pic>
          <p:nvPicPr>
            <p:cNvPr id="12" name="Image 11">
              <a:extLst>
                <a:ext uri="{FF2B5EF4-FFF2-40B4-BE49-F238E27FC236}">
                  <a16:creationId xmlns:a16="http://schemas.microsoft.com/office/drawing/2014/main" id="{AEBC5EF8-1EAF-5DA1-B229-35D1C05F48F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53492" y="157152"/>
              <a:ext cx="458877" cy="460196"/>
            </a:xfrm>
            <a:prstGeom prst="rect">
              <a:avLst/>
            </a:prstGeom>
          </p:spPr>
        </p:pic>
      </p:grpSp>
      <p:sp>
        <p:nvSpPr>
          <p:cNvPr id="13" name="Rectangle 12">
            <a:extLst>
              <a:ext uri="{FF2B5EF4-FFF2-40B4-BE49-F238E27FC236}">
                <a16:creationId xmlns:a16="http://schemas.microsoft.com/office/drawing/2014/main" id="{3FCC07E4-5E2C-6496-ED88-BFCD5272F054}"/>
              </a:ext>
            </a:extLst>
          </p:cNvPr>
          <p:cNvSpPr/>
          <p:nvPr/>
        </p:nvSpPr>
        <p:spPr>
          <a:xfrm>
            <a:off x="890414" y="81785"/>
            <a:ext cx="11048093" cy="646331"/>
          </a:xfrm>
          <a:prstGeom prst="rect">
            <a:avLst/>
          </a:prstGeom>
        </p:spPr>
        <p:txBody>
          <a:bodyPr wrap="square">
            <a:spAutoFit/>
          </a:bodyPr>
          <a:lstStyle/>
          <a:p>
            <a:r>
              <a:rPr lang="en-US" sz="3600" b="1" dirty="0">
                <a:ln w="0">
                  <a:noFill/>
                </a:ln>
                <a:solidFill>
                  <a:schemeClr val="bg1"/>
                </a:solidFill>
                <a:effectLst>
                  <a:outerShdw blurRad="38100" dist="19050" dir="2700000" algn="tl" rotWithShape="0">
                    <a:schemeClr val="dk1">
                      <a:alpha val="40000"/>
                    </a:schemeClr>
                  </a:outerShdw>
                </a:effectLst>
                <a:cs typeface="Calibri Light" panose="020F0302020204030204" pitchFamily="34" charset="0"/>
              </a:rPr>
              <a:t>SAR(SAR)</a:t>
            </a:r>
          </a:p>
        </p:txBody>
      </p:sp>
      <p:pic>
        <p:nvPicPr>
          <p:cNvPr id="2" name="Picture 3">
            <a:extLst>
              <a:ext uri="{FF2B5EF4-FFF2-40B4-BE49-F238E27FC236}">
                <a16:creationId xmlns:a16="http://schemas.microsoft.com/office/drawing/2014/main" id="{68C0769A-A659-9F9D-08B1-B7C05EF254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4069" y="5499847"/>
            <a:ext cx="7084437" cy="1174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Espace réservé du contenu 3">
            <a:extLst>
              <a:ext uri="{FF2B5EF4-FFF2-40B4-BE49-F238E27FC236}">
                <a16:creationId xmlns:a16="http://schemas.microsoft.com/office/drawing/2014/main" id="{7C960E92-9CA6-48B7-FB32-EC0692D86960}"/>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6582318" y="1274714"/>
            <a:ext cx="4056993" cy="4161019"/>
          </a:xfrm>
        </p:spPr>
      </p:pic>
      <p:sp>
        <p:nvSpPr>
          <p:cNvPr id="5" name="ZoneTexte 4">
            <a:extLst>
              <a:ext uri="{FF2B5EF4-FFF2-40B4-BE49-F238E27FC236}">
                <a16:creationId xmlns:a16="http://schemas.microsoft.com/office/drawing/2014/main" id="{C1AF0FAD-B536-8804-79E1-1B030525A0BC}"/>
              </a:ext>
            </a:extLst>
          </p:cNvPr>
          <p:cNvSpPr txBox="1"/>
          <p:nvPr/>
        </p:nvSpPr>
        <p:spPr>
          <a:xfrm>
            <a:off x="253492" y="6433518"/>
            <a:ext cx="29391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000" dirty="0"/>
              <a:t>Petit et al. (2022)</a:t>
            </a:r>
          </a:p>
        </p:txBody>
      </p:sp>
      <p:pic>
        <p:nvPicPr>
          <p:cNvPr id="9" name="Image 8">
            <a:extLst>
              <a:ext uri="{FF2B5EF4-FFF2-40B4-BE49-F238E27FC236}">
                <a16:creationId xmlns:a16="http://schemas.microsoft.com/office/drawing/2014/main" id="{77BC0977-91E8-EAE8-2E97-AA3F1750F4BF}"/>
              </a:ext>
            </a:extLst>
          </p:cNvPr>
          <p:cNvPicPr>
            <a:picLocks noChangeAspect="1"/>
          </p:cNvPicPr>
          <p:nvPr/>
        </p:nvPicPr>
        <p:blipFill>
          <a:blip r:embed="rId7"/>
          <a:stretch>
            <a:fillRect/>
          </a:stretch>
        </p:blipFill>
        <p:spPr>
          <a:xfrm>
            <a:off x="308414" y="3376790"/>
            <a:ext cx="4277033" cy="2923542"/>
          </a:xfrm>
          <a:prstGeom prst="rect">
            <a:avLst/>
          </a:prstGeom>
        </p:spPr>
      </p:pic>
      <p:sp>
        <p:nvSpPr>
          <p:cNvPr id="14" name="ZoneTexte 13">
            <a:extLst>
              <a:ext uri="{FF2B5EF4-FFF2-40B4-BE49-F238E27FC236}">
                <a16:creationId xmlns:a16="http://schemas.microsoft.com/office/drawing/2014/main" id="{1B546EE3-19D6-D13C-266D-5A7C0338551D}"/>
              </a:ext>
            </a:extLst>
          </p:cNvPr>
          <p:cNvSpPr txBox="1"/>
          <p:nvPr/>
        </p:nvSpPr>
        <p:spPr>
          <a:xfrm>
            <a:off x="308413" y="1118983"/>
            <a:ext cx="6253751" cy="2554545"/>
          </a:xfrm>
          <a:prstGeom prst="rect">
            <a:avLst/>
          </a:prstGeom>
          <a:noFill/>
        </p:spPr>
        <p:txBody>
          <a:bodyPr wrap="square">
            <a:spAutoFit/>
          </a:bodyPr>
          <a:lstStyle/>
          <a:p>
            <a:r>
              <a:rPr lang="en-US" sz="2000" b="1" dirty="0"/>
              <a:t>Automated monitoring of redevelopment sites in Wallonia</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2200 sites</a:t>
            </a:r>
          </a:p>
          <a:p>
            <a:pPr marL="342900" indent="-342900">
              <a:buFont typeface="Arial" panose="020B0604020202020204" pitchFamily="34" charset="0"/>
              <a:buChar char="•"/>
            </a:pPr>
            <a:r>
              <a:rPr lang="en-US" sz="2000" dirty="0"/>
              <a:t>Selection of the sites to be visited</a:t>
            </a:r>
          </a:p>
          <a:p>
            <a:pPr marL="342900" indent="-342900">
              <a:buFont typeface="Arial" panose="020B0604020202020204" pitchFamily="34" charset="0"/>
              <a:buChar char="•"/>
            </a:pPr>
            <a:r>
              <a:rPr lang="en-US" sz="2000" dirty="0"/>
              <a:t>Difficulty for the administration to appropriate the tool</a:t>
            </a:r>
          </a:p>
          <a:p>
            <a:pPr marL="342900" indent="-342900">
              <a:buFont typeface="Arial" panose="020B0604020202020204" pitchFamily="34" charset="0"/>
              <a:buChar char="•"/>
            </a:pPr>
            <a:r>
              <a:rPr lang="en-US" sz="2000" dirty="0"/>
              <a:t>Dependance on the data</a:t>
            </a:r>
          </a:p>
          <a:p>
            <a:endParaRPr lang="fr-BE" sz="2000" dirty="0"/>
          </a:p>
        </p:txBody>
      </p:sp>
      <p:pic>
        <p:nvPicPr>
          <p:cNvPr id="15" name="Google Shape;266;p5">
            <a:extLst>
              <a:ext uri="{FF2B5EF4-FFF2-40B4-BE49-F238E27FC236}">
                <a16:creationId xmlns:a16="http://schemas.microsoft.com/office/drawing/2014/main" id="{32885D83-F369-B6F2-C3F3-BA746DF1101C}"/>
              </a:ext>
            </a:extLst>
          </p:cNvPr>
          <p:cNvPicPr>
            <a:picLocks noChangeAspect="1"/>
          </p:cNvPicPr>
          <p:nvPr/>
        </p:nvPicPr>
        <p:blipFill>
          <a:blip r:embed="rId8">
            <a:alphaModFix/>
          </a:blip>
          <a:stretch>
            <a:fillRect/>
          </a:stretch>
        </p:blipFill>
        <p:spPr>
          <a:xfrm>
            <a:off x="11283072" y="1821378"/>
            <a:ext cx="842682" cy="726445"/>
          </a:xfrm>
          <a:prstGeom prst="rect">
            <a:avLst/>
          </a:prstGeom>
          <a:noFill/>
          <a:ln>
            <a:noFill/>
          </a:ln>
        </p:spPr>
      </p:pic>
      <p:pic>
        <p:nvPicPr>
          <p:cNvPr id="16" name="Google Shape;103;p1">
            <a:extLst>
              <a:ext uri="{FF2B5EF4-FFF2-40B4-BE49-F238E27FC236}">
                <a16:creationId xmlns:a16="http://schemas.microsoft.com/office/drawing/2014/main" id="{92186424-6542-D012-2679-B255EB7B8BB0}"/>
              </a:ext>
            </a:extLst>
          </p:cNvPr>
          <p:cNvPicPr preferRelativeResize="0">
            <a:picLocks noChangeAspect="1"/>
          </p:cNvPicPr>
          <p:nvPr/>
        </p:nvPicPr>
        <p:blipFill rotWithShape="1">
          <a:blip r:embed="rId9">
            <a:alphaModFix/>
          </a:blip>
          <a:srcRect/>
          <a:stretch/>
        </p:blipFill>
        <p:spPr>
          <a:xfrm>
            <a:off x="11249436" y="903937"/>
            <a:ext cx="773530" cy="696178"/>
          </a:xfrm>
          <a:prstGeom prst="rect">
            <a:avLst/>
          </a:prstGeom>
          <a:noFill/>
          <a:ln>
            <a:noFill/>
          </a:ln>
        </p:spPr>
      </p:pic>
      <p:pic>
        <p:nvPicPr>
          <p:cNvPr id="18" name="Image 17">
            <a:extLst>
              <a:ext uri="{FF2B5EF4-FFF2-40B4-BE49-F238E27FC236}">
                <a16:creationId xmlns:a16="http://schemas.microsoft.com/office/drawing/2014/main" id="{2A19DA36-230B-DCAC-2CD6-DC68DF159C5F}"/>
              </a:ext>
            </a:extLst>
          </p:cNvPr>
          <p:cNvPicPr>
            <a:picLocks noChangeAspect="1"/>
          </p:cNvPicPr>
          <p:nvPr/>
        </p:nvPicPr>
        <p:blipFill>
          <a:blip r:embed="rId10"/>
          <a:stretch>
            <a:fillRect/>
          </a:stretch>
        </p:blipFill>
        <p:spPr>
          <a:xfrm>
            <a:off x="8260034" y="946270"/>
            <a:ext cx="1408583" cy="548986"/>
          </a:xfrm>
          <a:prstGeom prst="rect">
            <a:avLst/>
          </a:prstGeom>
        </p:spPr>
      </p:pic>
      <p:pic>
        <p:nvPicPr>
          <p:cNvPr id="24" name="Image 23">
            <a:extLst>
              <a:ext uri="{FF2B5EF4-FFF2-40B4-BE49-F238E27FC236}">
                <a16:creationId xmlns:a16="http://schemas.microsoft.com/office/drawing/2014/main" id="{431684A6-6C70-CAC2-397E-129122EBB1B6}"/>
              </a:ext>
            </a:extLst>
          </p:cNvPr>
          <p:cNvPicPr>
            <a:picLocks noChangeAspect="1"/>
          </p:cNvPicPr>
          <p:nvPr/>
        </p:nvPicPr>
        <p:blipFill>
          <a:blip r:embed="rId11"/>
          <a:stretch>
            <a:fillRect/>
          </a:stretch>
        </p:blipFill>
        <p:spPr>
          <a:xfrm>
            <a:off x="9897034" y="815378"/>
            <a:ext cx="1123985" cy="690448"/>
          </a:xfrm>
          <a:prstGeom prst="rect">
            <a:avLst/>
          </a:prstGeom>
        </p:spPr>
      </p:pic>
    </p:spTree>
    <p:extLst>
      <p:ext uri="{BB962C8B-B14F-4D97-AF65-F5344CB8AC3E}">
        <p14:creationId xmlns:p14="http://schemas.microsoft.com/office/powerpoint/2010/main" val="2894316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a:extLst>
              <a:ext uri="{FF2B5EF4-FFF2-40B4-BE49-F238E27FC236}">
                <a16:creationId xmlns:a16="http://schemas.microsoft.com/office/drawing/2014/main" id="{218BDDE8-C251-9B3F-6612-5F1DF61F6FE7}"/>
              </a:ext>
            </a:extLst>
          </p:cNvPr>
          <p:cNvGrpSpPr/>
          <p:nvPr/>
        </p:nvGrpSpPr>
        <p:grpSpPr>
          <a:xfrm>
            <a:off x="0" y="3084"/>
            <a:ext cx="12192000" cy="806083"/>
            <a:chOff x="0" y="3084"/>
            <a:chExt cx="12192000" cy="806083"/>
          </a:xfrm>
        </p:grpSpPr>
        <p:pic>
          <p:nvPicPr>
            <p:cNvPr id="10" name="Image 9">
              <a:extLst>
                <a:ext uri="{FF2B5EF4-FFF2-40B4-BE49-F238E27FC236}">
                  <a16:creationId xmlns:a16="http://schemas.microsoft.com/office/drawing/2014/main" id="{9C66F30F-F017-0C56-28AC-77853B2F9E62}"/>
                </a:ext>
              </a:extLst>
            </p:cNvPr>
            <p:cNvPicPr>
              <a:picLocks noChangeAspect="1"/>
            </p:cNvPicPr>
            <p:nvPr/>
          </p:nvPicPr>
          <p:blipFill>
            <a:blip r:embed="rId3"/>
            <a:stretch>
              <a:fillRect/>
            </a:stretch>
          </p:blipFill>
          <p:spPr>
            <a:xfrm>
              <a:off x="0" y="3084"/>
              <a:ext cx="12192000" cy="806083"/>
            </a:xfrm>
            <a:prstGeom prst="rect">
              <a:avLst/>
            </a:prstGeom>
          </p:spPr>
        </p:pic>
        <p:pic>
          <p:nvPicPr>
            <p:cNvPr id="11" name="Image 10">
              <a:extLst>
                <a:ext uri="{FF2B5EF4-FFF2-40B4-BE49-F238E27FC236}">
                  <a16:creationId xmlns:a16="http://schemas.microsoft.com/office/drawing/2014/main" id="{F85A8F84-D450-5FD3-D3D6-C839F6969DF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53492" y="157152"/>
              <a:ext cx="458877" cy="460196"/>
            </a:xfrm>
            <a:prstGeom prst="rect">
              <a:avLst/>
            </a:prstGeom>
          </p:spPr>
        </p:pic>
      </p:grpSp>
      <p:sp>
        <p:nvSpPr>
          <p:cNvPr id="4" name="Espace réservé du numéro de diapositive 3">
            <a:extLst>
              <a:ext uri="{FF2B5EF4-FFF2-40B4-BE49-F238E27FC236}">
                <a16:creationId xmlns:a16="http://schemas.microsoft.com/office/drawing/2014/main" id="{EA3CFECC-579C-19BC-4C15-1FF0400BC8B6}"/>
              </a:ext>
            </a:extLst>
          </p:cNvPr>
          <p:cNvSpPr>
            <a:spLocks noGrp="1"/>
          </p:cNvSpPr>
          <p:nvPr>
            <p:ph type="sldNum" sz="quarter" idx="12"/>
          </p:nvPr>
        </p:nvSpPr>
        <p:spPr>
          <a:xfrm>
            <a:off x="8610600" y="6558055"/>
            <a:ext cx="2743200" cy="365125"/>
          </a:xfrm>
        </p:spPr>
        <p:txBody>
          <a:bodyPr/>
          <a:lstStyle/>
          <a:p>
            <a:fld id="{6D22F896-40B5-4ADD-8801-0D06FADFA095}" type="slidenum">
              <a:rPr lang="en-US" smtClean="0"/>
              <a:pPr/>
              <a:t>13</a:t>
            </a:fld>
            <a:endParaRPr lang="en-US"/>
          </a:p>
        </p:txBody>
      </p:sp>
      <p:sp>
        <p:nvSpPr>
          <p:cNvPr id="6" name="Titre 1">
            <a:extLst>
              <a:ext uri="{FF2B5EF4-FFF2-40B4-BE49-F238E27FC236}">
                <a16:creationId xmlns:a16="http://schemas.microsoft.com/office/drawing/2014/main" id="{C6F453E1-2A77-D9CC-5769-2E698254CB20}"/>
              </a:ext>
            </a:extLst>
          </p:cNvPr>
          <p:cNvSpPr>
            <a:spLocks noGrp="1"/>
          </p:cNvSpPr>
          <p:nvPr>
            <p:ph type="title"/>
          </p:nvPr>
        </p:nvSpPr>
        <p:spPr>
          <a:xfrm>
            <a:off x="839305" y="38306"/>
            <a:ext cx="9720072" cy="734985"/>
          </a:xfrm>
        </p:spPr>
        <p:txBody>
          <a:bodyPr>
            <a:normAutofit/>
          </a:bodyPr>
          <a:lstStyle/>
          <a:p>
            <a:r>
              <a:rPr lang="fr-FR" sz="4000" b="1" cap="none" dirty="0">
                <a:solidFill>
                  <a:schemeClr val="bg1"/>
                </a:solidFill>
                <a:latin typeface="+mn-lt"/>
                <a:ea typeface="Calibri Light"/>
                <a:cs typeface="Calibri Light"/>
              </a:rPr>
              <a:t>CLADAROC</a:t>
            </a:r>
          </a:p>
        </p:txBody>
      </p:sp>
      <p:pic>
        <p:nvPicPr>
          <p:cNvPr id="14" name="Image 14" descr="Une image contenant carte&#10;&#10;Description générée automatiquement">
            <a:extLst>
              <a:ext uri="{FF2B5EF4-FFF2-40B4-BE49-F238E27FC236}">
                <a16:creationId xmlns:a16="http://schemas.microsoft.com/office/drawing/2014/main" id="{9D86E2BE-4126-ED5A-E206-52B4E6674399}"/>
              </a:ext>
            </a:extLst>
          </p:cNvPr>
          <p:cNvPicPr>
            <a:picLocks noChangeAspect="1"/>
          </p:cNvPicPr>
          <p:nvPr/>
        </p:nvPicPr>
        <p:blipFill>
          <a:blip r:embed="rId5"/>
          <a:stretch>
            <a:fillRect/>
          </a:stretch>
        </p:blipFill>
        <p:spPr>
          <a:xfrm>
            <a:off x="203771" y="2274868"/>
            <a:ext cx="4207267" cy="4215829"/>
          </a:xfrm>
          <a:prstGeom prst="rect">
            <a:avLst/>
          </a:prstGeom>
        </p:spPr>
      </p:pic>
      <p:pic>
        <p:nvPicPr>
          <p:cNvPr id="15" name="Image 15" descr="Une image contenant extérieur&#10;&#10;Description générée automatiquement">
            <a:extLst>
              <a:ext uri="{FF2B5EF4-FFF2-40B4-BE49-F238E27FC236}">
                <a16:creationId xmlns:a16="http://schemas.microsoft.com/office/drawing/2014/main" id="{7B668C31-7AA2-D580-F6E8-8AE60DF4756E}"/>
              </a:ext>
            </a:extLst>
          </p:cNvPr>
          <p:cNvPicPr>
            <a:picLocks noChangeAspect="1"/>
          </p:cNvPicPr>
          <p:nvPr/>
        </p:nvPicPr>
        <p:blipFill>
          <a:blip r:embed="rId6"/>
          <a:stretch>
            <a:fillRect/>
          </a:stretch>
        </p:blipFill>
        <p:spPr>
          <a:xfrm>
            <a:off x="4570288" y="1262744"/>
            <a:ext cx="4010346" cy="2759253"/>
          </a:xfrm>
          <a:prstGeom prst="rect">
            <a:avLst/>
          </a:prstGeom>
        </p:spPr>
      </p:pic>
      <p:pic>
        <p:nvPicPr>
          <p:cNvPr id="16" name="Image 16" descr="Une image contenant texte, capture d’écran, reçu&#10;&#10;Description générée automatiquement">
            <a:extLst>
              <a:ext uri="{FF2B5EF4-FFF2-40B4-BE49-F238E27FC236}">
                <a16:creationId xmlns:a16="http://schemas.microsoft.com/office/drawing/2014/main" id="{D79C5A68-DD1C-4846-6B4B-12379EF12F06}"/>
              </a:ext>
            </a:extLst>
          </p:cNvPr>
          <p:cNvPicPr>
            <a:picLocks noChangeAspect="1"/>
          </p:cNvPicPr>
          <p:nvPr/>
        </p:nvPicPr>
        <p:blipFill>
          <a:blip r:embed="rId7"/>
          <a:stretch>
            <a:fillRect/>
          </a:stretch>
        </p:blipFill>
        <p:spPr>
          <a:xfrm>
            <a:off x="8807520" y="1157166"/>
            <a:ext cx="2162711" cy="2816297"/>
          </a:xfrm>
          <a:prstGeom prst="rect">
            <a:avLst/>
          </a:prstGeom>
        </p:spPr>
      </p:pic>
      <p:pic>
        <p:nvPicPr>
          <p:cNvPr id="17" name="Image 17">
            <a:extLst>
              <a:ext uri="{FF2B5EF4-FFF2-40B4-BE49-F238E27FC236}">
                <a16:creationId xmlns:a16="http://schemas.microsoft.com/office/drawing/2014/main" id="{AF9BDB72-1C2F-FBC2-BAA9-FA721888645F}"/>
              </a:ext>
            </a:extLst>
          </p:cNvPr>
          <p:cNvPicPr>
            <a:picLocks noChangeAspect="1"/>
          </p:cNvPicPr>
          <p:nvPr/>
        </p:nvPicPr>
        <p:blipFill>
          <a:blip r:embed="rId8"/>
          <a:stretch>
            <a:fillRect/>
          </a:stretch>
        </p:blipFill>
        <p:spPr>
          <a:xfrm>
            <a:off x="8957111" y="4099993"/>
            <a:ext cx="3008614" cy="3000053"/>
          </a:xfrm>
          <a:prstGeom prst="rect">
            <a:avLst/>
          </a:prstGeom>
        </p:spPr>
      </p:pic>
      <p:sp>
        <p:nvSpPr>
          <p:cNvPr id="18" name="Rectangle 17">
            <a:extLst>
              <a:ext uri="{FF2B5EF4-FFF2-40B4-BE49-F238E27FC236}">
                <a16:creationId xmlns:a16="http://schemas.microsoft.com/office/drawing/2014/main" id="{468B83C8-20D3-843A-A1DE-8C8B1C44BFA3}"/>
              </a:ext>
            </a:extLst>
          </p:cNvPr>
          <p:cNvSpPr/>
          <p:nvPr/>
        </p:nvSpPr>
        <p:spPr>
          <a:xfrm>
            <a:off x="1952090" y="4641551"/>
            <a:ext cx="231168" cy="222606"/>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cxnSp>
        <p:nvCxnSpPr>
          <p:cNvPr id="22" name="Connecteur droit avec flèche 21">
            <a:extLst>
              <a:ext uri="{FF2B5EF4-FFF2-40B4-BE49-F238E27FC236}">
                <a16:creationId xmlns:a16="http://schemas.microsoft.com/office/drawing/2014/main" id="{5D3BCA62-1BEB-A7C9-6CF6-1BB0E6C8BC0E}"/>
              </a:ext>
            </a:extLst>
          </p:cNvPr>
          <p:cNvCxnSpPr>
            <a:cxnSpLocks/>
          </p:cNvCxnSpPr>
          <p:nvPr/>
        </p:nvCxnSpPr>
        <p:spPr>
          <a:xfrm flipH="1">
            <a:off x="1947487" y="1467467"/>
            <a:ext cx="2782076" cy="3173760"/>
          </a:xfrm>
          <a:prstGeom prst="straightConnector1">
            <a:avLst/>
          </a:prstGeom>
        </p:spPr>
        <p:style>
          <a:lnRef idx="1">
            <a:schemeClr val="dk1"/>
          </a:lnRef>
          <a:fillRef idx="0">
            <a:schemeClr val="dk1"/>
          </a:fillRef>
          <a:effectRef idx="0">
            <a:schemeClr val="dk1"/>
          </a:effectRef>
          <a:fontRef idx="minor">
            <a:schemeClr val="tx1"/>
          </a:fontRef>
        </p:style>
      </p:cxnSp>
      <p:cxnSp>
        <p:nvCxnSpPr>
          <p:cNvPr id="23" name="Connecteur droit avec flèche 22">
            <a:extLst>
              <a:ext uri="{FF2B5EF4-FFF2-40B4-BE49-F238E27FC236}">
                <a16:creationId xmlns:a16="http://schemas.microsoft.com/office/drawing/2014/main" id="{9C108C9D-AEA7-5B0B-A026-176AD7514F91}"/>
              </a:ext>
            </a:extLst>
          </p:cNvPr>
          <p:cNvCxnSpPr>
            <a:cxnSpLocks/>
          </p:cNvCxnSpPr>
          <p:nvPr/>
        </p:nvCxnSpPr>
        <p:spPr>
          <a:xfrm flipH="1">
            <a:off x="2178654" y="4009368"/>
            <a:ext cx="2390457" cy="854465"/>
          </a:xfrm>
          <a:prstGeom prst="straightConnector1">
            <a:avLst/>
          </a:prstGeom>
        </p:spPr>
        <p:style>
          <a:lnRef idx="1">
            <a:schemeClr val="dk1"/>
          </a:lnRef>
          <a:fillRef idx="0">
            <a:schemeClr val="dk1"/>
          </a:fillRef>
          <a:effectRef idx="0">
            <a:schemeClr val="dk1"/>
          </a:effectRef>
          <a:fontRef idx="minor">
            <a:schemeClr val="tx1"/>
          </a:fontRef>
        </p:style>
      </p:cxnSp>
      <p:cxnSp>
        <p:nvCxnSpPr>
          <p:cNvPr id="25" name="Connecteur droit avec flèche 24">
            <a:extLst>
              <a:ext uri="{FF2B5EF4-FFF2-40B4-BE49-F238E27FC236}">
                <a16:creationId xmlns:a16="http://schemas.microsoft.com/office/drawing/2014/main" id="{6BE9DA8F-F8C7-90BD-4962-8E91707BCAF4}"/>
              </a:ext>
            </a:extLst>
          </p:cNvPr>
          <p:cNvCxnSpPr>
            <a:cxnSpLocks/>
          </p:cNvCxnSpPr>
          <p:nvPr/>
        </p:nvCxnSpPr>
        <p:spPr>
          <a:xfrm flipH="1">
            <a:off x="6322564" y="1158290"/>
            <a:ext cx="2501759" cy="1607903"/>
          </a:xfrm>
          <a:prstGeom prst="straightConnector1">
            <a:avLst/>
          </a:prstGeom>
        </p:spPr>
        <p:style>
          <a:lnRef idx="1">
            <a:schemeClr val="dk1"/>
          </a:lnRef>
          <a:fillRef idx="0">
            <a:schemeClr val="dk1"/>
          </a:fillRef>
          <a:effectRef idx="0">
            <a:schemeClr val="dk1"/>
          </a:effectRef>
          <a:fontRef idx="minor">
            <a:schemeClr val="tx1"/>
          </a:fontRef>
        </p:style>
      </p:cxnSp>
      <p:sp>
        <p:nvSpPr>
          <p:cNvPr id="29" name="ZoneTexte 28">
            <a:extLst>
              <a:ext uri="{FF2B5EF4-FFF2-40B4-BE49-F238E27FC236}">
                <a16:creationId xmlns:a16="http://schemas.microsoft.com/office/drawing/2014/main" id="{A096475F-2F43-EE1B-9AD2-B13A8B52AFC3}"/>
              </a:ext>
            </a:extLst>
          </p:cNvPr>
          <p:cNvSpPr txBox="1"/>
          <p:nvPr/>
        </p:nvSpPr>
        <p:spPr>
          <a:xfrm>
            <a:off x="77054" y="6504293"/>
            <a:ext cx="14161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dirty="0"/>
              <a:t> ESRI Web App</a:t>
            </a:r>
          </a:p>
        </p:txBody>
      </p:sp>
      <p:pic>
        <p:nvPicPr>
          <p:cNvPr id="20" name="Image 18" descr="Une image contenant arbre, extérieur, terrain, passage&#10;&#10;Description générée automatiquement">
            <a:extLst>
              <a:ext uri="{FF2B5EF4-FFF2-40B4-BE49-F238E27FC236}">
                <a16:creationId xmlns:a16="http://schemas.microsoft.com/office/drawing/2014/main" id="{012DF87E-92DA-486A-2C4B-1DF57AA31410}"/>
              </a:ext>
            </a:extLst>
          </p:cNvPr>
          <p:cNvPicPr>
            <a:picLocks noChangeAspect="1"/>
          </p:cNvPicPr>
          <p:nvPr/>
        </p:nvPicPr>
        <p:blipFill>
          <a:blip r:embed="rId9"/>
          <a:stretch>
            <a:fillRect/>
          </a:stretch>
        </p:blipFill>
        <p:spPr>
          <a:xfrm>
            <a:off x="0" y="1659031"/>
            <a:ext cx="2703463" cy="1752174"/>
          </a:xfrm>
          <a:prstGeom prst="rect">
            <a:avLst/>
          </a:prstGeom>
        </p:spPr>
      </p:pic>
      <p:pic>
        <p:nvPicPr>
          <p:cNvPr id="21" name="Image 13" descr="Une image contenant carte&#10;&#10;Description générée automatiquement">
            <a:extLst>
              <a:ext uri="{FF2B5EF4-FFF2-40B4-BE49-F238E27FC236}">
                <a16:creationId xmlns:a16="http://schemas.microsoft.com/office/drawing/2014/main" id="{6BC150AA-B771-0C7E-9C19-517744060A8B}"/>
              </a:ext>
            </a:extLst>
          </p:cNvPr>
          <p:cNvPicPr>
            <a:picLocks noChangeAspect="1"/>
          </p:cNvPicPr>
          <p:nvPr/>
        </p:nvPicPr>
        <p:blipFill>
          <a:blip r:embed="rId10"/>
          <a:stretch>
            <a:fillRect/>
          </a:stretch>
        </p:blipFill>
        <p:spPr>
          <a:xfrm>
            <a:off x="4758820" y="4165599"/>
            <a:ext cx="3869240" cy="2604404"/>
          </a:xfrm>
          <a:prstGeom prst="rect">
            <a:avLst/>
          </a:prstGeom>
        </p:spPr>
      </p:pic>
      <p:sp>
        <p:nvSpPr>
          <p:cNvPr id="24" name="ZoneTexte 23">
            <a:extLst>
              <a:ext uri="{FF2B5EF4-FFF2-40B4-BE49-F238E27FC236}">
                <a16:creationId xmlns:a16="http://schemas.microsoft.com/office/drawing/2014/main" id="{0B93F52E-A2B6-B1A7-C8F0-8BB13074A749}"/>
              </a:ext>
            </a:extLst>
          </p:cNvPr>
          <p:cNvSpPr txBox="1"/>
          <p:nvPr/>
        </p:nvSpPr>
        <p:spPr>
          <a:xfrm>
            <a:off x="202596" y="872806"/>
            <a:ext cx="3655535" cy="707886"/>
          </a:xfrm>
          <a:prstGeom prst="rect">
            <a:avLst/>
          </a:prstGeom>
          <a:noFill/>
        </p:spPr>
        <p:txBody>
          <a:bodyPr wrap="square">
            <a:spAutoFit/>
          </a:bodyPr>
          <a:lstStyle/>
          <a:p>
            <a:r>
              <a:rPr lang="fr-BE" sz="2000" dirty="0"/>
              <a:t>Identification and classification of the </a:t>
            </a:r>
            <a:r>
              <a:rPr lang="fr-BE" sz="2000" dirty="0" err="1"/>
              <a:t>dangerousness</a:t>
            </a:r>
            <a:r>
              <a:rPr lang="fr-BE" sz="2000" dirty="0"/>
              <a:t> of rock </a:t>
            </a:r>
            <a:r>
              <a:rPr lang="fr-BE" sz="2000" dirty="0" err="1"/>
              <a:t>walls</a:t>
            </a:r>
            <a:endParaRPr lang="fr-BE" sz="2000" dirty="0"/>
          </a:p>
        </p:txBody>
      </p:sp>
      <p:pic>
        <p:nvPicPr>
          <p:cNvPr id="31" name="Image 30">
            <a:extLst>
              <a:ext uri="{FF2B5EF4-FFF2-40B4-BE49-F238E27FC236}">
                <a16:creationId xmlns:a16="http://schemas.microsoft.com/office/drawing/2014/main" id="{D3E21751-B90D-EFDD-AFAA-6476C4A0FD09}"/>
              </a:ext>
            </a:extLst>
          </p:cNvPr>
          <p:cNvPicPr>
            <a:picLocks noChangeAspect="1"/>
          </p:cNvPicPr>
          <p:nvPr/>
        </p:nvPicPr>
        <p:blipFill>
          <a:blip r:embed="rId11"/>
          <a:stretch>
            <a:fillRect/>
          </a:stretch>
        </p:blipFill>
        <p:spPr>
          <a:xfrm>
            <a:off x="4176656" y="880243"/>
            <a:ext cx="2015115" cy="764354"/>
          </a:xfrm>
          <a:prstGeom prst="rect">
            <a:avLst/>
          </a:prstGeom>
        </p:spPr>
      </p:pic>
    </p:spTree>
    <p:extLst>
      <p:ext uri="{BB962C8B-B14F-4D97-AF65-F5344CB8AC3E}">
        <p14:creationId xmlns:p14="http://schemas.microsoft.com/office/powerpoint/2010/main" val="2303545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73504" y="2946165"/>
            <a:ext cx="184666" cy="646331"/>
          </a:xfrm>
          <a:prstGeom prst="rect">
            <a:avLst/>
          </a:prstGeom>
        </p:spPr>
        <p:txBody>
          <a:bodyPr wrap="none">
            <a:spAutoFit/>
          </a:bodyPr>
          <a:lstStyle/>
          <a:p>
            <a:endParaRPr lang="en-US"/>
          </a:p>
          <a:p>
            <a:endParaRPr lang="en-US"/>
          </a:p>
        </p:txBody>
      </p:sp>
      <p:sp>
        <p:nvSpPr>
          <p:cNvPr id="8" name="Rectangle 7"/>
          <p:cNvSpPr/>
          <p:nvPr/>
        </p:nvSpPr>
        <p:spPr>
          <a:xfrm>
            <a:off x="535477" y="1981429"/>
            <a:ext cx="6473542" cy="1015663"/>
          </a:xfrm>
          <a:prstGeom prst="rect">
            <a:avLst/>
          </a:prstGeom>
        </p:spPr>
        <p:txBody>
          <a:bodyPr wrap="square" lIns="91440" tIns="45720" rIns="91440" bIns="45720" anchor="t">
            <a:spAutoFit/>
          </a:bodyPr>
          <a:lstStyle/>
          <a:p>
            <a:pPr>
              <a:buSzPct val="50000"/>
            </a:pPr>
            <a:r>
              <a:rPr lang="en-US" sz="2000" dirty="0">
                <a:latin typeface="Calibri Light" panose="020F0302020204030204" pitchFamily="34" charset="0"/>
                <a:cs typeface="Calibri Light" panose="020F0302020204030204" pitchFamily="34" charset="0"/>
              </a:rPr>
              <a:t>Operational and reproducible methodology for LULC mapping, in compliance with Walloon and European standards</a:t>
            </a:r>
          </a:p>
        </p:txBody>
      </p:sp>
      <p:pic>
        <p:nvPicPr>
          <p:cNvPr id="1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6831" y="1171779"/>
            <a:ext cx="1607829" cy="600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A Propos – Coaching VDV"/>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9884" y="1132452"/>
            <a:ext cx="1803869" cy="639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Offre d'emploi – Postdoc-Position in Pre-modern Islamic thought | Institut  supérieur de philosophie – UCLouvain | RMBLF.be"/>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31866" b="26767"/>
          <a:stretch/>
        </p:blipFill>
        <p:spPr bwMode="auto">
          <a:xfrm>
            <a:off x="4329682" y="1215952"/>
            <a:ext cx="2694713" cy="5559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34622" y="1109851"/>
            <a:ext cx="3921901" cy="5546325"/>
          </a:xfrm>
          <a:prstGeom prst="rect">
            <a:avLst/>
          </a:prstGeom>
        </p:spPr>
      </p:pic>
      <p:pic>
        <p:nvPicPr>
          <p:cNvPr id="14" name="Image 1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10745" y="3269330"/>
            <a:ext cx="5623276" cy="3251481"/>
          </a:xfrm>
          <a:prstGeom prst="rect">
            <a:avLst/>
          </a:prstGeom>
        </p:spPr>
      </p:pic>
      <p:grpSp>
        <p:nvGrpSpPr>
          <p:cNvPr id="3" name="Groupe 2">
            <a:extLst>
              <a:ext uri="{FF2B5EF4-FFF2-40B4-BE49-F238E27FC236}">
                <a16:creationId xmlns:a16="http://schemas.microsoft.com/office/drawing/2014/main" id="{A3F33CA5-B56F-1575-CC0E-EF87FFE049C2}"/>
              </a:ext>
            </a:extLst>
          </p:cNvPr>
          <p:cNvGrpSpPr/>
          <p:nvPr/>
        </p:nvGrpSpPr>
        <p:grpSpPr>
          <a:xfrm>
            <a:off x="0" y="3084"/>
            <a:ext cx="12192000" cy="806083"/>
            <a:chOff x="0" y="3084"/>
            <a:chExt cx="12192000" cy="806083"/>
          </a:xfrm>
        </p:grpSpPr>
        <p:pic>
          <p:nvPicPr>
            <p:cNvPr id="4" name="Image 3">
              <a:extLst>
                <a:ext uri="{FF2B5EF4-FFF2-40B4-BE49-F238E27FC236}">
                  <a16:creationId xmlns:a16="http://schemas.microsoft.com/office/drawing/2014/main" id="{45EFC9DD-06F8-3E21-B0A9-FDC41243B4EF}"/>
                </a:ext>
              </a:extLst>
            </p:cNvPr>
            <p:cNvPicPr>
              <a:picLocks noChangeAspect="1"/>
            </p:cNvPicPr>
            <p:nvPr/>
          </p:nvPicPr>
          <p:blipFill>
            <a:blip r:embed="rId8"/>
            <a:stretch>
              <a:fillRect/>
            </a:stretch>
          </p:blipFill>
          <p:spPr>
            <a:xfrm>
              <a:off x="0" y="3084"/>
              <a:ext cx="12192000" cy="806083"/>
            </a:xfrm>
            <a:prstGeom prst="rect">
              <a:avLst/>
            </a:prstGeom>
          </p:spPr>
        </p:pic>
        <p:pic>
          <p:nvPicPr>
            <p:cNvPr id="5" name="Image 4">
              <a:extLst>
                <a:ext uri="{FF2B5EF4-FFF2-40B4-BE49-F238E27FC236}">
                  <a16:creationId xmlns:a16="http://schemas.microsoft.com/office/drawing/2014/main" id="{BD4704AC-6542-6BE7-9E20-DF1D37D0D77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53492" y="157152"/>
              <a:ext cx="458877" cy="460196"/>
            </a:xfrm>
            <a:prstGeom prst="rect">
              <a:avLst/>
            </a:prstGeom>
          </p:spPr>
        </p:pic>
      </p:grpSp>
      <p:sp>
        <p:nvSpPr>
          <p:cNvPr id="7" name="Rectangle 6">
            <a:extLst>
              <a:ext uri="{FF2B5EF4-FFF2-40B4-BE49-F238E27FC236}">
                <a16:creationId xmlns:a16="http://schemas.microsoft.com/office/drawing/2014/main" id="{10006184-F9C6-11EF-F4B5-C6C8F7C5EAD2}"/>
              </a:ext>
            </a:extLst>
          </p:cNvPr>
          <p:cNvSpPr/>
          <p:nvPr/>
        </p:nvSpPr>
        <p:spPr>
          <a:xfrm>
            <a:off x="890414" y="81785"/>
            <a:ext cx="11048093" cy="646331"/>
          </a:xfrm>
          <a:prstGeom prst="rect">
            <a:avLst/>
          </a:prstGeom>
        </p:spPr>
        <p:txBody>
          <a:bodyPr wrap="square">
            <a:spAutoFit/>
          </a:bodyPr>
          <a:lstStyle/>
          <a:p>
            <a:r>
              <a:rPr lang="en-US" sz="3600" b="1" dirty="0">
                <a:ln w="0">
                  <a:noFill/>
                </a:ln>
                <a:solidFill>
                  <a:schemeClr val="bg1"/>
                </a:solidFill>
                <a:effectLst>
                  <a:outerShdw blurRad="38100" dist="19050" dir="2700000" algn="tl" rotWithShape="0">
                    <a:schemeClr val="dk1">
                      <a:alpha val="40000"/>
                    </a:schemeClr>
                  </a:outerShdw>
                </a:effectLst>
                <a:cs typeface="Calibri Light" panose="020F0302020204030204" pitchFamily="34" charset="0"/>
              </a:rPr>
              <a:t>WALOUS</a:t>
            </a:r>
          </a:p>
        </p:txBody>
      </p:sp>
    </p:spTree>
    <p:extLst>
      <p:ext uri="{BB962C8B-B14F-4D97-AF65-F5344CB8AC3E}">
        <p14:creationId xmlns:p14="http://schemas.microsoft.com/office/powerpoint/2010/main" val="956206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253492" y="1996249"/>
            <a:ext cx="10954871" cy="1655762"/>
          </a:xfrm>
        </p:spPr>
        <p:txBody>
          <a:bodyPr>
            <a:normAutofit/>
          </a:bodyPr>
          <a:lstStyle/>
          <a:p>
            <a:pPr algn="l"/>
            <a:r>
              <a:rPr lang="en-US" b="1" dirty="0" err="1"/>
              <a:t>FLO</a:t>
            </a:r>
            <a:r>
              <a:rPr lang="en-US" dirty="0" err="1"/>
              <a:t>od</a:t>
            </a:r>
            <a:r>
              <a:rPr lang="en-US" dirty="0"/>
              <a:t> crisis management </a:t>
            </a:r>
            <a:r>
              <a:rPr lang="en-US" b="1" dirty="0"/>
              <a:t>W</a:t>
            </a:r>
            <a:r>
              <a:rPr lang="en-US" dirty="0"/>
              <a:t>ith Earth observation </a:t>
            </a:r>
            <a:r>
              <a:rPr lang="en-US" b="1" dirty="0"/>
              <a:t>S</a:t>
            </a:r>
            <a:r>
              <a:rPr lang="en-US" dirty="0"/>
              <a:t>olutions</a:t>
            </a:r>
          </a:p>
        </p:txBody>
      </p:sp>
      <p:grpSp>
        <p:nvGrpSpPr>
          <p:cNvPr id="9" name="Group 8">
            <a:extLst>
              <a:ext uri="{FF2B5EF4-FFF2-40B4-BE49-F238E27FC236}">
                <a16:creationId xmlns:a16="http://schemas.microsoft.com/office/drawing/2014/main" id="{0D0BA29B-E3DD-473B-AF40-ABF577F044BE}"/>
              </a:ext>
            </a:extLst>
          </p:cNvPr>
          <p:cNvGrpSpPr>
            <a:grpSpLocks noChangeAspect="1"/>
          </p:cNvGrpSpPr>
          <p:nvPr/>
        </p:nvGrpSpPr>
        <p:grpSpPr>
          <a:xfrm>
            <a:off x="4787153" y="887868"/>
            <a:ext cx="7269838" cy="982586"/>
            <a:chOff x="1560397" y="5552652"/>
            <a:chExt cx="9071205" cy="1226058"/>
          </a:xfrm>
        </p:grpSpPr>
        <p:pic>
          <p:nvPicPr>
            <p:cNvPr id="5" name="Picture 21">
              <a:extLst>
                <a:ext uri="{FF2B5EF4-FFF2-40B4-BE49-F238E27FC236}">
                  <a16:creationId xmlns:a16="http://schemas.microsoft.com/office/drawing/2014/main" id="{0C04C59F-66CE-3291-6D93-E880C9C59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7204" y="5699406"/>
              <a:ext cx="930791" cy="94380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a:blip r:embed="rId4"/>
            <a:stretch>
              <a:fillRect/>
            </a:stretch>
          </p:blipFill>
          <p:spPr>
            <a:xfrm>
              <a:off x="1560397" y="5563909"/>
              <a:ext cx="1119987" cy="1214801"/>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6951" y="5552652"/>
              <a:ext cx="1284651" cy="1073888"/>
            </a:xfrm>
            <a:prstGeom prst="rect">
              <a:avLst/>
            </a:prstGeom>
          </p:spPr>
        </p:pic>
        <p:pic>
          <p:nvPicPr>
            <p:cNvPr id="1028" name="Picture 4" descr="Ghent University | Gent, Belgium | UGh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6406" y="5552652"/>
              <a:ext cx="1389699" cy="12121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75EA7BE-96A4-4C2F-9B7E-DF17B868CB53}"/>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3170398" y="5858679"/>
              <a:ext cx="1803241" cy="600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Image 3" descr="Une image contenant Police, logo, symbole, Graphique&#10;&#10;Description générée automatiquement">
            <a:extLst>
              <a:ext uri="{FF2B5EF4-FFF2-40B4-BE49-F238E27FC236}">
                <a16:creationId xmlns:a16="http://schemas.microsoft.com/office/drawing/2014/main" id="{F711E29A-6B61-9587-CC87-09DD5B915520}"/>
              </a:ext>
            </a:extLst>
          </p:cNvPr>
          <p:cNvPicPr>
            <a:picLocks noChangeAspect="1"/>
          </p:cNvPicPr>
          <p:nvPr/>
        </p:nvPicPr>
        <p:blipFill>
          <a:blip r:embed="rId8"/>
          <a:stretch>
            <a:fillRect/>
          </a:stretch>
        </p:blipFill>
        <p:spPr>
          <a:xfrm>
            <a:off x="253492" y="963235"/>
            <a:ext cx="2208012" cy="989253"/>
          </a:xfrm>
          <a:prstGeom prst="rect">
            <a:avLst/>
          </a:prstGeom>
        </p:spPr>
      </p:pic>
      <p:grpSp>
        <p:nvGrpSpPr>
          <p:cNvPr id="2" name="Groupe 1">
            <a:extLst>
              <a:ext uri="{FF2B5EF4-FFF2-40B4-BE49-F238E27FC236}">
                <a16:creationId xmlns:a16="http://schemas.microsoft.com/office/drawing/2014/main" id="{0802470D-2DB8-C662-61B0-51DE310C092A}"/>
              </a:ext>
            </a:extLst>
          </p:cNvPr>
          <p:cNvGrpSpPr/>
          <p:nvPr/>
        </p:nvGrpSpPr>
        <p:grpSpPr>
          <a:xfrm>
            <a:off x="0" y="3084"/>
            <a:ext cx="12192000" cy="806083"/>
            <a:chOff x="0" y="3084"/>
            <a:chExt cx="12192000" cy="806083"/>
          </a:xfrm>
        </p:grpSpPr>
        <p:pic>
          <p:nvPicPr>
            <p:cNvPr id="6" name="Image 5">
              <a:extLst>
                <a:ext uri="{FF2B5EF4-FFF2-40B4-BE49-F238E27FC236}">
                  <a16:creationId xmlns:a16="http://schemas.microsoft.com/office/drawing/2014/main" id="{6EC5C060-7BC3-6F39-982A-320B01BD0AB1}"/>
                </a:ext>
              </a:extLst>
            </p:cNvPr>
            <p:cNvPicPr>
              <a:picLocks noChangeAspect="1"/>
            </p:cNvPicPr>
            <p:nvPr/>
          </p:nvPicPr>
          <p:blipFill>
            <a:blip r:embed="rId9"/>
            <a:stretch>
              <a:fillRect/>
            </a:stretch>
          </p:blipFill>
          <p:spPr>
            <a:xfrm>
              <a:off x="0" y="3084"/>
              <a:ext cx="12192000" cy="806083"/>
            </a:xfrm>
            <a:prstGeom prst="rect">
              <a:avLst/>
            </a:prstGeom>
          </p:spPr>
        </p:pic>
        <p:pic>
          <p:nvPicPr>
            <p:cNvPr id="11" name="Image 10">
              <a:extLst>
                <a:ext uri="{FF2B5EF4-FFF2-40B4-BE49-F238E27FC236}">
                  <a16:creationId xmlns:a16="http://schemas.microsoft.com/office/drawing/2014/main" id="{184B497D-0126-7A7B-0673-44F9D286F8B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53492" y="157152"/>
              <a:ext cx="458877" cy="460196"/>
            </a:xfrm>
            <a:prstGeom prst="rect">
              <a:avLst/>
            </a:prstGeom>
          </p:spPr>
        </p:pic>
      </p:grpSp>
      <p:sp>
        <p:nvSpPr>
          <p:cNvPr id="12" name="Rectangle 11">
            <a:extLst>
              <a:ext uri="{FF2B5EF4-FFF2-40B4-BE49-F238E27FC236}">
                <a16:creationId xmlns:a16="http://schemas.microsoft.com/office/drawing/2014/main" id="{B929725C-3FAB-1E94-C909-9B9E4DBB0A80}"/>
              </a:ext>
            </a:extLst>
          </p:cNvPr>
          <p:cNvSpPr/>
          <p:nvPr/>
        </p:nvSpPr>
        <p:spPr>
          <a:xfrm>
            <a:off x="890414" y="81785"/>
            <a:ext cx="11048093" cy="646331"/>
          </a:xfrm>
          <a:prstGeom prst="rect">
            <a:avLst/>
          </a:prstGeom>
        </p:spPr>
        <p:txBody>
          <a:bodyPr wrap="square">
            <a:spAutoFit/>
          </a:bodyPr>
          <a:lstStyle/>
          <a:p>
            <a:r>
              <a:rPr lang="en-US" sz="3600" b="1" dirty="0">
                <a:ln w="0">
                  <a:noFill/>
                </a:ln>
                <a:solidFill>
                  <a:schemeClr val="bg1"/>
                </a:solidFill>
                <a:effectLst>
                  <a:outerShdw blurRad="38100" dist="19050" dir="2700000" algn="tl" rotWithShape="0">
                    <a:schemeClr val="dk1">
                      <a:alpha val="40000"/>
                    </a:schemeClr>
                  </a:outerShdw>
                </a:effectLst>
                <a:cs typeface="Calibri Light" panose="020F0302020204030204" pitchFamily="34" charset="0"/>
              </a:rPr>
              <a:t>FLOWS</a:t>
            </a:r>
          </a:p>
        </p:txBody>
      </p:sp>
      <p:sp>
        <p:nvSpPr>
          <p:cNvPr id="13" name="TextBox 4">
            <a:extLst>
              <a:ext uri="{FF2B5EF4-FFF2-40B4-BE49-F238E27FC236}">
                <a16:creationId xmlns:a16="http://schemas.microsoft.com/office/drawing/2014/main" id="{3F20795C-AD95-68C4-5D54-530005996ADB}"/>
              </a:ext>
            </a:extLst>
          </p:cNvPr>
          <p:cNvSpPr txBox="1"/>
          <p:nvPr/>
        </p:nvSpPr>
        <p:spPr>
          <a:xfrm>
            <a:off x="4233342" y="2643854"/>
            <a:ext cx="7705165" cy="373794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000" b="1" dirty="0"/>
              <a:t>Which EO datasets </a:t>
            </a:r>
            <a:r>
              <a:rPr lang="en-GB" sz="2000" dirty="0"/>
              <a:t>can meet flood managers’ </a:t>
            </a:r>
            <a:r>
              <a:rPr lang="en-GB" sz="2000" b="1" dirty="0"/>
              <a:t>needs</a:t>
            </a:r>
            <a:r>
              <a:rPr lang="en-GB" sz="2000" dirty="0"/>
              <a:t> during the crisis, aftermath and reconstruction phases?</a:t>
            </a:r>
          </a:p>
          <a:p>
            <a:pPr marL="342900" indent="-342900">
              <a:lnSpc>
                <a:spcPct val="150000"/>
              </a:lnSpc>
              <a:buFont typeface="Arial" panose="020B0604020202020204" pitchFamily="34" charset="0"/>
              <a:buChar char="•"/>
            </a:pPr>
            <a:r>
              <a:rPr lang="en-GB" sz="2000" dirty="0">
                <a:cs typeface="Calibri" panose="020F0502020204030204"/>
              </a:rPr>
              <a:t>Which </a:t>
            </a:r>
            <a:r>
              <a:rPr lang="en-GB" sz="2000" b="1" dirty="0">
                <a:cs typeface="Calibri" panose="020F0502020204030204"/>
              </a:rPr>
              <a:t>methods</a:t>
            </a:r>
            <a:r>
              <a:rPr lang="en-GB" sz="2000" dirty="0">
                <a:cs typeface="Calibri" panose="020F0502020204030204"/>
              </a:rPr>
              <a:t> are most efficient to extract the necessary information? </a:t>
            </a:r>
          </a:p>
          <a:p>
            <a:pPr marL="342900" indent="-342900">
              <a:lnSpc>
                <a:spcPct val="150000"/>
              </a:lnSpc>
              <a:buFont typeface="Arial" panose="020B0604020202020204" pitchFamily="34" charset="0"/>
              <a:buChar char="•"/>
            </a:pPr>
            <a:r>
              <a:rPr lang="en-GB" sz="2000" dirty="0">
                <a:cs typeface="Calibri" panose="020F0502020204030204"/>
              </a:rPr>
              <a:t>How can </a:t>
            </a:r>
            <a:r>
              <a:rPr lang="en-US" sz="2000" dirty="0">
                <a:cs typeface="Calibri" panose="020F0502020204030204"/>
              </a:rPr>
              <a:t>advances in </a:t>
            </a:r>
            <a:r>
              <a:rPr lang="en-US" sz="2000" b="1" dirty="0">
                <a:cs typeface="Calibri" panose="020F0502020204030204"/>
              </a:rPr>
              <a:t>AI and user-generated data </a:t>
            </a:r>
            <a:r>
              <a:rPr lang="en-US" sz="2000" dirty="0">
                <a:cs typeface="Calibri" panose="020F0502020204030204"/>
              </a:rPr>
              <a:t>contribute to operational solutions in the field?</a:t>
            </a:r>
          </a:p>
          <a:p>
            <a:pPr marL="342900" indent="-342900">
              <a:lnSpc>
                <a:spcPct val="150000"/>
              </a:lnSpc>
              <a:buFont typeface="Arial" panose="020B0604020202020204" pitchFamily="34" charset="0"/>
              <a:buChar char="•"/>
            </a:pPr>
            <a:r>
              <a:rPr lang="en-US" sz="2000" dirty="0">
                <a:cs typeface="Calibri" panose="020F0502020204030204"/>
              </a:rPr>
              <a:t>Which EO products are most useful, how can they be </a:t>
            </a:r>
            <a:r>
              <a:rPr lang="en-US" sz="2000" b="1" dirty="0">
                <a:cs typeface="Calibri" panose="020F0502020204030204"/>
              </a:rPr>
              <a:t>integrated into easy-to-use solutions</a:t>
            </a:r>
            <a:r>
              <a:rPr lang="en-US" sz="2000" dirty="0">
                <a:cs typeface="Calibri" panose="020F0502020204030204"/>
              </a:rPr>
              <a:t>?</a:t>
            </a:r>
            <a:endParaRPr lang="en-GB" sz="2000" dirty="0">
              <a:cs typeface="Calibri" panose="020F0502020204030204"/>
            </a:endParaRPr>
          </a:p>
        </p:txBody>
      </p:sp>
      <p:pic>
        <p:nvPicPr>
          <p:cNvPr id="21" name="Picture 5" descr="A red van driving through a flooded area&#10;&#10;Description automatically generated">
            <a:extLst>
              <a:ext uri="{FF2B5EF4-FFF2-40B4-BE49-F238E27FC236}">
                <a16:creationId xmlns:a16="http://schemas.microsoft.com/office/drawing/2014/main" id="{9F97111A-EDA7-E9EA-09AC-1FF374DCC73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1975" y="2518590"/>
            <a:ext cx="2520000" cy="1679344"/>
          </a:xfrm>
          <a:prstGeom prst="rect">
            <a:avLst/>
          </a:prstGeom>
        </p:spPr>
      </p:pic>
      <p:sp>
        <p:nvSpPr>
          <p:cNvPr id="22" name="TextBox 23">
            <a:extLst>
              <a:ext uri="{FF2B5EF4-FFF2-40B4-BE49-F238E27FC236}">
                <a16:creationId xmlns:a16="http://schemas.microsoft.com/office/drawing/2014/main" id="{9F5174EA-7362-C273-078A-C5AEA72D958B}"/>
              </a:ext>
            </a:extLst>
          </p:cNvPr>
          <p:cNvSpPr txBox="1"/>
          <p:nvPr/>
        </p:nvSpPr>
        <p:spPr>
          <a:xfrm>
            <a:off x="146139" y="2521417"/>
            <a:ext cx="673582" cy="369332"/>
          </a:xfrm>
          <a:prstGeom prst="rect">
            <a:avLst/>
          </a:prstGeom>
          <a:noFill/>
        </p:spPr>
        <p:txBody>
          <a:bodyPr wrap="none" rtlCol="0">
            <a:spAutoFit/>
          </a:bodyPr>
          <a:lstStyle/>
          <a:p>
            <a:r>
              <a:rPr lang="en-US" dirty="0">
                <a:solidFill>
                  <a:schemeClr val="bg1"/>
                </a:solidFill>
              </a:rPr>
              <a:t>Crisis</a:t>
            </a:r>
            <a:endParaRPr lang="en-BE" dirty="0">
              <a:solidFill>
                <a:schemeClr val="bg1"/>
              </a:solidFill>
            </a:endParaRPr>
          </a:p>
        </p:txBody>
      </p:sp>
      <p:pic>
        <p:nvPicPr>
          <p:cNvPr id="23" name="Picture 7" descr="A construction site with a crane in the water&#10;&#10;Description automatically generated">
            <a:extLst>
              <a:ext uri="{FF2B5EF4-FFF2-40B4-BE49-F238E27FC236}">
                <a16:creationId xmlns:a16="http://schemas.microsoft.com/office/drawing/2014/main" id="{25D8BB49-93A9-F206-40FB-174B3D3B2CD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49077" y="3680614"/>
            <a:ext cx="2520000" cy="1680820"/>
          </a:xfrm>
          <a:prstGeom prst="rect">
            <a:avLst/>
          </a:prstGeom>
        </p:spPr>
      </p:pic>
      <p:sp>
        <p:nvSpPr>
          <p:cNvPr id="24" name="TextBox 27">
            <a:extLst>
              <a:ext uri="{FF2B5EF4-FFF2-40B4-BE49-F238E27FC236}">
                <a16:creationId xmlns:a16="http://schemas.microsoft.com/office/drawing/2014/main" id="{A5780948-1546-3CE6-434F-8875A1F23B90}"/>
              </a:ext>
            </a:extLst>
          </p:cNvPr>
          <p:cNvSpPr txBox="1"/>
          <p:nvPr/>
        </p:nvSpPr>
        <p:spPr>
          <a:xfrm>
            <a:off x="2547089" y="3699980"/>
            <a:ext cx="1149867" cy="369332"/>
          </a:xfrm>
          <a:prstGeom prst="rect">
            <a:avLst/>
          </a:prstGeom>
          <a:noFill/>
        </p:spPr>
        <p:txBody>
          <a:bodyPr wrap="none" rtlCol="0">
            <a:spAutoFit/>
          </a:bodyPr>
          <a:lstStyle/>
          <a:p>
            <a:r>
              <a:rPr lang="en-US">
                <a:solidFill>
                  <a:schemeClr val="bg1"/>
                </a:solidFill>
              </a:rPr>
              <a:t>Aftermath</a:t>
            </a:r>
            <a:endParaRPr lang="en-BE">
              <a:solidFill>
                <a:schemeClr val="bg1"/>
              </a:solidFill>
            </a:endParaRPr>
          </a:p>
        </p:txBody>
      </p:sp>
      <p:pic>
        <p:nvPicPr>
          <p:cNvPr id="25" name="Picture 21" descr="A bridge over a river&#10;&#10;Description automatically generated">
            <a:extLst>
              <a:ext uri="{FF2B5EF4-FFF2-40B4-BE49-F238E27FC236}">
                <a16:creationId xmlns:a16="http://schemas.microsoft.com/office/drawing/2014/main" id="{75872445-5266-C0C8-BD7A-0F7BD9D6CF1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1975" y="5088450"/>
            <a:ext cx="2520000" cy="1676946"/>
          </a:xfrm>
          <a:prstGeom prst="rect">
            <a:avLst/>
          </a:prstGeom>
        </p:spPr>
      </p:pic>
      <p:sp>
        <p:nvSpPr>
          <p:cNvPr id="26" name="TextBox 28">
            <a:extLst>
              <a:ext uri="{FF2B5EF4-FFF2-40B4-BE49-F238E27FC236}">
                <a16:creationId xmlns:a16="http://schemas.microsoft.com/office/drawing/2014/main" id="{5FD1EEF5-3CD7-E12A-1AD3-FDDDD10A2B80}"/>
              </a:ext>
            </a:extLst>
          </p:cNvPr>
          <p:cNvSpPr txBox="1"/>
          <p:nvPr/>
        </p:nvSpPr>
        <p:spPr>
          <a:xfrm>
            <a:off x="141975" y="6366203"/>
            <a:ext cx="1598002" cy="369332"/>
          </a:xfrm>
          <a:prstGeom prst="rect">
            <a:avLst/>
          </a:prstGeom>
          <a:noFill/>
        </p:spPr>
        <p:txBody>
          <a:bodyPr wrap="none" rtlCol="0">
            <a:spAutoFit/>
          </a:bodyPr>
          <a:lstStyle/>
          <a:p>
            <a:r>
              <a:rPr lang="en-US">
                <a:solidFill>
                  <a:schemeClr val="bg1"/>
                </a:solidFill>
              </a:rPr>
              <a:t>Reconstruction</a:t>
            </a:r>
            <a:endParaRPr lang="en-BE">
              <a:solidFill>
                <a:schemeClr val="bg1"/>
              </a:solidFill>
            </a:endParaRPr>
          </a:p>
        </p:txBody>
      </p:sp>
      <p:pic>
        <p:nvPicPr>
          <p:cNvPr id="27" name="Image 26">
            <a:extLst>
              <a:ext uri="{FF2B5EF4-FFF2-40B4-BE49-F238E27FC236}">
                <a16:creationId xmlns:a16="http://schemas.microsoft.com/office/drawing/2014/main" id="{6E90E484-C9D9-18DC-2EE8-6A4D4529B636}"/>
              </a:ext>
            </a:extLst>
          </p:cNvPr>
          <p:cNvPicPr>
            <a:picLocks noChangeAspect="1"/>
          </p:cNvPicPr>
          <p:nvPr/>
        </p:nvPicPr>
        <p:blipFill>
          <a:blip r:embed="rId14"/>
          <a:stretch>
            <a:fillRect/>
          </a:stretch>
        </p:blipFill>
        <p:spPr>
          <a:xfrm>
            <a:off x="11293246" y="64084"/>
            <a:ext cx="772008" cy="646332"/>
          </a:xfrm>
          <a:prstGeom prst="rect">
            <a:avLst/>
          </a:prstGeom>
        </p:spPr>
      </p:pic>
    </p:spTree>
    <p:extLst>
      <p:ext uri="{BB962C8B-B14F-4D97-AF65-F5344CB8AC3E}">
        <p14:creationId xmlns:p14="http://schemas.microsoft.com/office/powerpoint/2010/main" val="2167279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olice, logo, symbole, Graphique&#10;&#10;Description générée automatiquement">
            <a:extLst>
              <a:ext uri="{FF2B5EF4-FFF2-40B4-BE49-F238E27FC236}">
                <a16:creationId xmlns:a16="http://schemas.microsoft.com/office/drawing/2014/main" id="{F711E29A-6B61-9587-CC87-09DD5B915520}"/>
              </a:ext>
            </a:extLst>
          </p:cNvPr>
          <p:cNvPicPr>
            <a:picLocks noChangeAspect="1"/>
          </p:cNvPicPr>
          <p:nvPr/>
        </p:nvPicPr>
        <p:blipFill>
          <a:blip r:embed="rId3"/>
          <a:stretch>
            <a:fillRect/>
          </a:stretch>
        </p:blipFill>
        <p:spPr>
          <a:xfrm>
            <a:off x="253492" y="963235"/>
            <a:ext cx="2208012" cy="989253"/>
          </a:xfrm>
          <a:prstGeom prst="rect">
            <a:avLst/>
          </a:prstGeom>
        </p:spPr>
      </p:pic>
      <p:grpSp>
        <p:nvGrpSpPr>
          <p:cNvPr id="2" name="Groupe 1">
            <a:extLst>
              <a:ext uri="{FF2B5EF4-FFF2-40B4-BE49-F238E27FC236}">
                <a16:creationId xmlns:a16="http://schemas.microsoft.com/office/drawing/2014/main" id="{0802470D-2DB8-C662-61B0-51DE310C092A}"/>
              </a:ext>
            </a:extLst>
          </p:cNvPr>
          <p:cNvGrpSpPr/>
          <p:nvPr/>
        </p:nvGrpSpPr>
        <p:grpSpPr>
          <a:xfrm>
            <a:off x="0" y="3084"/>
            <a:ext cx="12192000" cy="806083"/>
            <a:chOff x="0" y="3084"/>
            <a:chExt cx="12192000" cy="806083"/>
          </a:xfrm>
        </p:grpSpPr>
        <p:pic>
          <p:nvPicPr>
            <p:cNvPr id="6" name="Image 5">
              <a:extLst>
                <a:ext uri="{FF2B5EF4-FFF2-40B4-BE49-F238E27FC236}">
                  <a16:creationId xmlns:a16="http://schemas.microsoft.com/office/drawing/2014/main" id="{6EC5C060-7BC3-6F39-982A-320B01BD0AB1}"/>
                </a:ext>
              </a:extLst>
            </p:cNvPr>
            <p:cNvPicPr>
              <a:picLocks noChangeAspect="1"/>
            </p:cNvPicPr>
            <p:nvPr/>
          </p:nvPicPr>
          <p:blipFill>
            <a:blip r:embed="rId4"/>
            <a:stretch>
              <a:fillRect/>
            </a:stretch>
          </p:blipFill>
          <p:spPr>
            <a:xfrm>
              <a:off x="0" y="3084"/>
              <a:ext cx="12192000" cy="806083"/>
            </a:xfrm>
            <a:prstGeom prst="rect">
              <a:avLst/>
            </a:prstGeom>
          </p:spPr>
        </p:pic>
        <p:pic>
          <p:nvPicPr>
            <p:cNvPr id="11" name="Image 10">
              <a:extLst>
                <a:ext uri="{FF2B5EF4-FFF2-40B4-BE49-F238E27FC236}">
                  <a16:creationId xmlns:a16="http://schemas.microsoft.com/office/drawing/2014/main" id="{184B497D-0126-7A7B-0673-44F9D286F8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3492" y="157152"/>
              <a:ext cx="458877" cy="460196"/>
            </a:xfrm>
            <a:prstGeom prst="rect">
              <a:avLst/>
            </a:prstGeom>
          </p:spPr>
        </p:pic>
      </p:grpSp>
      <p:sp>
        <p:nvSpPr>
          <p:cNvPr id="12" name="Rectangle 11">
            <a:extLst>
              <a:ext uri="{FF2B5EF4-FFF2-40B4-BE49-F238E27FC236}">
                <a16:creationId xmlns:a16="http://schemas.microsoft.com/office/drawing/2014/main" id="{B929725C-3FAB-1E94-C909-9B9E4DBB0A80}"/>
              </a:ext>
            </a:extLst>
          </p:cNvPr>
          <p:cNvSpPr/>
          <p:nvPr/>
        </p:nvSpPr>
        <p:spPr>
          <a:xfrm>
            <a:off x="890414" y="81785"/>
            <a:ext cx="11048093" cy="646331"/>
          </a:xfrm>
          <a:prstGeom prst="rect">
            <a:avLst/>
          </a:prstGeom>
        </p:spPr>
        <p:txBody>
          <a:bodyPr wrap="square">
            <a:spAutoFit/>
          </a:bodyPr>
          <a:lstStyle/>
          <a:p>
            <a:r>
              <a:rPr lang="en-US" sz="3600" b="1" dirty="0">
                <a:ln w="0">
                  <a:noFill/>
                </a:ln>
                <a:solidFill>
                  <a:schemeClr val="bg1"/>
                </a:solidFill>
                <a:effectLst>
                  <a:outerShdw blurRad="38100" dist="19050" dir="2700000" algn="tl" rotWithShape="0">
                    <a:schemeClr val="dk1">
                      <a:alpha val="40000"/>
                    </a:schemeClr>
                  </a:outerShdw>
                </a:effectLst>
                <a:cs typeface="Calibri Light" panose="020F0302020204030204" pitchFamily="34" charset="0"/>
              </a:rPr>
              <a:t>FLOWS</a:t>
            </a:r>
          </a:p>
        </p:txBody>
      </p:sp>
      <p:sp>
        <p:nvSpPr>
          <p:cNvPr id="16" name="Rectangle 15">
            <a:extLst>
              <a:ext uri="{FF2B5EF4-FFF2-40B4-BE49-F238E27FC236}">
                <a16:creationId xmlns:a16="http://schemas.microsoft.com/office/drawing/2014/main" id="{A73F84EB-D81F-4251-AA43-91E502C782D9}"/>
              </a:ext>
            </a:extLst>
          </p:cNvPr>
          <p:cNvSpPr/>
          <p:nvPr/>
        </p:nvSpPr>
        <p:spPr>
          <a:xfrm>
            <a:off x="10371075" y="1000880"/>
            <a:ext cx="1538709" cy="3621297"/>
          </a:xfrm>
          <a:prstGeom prst="rect">
            <a:avLst/>
          </a:prstGeom>
          <a:solidFill>
            <a:srgbClr val="FFCCCC"/>
          </a:solidFill>
          <a:ln w="19050">
            <a:solidFill>
              <a:srgbClr val="C00000"/>
            </a:solidFill>
            <a:prstDash val="lgDash"/>
            <a:round/>
          </a:ln>
        </p:spPr>
        <p:style>
          <a:lnRef idx="0">
            <a:scrgbClr r="0" g="0" b="0"/>
          </a:lnRef>
          <a:fillRef idx="0">
            <a:scrgbClr r="0" g="0" b="0"/>
          </a:fillRef>
          <a:effectRef idx="0">
            <a:scrgbClr r="0" g="0" b="0"/>
          </a:effectRef>
          <a:fontRef idx="minor"/>
        </p:style>
        <p:txBody>
          <a:bodyPr lIns="108000" tIns="63000" rIns="108000" bIns="63000" anchor="ctr">
            <a:noAutofit/>
          </a:bodyPr>
          <a:lstStyle/>
          <a:p>
            <a:pPr algn="ctr" defTabSz="914447">
              <a:defRPr/>
            </a:pPr>
            <a:r>
              <a:rPr lang="en-GB" sz="1800" b="1" spc="-1">
                <a:solidFill>
                  <a:srgbClr val="000000"/>
                </a:solidFill>
                <a:latin typeface="Calibri"/>
              </a:rPr>
              <a:t>Improved preparedness for future events</a:t>
            </a:r>
          </a:p>
          <a:p>
            <a:pPr algn="ctr" defTabSz="914447">
              <a:defRPr/>
            </a:pPr>
            <a:r>
              <a:rPr lang="en-GB" sz="1800" spc="-1">
                <a:solidFill>
                  <a:srgbClr val="000000"/>
                </a:solidFill>
                <a:latin typeface="Calibri"/>
              </a:rPr>
              <a:t>EO strategy, processing, knowledge </a:t>
            </a:r>
            <a:endParaRPr lang="en-US" sz="1800" spc="-1">
              <a:solidFill>
                <a:srgbClr val="000000"/>
              </a:solidFill>
              <a:latin typeface="Calibri"/>
            </a:endParaRPr>
          </a:p>
        </p:txBody>
      </p:sp>
      <p:sp>
        <p:nvSpPr>
          <p:cNvPr id="17" name="Arrow: Right 1">
            <a:extLst>
              <a:ext uri="{FF2B5EF4-FFF2-40B4-BE49-F238E27FC236}">
                <a16:creationId xmlns:a16="http://schemas.microsoft.com/office/drawing/2014/main" id="{4A73CF1B-C819-183C-494B-DBCD20394A30}"/>
              </a:ext>
            </a:extLst>
          </p:cNvPr>
          <p:cNvSpPr/>
          <p:nvPr/>
        </p:nvSpPr>
        <p:spPr>
          <a:xfrm>
            <a:off x="9454198" y="2597759"/>
            <a:ext cx="651694" cy="38350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BE"/>
          </a:p>
        </p:txBody>
      </p:sp>
      <p:sp>
        <p:nvSpPr>
          <p:cNvPr id="18" name="Rectangle : coins arrondis 52">
            <a:extLst>
              <a:ext uri="{FF2B5EF4-FFF2-40B4-BE49-F238E27FC236}">
                <a16:creationId xmlns:a16="http://schemas.microsoft.com/office/drawing/2014/main" id="{25683F43-9B8C-70B9-5C93-8800DD9A60EF}"/>
              </a:ext>
            </a:extLst>
          </p:cNvPr>
          <p:cNvSpPr/>
          <p:nvPr/>
        </p:nvSpPr>
        <p:spPr>
          <a:xfrm>
            <a:off x="3126146" y="1000880"/>
            <a:ext cx="6062869" cy="3636224"/>
          </a:xfrm>
          <a:prstGeom prst="roundRect">
            <a:avLst>
              <a:gd name="adj" fmla="val 5311"/>
            </a:avLst>
          </a:prstGeom>
          <a:solidFill>
            <a:srgbClr val="376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447">
              <a:defRPr/>
            </a:pPr>
            <a:endParaRPr lang="en-GB" sz="1600" b="1">
              <a:solidFill>
                <a:srgbClr val="0070C0"/>
              </a:solidFill>
              <a:latin typeface="Calibri"/>
            </a:endParaRPr>
          </a:p>
        </p:txBody>
      </p:sp>
      <p:sp>
        <p:nvSpPr>
          <p:cNvPr id="19" name="Rectangle : coins arrondis 45">
            <a:extLst>
              <a:ext uri="{FF2B5EF4-FFF2-40B4-BE49-F238E27FC236}">
                <a16:creationId xmlns:a16="http://schemas.microsoft.com/office/drawing/2014/main" id="{8714E42F-5276-457A-945D-1C1425916903}"/>
              </a:ext>
            </a:extLst>
          </p:cNvPr>
          <p:cNvSpPr/>
          <p:nvPr/>
        </p:nvSpPr>
        <p:spPr>
          <a:xfrm>
            <a:off x="6746352" y="1332478"/>
            <a:ext cx="1799140" cy="1045255"/>
          </a:xfrm>
          <a:prstGeom prst="roundRect">
            <a:avLst>
              <a:gd name="adj" fmla="val 719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1050">
                <a:solidFill>
                  <a:srgbClr val="000000"/>
                </a:solidFill>
              </a:rPr>
              <a:t>Neural networks</a:t>
            </a:r>
          </a:p>
          <a:p>
            <a:pPr lvl="0" algn="ctr">
              <a:defRPr/>
            </a:pPr>
            <a:r>
              <a:rPr lang="en-GB" sz="1050">
                <a:solidFill>
                  <a:srgbClr val="000000"/>
                </a:solidFill>
              </a:rPr>
              <a:t>Transformers</a:t>
            </a:r>
          </a:p>
          <a:p>
            <a:pPr lvl="0" algn="ctr">
              <a:defRPr/>
            </a:pPr>
            <a:r>
              <a:rPr lang="en-GB" sz="1050">
                <a:solidFill>
                  <a:srgbClr val="000000"/>
                </a:solidFill>
              </a:rPr>
              <a:t>SSL &amp; foundation models</a:t>
            </a:r>
          </a:p>
          <a:p>
            <a:pPr lvl="0" algn="ctr">
              <a:defRPr/>
            </a:pPr>
            <a:r>
              <a:rPr lang="en-GB" sz="1050">
                <a:solidFill>
                  <a:srgbClr val="000000"/>
                </a:solidFill>
              </a:rPr>
              <a:t>Data fusion</a:t>
            </a:r>
          </a:p>
        </p:txBody>
      </p:sp>
      <p:sp>
        <p:nvSpPr>
          <p:cNvPr id="20" name="Rectangle : coins arrondis 45">
            <a:extLst>
              <a:ext uri="{FF2B5EF4-FFF2-40B4-BE49-F238E27FC236}">
                <a16:creationId xmlns:a16="http://schemas.microsoft.com/office/drawing/2014/main" id="{83344C06-3BE9-9A0B-159E-DBC92F270619}"/>
              </a:ext>
            </a:extLst>
          </p:cNvPr>
          <p:cNvSpPr/>
          <p:nvPr/>
        </p:nvSpPr>
        <p:spPr>
          <a:xfrm>
            <a:off x="3769668" y="2610750"/>
            <a:ext cx="4775823" cy="1705681"/>
          </a:xfrm>
          <a:prstGeom prst="roundRect">
            <a:avLst>
              <a:gd name="adj" fmla="val 7190"/>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GB" sz="1200" b="1">
              <a:solidFill>
                <a:srgbClr val="000000"/>
              </a:solidFill>
            </a:endParaRPr>
          </a:p>
        </p:txBody>
      </p:sp>
      <p:pic>
        <p:nvPicPr>
          <p:cNvPr id="27" name="Picture 2" descr="C:\Users\b.beaumont\AppData\Local\Microsoft\Windows\INetCache\IE\4RTXGUUB\60485-business-service-process-company-outsourcing-recruitment[1].png">
            <a:extLst>
              <a:ext uri="{FF2B5EF4-FFF2-40B4-BE49-F238E27FC236}">
                <a16:creationId xmlns:a16="http://schemas.microsoft.com/office/drawing/2014/main" id="{8A32C00E-9D0E-BE7C-E061-095DD68A346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805094" y="1412712"/>
            <a:ext cx="307458" cy="2880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 coins arrondis 45">
            <a:extLst>
              <a:ext uri="{FF2B5EF4-FFF2-40B4-BE49-F238E27FC236}">
                <a16:creationId xmlns:a16="http://schemas.microsoft.com/office/drawing/2014/main" id="{23FA49FB-E708-05B5-9C09-F841B05508BD}"/>
              </a:ext>
            </a:extLst>
          </p:cNvPr>
          <p:cNvSpPr/>
          <p:nvPr/>
        </p:nvSpPr>
        <p:spPr>
          <a:xfrm>
            <a:off x="3769665" y="1328355"/>
            <a:ext cx="2815911" cy="1045255"/>
          </a:xfrm>
          <a:prstGeom prst="roundRect">
            <a:avLst>
              <a:gd name="adj" fmla="val 719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GB" sz="1000">
              <a:solidFill>
                <a:srgbClr val="000000"/>
              </a:solidFill>
            </a:endParaRPr>
          </a:p>
        </p:txBody>
      </p:sp>
      <p:pic>
        <p:nvPicPr>
          <p:cNvPr id="29" name="Graphique 125" descr="Base de données avec un remplissage uni">
            <a:extLst>
              <a:ext uri="{FF2B5EF4-FFF2-40B4-BE49-F238E27FC236}">
                <a16:creationId xmlns:a16="http://schemas.microsoft.com/office/drawing/2014/main" id="{75C1373E-FC61-81E4-4FEC-347042E7CC6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06412" y="1391861"/>
            <a:ext cx="307457" cy="288000"/>
          </a:xfrm>
          <a:prstGeom prst="rect">
            <a:avLst/>
          </a:prstGeom>
        </p:spPr>
      </p:pic>
      <p:sp>
        <p:nvSpPr>
          <p:cNvPr id="30" name="Rectangle 29">
            <a:extLst>
              <a:ext uri="{FF2B5EF4-FFF2-40B4-BE49-F238E27FC236}">
                <a16:creationId xmlns:a16="http://schemas.microsoft.com/office/drawing/2014/main" id="{057A5AF8-C8B3-63E5-1DAB-594FC14F6D18}"/>
              </a:ext>
            </a:extLst>
          </p:cNvPr>
          <p:cNvSpPr/>
          <p:nvPr/>
        </p:nvSpPr>
        <p:spPr>
          <a:xfrm>
            <a:off x="4466450" y="2864717"/>
            <a:ext cx="1691129" cy="692497"/>
          </a:xfrm>
          <a:prstGeom prst="rect">
            <a:avLst/>
          </a:prstGeom>
        </p:spPr>
        <p:txBody>
          <a:bodyPr wrap="square">
            <a:spAutoFit/>
          </a:bodyPr>
          <a:lstStyle/>
          <a:p>
            <a:pPr lvl="0" algn="ctr">
              <a:defRPr/>
            </a:pPr>
            <a:r>
              <a:rPr lang="en-GB" sz="1300" b="1">
                <a:solidFill>
                  <a:srgbClr val="000000"/>
                </a:solidFill>
              </a:rPr>
              <a:t>Multi-sensor </a:t>
            </a:r>
          </a:p>
          <a:p>
            <a:pPr lvl="0" algn="ctr">
              <a:defRPr/>
            </a:pPr>
            <a:r>
              <a:rPr lang="en-GB" sz="1300" b="1">
                <a:solidFill>
                  <a:srgbClr val="000000"/>
                </a:solidFill>
              </a:rPr>
              <a:t>multi-resolution </a:t>
            </a:r>
          </a:p>
          <a:p>
            <a:pPr lvl="0" algn="ctr">
              <a:defRPr/>
            </a:pPr>
            <a:r>
              <a:rPr lang="en-GB" sz="1300" b="1">
                <a:solidFill>
                  <a:srgbClr val="000000"/>
                </a:solidFill>
              </a:rPr>
              <a:t>situational awareness</a:t>
            </a:r>
            <a:endParaRPr lang="en-GB" sz="1300">
              <a:solidFill>
                <a:srgbClr val="000000"/>
              </a:solidFill>
            </a:endParaRPr>
          </a:p>
        </p:txBody>
      </p:sp>
      <p:sp>
        <p:nvSpPr>
          <p:cNvPr id="31" name="Rectangle 30">
            <a:extLst>
              <a:ext uri="{FF2B5EF4-FFF2-40B4-BE49-F238E27FC236}">
                <a16:creationId xmlns:a16="http://schemas.microsoft.com/office/drawing/2014/main" id="{96949586-501B-36FD-51FC-953B6E4F4582}"/>
              </a:ext>
            </a:extLst>
          </p:cNvPr>
          <p:cNvSpPr/>
          <p:nvPr/>
        </p:nvSpPr>
        <p:spPr>
          <a:xfrm>
            <a:off x="6422762" y="2862443"/>
            <a:ext cx="1673505" cy="692497"/>
          </a:xfrm>
          <a:prstGeom prst="rect">
            <a:avLst/>
          </a:prstGeom>
        </p:spPr>
        <p:txBody>
          <a:bodyPr wrap="square">
            <a:spAutoFit/>
          </a:bodyPr>
          <a:lstStyle/>
          <a:p>
            <a:pPr lvl="0" algn="ctr">
              <a:defRPr/>
            </a:pPr>
            <a:r>
              <a:rPr lang="en-GB" sz="1300" b="1">
                <a:solidFill>
                  <a:srgbClr val="000000"/>
                </a:solidFill>
              </a:rPr>
              <a:t>Multi-scale </a:t>
            </a:r>
          </a:p>
          <a:p>
            <a:pPr lvl="0" algn="ctr">
              <a:defRPr/>
            </a:pPr>
            <a:r>
              <a:rPr lang="en-GB" sz="1300" b="1">
                <a:solidFill>
                  <a:srgbClr val="000000"/>
                </a:solidFill>
              </a:rPr>
              <a:t>flood impact assessment</a:t>
            </a:r>
            <a:endParaRPr lang="en-GB" sz="1300">
              <a:solidFill>
                <a:srgbClr val="000000"/>
              </a:solidFill>
            </a:endParaRPr>
          </a:p>
        </p:txBody>
      </p:sp>
      <p:sp>
        <p:nvSpPr>
          <p:cNvPr id="35" name="Rectangle 34">
            <a:extLst>
              <a:ext uri="{FF2B5EF4-FFF2-40B4-BE49-F238E27FC236}">
                <a16:creationId xmlns:a16="http://schemas.microsoft.com/office/drawing/2014/main" id="{0B09A6CD-C97D-80DE-245F-93CAFA71B7C6}"/>
              </a:ext>
            </a:extLst>
          </p:cNvPr>
          <p:cNvSpPr/>
          <p:nvPr/>
        </p:nvSpPr>
        <p:spPr>
          <a:xfrm>
            <a:off x="5108064" y="3786903"/>
            <a:ext cx="2099030" cy="292388"/>
          </a:xfrm>
          <a:prstGeom prst="rect">
            <a:avLst/>
          </a:prstGeom>
        </p:spPr>
        <p:txBody>
          <a:bodyPr wrap="square">
            <a:spAutoFit/>
          </a:bodyPr>
          <a:lstStyle/>
          <a:p>
            <a:pPr lvl="0" algn="ctr">
              <a:defRPr/>
            </a:pPr>
            <a:r>
              <a:rPr lang="en-GB" sz="1300" b="1">
                <a:solidFill>
                  <a:srgbClr val="000000"/>
                </a:solidFill>
              </a:rPr>
              <a:t>Disaster hot spot mapping</a:t>
            </a:r>
            <a:endParaRPr lang="en-GB" sz="1300">
              <a:solidFill>
                <a:srgbClr val="000000"/>
              </a:solidFill>
            </a:endParaRPr>
          </a:p>
        </p:txBody>
      </p:sp>
      <p:sp>
        <p:nvSpPr>
          <p:cNvPr id="36" name="Accolade fermante 9">
            <a:extLst>
              <a:ext uri="{FF2B5EF4-FFF2-40B4-BE49-F238E27FC236}">
                <a16:creationId xmlns:a16="http://schemas.microsoft.com/office/drawing/2014/main" id="{0F1455D4-6750-BDA5-0CA3-2E93638734F6}"/>
              </a:ext>
            </a:extLst>
          </p:cNvPr>
          <p:cNvSpPr/>
          <p:nvPr/>
        </p:nvSpPr>
        <p:spPr>
          <a:xfrm rot="5400000">
            <a:off x="6057515" y="1754063"/>
            <a:ext cx="200127" cy="3822898"/>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fr-BE" sz="2041"/>
          </a:p>
        </p:txBody>
      </p:sp>
      <p:grpSp>
        <p:nvGrpSpPr>
          <p:cNvPr id="37" name="Group 31">
            <a:extLst>
              <a:ext uri="{FF2B5EF4-FFF2-40B4-BE49-F238E27FC236}">
                <a16:creationId xmlns:a16="http://schemas.microsoft.com/office/drawing/2014/main" id="{CE44CBAA-1A72-FEEE-EC84-A1BAB03415D4}"/>
              </a:ext>
            </a:extLst>
          </p:cNvPr>
          <p:cNvGrpSpPr/>
          <p:nvPr/>
        </p:nvGrpSpPr>
        <p:grpSpPr>
          <a:xfrm>
            <a:off x="3969719" y="1469081"/>
            <a:ext cx="2522616" cy="778681"/>
            <a:chOff x="2274807" y="3542400"/>
            <a:chExt cx="2522616" cy="778681"/>
          </a:xfrm>
        </p:grpSpPr>
        <p:sp>
          <p:nvSpPr>
            <p:cNvPr id="38" name="Rectangle 37">
              <a:extLst>
                <a:ext uri="{FF2B5EF4-FFF2-40B4-BE49-F238E27FC236}">
                  <a16:creationId xmlns:a16="http://schemas.microsoft.com/office/drawing/2014/main" id="{59CE6FA4-5ED6-EC1E-9FE9-5516E07BF300}"/>
                </a:ext>
              </a:extLst>
            </p:cNvPr>
            <p:cNvSpPr/>
            <p:nvPr/>
          </p:nvSpPr>
          <p:spPr>
            <a:xfrm>
              <a:off x="3648397" y="3542400"/>
              <a:ext cx="1149026" cy="777136"/>
            </a:xfrm>
            <a:prstGeom prst="rect">
              <a:avLst/>
            </a:prstGeom>
          </p:spPr>
          <p:txBody>
            <a:bodyPr wrap="square">
              <a:spAutoFit/>
            </a:bodyPr>
            <a:lstStyle/>
            <a:p>
              <a:pPr lvl="0" algn="ctr">
                <a:defRPr/>
              </a:pPr>
              <a:r>
                <a:rPr lang="en-GB" sz="1300" b="1">
                  <a:solidFill>
                    <a:srgbClr val="000000"/>
                  </a:solidFill>
                </a:rPr>
                <a:t>Ancillary</a:t>
              </a:r>
            </a:p>
            <a:p>
              <a:pPr lvl="0" algn="ctr">
                <a:defRPr/>
              </a:pPr>
              <a:r>
                <a:rPr lang="en-GB" sz="1050">
                  <a:solidFill>
                    <a:srgbClr val="000000"/>
                  </a:solidFill>
                </a:rPr>
                <a:t>Population</a:t>
              </a:r>
            </a:p>
            <a:p>
              <a:pPr lvl="0" algn="ctr">
                <a:defRPr/>
              </a:pPr>
              <a:r>
                <a:rPr lang="en-GB" sz="1050">
                  <a:solidFill>
                    <a:srgbClr val="000000"/>
                  </a:solidFill>
                </a:rPr>
                <a:t>Field data</a:t>
              </a:r>
            </a:p>
            <a:p>
              <a:pPr lvl="0" algn="ctr">
                <a:defRPr/>
              </a:pPr>
              <a:r>
                <a:rPr lang="en-GB" sz="1050">
                  <a:solidFill>
                    <a:srgbClr val="000000"/>
                  </a:solidFill>
                </a:rPr>
                <a:t>Social media</a:t>
              </a:r>
            </a:p>
          </p:txBody>
        </p:sp>
        <p:grpSp>
          <p:nvGrpSpPr>
            <p:cNvPr id="39" name="Group 30">
              <a:extLst>
                <a:ext uri="{FF2B5EF4-FFF2-40B4-BE49-F238E27FC236}">
                  <a16:creationId xmlns:a16="http://schemas.microsoft.com/office/drawing/2014/main" id="{55276E2F-D5F1-7F5C-875F-B191ABB3F536}"/>
                </a:ext>
              </a:extLst>
            </p:cNvPr>
            <p:cNvGrpSpPr/>
            <p:nvPr/>
          </p:nvGrpSpPr>
          <p:grpSpPr>
            <a:xfrm>
              <a:off x="2274807" y="3542400"/>
              <a:ext cx="1511620" cy="778681"/>
              <a:chOff x="2274807" y="3542400"/>
              <a:chExt cx="1511620" cy="778681"/>
            </a:xfrm>
          </p:grpSpPr>
          <p:sp>
            <p:nvSpPr>
              <p:cNvPr id="40" name="Rectangle 39">
                <a:extLst>
                  <a:ext uri="{FF2B5EF4-FFF2-40B4-BE49-F238E27FC236}">
                    <a16:creationId xmlns:a16="http://schemas.microsoft.com/office/drawing/2014/main" id="{EC7354DB-FA0E-4316-393E-0ED16842A9D6}"/>
                  </a:ext>
                </a:extLst>
              </p:cNvPr>
              <p:cNvSpPr/>
              <p:nvPr/>
            </p:nvSpPr>
            <p:spPr>
              <a:xfrm>
                <a:off x="2671442" y="3542400"/>
                <a:ext cx="489797" cy="292388"/>
              </a:xfrm>
              <a:prstGeom prst="rect">
                <a:avLst/>
              </a:prstGeom>
            </p:spPr>
            <p:txBody>
              <a:bodyPr wrap="square" numCol="1">
                <a:spAutoFit/>
              </a:bodyPr>
              <a:lstStyle/>
              <a:p>
                <a:pPr lvl="0" algn="ctr">
                  <a:defRPr/>
                </a:pPr>
                <a:r>
                  <a:rPr lang="en-GB" sz="1300" b="1">
                    <a:solidFill>
                      <a:srgbClr val="000000"/>
                    </a:solidFill>
                  </a:rPr>
                  <a:t>EO</a:t>
                </a:r>
                <a:r>
                  <a:rPr lang="en-GB" sz="1300">
                    <a:solidFill>
                      <a:srgbClr val="000000"/>
                    </a:solidFill>
                  </a:rPr>
                  <a:t> </a:t>
                </a:r>
              </a:p>
            </p:txBody>
          </p:sp>
          <p:grpSp>
            <p:nvGrpSpPr>
              <p:cNvPr id="41" name="Group 29">
                <a:extLst>
                  <a:ext uri="{FF2B5EF4-FFF2-40B4-BE49-F238E27FC236}">
                    <a16:creationId xmlns:a16="http://schemas.microsoft.com/office/drawing/2014/main" id="{E30DE50F-F6B8-0386-0994-1F34151E0B21}"/>
                  </a:ext>
                </a:extLst>
              </p:cNvPr>
              <p:cNvGrpSpPr/>
              <p:nvPr/>
            </p:nvGrpSpPr>
            <p:grpSpPr>
              <a:xfrm>
                <a:off x="2274807" y="3744000"/>
                <a:ext cx="1511620" cy="577081"/>
                <a:chOff x="2274807" y="3744000"/>
                <a:chExt cx="1511620" cy="577081"/>
              </a:xfrm>
            </p:grpSpPr>
            <p:sp>
              <p:nvSpPr>
                <p:cNvPr id="42" name="TextBox 27">
                  <a:extLst>
                    <a:ext uri="{FF2B5EF4-FFF2-40B4-BE49-F238E27FC236}">
                      <a16:creationId xmlns:a16="http://schemas.microsoft.com/office/drawing/2014/main" id="{B2DAAF98-9CBE-0125-B613-6ED1A4FC0725}"/>
                    </a:ext>
                  </a:extLst>
                </p:cNvPr>
                <p:cNvSpPr txBox="1"/>
                <p:nvPr/>
              </p:nvSpPr>
              <p:spPr>
                <a:xfrm>
                  <a:off x="2274807" y="3744000"/>
                  <a:ext cx="627095" cy="577081"/>
                </a:xfrm>
                <a:prstGeom prst="rect">
                  <a:avLst/>
                </a:prstGeom>
                <a:noFill/>
              </p:spPr>
              <p:txBody>
                <a:bodyPr wrap="none" rtlCol="0">
                  <a:spAutoFit/>
                </a:bodyPr>
                <a:lstStyle/>
                <a:p>
                  <a:r>
                    <a:rPr lang="nl-BE" sz="1050"/>
                    <a:t>Drone</a:t>
                  </a:r>
                </a:p>
                <a:p>
                  <a:r>
                    <a:rPr lang="nl-BE" sz="1050" err="1"/>
                    <a:t>Aerial</a:t>
                  </a:r>
                  <a:endParaRPr lang="nl-BE" sz="1050"/>
                </a:p>
                <a:p>
                  <a:r>
                    <a:rPr lang="nl-BE" sz="1050" err="1"/>
                    <a:t>Satellite</a:t>
                  </a:r>
                  <a:endParaRPr lang="nl-BE" sz="1050"/>
                </a:p>
              </p:txBody>
            </p:sp>
            <p:sp>
              <p:nvSpPr>
                <p:cNvPr id="43" name="TextBox 28">
                  <a:extLst>
                    <a:ext uri="{FF2B5EF4-FFF2-40B4-BE49-F238E27FC236}">
                      <a16:creationId xmlns:a16="http://schemas.microsoft.com/office/drawing/2014/main" id="{653A0D90-178D-CBF0-A9FA-69033F4FE53C}"/>
                    </a:ext>
                  </a:extLst>
                </p:cNvPr>
                <p:cNvSpPr txBox="1"/>
                <p:nvPr/>
              </p:nvSpPr>
              <p:spPr>
                <a:xfrm>
                  <a:off x="2875600" y="3744000"/>
                  <a:ext cx="910827" cy="577081"/>
                </a:xfrm>
                <a:prstGeom prst="rect">
                  <a:avLst/>
                </a:prstGeom>
                <a:noFill/>
              </p:spPr>
              <p:txBody>
                <a:bodyPr wrap="none" rtlCol="0">
                  <a:spAutoFit/>
                </a:bodyPr>
                <a:lstStyle/>
                <a:p>
                  <a:r>
                    <a:rPr lang="nl-BE" sz="1050"/>
                    <a:t>Optical</a:t>
                  </a:r>
                </a:p>
                <a:p>
                  <a:r>
                    <a:rPr lang="nl-BE" sz="1050" err="1"/>
                    <a:t>Multispectral</a:t>
                  </a:r>
                  <a:endParaRPr lang="nl-BE" sz="1050"/>
                </a:p>
                <a:p>
                  <a:r>
                    <a:rPr lang="nl-BE" sz="1050"/>
                    <a:t>SAR</a:t>
                  </a:r>
                </a:p>
              </p:txBody>
            </p:sp>
          </p:grpSp>
        </p:grpSp>
      </p:grpSp>
      <p:grpSp>
        <p:nvGrpSpPr>
          <p:cNvPr id="44" name="Groupe 43">
            <a:extLst>
              <a:ext uri="{FF2B5EF4-FFF2-40B4-BE49-F238E27FC236}">
                <a16:creationId xmlns:a16="http://schemas.microsoft.com/office/drawing/2014/main" id="{2A7E4A5A-85BC-3313-9F5F-1BF30263398D}"/>
              </a:ext>
            </a:extLst>
          </p:cNvPr>
          <p:cNvGrpSpPr/>
          <p:nvPr/>
        </p:nvGrpSpPr>
        <p:grpSpPr>
          <a:xfrm>
            <a:off x="5611408" y="5070938"/>
            <a:ext cx="1529280" cy="1529280"/>
            <a:chOff x="562697" y="4684048"/>
            <a:chExt cx="1529280" cy="1529280"/>
          </a:xfrm>
        </p:grpSpPr>
        <p:sp>
          <p:nvSpPr>
            <p:cNvPr id="45" name="Forme libre : forme 44">
              <a:extLst>
                <a:ext uri="{FF2B5EF4-FFF2-40B4-BE49-F238E27FC236}">
                  <a16:creationId xmlns:a16="http://schemas.microsoft.com/office/drawing/2014/main" id="{B54874FD-5450-CF79-7C70-AE5BF065F293}"/>
                </a:ext>
              </a:extLst>
            </p:cNvPr>
            <p:cNvSpPr/>
            <p:nvPr/>
          </p:nvSpPr>
          <p:spPr>
            <a:xfrm>
              <a:off x="659533" y="4768526"/>
              <a:ext cx="1360800" cy="1360800"/>
            </a:xfrm>
            <a:custGeom>
              <a:avLst/>
              <a:gdLst>
                <a:gd name="connsiteX0" fmla="*/ 0 w 1360800"/>
                <a:gd name="connsiteY0" fmla="*/ 680400 h 1360800"/>
                <a:gd name="connsiteX1" fmla="*/ 680400 w 1360800"/>
                <a:gd name="connsiteY1" fmla="*/ 0 h 1360800"/>
                <a:gd name="connsiteX2" fmla="*/ 1360800 w 1360800"/>
                <a:gd name="connsiteY2" fmla="*/ 680400 h 1360800"/>
                <a:gd name="connsiteX3" fmla="*/ 680400 w 1360800"/>
                <a:gd name="connsiteY3" fmla="*/ 1360800 h 1360800"/>
                <a:gd name="connsiteX4" fmla="*/ 0 w 1360800"/>
                <a:gd name="connsiteY4" fmla="*/ 680400 h 136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800" h="1360800">
                  <a:moveTo>
                    <a:pt x="0" y="680400"/>
                  </a:moveTo>
                  <a:cubicBezTo>
                    <a:pt x="0" y="304625"/>
                    <a:pt x="304625" y="0"/>
                    <a:pt x="680400" y="0"/>
                  </a:cubicBezTo>
                  <a:cubicBezTo>
                    <a:pt x="1056175" y="0"/>
                    <a:pt x="1360800" y="304625"/>
                    <a:pt x="1360800" y="680400"/>
                  </a:cubicBezTo>
                  <a:cubicBezTo>
                    <a:pt x="1360800" y="1056175"/>
                    <a:pt x="1056175" y="1360800"/>
                    <a:pt x="680400" y="1360800"/>
                  </a:cubicBezTo>
                  <a:cubicBezTo>
                    <a:pt x="304625" y="1360800"/>
                    <a:pt x="0" y="1056175"/>
                    <a:pt x="0" y="680400"/>
                  </a:cubicBezTo>
                  <a:close/>
                </a:path>
              </a:pathLst>
            </a:custGeom>
            <a:solidFill>
              <a:schemeClr val="accent1">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3310" tIns="243310" rIns="243310" bIns="243310"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tx1"/>
                  </a:solidFill>
                </a:rPr>
                <a:t>Agile prototyping with stakeholders</a:t>
              </a:r>
              <a:endParaRPr lang="fr-BE" sz="1300" b="1" kern="1200" dirty="0">
                <a:solidFill>
                  <a:schemeClr val="tx1"/>
                </a:solidFill>
              </a:endParaRPr>
            </a:p>
          </p:txBody>
        </p:sp>
        <p:sp>
          <p:nvSpPr>
            <p:cNvPr id="46" name="Flèche : en arc 45">
              <a:extLst>
                <a:ext uri="{FF2B5EF4-FFF2-40B4-BE49-F238E27FC236}">
                  <a16:creationId xmlns:a16="http://schemas.microsoft.com/office/drawing/2014/main" id="{625A2097-7FCE-C604-F588-B416E618F059}"/>
                </a:ext>
              </a:extLst>
            </p:cNvPr>
            <p:cNvSpPr/>
            <p:nvPr/>
          </p:nvSpPr>
          <p:spPr>
            <a:xfrm>
              <a:off x="562697" y="4684048"/>
              <a:ext cx="1529280" cy="1529280"/>
            </a:xfrm>
            <a:prstGeom prst="circularArrow">
              <a:avLst>
                <a:gd name="adj1" fmla="val 5085"/>
                <a:gd name="adj2" fmla="val 327528"/>
                <a:gd name="adj3" fmla="val 15781515"/>
                <a:gd name="adj4" fmla="val 16290956"/>
                <a:gd name="adj5" fmla="val 5932"/>
              </a:avLst>
            </a:prstGeom>
            <a:solidFill>
              <a:srgbClr val="376092"/>
            </a:solidFill>
            <a:ln>
              <a:solidFill>
                <a:srgbClr val="376092"/>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fr-BE"/>
            </a:p>
          </p:txBody>
        </p:sp>
      </p:grpSp>
      <p:sp>
        <p:nvSpPr>
          <p:cNvPr id="48" name="Oval 12">
            <a:extLst>
              <a:ext uri="{FF2B5EF4-FFF2-40B4-BE49-F238E27FC236}">
                <a16:creationId xmlns:a16="http://schemas.microsoft.com/office/drawing/2014/main" id="{1F5AAC49-F7D3-39BA-AB66-CB077A2774EC}"/>
              </a:ext>
            </a:extLst>
          </p:cNvPr>
          <p:cNvSpPr>
            <a:spLocks/>
          </p:cNvSpPr>
          <p:nvPr/>
        </p:nvSpPr>
        <p:spPr>
          <a:xfrm>
            <a:off x="7402624" y="5271129"/>
            <a:ext cx="2160000" cy="1080000"/>
          </a:xfrm>
          <a:prstGeom prst="ellipse">
            <a:avLst/>
          </a:prstGeom>
          <a:solidFill>
            <a:srgbClr val="8EB4E3"/>
          </a:solidFill>
        </p:spPr>
        <p:style>
          <a:lnRef idx="2">
            <a:schemeClr val="lt1">
              <a:hueOff val="0"/>
              <a:satOff val="0"/>
              <a:lumOff val="0"/>
              <a:alphaOff val="0"/>
            </a:schemeClr>
          </a:lnRef>
          <a:fillRef idx="1">
            <a:schemeClr val="accent5">
              <a:shade val="80000"/>
              <a:hueOff val="174641"/>
              <a:satOff val="-3128"/>
              <a:lumOff val="13293"/>
              <a:alphaOff val="0"/>
            </a:schemeClr>
          </a:fillRef>
          <a:effectRef idx="0">
            <a:schemeClr val="accent5">
              <a:shade val="80000"/>
              <a:hueOff val="174641"/>
              <a:satOff val="-3128"/>
              <a:lumOff val="13293"/>
              <a:alphaOff val="0"/>
            </a:schemeClr>
          </a:effectRef>
          <a:fontRef idx="minor">
            <a:schemeClr val="lt1"/>
          </a:fontRef>
        </p:style>
        <p:txBody>
          <a:bodyPr anchor="ctr"/>
          <a:lstStyle/>
          <a:p>
            <a:pPr algn="ctr"/>
            <a:r>
              <a:rPr lang="en-US" b="1" dirty="0"/>
              <a:t>EO </a:t>
            </a:r>
          </a:p>
          <a:p>
            <a:pPr algn="ctr"/>
            <a:r>
              <a:rPr lang="en-US" b="1" dirty="0"/>
              <a:t>information</a:t>
            </a:r>
            <a:endParaRPr lang="en-BE" b="1" dirty="0"/>
          </a:p>
        </p:txBody>
      </p:sp>
      <p:sp>
        <p:nvSpPr>
          <p:cNvPr id="49" name="Oval 13">
            <a:extLst>
              <a:ext uri="{FF2B5EF4-FFF2-40B4-BE49-F238E27FC236}">
                <a16:creationId xmlns:a16="http://schemas.microsoft.com/office/drawing/2014/main" id="{A483DF8B-86DE-65CD-263B-D9B06A0DC840}"/>
              </a:ext>
            </a:extLst>
          </p:cNvPr>
          <p:cNvSpPr>
            <a:spLocks/>
          </p:cNvSpPr>
          <p:nvPr/>
        </p:nvSpPr>
        <p:spPr>
          <a:xfrm>
            <a:off x="3100549" y="5271129"/>
            <a:ext cx="2160000" cy="1080000"/>
          </a:xfrm>
          <a:prstGeom prst="ellipse">
            <a:avLst/>
          </a:prstGeom>
          <a:solidFill>
            <a:srgbClr val="8EB4E3"/>
          </a:solidFill>
        </p:spPr>
        <p:style>
          <a:lnRef idx="2">
            <a:schemeClr val="lt1">
              <a:hueOff val="0"/>
              <a:satOff val="0"/>
              <a:lumOff val="0"/>
              <a:alphaOff val="0"/>
            </a:schemeClr>
          </a:lnRef>
          <a:fillRef idx="1">
            <a:schemeClr val="accent5">
              <a:shade val="80000"/>
              <a:hueOff val="349283"/>
              <a:satOff val="-6256"/>
              <a:lumOff val="26585"/>
              <a:alphaOff val="0"/>
            </a:schemeClr>
          </a:fillRef>
          <a:effectRef idx="0">
            <a:schemeClr val="accent5">
              <a:shade val="80000"/>
              <a:hueOff val="349283"/>
              <a:satOff val="-6256"/>
              <a:lumOff val="26585"/>
              <a:alphaOff val="0"/>
            </a:schemeClr>
          </a:effectRef>
          <a:fontRef idx="minor">
            <a:schemeClr val="lt1"/>
          </a:fontRef>
        </p:style>
        <p:txBody>
          <a:bodyPr anchor="ctr"/>
          <a:lstStyle/>
          <a:p>
            <a:pPr algn="ctr"/>
            <a:r>
              <a:rPr lang="en-US" b="1" dirty="0"/>
              <a:t>Stakeholders’ needs</a:t>
            </a:r>
            <a:endParaRPr lang="en-BE" b="1" dirty="0"/>
          </a:p>
        </p:txBody>
      </p:sp>
      <p:sp>
        <p:nvSpPr>
          <p:cNvPr id="53" name="TextBox 1">
            <a:extLst>
              <a:ext uri="{FF2B5EF4-FFF2-40B4-BE49-F238E27FC236}">
                <a16:creationId xmlns:a16="http://schemas.microsoft.com/office/drawing/2014/main" id="{72DE18C5-A371-7533-B7D0-6ABF0B493BE3}"/>
              </a:ext>
            </a:extLst>
          </p:cNvPr>
          <p:cNvSpPr txBox="1"/>
          <p:nvPr/>
        </p:nvSpPr>
        <p:spPr>
          <a:xfrm>
            <a:off x="4163235" y="4717338"/>
            <a:ext cx="4319389" cy="369332"/>
          </a:xfrm>
          <a:prstGeom prst="rect">
            <a:avLst/>
          </a:prstGeom>
          <a:noFill/>
        </p:spPr>
        <p:txBody>
          <a:bodyPr wrap="square" rtlCol="0">
            <a:spAutoFit/>
          </a:bodyPr>
          <a:lstStyle/>
          <a:p>
            <a:pPr algn="ctr"/>
            <a:r>
              <a:rPr lang="en-US" b="1" dirty="0">
                <a:solidFill>
                  <a:schemeClr val="tx1">
                    <a:lumMod val="50000"/>
                    <a:lumOff val="50000"/>
                  </a:schemeClr>
                </a:solidFill>
              </a:rPr>
              <a:t>Requirement Identification</a:t>
            </a:r>
          </a:p>
        </p:txBody>
      </p:sp>
      <p:sp>
        <p:nvSpPr>
          <p:cNvPr id="54" name="TextBox 16">
            <a:extLst>
              <a:ext uri="{FF2B5EF4-FFF2-40B4-BE49-F238E27FC236}">
                <a16:creationId xmlns:a16="http://schemas.microsoft.com/office/drawing/2014/main" id="{E93F9323-A872-6F07-A184-FAEECC35847D}"/>
              </a:ext>
            </a:extLst>
          </p:cNvPr>
          <p:cNvSpPr txBox="1"/>
          <p:nvPr/>
        </p:nvSpPr>
        <p:spPr>
          <a:xfrm>
            <a:off x="5808868" y="6516216"/>
            <a:ext cx="1152431" cy="369332"/>
          </a:xfrm>
          <a:prstGeom prst="rect">
            <a:avLst/>
          </a:prstGeom>
          <a:noFill/>
        </p:spPr>
        <p:txBody>
          <a:bodyPr wrap="none" rtlCol="0">
            <a:spAutoFit/>
          </a:bodyPr>
          <a:lstStyle/>
          <a:p>
            <a:pPr algn="ctr"/>
            <a:r>
              <a:rPr lang="en-US" b="1" dirty="0">
                <a:solidFill>
                  <a:schemeClr val="tx1">
                    <a:lumMod val="50000"/>
                    <a:lumOff val="50000"/>
                  </a:schemeClr>
                </a:solidFill>
              </a:rPr>
              <a:t>Validation</a:t>
            </a:r>
          </a:p>
        </p:txBody>
      </p:sp>
    </p:spTree>
    <p:extLst>
      <p:ext uri="{BB962C8B-B14F-4D97-AF65-F5344CB8AC3E}">
        <p14:creationId xmlns:p14="http://schemas.microsoft.com/office/powerpoint/2010/main" val="1753858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882ABAB-4B42-4307-9C25-DDF0A4E785A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587"/>
          <a:stretch/>
        </p:blipFill>
        <p:spPr bwMode="auto">
          <a:xfrm>
            <a:off x="7959646" y="1133428"/>
            <a:ext cx="3889673" cy="2260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descr="Une image contenant Police, logo, symbole, Graphique&#10;&#10;Description générée automatiquement">
            <a:extLst>
              <a:ext uri="{FF2B5EF4-FFF2-40B4-BE49-F238E27FC236}">
                <a16:creationId xmlns:a16="http://schemas.microsoft.com/office/drawing/2014/main" id="{F711E29A-6B61-9587-CC87-09DD5B915520}"/>
              </a:ext>
            </a:extLst>
          </p:cNvPr>
          <p:cNvPicPr>
            <a:picLocks noChangeAspect="1"/>
          </p:cNvPicPr>
          <p:nvPr/>
        </p:nvPicPr>
        <p:blipFill>
          <a:blip r:embed="rId4"/>
          <a:stretch>
            <a:fillRect/>
          </a:stretch>
        </p:blipFill>
        <p:spPr>
          <a:xfrm>
            <a:off x="253492" y="963235"/>
            <a:ext cx="2208012" cy="989253"/>
          </a:xfrm>
          <a:prstGeom prst="rect">
            <a:avLst/>
          </a:prstGeom>
        </p:spPr>
      </p:pic>
      <p:grpSp>
        <p:nvGrpSpPr>
          <p:cNvPr id="2" name="Groupe 1">
            <a:extLst>
              <a:ext uri="{FF2B5EF4-FFF2-40B4-BE49-F238E27FC236}">
                <a16:creationId xmlns:a16="http://schemas.microsoft.com/office/drawing/2014/main" id="{0802470D-2DB8-C662-61B0-51DE310C092A}"/>
              </a:ext>
            </a:extLst>
          </p:cNvPr>
          <p:cNvGrpSpPr/>
          <p:nvPr/>
        </p:nvGrpSpPr>
        <p:grpSpPr>
          <a:xfrm>
            <a:off x="0" y="3084"/>
            <a:ext cx="12192000" cy="806083"/>
            <a:chOff x="0" y="3084"/>
            <a:chExt cx="12192000" cy="806083"/>
          </a:xfrm>
        </p:grpSpPr>
        <p:pic>
          <p:nvPicPr>
            <p:cNvPr id="6" name="Image 5">
              <a:extLst>
                <a:ext uri="{FF2B5EF4-FFF2-40B4-BE49-F238E27FC236}">
                  <a16:creationId xmlns:a16="http://schemas.microsoft.com/office/drawing/2014/main" id="{6EC5C060-7BC3-6F39-982A-320B01BD0AB1}"/>
                </a:ext>
              </a:extLst>
            </p:cNvPr>
            <p:cNvPicPr>
              <a:picLocks noChangeAspect="1"/>
            </p:cNvPicPr>
            <p:nvPr/>
          </p:nvPicPr>
          <p:blipFill>
            <a:blip r:embed="rId5"/>
            <a:stretch>
              <a:fillRect/>
            </a:stretch>
          </p:blipFill>
          <p:spPr>
            <a:xfrm>
              <a:off x="0" y="3084"/>
              <a:ext cx="12192000" cy="806083"/>
            </a:xfrm>
            <a:prstGeom prst="rect">
              <a:avLst/>
            </a:prstGeom>
          </p:spPr>
        </p:pic>
        <p:pic>
          <p:nvPicPr>
            <p:cNvPr id="11" name="Image 10">
              <a:extLst>
                <a:ext uri="{FF2B5EF4-FFF2-40B4-BE49-F238E27FC236}">
                  <a16:creationId xmlns:a16="http://schemas.microsoft.com/office/drawing/2014/main" id="{184B497D-0126-7A7B-0673-44F9D286F8B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53492" y="157152"/>
              <a:ext cx="458877" cy="460196"/>
            </a:xfrm>
            <a:prstGeom prst="rect">
              <a:avLst/>
            </a:prstGeom>
          </p:spPr>
        </p:pic>
      </p:grpSp>
      <p:sp>
        <p:nvSpPr>
          <p:cNvPr id="12" name="Rectangle 11">
            <a:extLst>
              <a:ext uri="{FF2B5EF4-FFF2-40B4-BE49-F238E27FC236}">
                <a16:creationId xmlns:a16="http://schemas.microsoft.com/office/drawing/2014/main" id="{B929725C-3FAB-1E94-C909-9B9E4DBB0A80}"/>
              </a:ext>
            </a:extLst>
          </p:cNvPr>
          <p:cNvSpPr/>
          <p:nvPr/>
        </p:nvSpPr>
        <p:spPr>
          <a:xfrm>
            <a:off x="890414" y="81785"/>
            <a:ext cx="11048093" cy="646331"/>
          </a:xfrm>
          <a:prstGeom prst="rect">
            <a:avLst/>
          </a:prstGeom>
        </p:spPr>
        <p:txBody>
          <a:bodyPr wrap="square">
            <a:spAutoFit/>
          </a:bodyPr>
          <a:lstStyle/>
          <a:p>
            <a:r>
              <a:rPr lang="en-US" sz="3600" b="1" dirty="0">
                <a:ln w="0">
                  <a:noFill/>
                </a:ln>
                <a:solidFill>
                  <a:schemeClr val="bg1"/>
                </a:solidFill>
                <a:effectLst>
                  <a:outerShdw blurRad="38100" dist="19050" dir="2700000" algn="tl" rotWithShape="0">
                    <a:schemeClr val="dk1">
                      <a:alpha val="40000"/>
                    </a:schemeClr>
                  </a:outerShdw>
                </a:effectLst>
                <a:cs typeface="Calibri Light" panose="020F0302020204030204" pitchFamily="34" charset="0"/>
              </a:rPr>
              <a:t>FLOWS</a:t>
            </a:r>
          </a:p>
        </p:txBody>
      </p:sp>
      <p:pic>
        <p:nvPicPr>
          <p:cNvPr id="3" name="Picture 28" descr="A map with many colored circles&#10;&#10;Description automatically generated">
            <a:extLst>
              <a:ext uri="{FF2B5EF4-FFF2-40B4-BE49-F238E27FC236}">
                <a16:creationId xmlns:a16="http://schemas.microsoft.com/office/drawing/2014/main" id="{C8798EAA-C715-A91C-81F5-744D49734019}"/>
              </a:ext>
            </a:extLst>
          </p:cNvPr>
          <p:cNvPicPr>
            <a:picLocks noChangeAspect="1"/>
          </p:cNvPicPr>
          <p:nvPr/>
        </p:nvPicPr>
        <p:blipFill>
          <a:blip r:embed="rId7"/>
          <a:stretch>
            <a:fillRect/>
          </a:stretch>
        </p:blipFill>
        <p:spPr>
          <a:xfrm>
            <a:off x="6656080" y="3686063"/>
            <a:ext cx="5301785" cy="2912603"/>
          </a:xfrm>
          <a:prstGeom prst="rect">
            <a:avLst/>
          </a:prstGeom>
          <a:ln>
            <a:noFill/>
          </a:ln>
          <a:effectLst>
            <a:outerShdw blurRad="292100" dist="139700" dir="2700000" algn="tl" rotWithShape="0">
              <a:srgbClr val="333333">
                <a:alpha val="65000"/>
              </a:srgbClr>
            </a:outerShdw>
          </a:effectLst>
        </p:spPr>
      </p:pic>
      <p:pic>
        <p:nvPicPr>
          <p:cNvPr id="8" name="Image 7" descr="Une image contenant carte, texte, atlas&#10;&#10;Description générée automatiquement">
            <a:extLst>
              <a:ext uri="{FF2B5EF4-FFF2-40B4-BE49-F238E27FC236}">
                <a16:creationId xmlns:a16="http://schemas.microsoft.com/office/drawing/2014/main" id="{DB34FB85-413D-4484-11E1-1209D8F29F65}"/>
              </a:ext>
            </a:extLst>
          </p:cNvPr>
          <p:cNvPicPr>
            <a:picLocks noChangeAspect="1"/>
          </p:cNvPicPr>
          <p:nvPr/>
        </p:nvPicPr>
        <p:blipFill>
          <a:blip r:embed="rId8"/>
          <a:stretch>
            <a:fillRect/>
          </a:stretch>
        </p:blipFill>
        <p:spPr>
          <a:xfrm>
            <a:off x="3101311" y="3931253"/>
            <a:ext cx="3196153" cy="2766428"/>
          </a:xfrm>
          <a:prstGeom prst="rect">
            <a:avLst/>
          </a:prstGeom>
          <a:ln w="19050">
            <a:solidFill>
              <a:srgbClr val="376092"/>
            </a:solidFill>
          </a:ln>
        </p:spPr>
      </p:pic>
      <p:pic>
        <p:nvPicPr>
          <p:cNvPr id="14" name="Picture 18">
            <a:extLst>
              <a:ext uri="{FF2B5EF4-FFF2-40B4-BE49-F238E27FC236}">
                <a16:creationId xmlns:a16="http://schemas.microsoft.com/office/drawing/2014/main" id="{48A20A40-2225-20E7-03A1-AB44FB2B5C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8034" y="1982104"/>
            <a:ext cx="2280075" cy="2280075"/>
          </a:xfrm>
          <a:prstGeom prst="rect">
            <a:avLst/>
          </a:prstGeom>
          <a:ln>
            <a:solidFill>
              <a:schemeClr val="tx1">
                <a:lumMod val="75000"/>
                <a:lumOff val="25000"/>
              </a:schemeClr>
            </a:solidFill>
          </a:ln>
        </p:spPr>
      </p:pic>
      <p:pic>
        <p:nvPicPr>
          <p:cNvPr id="15" name="Picture 32">
            <a:extLst>
              <a:ext uri="{FF2B5EF4-FFF2-40B4-BE49-F238E27FC236}">
                <a16:creationId xmlns:a16="http://schemas.microsoft.com/office/drawing/2014/main" id="{C47394B8-6175-A7C2-B288-049F8F78BA3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6037" y="4420773"/>
            <a:ext cx="2280075" cy="2280075"/>
          </a:xfrm>
          <a:prstGeom prst="rect">
            <a:avLst/>
          </a:prstGeom>
          <a:ln>
            <a:solidFill>
              <a:schemeClr val="tx1">
                <a:lumMod val="75000"/>
                <a:lumOff val="25000"/>
              </a:schemeClr>
            </a:solidFill>
          </a:ln>
        </p:spPr>
      </p:pic>
      <p:pic>
        <p:nvPicPr>
          <p:cNvPr id="5" name="Picture 3" descr="A aerial view of a town&#10;&#10;Description automatically generated">
            <a:extLst>
              <a:ext uri="{FF2B5EF4-FFF2-40B4-BE49-F238E27FC236}">
                <a16:creationId xmlns:a16="http://schemas.microsoft.com/office/drawing/2014/main" id="{44FED082-7607-49F5-6C78-6B82CCDCB801}"/>
              </a:ext>
            </a:extLst>
          </p:cNvPr>
          <p:cNvPicPr>
            <a:picLocks noChangeAspect="1"/>
          </p:cNvPicPr>
          <p:nvPr/>
        </p:nvPicPr>
        <p:blipFill>
          <a:blip r:embed="rId11"/>
          <a:stretch>
            <a:fillRect/>
          </a:stretch>
        </p:blipFill>
        <p:spPr>
          <a:xfrm>
            <a:off x="3003824" y="986996"/>
            <a:ext cx="3196153" cy="3209564"/>
          </a:xfrm>
          <a:prstGeom prst="rect">
            <a:avLst/>
          </a:prstGeom>
        </p:spPr>
      </p:pic>
      <p:pic>
        <p:nvPicPr>
          <p:cNvPr id="7" name="Picture 5" descr="A aerial view of a town&#10;&#10;Description automatically generated">
            <a:extLst>
              <a:ext uri="{FF2B5EF4-FFF2-40B4-BE49-F238E27FC236}">
                <a16:creationId xmlns:a16="http://schemas.microsoft.com/office/drawing/2014/main" id="{AE484514-5329-0578-2C67-C49CC17240F2}"/>
              </a:ext>
            </a:extLst>
          </p:cNvPr>
          <p:cNvPicPr>
            <a:picLocks noChangeAspect="1"/>
          </p:cNvPicPr>
          <p:nvPr/>
        </p:nvPicPr>
        <p:blipFill>
          <a:blip r:embed="rId12"/>
          <a:stretch>
            <a:fillRect/>
          </a:stretch>
        </p:blipFill>
        <p:spPr>
          <a:xfrm>
            <a:off x="5271857" y="986995"/>
            <a:ext cx="3261108" cy="3275183"/>
          </a:xfrm>
          <a:prstGeom prst="rect">
            <a:avLst/>
          </a:prstGeom>
        </p:spPr>
      </p:pic>
    </p:spTree>
    <p:extLst>
      <p:ext uri="{BB962C8B-B14F-4D97-AF65-F5344CB8AC3E}">
        <p14:creationId xmlns:p14="http://schemas.microsoft.com/office/powerpoint/2010/main" val="2324310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EC9F227-402A-1032-26F8-4BFFECBA8B92}"/>
              </a:ext>
            </a:extLst>
          </p:cNvPr>
          <p:cNvPicPr>
            <a:picLocks noChangeAspect="1"/>
          </p:cNvPicPr>
          <p:nvPr/>
        </p:nvPicPr>
        <p:blipFill rotWithShape="1">
          <a:blip r:embed="rId3">
            <a:extLst>
              <a:ext uri="{28A0092B-C50C-407E-A947-70E740481C1C}">
                <a14:useLocalDpi xmlns:a14="http://schemas.microsoft.com/office/drawing/2010/main" val="0"/>
              </a:ext>
            </a:extLst>
          </a:blip>
          <a:srcRect l="1" t="1" r="174" b="33050"/>
          <a:stretch/>
        </p:blipFill>
        <p:spPr>
          <a:xfrm>
            <a:off x="0" y="1801906"/>
            <a:ext cx="12192000" cy="5056094"/>
          </a:xfrm>
          <a:prstGeom prst="rect">
            <a:avLst/>
          </a:prstGeom>
          <a:gradFill>
            <a:gsLst>
              <a:gs pos="0">
                <a:schemeClr val="accent1">
                  <a:lumMod val="40000"/>
                  <a:lumOff val="60000"/>
                </a:schemeClr>
              </a:gs>
              <a:gs pos="46000">
                <a:schemeClr val="accent1">
                  <a:lumMod val="95000"/>
                  <a:lumOff val="5000"/>
                </a:schemeClr>
              </a:gs>
              <a:gs pos="70000">
                <a:srgbClr val="355681"/>
              </a:gs>
            </a:gsLst>
            <a:lin ang="16200000" scaled="1"/>
          </a:gradFill>
        </p:spPr>
      </p:pic>
      <p:sp>
        <p:nvSpPr>
          <p:cNvPr id="29" name="Rectangle 28">
            <a:extLst>
              <a:ext uri="{FF2B5EF4-FFF2-40B4-BE49-F238E27FC236}">
                <a16:creationId xmlns:a16="http://schemas.microsoft.com/office/drawing/2014/main" id="{612D66E3-9C3F-8FDF-514E-484D375DC33E}"/>
              </a:ext>
            </a:extLst>
          </p:cNvPr>
          <p:cNvSpPr/>
          <p:nvPr/>
        </p:nvSpPr>
        <p:spPr>
          <a:xfrm>
            <a:off x="-21711" y="0"/>
            <a:ext cx="12213711" cy="6858000"/>
          </a:xfrm>
          <a:prstGeom prst="rect">
            <a:avLst/>
          </a:prstGeom>
          <a:gradFill flip="none" rotWithShape="1">
            <a:gsLst>
              <a:gs pos="0">
                <a:schemeClr val="accent1">
                  <a:lumMod val="40000"/>
                  <a:lumOff val="60000"/>
                  <a:alpha val="0"/>
                </a:schemeClr>
              </a:gs>
              <a:gs pos="46000">
                <a:schemeClr val="accent1">
                  <a:lumMod val="95000"/>
                  <a:lumOff val="5000"/>
                  <a:alpha val="71000"/>
                </a:schemeClr>
              </a:gs>
              <a:gs pos="70000">
                <a:srgbClr val="35568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6" name="Image 15"/>
          <p:cNvPicPr>
            <a:picLocks noChangeAspect="1"/>
          </p:cNvPicPr>
          <p:nvPr/>
        </p:nvPicPr>
        <p:blipFill rotWithShape="1">
          <a:blip r:embed="rId4" cstate="hqprint">
            <a:extLst>
              <a:ext uri="{28A0092B-C50C-407E-A947-70E740481C1C}">
                <a14:useLocalDpi xmlns:a14="http://schemas.microsoft.com/office/drawing/2010/main" val="0"/>
              </a:ext>
            </a:extLst>
          </a:blip>
          <a:srcRect b="19031"/>
          <a:stretch/>
        </p:blipFill>
        <p:spPr>
          <a:xfrm>
            <a:off x="84524" y="128027"/>
            <a:ext cx="990758" cy="979703"/>
          </a:xfrm>
          <a:prstGeom prst="rect">
            <a:avLst/>
          </a:prstGeom>
        </p:spPr>
      </p:pic>
      <p:sp>
        <p:nvSpPr>
          <p:cNvPr id="40" name="ZoneTexte 39">
            <a:extLst>
              <a:ext uri="{FF2B5EF4-FFF2-40B4-BE49-F238E27FC236}">
                <a16:creationId xmlns:a16="http://schemas.microsoft.com/office/drawing/2014/main" id="{B2D2C0BE-195C-D8E5-11D2-83362544392E}"/>
              </a:ext>
            </a:extLst>
          </p:cNvPr>
          <p:cNvSpPr txBox="1"/>
          <p:nvPr/>
        </p:nvSpPr>
        <p:spPr>
          <a:xfrm>
            <a:off x="695271" y="1725608"/>
            <a:ext cx="10041437" cy="523220"/>
          </a:xfrm>
          <a:prstGeom prst="rect">
            <a:avLst/>
          </a:prstGeom>
          <a:noFill/>
          <a:ln>
            <a:noFill/>
          </a:ln>
        </p:spPr>
        <p:txBody>
          <a:bodyPr wrap="square" rtlCol="0">
            <a:spAutoFit/>
          </a:bodyPr>
          <a:lstStyle/>
          <a:p>
            <a:r>
              <a:rPr lang="en-US" sz="2400" dirty="0">
                <a:solidFill>
                  <a:schemeClr val="bg1"/>
                </a:solidFill>
              </a:rPr>
              <a:t>There are </a:t>
            </a:r>
            <a:r>
              <a:rPr lang="en-US" sz="2800" b="1" dirty="0">
                <a:solidFill>
                  <a:schemeClr val="bg1"/>
                </a:solidFill>
              </a:rPr>
              <a:t>CHALLENGES…</a:t>
            </a:r>
            <a:endParaRPr lang="en-US" sz="2400" b="1" dirty="0">
              <a:solidFill>
                <a:schemeClr val="bg1"/>
              </a:solidFill>
            </a:endParaRPr>
          </a:p>
        </p:txBody>
      </p:sp>
      <p:sp>
        <p:nvSpPr>
          <p:cNvPr id="6" name="Rectangle 5">
            <a:extLst>
              <a:ext uri="{FF2B5EF4-FFF2-40B4-BE49-F238E27FC236}">
                <a16:creationId xmlns:a16="http://schemas.microsoft.com/office/drawing/2014/main" id="{424D6CED-CFC3-A052-527C-FD3910CE22E8}"/>
              </a:ext>
            </a:extLst>
          </p:cNvPr>
          <p:cNvSpPr/>
          <p:nvPr/>
        </p:nvSpPr>
        <p:spPr>
          <a:xfrm>
            <a:off x="1181518" y="617878"/>
            <a:ext cx="11048093" cy="646331"/>
          </a:xfrm>
          <a:prstGeom prst="rect">
            <a:avLst/>
          </a:prstGeom>
        </p:spPr>
        <p:txBody>
          <a:bodyPr wrap="square">
            <a:spAutoFit/>
          </a:bodyPr>
          <a:lstStyle/>
          <a:p>
            <a:r>
              <a:rPr lang="en-US" sz="3600" b="1" dirty="0">
                <a:ln w="0">
                  <a:noFill/>
                </a:ln>
                <a:solidFill>
                  <a:schemeClr val="bg1"/>
                </a:solidFill>
                <a:effectLst>
                  <a:outerShdw blurRad="38100" dist="19050" dir="2700000" algn="tl" rotWithShape="0">
                    <a:schemeClr val="dk1">
                      <a:alpha val="40000"/>
                    </a:schemeClr>
                  </a:outerShdw>
                </a:effectLst>
                <a:cs typeface="Calibri Light" panose="020F0302020204030204" pitchFamily="34" charset="0"/>
              </a:rPr>
              <a:t>Conclusions</a:t>
            </a:r>
          </a:p>
        </p:txBody>
      </p:sp>
      <p:sp>
        <p:nvSpPr>
          <p:cNvPr id="7" name="ZoneTexte 6">
            <a:extLst>
              <a:ext uri="{FF2B5EF4-FFF2-40B4-BE49-F238E27FC236}">
                <a16:creationId xmlns:a16="http://schemas.microsoft.com/office/drawing/2014/main" id="{BE7C452C-CB0A-5C2F-94F5-B12F067F6E50}"/>
              </a:ext>
            </a:extLst>
          </p:cNvPr>
          <p:cNvSpPr txBox="1"/>
          <p:nvPr/>
        </p:nvSpPr>
        <p:spPr>
          <a:xfrm>
            <a:off x="4279074" y="5589983"/>
            <a:ext cx="10041437" cy="523220"/>
          </a:xfrm>
          <a:prstGeom prst="rect">
            <a:avLst/>
          </a:prstGeom>
          <a:noFill/>
          <a:ln>
            <a:noFill/>
          </a:ln>
        </p:spPr>
        <p:txBody>
          <a:bodyPr wrap="square" rtlCol="0">
            <a:spAutoFit/>
          </a:bodyPr>
          <a:lstStyle/>
          <a:p>
            <a:r>
              <a:rPr lang="en-US" sz="2400" dirty="0">
                <a:solidFill>
                  <a:schemeClr val="bg1"/>
                </a:solidFill>
              </a:rPr>
              <a:t>but there are </a:t>
            </a:r>
            <a:r>
              <a:rPr lang="en-US" sz="2800" b="1" dirty="0">
                <a:solidFill>
                  <a:schemeClr val="bg1"/>
                </a:solidFill>
              </a:rPr>
              <a:t>SOLUTIONS</a:t>
            </a:r>
            <a:r>
              <a:rPr lang="en-US" sz="2400" dirty="0">
                <a:solidFill>
                  <a:schemeClr val="bg1"/>
                </a:solidFill>
              </a:rPr>
              <a:t> to any challenge faced !</a:t>
            </a:r>
            <a:endParaRPr lang="en-US" sz="2400" b="1" dirty="0">
              <a:solidFill>
                <a:schemeClr val="bg1"/>
              </a:solidFill>
            </a:endParaRPr>
          </a:p>
        </p:txBody>
      </p:sp>
      <p:pic>
        <p:nvPicPr>
          <p:cNvPr id="13" name="Image 12" descr="Une image contenant texte, Police, capture d’écran, Graphique&#10;&#10;Description générée automatiquement">
            <a:extLst>
              <a:ext uri="{FF2B5EF4-FFF2-40B4-BE49-F238E27FC236}">
                <a16:creationId xmlns:a16="http://schemas.microsoft.com/office/drawing/2014/main" id="{8253BED7-BADB-1C3D-D548-F33860EB0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4538" y="577502"/>
            <a:ext cx="5368406" cy="5368406"/>
          </a:xfrm>
          <a:prstGeom prst="rect">
            <a:avLst/>
          </a:prstGeom>
        </p:spPr>
      </p:pic>
    </p:spTree>
    <p:extLst>
      <p:ext uri="{BB962C8B-B14F-4D97-AF65-F5344CB8AC3E}">
        <p14:creationId xmlns:p14="http://schemas.microsoft.com/office/powerpoint/2010/main" val="1792880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5A79B058-D274-2414-8A5F-ACEE869710AD}"/>
              </a:ext>
            </a:extLst>
          </p:cNvPr>
          <p:cNvGrpSpPr/>
          <p:nvPr/>
        </p:nvGrpSpPr>
        <p:grpSpPr>
          <a:xfrm>
            <a:off x="0" y="3084"/>
            <a:ext cx="12192000" cy="806083"/>
            <a:chOff x="0" y="3084"/>
            <a:chExt cx="12192000" cy="806083"/>
          </a:xfrm>
        </p:grpSpPr>
        <p:pic>
          <p:nvPicPr>
            <p:cNvPr id="6" name="Image 5">
              <a:extLst>
                <a:ext uri="{FF2B5EF4-FFF2-40B4-BE49-F238E27FC236}">
                  <a16:creationId xmlns:a16="http://schemas.microsoft.com/office/drawing/2014/main" id="{0B3CAF04-C5BB-026B-B62F-86DE58824A67}"/>
                </a:ext>
              </a:extLst>
            </p:cNvPr>
            <p:cNvPicPr>
              <a:picLocks noChangeAspect="1"/>
            </p:cNvPicPr>
            <p:nvPr/>
          </p:nvPicPr>
          <p:blipFill>
            <a:blip r:embed="rId3"/>
            <a:stretch>
              <a:fillRect/>
            </a:stretch>
          </p:blipFill>
          <p:spPr>
            <a:xfrm>
              <a:off x="0" y="3084"/>
              <a:ext cx="12192000" cy="806083"/>
            </a:xfrm>
            <a:prstGeom prst="rect">
              <a:avLst/>
            </a:prstGeom>
          </p:spPr>
        </p:pic>
        <p:pic>
          <p:nvPicPr>
            <p:cNvPr id="11" name="Image 10">
              <a:extLst>
                <a:ext uri="{FF2B5EF4-FFF2-40B4-BE49-F238E27FC236}">
                  <a16:creationId xmlns:a16="http://schemas.microsoft.com/office/drawing/2014/main" id="{78E47ECA-C81F-0B54-F818-3CAC475986D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53492" y="157152"/>
              <a:ext cx="458877" cy="460196"/>
            </a:xfrm>
            <a:prstGeom prst="rect">
              <a:avLst/>
            </a:prstGeom>
          </p:spPr>
        </p:pic>
      </p:grpSp>
      <p:sp>
        <p:nvSpPr>
          <p:cNvPr id="2" name="Rectangle 1"/>
          <p:cNvSpPr/>
          <p:nvPr/>
        </p:nvSpPr>
        <p:spPr>
          <a:xfrm>
            <a:off x="1670341" y="81785"/>
            <a:ext cx="9336924" cy="646331"/>
          </a:xfrm>
          <a:prstGeom prst="rect">
            <a:avLst/>
          </a:prstGeom>
        </p:spPr>
        <p:txBody>
          <a:bodyPr wrap="square">
            <a:spAutoFit/>
          </a:bodyPr>
          <a:lstStyle/>
          <a:p>
            <a:r>
              <a:rPr lang="en-US" sz="3600" b="1" dirty="0" err="1">
                <a:ln w="0">
                  <a:noFill/>
                </a:ln>
                <a:solidFill>
                  <a:schemeClr val="bg1"/>
                </a:solidFill>
                <a:effectLst>
                  <a:outerShdw blurRad="38100" dist="19050" dir="2700000" algn="tl" rotWithShape="0">
                    <a:schemeClr val="dk1">
                      <a:alpha val="40000"/>
                    </a:schemeClr>
                  </a:outerShdw>
                </a:effectLst>
                <a:cs typeface="Calibri Light" panose="020F0302020204030204" pitchFamily="34" charset="0"/>
              </a:rPr>
              <a:t>ISSeP</a:t>
            </a:r>
            <a:endParaRPr lang="en-US" sz="3600" b="1" dirty="0">
              <a:ln w="0">
                <a:noFill/>
              </a:ln>
              <a:solidFill>
                <a:schemeClr val="bg1"/>
              </a:solidFill>
              <a:effectLst>
                <a:outerShdw blurRad="38100" dist="19050" dir="2700000" algn="tl" rotWithShape="0">
                  <a:schemeClr val="dk1">
                    <a:alpha val="40000"/>
                  </a:schemeClr>
                </a:outerShdw>
              </a:effectLst>
              <a:cs typeface="Calibri Light" panose="020F0302020204030204" pitchFamily="34" charset="0"/>
            </a:endParaRPr>
          </a:p>
        </p:txBody>
      </p:sp>
      <p:pic>
        <p:nvPicPr>
          <p:cNvPr id="16" name="Image 15"/>
          <p:cNvPicPr>
            <a:picLocks noChangeAspect="1"/>
          </p:cNvPicPr>
          <p:nvPr/>
        </p:nvPicPr>
        <p:blipFill rotWithShape="1">
          <a:blip r:embed="rId5" cstate="hqprint">
            <a:extLst>
              <a:ext uri="{28A0092B-C50C-407E-A947-70E740481C1C}">
                <a14:useLocalDpi xmlns:a14="http://schemas.microsoft.com/office/drawing/2010/main" val="0"/>
              </a:ext>
            </a:extLst>
          </a:blip>
          <a:srcRect b="19031"/>
          <a:stretch/>
        </p:blipFill>
        <p:spPr>
          <a:xfrm>
            <a:off x="84523" y="128027"/>
            <a:ext cx="1442549" cy="1426453"/>
          </a:xfrm>
          <a:prstGeom prst="rect">
            <a:avLst/>
          </a:prstGeom>
        </p:spPr>
      </p:pic>
      <p:sp>
        <p:nvSpPr>
          <p:cNvPr id="18" name="Rectangle 17"/>
          <p:cNvSpPr/>
          <p:nvPr/>
        </p:nvSpPr>
        <p:spPr>
          <a:xfrm>
            <a:off x="78972" y="1512113"/>
            <a:ext cx="1407029" cy="461665"/>
          </a:xfrm>
          <a:prstGeom prst="rect">
            <a:avLst/>
          </a:prstGeom>
        </p:spPr>
        <p:txBody>
          <a:bodyPr wrap="square">
            <a:spAutoFit/>
          </a:bodyPr>
          <a:lstStyle/>
          <a:p>
            <a:pPr algn="ctr"/>
            <a:r>
              <a:rPr lang="en-US" sz="1200" b="1" dirty="0">
                <a:solidFill>
                  <a:srgbClr val="353F6E"/>
                </a:solidFill>
              </a:rPr>
              <a:t>Scientific Institute  </a:t>
            </a:r>
            <a:br>
              <a:rPr lang="en-US" sz="1200" b="1" dirty="0">
                <a:solidFill>
                  <a:srgbClr val="353F6E"/>
                </a:solidFill>
              </a:rPr>
            </a:br>
            <a:r>
              <a:rPr lang="en-US" sz="1200" b="1" dirty="0">
                <a:solidFill>
                  <a:srgbClr val="353F6E"/>
                </a:solidFill>
              </a:rPr>
              <a:t>of Public Service</a:t>
            </a:r>
            <a:endParaRPr lang="fr-BE" sz="1200" b="1" dirty="0">
              <a:solidFill>
                <a:srgbClr val="353F6E"/>
              </a:solidFill>
            </a:endParaRPr>
          </a:p>
        </p:txBody>
      </p:sp>
      <p:pic>
        <p:nvPicPr>
          <p:cNvPr id="20"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0504" y="1159454"/>
            <a:ext cx="3808066" cy="4670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37163" y="5694686"/>
            <a:ext cx="3995361" cy="830997"/>
          </a:xfrm>
          <a:prstGeom prst="rect">
            <a:avLst/>
          </a:prstGeom>
        </p:spPr>
        <p:txBody>
          <a:bodyPr wrap="square">
            <a:spAutoFit/>
          </a:bodyPr>
          <a:lstStyle/>
          <a:p>
            <a:pPr algn="ctr"/>
            <a:r>
              <a:rPr lang="en-US" sz="2400" dirty="0">
                <a:ln w="0">
                  <a:noFill/>
                </a:ln>
                <a:solidFill>
                  <a:srgbClr val="002060"/>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Environmental sentinel of Wallonia</a:t>
            </a:r>
            <a:endParaRPr lang="fr-BE" sz="2400" dirty="0">
              <a:ln w="0">
                <a:noFill/>
              </a:ln>
              <a:solidFill>
                <a:srgbClr val="002060"/>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endParaRPr>
          </a:p>
        </p:txBody>
      </p:sp>
      <p:pic>
        <p:nvPicPr>
          <p:cNvPr id="21" name="Image 20">
            <a:extLst>
              <a:ext uri="{FF2B5EF4-FFF2-40B4-BE49-F238E27FC236}">
                <a16:creationId xmlns:a16="http://schemas.microsoft.com/office/drawing/2014/main" id="{35AA3FFA-987B-E242-3EAE-D77CB1BBCB9E}"/>
              </a:ext>
            </a:extLst>
          </p:cNvPr>
          <p:cNvPicPr>
            <a:picLocks noChangeAspect="1"/>
          </p:cNvPicPr>
          <p:nvPr/>
        </p:nvPicPr>
        <p:blipFill>
          <a:blip r:embed="rId7"/>
          <a:stretch>
            <a:fillRect/>
          </a:stretch>
        </p:blipFill>
        <p:spPr>
          <a:xfrm>
            <a:off x="4811911" y="1159454"/>
            <a:ext cx="7120923" cy="5011020"/>
          </a:xfrm>
          <a:prstGeom prst="rect">
            <a:avLst/>
          </a:prstGeom>
        </p:spPr>
      </p:pic>
    </p:spTree>
    <p:extLst>
      <p:ext uri="{BB962C8B-B14F-4D97-AF65-F5344CB8AC3E}">
        <p14:creationId xmlns:p14="http://schemas.microsoft.com/office/powerpoint/2010/main" val="3505178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5A79B058-D274-2414-8A5F-ACEE869710AD}"/>
              </a:ext>
            </a:extLst>
          </p:cNvPr>
          <p:cNvGrpSpPr/>
          <p:nvPr/>
        </p:nvGrpSpPr>
        <p:grpSpPr>
          <a:xfrm>
            <a:off x="0" y="3084"/>
            <a:ext cx="12192000" cy="806083"/>
            <a:chOff x="0" y="3084"/>
            <a:chExt cx="12192000" cy="806083"/>
          </a:xfrm>
        </p:grpSpPr>
        <p:pic>
          <p:nvPicPr>
            <p:cNvPr id="6" name="Image 5">
              <a:extLst>
                <a:ext uri="{FF2B5EF4-FFF2-40B4-BE49-F238E27FC236}">
                  <a16:creationId xmlns:a16="http://schemas.microsoft.com/office/drawing/2014/main" id="{0B3CAF04-C5BB-026B-B62F-86DE58824A67}"/>
                </a:ext>
              </a:extLst>
            </p:cNvPr>
            <p:cNvPicPr>
              <a:picLocks noChangeAspect="1"/>
            </p:cNvPicPr>
            <p:nvPr/>
          </p:nvPicPr>
          <p:blipFill>
            <a:blip r:embed="rId3"/>
            <a:stretch>
              <a:fillRect/>
            </a:stretch>
          </p:blipFill>
          <p:spPr>
            <a:xfrm>
              <a:off x="0" y="3084"/>
              <a:ext cx="12192000" cy="806083"/>
            </a:xfrm>
            <a:prstGeom prst="rect">
              <a:avLst/>
            </a:prstGeom>
          </p:spPr>
        </p:pic>
        <p:pic>
          <p:nvPicPr>
            <p:cNvPr id="11" name="Image 10">
              <a:extLst>
                <a:ext uri="{FF2B5EF4-FFF2-40B4-BE49-F238E27FC236}">
                  <a16:creationId xmlns:a16="http://schemas.microsoft.com/office/drawing/2014/main" id="{78E47ECA-C81F-0B54-F818-3CAC475986D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53492" y="157152"/>
              <a:ext cx="458877" cy="460196"/>
            </a:xfrm>
            <a:prstGeom prst="rect">
              <a:avLst/>
            </a:prstGeom>
          </p:spPr>
        </p:pic>
      </p:grpSp>
      <p:sp>
        <p:nvSpPr>
          <p:cNvPr id="5" name="Rectangle 4"/>
          <p:cNvSpPr/>
          <p:nvPr/>
        </p:nvSpPr>
        <p:spPr>
          <a:xfrm>
            <a:off x="5173881" y="1513409"/>
            <a:ext cx="5344160" cy="461665"/>
          </a:xfrm>
          <a:prstGeom prst="rect">
            <a:avLst/>
          </a:prstGeom>
        </p:spPr>
        <p:txBody>
          <a:bodyPr wrap="square">
            <a:spAutoFit/>
          </a:bodyPr>
          <a:lstStyle/>
          <a:p>
            <a:r>
              <a:rPr lang="en-US" sz="2400" dirty="0">
                <a:solidFill>
                  <a:srgbClr val="000000"/>
                </a:solidFill>
                <a:latin typeface="Calibri Light" panose="020F0302020204030204" pitchFamily="34" charset="0"/>
                <a:cs typeface="Calibri Light" panose="020F0302020204030204" pitchFamily="34" charset="0"/>
              </a:rPr>
              <a:t>Acquisition, processing and analysis of EO</a:t>
            </a:r>
          </a:p>
        </p:txBody>
      </p:sp>
      <p:sp>
        <p:nvSpPr>
          <p:cNvPr id="2" name="Rectangle 1"/>
          <p:cNvSpPr/>
          <p:nvPr/>
        </p:nvSpPr>
        <p:spPr>
          <a:xfrm>
            <a:off x="1670341" y="81785"/>
            <a:ext cx="9336924" cy="646331"/>
          </a:xfrm>
          <a:prstGeom prst="rect">
            <a:avLst/>
          </a:prstGeom>
        </p:spPr>
        <p:txBody>
          <a:bodyPr wrap="square">
            <a:spAutoFit/>
          </a:bodyPr>
          <a:lstStyle/>
          <a:p>
            <a:r>
              <a:rPr lang="en-US" sz="3600" b="1" dirty="0" err="1">
                <a:ln w="0">
                  <a:noFill/>
                </a:ln>
                <a:solidFill>
                  <a:schemeClr val="bg1"/>
                </a:solidFill>
                <a:effectLst>
                  <a:outerShdw blurRad="38100" dist="19050" dir="2700000" algn="tl" rotWithShape="0">
                    <a:schemeClr val="dk1">
                      <a:alpha val="40000"/>
                    </a:schemeClr>
                  </a:outerShdw>
                </a:effectLst>
                <a:cs typeface="Calibri Light" panose="020F0302020204030204" pitchFamily="34" charset="0"/>
              </a:rPr>
              <a:t>ISSeP</a:t>
            </a:r>
            <a:r>
              <a:rPr lang="en-US" sz="3600" b="1" dirty="0">
                <a:ln w="0">
                  <a:noFill/>
                </a:ln>
                <a:solidFill>
                  <a:schemeClr val="bg1"/>
                </a:solidFill>
                <a:effectLst>
                  <a:outerShdw blurRad="38100" dist="19050" dir="2700000" algn="tl" rotWithShape="0">
                    <a:schemeClr val="dk1">
                      <a:alpha val="40000"/>
                    </a:schemeClr>
                  </a:outerShdw>
                </a:effectLst>
                <a:cs typeface="Calibri Light" panose="020F0302020204030204" pitchFamily="34" charset="0"/>
              </a:rPr>
              <a:t> - Remote Sensing and Geodata unit</a:t>
            </a:r>
          </a:p>
        </p:txBody>
      </p:sp>
      <p:sp>
        <p:nvSpPr>
          <p:cNvPr id="4" name="Rectangle 3"/>
          <p:cNvSpPr/>
          <p:nvPr/>
        </p:nvSpPr>
        <p:spPr>
          <a:xfrm>
            <a:off x="6268119" y="3667999"/>
            <a:ext cx="4179417" cy="461665"/>
          </a:xfrm>
          <a:prstGeom prst="rect">
            <a:avLst/>
          </a:prstGeom>
        </p:spPr>
        <p:txBody>
          <a:bodyPr wrap="square">
            <a:spAutoFit/>
          </a:bodyPr>
          <a:lstStyle/>
          <a:p>
            <a:pPr marL="380990" indent="-380990">
              <a:buSzPct val="50000"/>
              <a:buFont typeface="Webdings" panose="05030102010509060703" pitchFamily="18" charset="2"/>
              <a:buChar char="ü"/>
            </a:pPr>
            <a:r>
              <a:rPr lang="fr-FR" sz="2400" dirty="0">
                <a:solidFill>
                  <a:srgbClr val="4D4C4E"/>
                </a:solidFill>
                <a:latin typeface="Calibri Light" panose="020F0302020204030204" pitchFamily="34" charset="0"/>
                <a:cs typeface="Calibri Light" panose="020F0302020204030204" pitchFamily="34" charset="0"/>
              </a:rPr>
              <a:t>Land use / Land Cover</a:t>
            </a:r>
          </a:p>
        </p:txBody>
      </p:sp>
      <p:sp>
        <p:nvSpPr>
          <p:cNvPr id="8" name="Rectangle 7"/>
          <p:cNvSpPr/>
          <p:nvPr/>
        </p:nvSpPr>
        <p:spPr>
          <a:xfrm>
            <a:off x="6227035" y="4065336"/>
            <a:ext cx="2564485" cy="461665"/>
          </a:xfrm>
          <a:prstGeom prst="rect">
            <a:avLst/>
          </a:prstGeom>
        </p:spPr>
        <p:txBody>
          <a:bodyPr wrap="none">
            <a:spAutoFit/>
          </a:bodyPr>
          <a:lstStyle/>
          <a:p>
            <a:pPr marL="380990" indent="-380990">
              <a:buSzPct val="50000"/>
              <a:buFont typeface="Webdings" panose="05030102010509060703" pitchFamily="18" charset="2"/>
              <a:buChar char="ü"/>
            </a:pPr>
            <a:r>
              <a:rPr lang="fr-FR" sz="2400" dirty="0" err="1">
                <a:solidFill>
                  <a:srgbClr val="4D4C4E"/>
                </a:solidFill>
                <a:latin typeface="Calibri Light" panose="020F0302020204030204" pitchFamily="34" charset="0"/>
                <a:cs typeface="Calibri Light" panose="020F0302020204030204" pitchFamily="34" charset="0"/>
              </a:rPr>
              <a:t>Integration</a:t>
            </a:r>
            <a:r>
              <a:rPr lang="fr-FR" sz="2400" dirty="0">
                <a:solidFill>
                  <a:srgbClr val="4D4C4E"/>
                </a:solidFill>
                <a:latin typeface="Calibri Light" panose="020F0302020204030204" pitchFamily="34" charset="0"/>
                <a:cs typeface="Calibri Light" panose="020F0302020204030204" pitchFamily="34" charset="0"/>
              </a:rPr>
              <a:t> of AI</a:t>
            </a:r>
          </a:p>
        </p:txBody>
      </p:sp>
      <p:sp>
        <p:nvSpPr>
          <p:cNvPr id="9" name="Rectangle 8"/>
          <p:cNvSpPr/>
          <p:nvPr/>
        </p:nvSpPr>
        <p:spPr>
          <a:xfrm>
            <a:off x="6138035" y="4422332"/>
            <a:ext cx="2744341" cy="461665"/>
          </a:xfrm>
          <a:prstGeom prst="rect">
            <a:avLst/>
          </a:prstGeom>
        </p:spPr>
        <p:txBody>
          <a:bodyPr wrap="none">
            <a:spAutoFit/>
          </a:bodyPr>
          <a:lstStyle/>
          <a:p>
            <a:pPr marL="380990" indent="-380990">
              <a:buSzPct val="50000"/>
              <a:buFont typeface="Webdings" panose="05030102010509060703" pitchFamily="18" charset="2"/>
              <a:buChar char="ü"/>
            </a:pPr>
            <a:r>
              <a:rPr lang="fr-FR" sz="2400" dirty="0">
                <a:solidFill>
                  <a:srgbClr val="4D4C4E"/>
                </a:solidFill>
                <a:latin typeface="Calibri Light" panose="020F0302020204030204" pitchFamily="34" charset="0"/>
                <a:cs typeface="Calibri Light" panose="020F0302020204030204" pitchFamily="34" charset="0"/>
              </a:rPr>
              <a:t>Change </a:t>
            </a:r>
            <a:r>
              <a:rPr lang="fr-FR" sz="2400" dirty="0" err="1">
                <a:solidFill>
                  <a:srgbClr val="4D4C4E"/>
                </a:solidFill>
                <a:latin typeface="Calibri Light" panose="020F0302020204030204" pitchFamily="34" charset="0"/>
                <a:cs typeface="Calibri Light" panose="020F0302020204030204" pitchFamily="34" charset="0"/>
              </a:rPr>
              <a:t>detection</a:t>
            </a:r>
            <a:endParaRPr lang="fr-FR" sz="2400" dirty="0">
              <a:solidFill>
                <a:srgbClr val="4D4C4E"/>
              </a:solidFill>
              <a:latin typeface="Calibri Light" panose="020F0302020204030204" pitchFamily="34" charset="0"/>
              <a:cs typeface="Calibri Light" panose="020F0302020204030204" pitchFamily="34" charset="0"/>
            </a:endParaRPr>
          </a:p>
        </p:txBody>
      </p:sp>
      <p:sp>
        <p:nvSpPr>
          <p:cNvPr id="13" name="Rectangle 12"/>
          <p:cNvSpPr/>
          <p:nvPr/>
        </p:nvSpPr>
        <p:spPr>
          <a:xfrm>
            <a:off x="5687407" y="5205053"/>
            <a:ext cx="3477619" cy="461665"/>
          </a:xfrm>
          <a:prstGeom prst="rect">
            <a:avLst/>
          </a:prstGeom>
        </p:spPr>
        <p:txBody>
          <a:bodyPr wrap="none">
            <a:spAutoFit/>
          </a:bodyPr>
          <a:lstStyle/>
          <a:p>
            <a:pPr marL="380990" indent="-380990">
              <a:buSzPct val="50000"/>
              <a:buFont typeface="Webdings" panose="05030102010509060703" pitchFamily="18" charset="2"/>
              <a:buChar char="ü"/>
            </a:pPr>
            <a:r>
              <a:rPr lang="fr-FR" sz="2400" dirty="0">
                <a:solidFill>
                  <a:srgbClr val="4D4C4E"/>
                </a:solidFill>
                <a:latin typeface="Calibri Light" panose="020F0302020204030204" pitchFamily="34" charset="0"/>
                <a:cs typeface="Calibri Light" panose="020F0302020204030204" pitchFamily="34" charset="0"/>
              </a:rPr>
              <a:t>Roof </a:t>
            </a:r>
            <a:r>
              <a:rPr lang="fr-FR" sz="2400" dirty="0" err="1">
                <a:solidFill>
                  <a:srgbClr val="4D4C4E"/>
                </a:solidFill>
                <a:latin typeface="Calibri Light" panose="020F0302020204030204" pitchFamily="34" charset="0"/>
                <a:cs typeface="Calibri Light" panose="020F0302020204030204" pitchFamily="34" charset="0"/>
              </a:rPr>
              <a:t>material</a:t>
            </a:r>
            <a:r>
              <a:rPr lang="fr-FR" sz="2400" dirty="0">
                <a:solidFill>
                  <a:srgbClr val="4D4C4E"/>
                </a:solidFill>
                <a:latin typeface="Calibri Light" panose="020F0302020204030204" pitchFamily="34" charset="0"/>
                <a:cs typeface="Calibri Light" panose="020F0302020204030204" pitchFamily="34" charset="0"/>
              </a:rPr>
              <a:t> </a:t>
            </a:r>
            <a:r>
              <a:rPr lang="fr-FR" sz="2400" dirty="0" err="1">
                <a:solidFill>
                  <a:srgbClr val="4D4C4E"/>
                </a:solidFill>
                <a:latin typeface="Calibri Light" panose="020F0302020204030204" pitchFamily="34" charset="0"/>
                <a:cs typeface="Calibri Light" panose="020F0302020204030204" pitchFamily="34" charset="0"/>
              </a:rPr>
              <a:t>detection</a:t>
            </a:r>
            <a:endParaRPr lang="fr-FR" sz="2400" dirty="0">
              <a:solidFill>
                <a:srgbClr val="4D4C4E"/>
              </a:solidFill>
              <a:latin typeface="Calibri Light" panose="020F0302020204030204" pitchFamily="34" charset="0"/>
              <a:cs typeface="Calibri Light" panose="020F0302020204030204" pitchFamily="34" charset="0"/>
            </a:endParaRPr>
          </a:p>
        </p:txBody>
      </p:sp>
      <p:sp>
        <p:nvSpPr>
          <p:cNvPr id="14" name="Rectangle 13"/>
          <p:cNvSpPr/>
          <p:nvPr/>
        </p:nvSpPr>
        <p:spPr>
          <a:xfrm>
            <a:off x="5984433" y="4809509"/>
            <a:ext cx="3622530" cy="461665"/>
          </a:xfrm>
          <a:prstGeom prst="rect">
            <a:avLst/>
          </a:prstGeom>
        </p:spPr>
        <p:txBody>
          <a:bodyPr wrap="none">
            <a:spAutoFit/>
          </a:bodyPr>
          <a:lstStyle/>
          <a:p>
            <a:pPr marL="380990" indent="-380990">
              <a:buSzPct val="50000"/>
              <a:buFont typeface="Webdings" panose="05030102010509060703" pitchFamily="18" charset="2"/>
              <a:buChar char="ü"/>
            </a:pPr>
            <a:r>
              <a:rPr lang="fr-FR" sz="2400" dirty="0" err="1">
                <a:solidFill>
                  <a:srgbClr val="4D4C4E"/>
                </a:solidFill>
                <a:latin typeface="Calibri Light" panose="020F0302020204030204" pitchFamily="34" charset="0"/>
                <a:cs typeface="Calibri Light" panose="020F0302020204030204" pitchFamily="34" charset="0"/>
              </a:rPr>
              <a:t>Watershed</a:t>
            </a:r>
            <a:r>
              <a:rPr lang="fr-FR" sz="2400" dirty="0">
                <a:solidFill>
                  <a:srgbClr val="4D4C4E"/>
                </a:solidFill>
                <a:latin typeface="Calibri Light" panose="020F0302020204030204" pitchFamily="34" charset="0"/>
                <a:cs typeface="Calibri Light" panose="020F0302020204030204" pitchFamily="34" charset="0"/>
              </a:rPr>
              <a:t> management</a:t>
            </a:r>
          </a:p>
        </p:txBody>
      </p:sp>
      <p:sp>
        <p:nvSpPr>
          <p:cNvPr id="15" name="Rectangle 14"/>
          <p:cNvSpPr/>
          <p:nvPr/>
        </p:nvSpPr>
        <p:spPr>
          <a:xfrm>
            <a:off x="5257938" y="5622445"/>
            <a:ext cx="4131900" cy="461665"/>
          </a:xfrm>
          <a:prstGeom prst="rect">
            <a:avLst/>
          </a:prstGeom>
        </p:spPr>
        <p:txBody>
          <a:bodyPr wrap="none">
            <a:spAutoFit/>
          </a:bodyPr>
          <a:lstStyle/>
          <a:p>
            <a:pPr marL="380990" indent="-380990">
              <a:buSzPct val="50000"/>
              <a:buFont typeface="Webdings" panose="05030102010509060703" pitchFamily="18" charset="2"/>
              <a:buChar char="ü"/>
            </a:pPr>
            <a:r>
              <a:rPr lang="fr-FR" sz="2400" dirty="0" err="1">
                <a:solidFill>
                  <a:srgbClr val="4D4C4E"/>
                </a:solidFill>
                <a:latin typeface="Calibri Light" panose="020F0302020204030204" pitchFamily="34" charset="0"/>
                <a:cs typeface="Calibri Light" panose="020F0302020204030204" pitchFamily="34" charset="0"/>
              </a:rPr>
              <a:t>Environmental</a:t>
            </a:r>
            <a:r>
              <a:rPr lang="fr-FR" sz="2400" dirty="0">
                <a:solidFill>
                  <a:srgbClr val="4D4C4E"/>
                </a:solidFill>
                <a:latin typeface="Calibri Light" panose="020F0302020204030204" pitchFamily="34" charset="0"/>
                <a:cs typeface="Calibri Light" panose="020F0302020204030204" pitchFamily="34" charset="0"/>
              </a:rPr>
              <a:t> &amp; </a:t>
            </a:r>
            <a:r>
              <a:rPr lang="fr-FR" sz="2400" dirty="0" err="1">
                <a:solidFill>
                  <a:srgbClr val="4D4C4E"/>
                </a:solidFill>
                <a:latin typeface="Calibri Light" panose="020F0302020204030204" pitchFamily="34" charset="0"/>
                <a:cs typeface="Calibri Light" panose="020F0302020204030204" pitchFamily="34" charset="0"/>
              </a:rPr>
              <a:t>Health</a:t>
            </a:r>
            <a:r>
              <a:rPr lang="fr-FR" sz="2400" dirty="0">
                <a:solidFill>
                  <a:srgbClr val="4D4C4E"/>
                </a:solidFill>
                <a:latin typeface="Calibri Light" panose="020F0302020204030204" pitchFamily="34" charset="0"/>
                <a:cs typeface="Calibri Light" panose="020F0302020204030204" pitchFamily="34" charset="0"/>
              </a:rPr>
              <a:t> </a:t>
            </a:r>
            <a:r>
              <a:rPr lang="fr-FR" sz="2400" dirty="0" err="1">
                <a:solidFill>
                  <a:srgbClr val="4D4C4E"/>
                </a:solidFill>
                <a:latin typeface="Calibri Light" panose="020F0302020204030204" pitchFamily="34" charset="0"/>
                <a:cs typeface="Calibri Light" panose="020F0302020204030204" pitchFamily="34" charset="0"/>
              </a:rPr>
              <a:t>risks</a:t>
            </a:r>
            <a:endParaRPr lang="fr-FR" sz="2400" dirty="0">
              <a:solidFill>
                <a:srgbClr val="4D4C4E"/>
              </a:solidFill>
              <a:latin typeface="Calibri Light" panose="020F0302020204030204" pitchFamily="34" charset="0"/>
              <a:cs typeface="Calibri Light" panose="020F0302020204030204" pitchFamily="34" charset="0"/>
            </a:endParaRPr>
          </a:p>
        </p:txBody>
      </p:sp>
      <p:sp>
        <p:nvSpPr>
          <p:cNvPr id="17" name="Rectangle 16"/>
          <p:cNvSpPr/>
          <p:nvPr/>
        </p:nvSpPr>
        <p:spPr>
          <a:xfrm>
            <a:off x="4760892" y="6031825"/>
            <a:ext cx="3863237" cy="461665"/>
          </a:xfrm>
          <a:prstGeom prst="rect">
            <a:avLst/>
          </a:prstGeom>
        </p:spPr>
        <p:txBody>
          <a:bodyPr wrap="none">
            <a:spAutoFit/>
          </a:bodyPr>
          <a:lstStyle/>
          <a:p>
            <a:pPr marL="380990" indent="-380990">
              <a:buSzPct val="50000"/>
              <a:buFont typeface="Webdings" panose="05030102010509060703" pitchFamily="18" charset="2"/>
              <a:buChar char="ü"/>
            </a:pPr>
            <a:r>
              <a:rPr lang="fr-FR" sz="2400" dirty="0" err="1">
                <a:solidFill>
                  <a:srgbClr val="4D4C4E"/>
                </a:solidFill>
                <a:latin typeface="Calibri Light" panose="020F0302020204030204" pitchFamily="34" charset="0"/>
                <a:cs typeface="Calibri Light" panose="020F0302020204030204" pitchFamily="34" charset="0"/>
              </a:rPr>
              <a:t>Development</a:t>
            </a:r>
            <a:r>
              <a:rPr lang="fr-FR" sz="2400" dirty="0">
                <a:solidFill>
                  <a:srgbClr val="4D4C4E"/>
                </a:solidFill>
                <a:latin typeface="Calibri Light" panose="020F0302020204030204" pitchFamily="34" charset="0"/>
                <a:cs typeface="Calibri Light" panose="020F0302020204030204" pitchFamily="34" charset="0"/>
              </a:rPr>
              <a:t> </a:t>
            </a:r>
            <a:r>
              <a:rPr lang="fr-FR" sz="2400" dirty="0" err="1">
                <a:solidFill>
                  <a:srgbClr val="4D4C4E"/>
                </a:solidFill>
                <a:latin typeface="Calibri Light" panose="020F0302020204030204" pitchFamily="34" charset="0"/>
                <a:cs typeface="Calibri Light" panose="020F0302020204030204" pitchFamily="34" charset="0"/>
              </a:rPr>
              <a:t>cooperation</a:t>
            </a:r>
            <a:r>
              <a:rPr lang="fr-FR" sz="2400" dirty="0">
                <a:solidFill>
                  <a:srgbClr val="4D4C4E"/>
                </a:solidFill>
                <a:latin typeface="Calibri Light" panose="020F0302020204030204" pitchFamily="34" charset="0"/>
                <a:cs typeface="Calibri Light" panose="020F0302020204030204" pitchFamily="34" charset="0"/>
              </a:rPr>
              <a:t> </a:t>
            </a:r>
          </a:p>
        </p:txBody>
      </p:sp>
      <p:pic>
        <p:nvPicPr>
          <p:cNvPr id="16" name="Image 15"/>
          <p:cNvPicPr>
            <a:picLocks noChangeAspect="1"/>
          </p:cNvPicPr>
          <p:nvPr/>
        </p:nvPicPr>
        <p:blipFill rotWithShape="1">
          <a:blip r:embed="rId5" cstate="hqprint">
            <a:extLst>
              <a:ext uri="{28A0092B-C50C-407E-A947-70E740481C1C}">
                <a14:useLocalDpi xmlns:a14="http://schemas.microsoft.com/office/drawing/2010/main" val="0"/>
              </a:ext>
            </a:extLst>
          </a:blip>
          <a:srcRect b="19031"/>
          <a:stretch/>
        </p:blipFill>
        <p:spPr>
          <a:xfrm>
            <a:off x="84523" y="128027"/>
            <a:ext cx="1442549" cy="1426453"/>
          </a:xfrm>
          <a:prstGeom prst="rect">
            <a:avLst/>
          </a:prstGeom>
        </p:spPr>
      </p:pic>
      <p:sp>
        <p:nvSpPr>
          <p:cNvPr id="18" name="Rectangle 17"/>
          <p:cNvSpPr/>
          <p:nvPr/>
        </p:nvSpPr>
        <p:spPr>
          <a:xfrm>
            <a:off x="78972" y="1512113"/>
            <a:ext cx="1407029" cy="461665"/>
          </a:xfrm>
          <a:prstGeom prst="rect">
            <a:avLst/>
          </a:prstGeom>
        </p:spPr>
        <p:txBody>
          <a:bodyPr wrap="square">
            <a:spAutoFit/>
          </a:bodyPr>
          <a:lstStyle/>
          <a:p>
            <a:pPr algn="ctr"/>
            <a:r>
              <a:rPr lang="en-US" sz="1200" b="1" dirty="0">
                <a:solidFill>
                  <a:srgbClr val="353F6E"/>
                </a:solidFill>
              </a:rPr>
              <a:t>Scientific Institute  </a:t>
            </a:r>
            <a:br>
              <a:rPr lang="en-US" sz="1200" b="1" dirty="0">
                <a:solidFill>
                  <a:srgbClr val="353F6E"/>
                </a:solidFill>
              </a:rPr>
            </a:br>
            <a:r>
              <a:rPr lang="en-US" sz="1200" b="1" dirty="0">
                <a:solidFill>
                  <a:srgbClr val="353F6E"/>
                </a:solidFill>
              </a:rPr>
              <a:t>of Public Service</a:t>
            </a:r>
            <a:endParaRPr lang="fr-BE" sz="1200" b="1" dirty="0">
              <a:solidFill>
                <a:srgbClr val="353F6E"/>
              </a:solidFill>
            </a:endParaRPr>
          </a:p>
        </p:txBody>
      </p:sp>
      <p:pic>
        <p:nvPicPr>
          <p:cNvPr id="1026" name="Picture 2" descr="ISSeP - Télédétection et géodonnée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87082" y="1220291"/>
            <a:ext cx="5144208" cy="514420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5787476" y="1930377"/>
            <a:ext cx="6096000" cy="461665"/>
          </a:xfrm>
          <a:prstGeom prst="rect">
            <a:avLst/>
          </a:prstGeom>
        </p:spPr>
        <p:txBody>
          <a:bodyPr>
            <a:spAutoFit/>
          </a:bodyPr>
          <a:lstStyle/>
          <a:p>
            <a:r>
              <a:rPr lang="en-US" sz="2400" dirty="0">
                <a:solidFill>
                  <a:srgbClr val="000000"/>
                </a:solidFill>
                <a:latin typeface="Calibri Light" panose="020F0302020204030204" pitchFamily="34" charset="0"/>
                <a:cs typeface="Calibri Light" panose="020F0302020204030204" pitchFamily="34" charset="0"/>
              </a:rPr>
              <a:t>data to develop decision support</a:t>
            </a:r>
          </a:p>
        </p:txBody>
      </p:sp>
      <p:sp>
        <p:nvSpPr>
          <p:cNvPr id="24" name="Rectangle 23"/>
          <p:cNvSpPr/>
          <p:nvPr/>
        </p:nvSpPr>
        <p:spPr>
          <a:xfrm>
            <a:off x="6205269" y="2347769"/>
            <a:ext cx="3964675" cy="461665"/>
          </a:xfrm>
          <a:prstGeom prst="rect">
            <a:avLst/>
          </a:prstGeom>
        </p:spPr>
        <p:txBody>
          <a:bodyPr wrap="none">
            <a:spAutoFit/>
          </a:bodyPr>
          <a:lstStyle/>
          <a:p>
            <a:r>
              <a:rPr lang="en-US" sz="2400" dirty="0">
                <a:solidFill>
                  <a:srgbClr val="000000"/>
                </a:solidFill>
                <a:latin typeface="Calibri Light" panose="020F0302020204030204" pitchFamily="34" charset="0"/>
                <a:cs typeface="Calibri Light" panose="020F0302020204030204" pitchFamily="34" charset="0"/>
              </a:rPr>
              <a:t>tools in environmental matters</a:t>
            </a:r>
          </a:p>
        </p:txBody>
      </p:sp>
      <p:pic>
        <p:nvPicPr>
          <p:cNvPr id="10" name="Image 9">
            <a:extLst>
              <a:ext uri="{FF2B5EF4-FFF2-40B4-BE49-F238E27FC236}">
                <a16:creationId xmlns:a16="http://schemas.microsoft.com/office/drawing/2014/main" id="{5B9B5193-5464-234E-090A-7974A576F17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930556" y="3160060"/>
            <a:ext cx="2204952" cy="3222185"/>
          </a:xfrm>
          <a:prstGeom prst="rect">
            <a:avLst/>
          </a:prstGeom>
        </p:spPr>
      </p:pic>
      <p:pic>
        <p:nvPicPr>
          <p:cNvPr id="12" name="Image 11">
            <a:extLst>
              <a:ext uri="{FF2B5EF4-FFF2-40B4-BE49-F238E27FC236}">
                <a16:creationId xmlns:a16="http://schemas.microsoft.com/office/drawing/2014/main" id="{98062008-C304-4093-AE84-ABFDFC2A5387}"/>
              </a:ext>
            </a:extLst>
          </p:cNvPr>
          <p:cNvPicPr>
            <a:picLocks noChangeAspect="1"/>
          </p:cNvPicPr>
          <p:nvPr/>
        </p:nvPicPr>
        <p:blipFill>
          <a:blip r:embed="rId8"/>
          <a:stretch>
            <a:fillRect/>
          </a:stretch>
        </p:blipFill>
        <p:spPr>
          <a:xfrm>
            <a:off x="276583" y="6027579"/>
            <a:ext cx="1847620" cy="628742"/>
          </a:xfrm>
          <a:prstGeom prst="rect">
            <a:avLst/>
          </a:prstGeom>
        </p:spPr>
      </p:pic>
    </p:spTree>
    <p:extLst>
      <p:ext uri="{BB962C8B-B14F-4D97-AF65-F5344CB8AC3E}">
        <p14:creationId xmlns:p14="http://schemas.microsoft.com/office/powerpoint/2010/main" val="1360360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733294B-A7FA-3641-D4AF-00BF40600290}"/>
              </a:ext>
            </a:extLst>
          </p:cNvPr>
          <p:cNvPicPr>
            <a:picLocks noChangeAspect="1"/>
          </p:cNvPicPr>
          <p:nvPr/>
        </p:nvPicPr>
        <p:blipFill>
          <a:blip r:embed="rId3"/>
          <a:stretch>
            <a:fillRect/>
          </a:stretch>
        </p:blipFill>
        <p:spPr>
          <a:xfrm>
            <a:off x="0" y="882184"/>
            <a:ext cx="7325196" cy="2218403"/>
          </a:xfrm>
          <a:prstGeom prst="rect">
            <a:avLst/>
          </a:prstGeom>
        </p:spPr>
      </p:pic>
      <p:grpSp>
        <p:nvGrpSpPr>
          <p:cNvPr id="5" name="Groupe 4">
            <a:extLst>
              <a:ext uri="{FF2B5EF4-FFF2-40B4-BE49-F238E27FC236}">
                <a16:creationId xmlns:a16="http://schemas.microsoft.com/office/drawing/2014/main" id="{1620CA05-8683-0590-1A98-22C0D59FABE2}"/>
              </a:ext>
            </a:extLst>
          </p:cNvPr>
          <p:cNvGrpSpPr/>
          <p:nvPr/>
        </p:nvGrpSpPr>
        <p:grpSpPr>
          <a:xfrm>
            <a:off x="0" y="3084"/>
            <a:ext cx="12192000" cy="806083"/>
            <a:chOff x="0" y="3084"/>
            <a:chExt cx="12192000" cy="806083"/>
          </a:xfrm>
        </p:grpSpPr>
        <p:pic>
          <p:nvPicPr>
            <p:cNvPr id="7" name="Image 6">
              <a:extLst>
                <a:ext uri="{FF2B5EF4-FFF2-40B4-BE49-F238E27FC236}">
                  <a16:creationId xmlns:a16="http://schemas.microsoft.com/office/drawing/2014/main" id="{2C8FAD53-452C-84CF-CDB0-6C4EBEEA7C51}"/>
                </a:ext>
              </a:extLst>
            </p:cNvPr>
            <p:cNvPicPr>
              <a:picLocks noChangeAspect="1"/>
            </p:cNvPicPr>
            <p:nvPr/>
          </p:nvPicPr>
          <p:blipFill>
            <a:blip r:embed="rId4"/>
            <a:stretch>
              <a:fillRect/>
            </a:stretch>
          </p:blipFill>
          <p:spPr>
            <a:xfrm>
              <a:off x="0" y="3084"/>
              <a:ext cx="12192000" cy="806083"/>
            </a:xfrm>
            <a:prstGeom prst="rect">
              <a:avLst/>
            </a:prstGeom>
          </p:spPr>
        </p:pic>
        <p:pic>
          <p:nvPicPr>
            <p:cNvPr id="9" name="Image 8">
              <a:extLst>
                <a:ext uri="{FF2B5EF4-FFF2-40B4-BE49-F238E27FC236}">
                  <a16:creationId xmlns:a16="http://schemas.microsoft.com/office/drawing/2014/main" id="{A5F03C14-4464-A1E0-CF55-0365922FAD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3492" y="157152"/>
              <a:ext cx="458877" cy="460196"/>
            </a:xfrm>
            <a:prstGeom prst="rect">
              <a:avLst/>
            </a:prstGeom>
          </p:spPr>
        </p:pic>
      </p:grpSp>
      <p:sp>
        <p:nvSpPr>
          <p:cNvPr id="10" name="Rectangle 9">
            <a:extLst>
              <a:ext uri="{FF2B5EF4-FFF2-40B4-BE49-F238E27FC236}">
                <a16:creationId xmlns:a16="http://schemas.microsoft.com/office/drawing/2014/main" id="{61DDF7BD-83B2-D4B4-AF70-FB05D9E30D68}"/>
              </a:ext>
            </a:extLst>
          </p:cNvPr>
          <p:cNvSpPr/>
          <p:nvPr/>
        </p:nvSpPr>
        <p:spPr>
          <a:xfrm>
            <a:off x="890415" y="81785"/>
            <a:ext cx="9336924" cy="646331"/>
          </a:xfrm>
          <a:prstGeom prst="rect">
            <a:avLst/>
          </a:prstGeom>
        </p:spPr>
        <p:txBody>
          <a:bodyPr wrap="square">
            <a:spAutoFit/>
          </a:bodyPr>
          <a:lstStyle/>
          <a:p>
            <a:r>
              <a:rPr lang="en-US" sz="3600" b="1" dirty="0">
                <a:ln w="0">
                  <a:noFill/>
                </a:ln>
                <a:solidFill>
                  <a:schemeClr val="bg1"/>
                </a:solidFill>
                <a:effectLst>
                  <a:outerShdw blurRad="38100" dist="19050" dir="2700000" algn="tl" rotWithShape="0">
                    <a:schemeClr val="dk1">
                      <a:alpha val="40000"/>
                    </a:schemeClr>
                  </a:outerShdw>
                </a:effectLst>
                <a:cs typeface="Calibri Light" panose="020F0302020204030204" pitchFamily="34" charset="0"/>
              </a:rPr>
              <a:t>GTEO – EO Working Group</a:t>
            </a:r>
          </a:p>
        </p:txBody>
      </p:sp>
      <p:pic>
        <p:nvPicPr>
          <p:cNvPr id="17" name="Image 16">
            <a:extLst>
              <a:ext uri="{FF2B5EF4-FFF2-40B4-BE49-F238E27FC236}">
                <a16:creationId xmlns:a16="http://schemas.microsoft.com/office/drawing/2014/main" id="{28859B40-2359-03EA-5AD1-20D731EFDE94}"/>
              </a:ext>
            </a:extLst>
          </p:cNvPr>
          <p:cNvPicPr>
            <a:picLocks noChangeAspect="1"/>
          </p:cNvPicPr>
          <p:nvPr/>
        </p:nvPicPr>
        <p:blipFill>
          <a:blip r:embed="rId6"/>
          <a:stretch>
            <a:fillRect/>
          </a:stretch>
        </p:blipFill>
        <p:spPr>
          <a:xfrm>
            <a:off x="7902217" y="847158"/>
            <a:ext cx="3012311" cy="2689412"/>
          </a:xfrm>
          <a:prstGeom prst="rect">
            <a:avLst/>
          </a:prstGeom>
        </p:spPr>
      </p:pic>
    </p:spTree>
    <p:extLst>
      <p:ext uri="{BB962C8B-B14F-4D97-AF65-F5344CB8AC3E}">
        <p14:creationId xmlns:p14="http://schemas.microsoft.com/office/powerpoint/2010/main" val="1209070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733294B-A7FA-3641-D4AF-00BF40600290}"/>
              </a:ext>
            </a:extLst>
          </p:cNvPr>
          <p:cNvPicPr>
            <a:picLocks noChangeAspect="1"/>
          </p:cNvPicPr>
          <p:nvPr/>
        </p:nvPicPr>
        <p:blipFill>
          <a:blip r:embed="rId3"/>
          <a:stretch>
            <a:fillRect/>
          </a:stretch>
        </p:blipFill>
        <p:spPr>
          <a:xfrm>
            <a:off x="0" y="882184"/>
            <a:ext cx="7325196" cy="2218403"/>
          </a:xfrm>
          <a:prstGeom prst="rect">
            <a:avLst/>
          </a:prstGeom>
        </p:spPr>
      </p:pic>
      <p:grpSp>
        <p:nvGrpSpPr>
          <p:cNvPr id="5" name="Groupe 4">
            <a:extLst>
              <a:ext uri="{FF2B5EF4-FFF2-40B4-BE49-F238E27FC236}">
                <a16:creationId xmlns:a16="http://schemas.microsoft.com/office/drawing/2014/main" id="{1620CA05-8683-0590-1A98-22C0D59FABE2}"/>
              </a:ext>
            </a:extLst>
          </p:cNvPr>
          <p:cNvGrpSpPr/>
          <p:nvPr/>
        </p:nvGrpSpPr>
        <p:grpSpPr>
          <a:xfrm>
            <a:off x="0" y="3084"/>
            <a:ext cx="12192000" cy="806083"/>
            <a:chOff x="0" y="3084"/>
            <a:chExt cx="12192000" cy="806083"/>
          </a:xfrm>
        </p:grpSpPr>
        <p:pic>
          <p:nvPicPr>
            <p:cNvPr id="7" name="Image 6">
              <a:extLst>
                <a:ext uri="{FF2B5EF4-FFF2-40B4-BE49-F238E27FC236}">
                  <a16:creationId xmlns:a16="http://schemas.microsoft.com/office/drawing/2014/main" id="{2C8FAD53-452C-84CF-CDB0-6C4EBEEA7C51}"/>
                </a:ext>
              </a:extLst>
            </p:cNvPr>
            <p:cNvPicPr>
              <a:picLocks noChangeAspect="1"/>
            </p:cNvPicPr>
            <p:nvPr/>
          </p:nvPicPr>
          <p:blipFill>
            <a:blip r:embed="rId4"/>
            <a:stretch>
              <a:fillRect/>
            </a:stretch>
          </p:blipFill>
          <p:spPr>
            <a:xfrm>
              <a:off x="0" y="3084"/>
              <a:ext cx="12192000" cy="806083"/>
            </a:xfrm>
            <a:prstGeom prst="rect">
              <a:avLst/>
            </a:prstGeom>
          </p:spPr>
        </p:pic>
        <p:pic>
          <p:nvPicPr>
            <p:cNvPr id="9" name="Image 8">
              <a:extLst>
                <a:ext uri="{FF2B5EF4-FFF2-40B4-BE49-F238E27FC236}">
                  <a16:creationId xmlns:a16="http://schemas.microsoft.com/office/drawing/2014/main" id="{A5F03C14-4464-A1E0-CF55-0365922FAD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3492" y="157152"/>
              <a:ext cx="458877" cy="460196"/>
            </a:xfrm>
            <a:prstGeom prst="rect">
              <a:avLst/>
            </a:prstGeom>
          </p:spPr>
        </p:pic>
      </p:grpSp>
      <p:sp>
        <p:nvSpPr>
          <p:cNvPr id="10" name="Rectangle 9">
            <a:extLst>
              <a:ext uri="{FF2B5EF4-FFF2-40B4-BE49-F238E27FC236}">
                <a16:creationId xmlns:a16="http://schemas.microsoft.com/office/drawing/2014/main" id="{61DDF7BD-83B2-D4B4-AF70-FB05D9E30D68}"/>
              </a:ext>
            </a:extLst>
          </p:cNvPr>
          <p:cNvSpPr/>
          <p:nvPr/>
        </p:nvSpPr>
        <p:spPr>
          <a:xfrm>
            <a:off x="890415" y="81785"/>
            <a:ext cx="9336924" cy="646331"/>
          </a:xfrm>
          <a:prstGeom prst="rect">
            <a:avLst/>
          </a:prstGeom>
        </p:spPr>
        <p:txBody>
          <a:bodyPr wrap="square">
            <a:spAutoFit/>
          </a:bodyPr>
          <a:lstStyle/>
          <a:p>
            <a:r>
              <a:rPr lang="en-US" sz="3600" b="1" dirty="0">
                <a:ln w="0">
                  <a:noFill/>
                </a:ln>
                <a:solidFill>
                  <a:schemeClr val="bg1"/>
                </a:solidFill>
                <a:effectLst>
                  <a:outerShdw blurRad="38100" dist="19050" dir="2700000" algn="tl" rotWithShape="0">
                    <a:schemeClr val="dk1">
                      <a:alpha val="40000"/>
                    </a:schemeClr>
                  </a:outerShdw>
                </a:effectLst>
                <a:cs typeface="Calibri Light" panose="020F0302020204030204" pitchFamily="34" charset="0"/>
              </a:rPr>
              <a:t>GTEO – EO Working Group</a:t>
            </a:r>
          </a:p>
        </p:txBody>
      </p:sp>
      <p:pic>
        <p:nvPicPr>
          <p:cNvPr id="14" name="Image 13">
            <a:extLst>
              <a:ext uri="{FF2B5EF4-FFF2-40B4-BE49-F238E27FC236}">
                <a16:creationId xmlns:a16="http://schemas.microsoft.com/office/drawing/2014/main" id="{731BD957-6988-3EB9-AA7C-C59AD0F1C345}"/>
              </a:ext>
            </a:extLst>
          </p:cNvPr>
          <p:cNvPicPr>
            <a:picLocks noChangeAspect="1"/>
          </p:cNvPicPr>
          <p:nvPr/>
        </p:nvPicPr>
        <p:blipFill>
          <a:blip r:embed="rId6"/>
          <a:stretch>
            <a:fillRect/>
          </a:stretch>
        </p:blipFill>
        <p:spPr>
          <a:xfrm>
            <a:off x="253492" y="3249476"/>
            <a:ext cx="4459941" cy="1019239"/>
          </a:xfrm>
          <a:prstGeom prst="rect">
            <a:avLst/>
          </a:prstGeom>
        </p:spPr>
      </p:pic>
      <p:pic>
        <p:nvPicPr>
          <p:cNvPr id="16" name="Image 15">
            <a:extLst>
              <a:ext uri="{FF2B5EF4-FFF2-40B4-BE49-F238E27FC236}">
                <a16:creationId xmlns:a16="http://schemas.microsoft.com/office/drawing/2014/main" id="{D511BED6-D0B6-A161-BD99-F39E427495A5}"/>
              </a:ext>
            </a:extLst>
          </p:cNvPr>
          <p:cNvPicPr>
            <a:picLocks noChangeAspect="1"/>
          </p:cNvPicPr>
          <p:nvPr/>
        </p:nvPicPr>
        <p:blipFill>
          <a:blip r:embed="rId7"/>
          <a:stretch>
            <a:fillRect/>
          </a:stretch>
        </p:blipFill>
        <p:spPr>
          <a:xfrm>
            <a:off x="945228" y="4309237"/>
            <a:ext cx="3076467" cy="2466978"/>
          </a:xfrm>
          <a:prstGeom prst="rect">
            <a:avLst/>
          </a:prstGeom>
        </p:spPr>
      </p:pic>
      <p:pic>
        <p:nvPicPr>
          <p:cNvPr id="17" name="Image 16">
            <a:extLst>
              <a:ext uri="{FF2B5EF4-FFF2-40B4-BE49-F238E27FC236}">
                <a16:creationId xmlns:a16="http://schemas.microsoft.com/office/drawing/2014/main" id="{28859B40-2359-03EA-5AD1-20D731EFDE94}"/>
              </a:ext>
            </a:extLst>
          </p:cNvPr>
          <p:cNvPicPr>
            <a:picLocks noChangeAspect="1"/>
          </p:cNvPicPr>
          <p:nvPr/>
        </p:nvPicPr>
        <p:blipFill>
          <a:blip r:embed="rId8"/>
          <a:stretch>
            <a:fillRect/>
          </a:stretch>
        </p:blipFill>
        <p:spPr>
          <a:xfrm>
            <a:off x="7902217" y="847158"/>
            <a:ext cx="3012311" cy="2689412"/>
          </a:xfrm>
          <a:prstGeom prst="rect">
            <a:avLst/>
          </a:prstGeom>
        </p:spPr>
      </p:pic>
      <p:pic>
        <p:nvPicPr>
          <p:cNvPr id="19" name="Image 18">
            <a:extLst>
              <a:ext uri="{FF2B5EF4-FFF2-40B4-BE49-F238E27FC236}">
                <a16:creationId xmlns:a16="http://schemas.microsoft.com/office/drawing/2014/main" id="{92624A79-F804-4987-6407-8FDB80EC06C6}"/>
              </a:ext>
            </a:extLst>
          </p:cNvPr>
          <p:cNvPicPr>
            <a:picLocks noChangeAspect="1"/>
          </p:cNvPicPr>
          <p:nvPr/>
        </p:nvPicPr>
        <p:blipFill>
          <a:blip r:embed="rId9"/>
          <a:stretch>
            <a:fillRect/>
          </a:stretch>
        </p:blipFill>
        <p:spPr>
          <a:xfrm>
            <a:off x="4308058" y="5439688"/>
            <a:ext cx="4728366" cy="1192838"/>
          </a:xfrm>
          <a:prstGeom prst="rect">
            <a:avLst/>
          </a:prstGeom>
        </p:spPr>
      </p:pic>
      <p:pic>
        <p:nvPicPr>
          <p:cNvPr id="20" name="Image 19">
            <a:extLst>
              <a:ext uri="{FF2B5EF4-FFF2-40B4-BE49-F238E27FC236}">
                <a16:creationId xmlns:a16="http://schemas.microsoft.com/office/drawing/2014/main" id="{87EAF59C-E69C-D553-1525-A588F2C0EA31}"/>
              </a:ext>
            </a:extLst>
          </p:cNvPr>
          <p:cNvPicPr>
            <a:picLocks noChangeAspect="1"/>
          </p:cNvPicPr>
          <p:nvPr/>
        </p:nvPicPr>
        <p:blipFill>
          <a:blip r:embed="rId10"/>
          <a:stretch>
            <a:fillRect/>
          </a:stretch>
        </p:blipFill>
        <p:spPr>
          <a:xfrm>
            <a:off x="9420968" y="5741894"/>
            <a:ext cx="2076267" cy="706550"/>
          </a:xfrm>
          <a:prstGeom prst="rect">
            <a:avLst/>
          </a:prstGeom>
        </p:spPr>
      </p:pic>
      <p:sp>
        <p:nvSpPr>
          <p:cNvPr id="22" name="ZoneTexte 21">
            <a:extLst>
              <a:ext uri="{FF2B5EF4-FFF2-40B4-BE49-F238E27FC236}">
                <a16:creationId xmlns:a16="http://schemas.microsoft.com/office/drawing/2014/main" id="{783EF4A6-0583-21CD-5F23-B451C9E4EAF7}"/>
              </a:ext>
            </a:extLst>
          </p:cNvPr>
          <p:cNvSpPr txBox="1"/>
          <p:nvPr/>
        </p:nvSpPr>
        <p:spPr>
          <a:xfrm>
            <a:off x="5027058" y="3899383"/>
            <a:ext cx="6098240" cy="369332"/>
          </a:xfrm>
          <a:prstGeom prst="rect">
            <a:avLst/>
          </a:prstGeom>
          <a:noFill/>
          <a:ln>
            <a:solidFill>
              <a:schemeClr val="accent1">
                <a:lumMod val="75000"/>
              </a:schemeClr>
            </a:solidFill>
          </a:ln>
        </p:spPr>
        <p:txBody>
          <a:bodyPr wrap="square">
            <a:spAutoFit/>
          </a:bodyPr>
          <a:lstStyle/>
          <a:p>
            <a:r>
              <a:rPr lang="en-US" dirty="0">
                <a:solidFill>
                  <a:schemeClr val="accent1">
                    <a:lumMod val="75000"/>
                  </a:schemeClr>
                </a:solidFill>
              </a:rPr>
              <a:t>14 RECOMMENDATIONS TO ENHANCE USE OF EO IN WALLONIA </a:t>
            </a:r>
            <a:endParaRPr lang="fr-BE" dirty="0">
              <a:solidFill>
                <a:schemeClr val="accent1">
                  <a:lumMod val="75000"/>
                </a:schemeClr>
              </a:solidFill>
            </a:endParaRPr>
          </a:p>
        </p:txBody>
      </p:sp>
      <p:pic>
        <p:nvPicPr>
          <p:cNvPr id="24" name="Image 23">
            <a:extLst>
              <a:ext uri="{FF2B5EF4-FFF2-40B4-BE49-F238E27FC236}">
                <a16:creationId xmlns:a16="http://schemas.microsoft.com/office/drawing/2014/main" id="{C8CFB00A-5A20-8AF1-0C82-DA14C0AD909B}"/>
              </a:ext>
            </a:extLst>
          </p:cNvPr>
          <p:cNvPicPr>
            <a:picLocks noChangeAspect="1"/>
          </p:cNvPicPr>
          <p:nvPr/>
        </p:nvPicPr>
        <p:blipFill>
          <a:blip r:embed="rId11"/>
          <a:stretch>
            <a:fillRect/>
          </a:stretch>
        </p:blipFill>
        <p:spPr>
          <a:xfrm>
            <a:off x="5174440" y="4366889"/>
            <a:ext cx="988957" cy="1019622"/>
          </a:xfrm>
          <a:prstGeom prst="rect">
            <a:avLst/>
          </a:prstGeom>
        </p:spPr>
      </p:pic>
      <p:pic>
        <p:nvPicPr>
          <p:cNvPr id="26" name="Image 25">
            <a:extLst>
              <a:ext uri="{FF2B5EF4-FFF2-40B4-BE49-F238E27FC236}">
                <a16:creationId xmlns:a16="http://schemas.microsoft.com/office/drawing/2014/main" id="{63F0DC7F-F0D4-FCB3-11CF-781DD1FF537E}"/>
              </a:ext>
            </a:extLst>
          </p:cNvPr>
          <p:cNvPicPr>
            <a:picLocks noChangeAspect="1"/>
          </p:cNvPicPr>
          <p:nvPr/>
        </p:nvPicPr>
        <p:blipFill>
          <a:blip r:embed="rId12"/>
          <a:stretch>
            <a:fillRect/>
          </a:stretch>
        </p:blipFill>
        <p:spPr>
          <a:xfrm>
            <a:off x="6253295" y="4397796"/>
            <a:ext cx="950553" cy="957809"/>
          </a:xfrm>
          <a:prstGeom prst="rect">
            <a:avLst/>
          </a:prstGeom>
        </p:spPr>
      </p:pic>
      <p:pic>
        <p:nvPicPr>
          <p:cNvPr id="28" name="Image 27">
            <a:extLst>
              <a:ext uri="{FF2B5EF4-FFF2-40B4-BE49-F238E27FC236}">
                <a16:creationId xmlns:a16="http://schemas.microsoft.com/office/drawing/2014/main" id="{A90F3D6A-9926-8D3B-1578-EED96D33301A}"/>
              </a:ext>
            </a:extLst>
          </p:cNvPr>
          <p:cNvPicPr>
            <a:picLocks noChangeAspect="1"/>
          </p:cNvPicPr>
          <p:nvPr/>
        </p:nvPicPr>
        <p:blipFill>
          <a:blip r:embed="rId13"/>
          <a:stretch>
            <a:fillRect/>
          </a:stretch>
        </p:blipFill>
        <p:spPr>
          <a:xfrm>
            <a:off x="7293746" y="4382222"/>
            <a:ext cx="988957" cy="988957"/>
          </a:xfrm>
          <a:prstGeom prst="rect">
            <a:avLst/>
          </a:prstGeom>
        </p:spPr>
      </p:pic>
      <p:pic>
        <p:nvPicPr>
          <p:cNvPr id="30" name="Image 29">
            <a:extLst>
              <a:ext uri="{FF2B5EF4-FFF2-40B4-BE49-F238E27FC236}">
                <a16:creationId xmlns:a16="http://schemas.microsoft.com/office/drawing/2014/main" id="{F42F7A92-7486-4409-AD71-51C016BEAF29}"/>
              </a:ext>
            </a:extLst>
          </p:cNvPr>
          <p:cNvPicPr>
            <a:picLocks noChangeAspect="1"/>
          </p:cNvPicPr>
          <p:nvPr/>
        </p:nvPicPr>
        <p:blipFill>
          <a:blip r:embed="rId14"/>
          <a:stretch>
            <a:fillRect/>
          </a:stretch>
        </p:blipFill>
        <p:spPr>
          <a:xfrm>
            <a:off x="8372601" y="4371718"/>
            <a:ext cx="950555" cy="1009965"/>
          </a:xfrm>
          <a:prstGeom prst="rect">
            <a:avLst/>
          </a:prstGeom>
        </p:spPr>
      </p:pic>
      <p:pic>
        <p:nvPicPr>
          <p:cNvPr id="32" name="Image 31">
            <a:extLst>
              <a:ext uri="{FF2B5EF4-FFF2-40B4-BE49-F238E27FC236}">
                <a16:creationId xmlns:a16="http://schemas.microsoft.com/office/drawing/2014/main" id="{6526E0E6-5B1A-9D31-40DD-4F8F3E699A2D}"/>
              </a:ext>
            </a:extLst>
          </p:cNvPr>
          <p:cNvPicPr>
            <a:picLocks noChangeAspect="1"/>
          </p:cNvPicPr>
          <p:nvPr/>
        </p:nvPicPr>
        <p:blipFill>
          <a:blip r:embed="rId15"/>
          <a:stretch>
            <a:fillRect/>
          </a:stretch>
        </p:blipFill>
        <p:spPr>
          <a:xfrm>
            <a:off x="9413055" y="4328072"/>
            <a:ext cx="1056618" cy="1097257"/>
          </a:xfrm>
          <a:prstGeom prst="rect">
            <a:avLst/>
          </a:prstGeom>
        </p:spPr>
      </p:pic>
    </p:spTree>
    <p:extLst>
      <p:ext uri="{BB962C8B-B14F-4D97-AF65-F5344CB8AC3E}">
        <p14:creationId xmlns:p14="http://schemas.microsoft.com/office/powerpoint/2010/main" val="3035477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253492" y="3270092"/>
            <a:ext cx="5555637" cy="2418424"/>
          </a:xfrm>
          <a:prstGeom prst="rect">
            <a:avLst/>
          </a:prstGeom>
        </p:spPr>
      </p:pic>
      <p:grpSp>
        <p:nvGrpSpPr>
          <p:cNvPr id="5" name="Groupe 4">
            <a:extLst>
              <a:ext uri="{FF2B5EF4-FFF2-40B4-BE49-F238E27FC236}">
                <a16:creationId xmlns:a16="http://schemas.microsoft.com/office/drawing/2014/main" id="{68197546-5310-33A9-D246-1F5443F05B64}"/>
              </a:ext>
            </a:extLst>
          </p:cNvPr>
          <p:cNvGrpSpPr/>
          <p:nvPr/>
        </p:nvGrpSpPr>
        <p:grpSpPr>
          <a:xfrm>
            <a:off x="0" y="3084"/>
            <a:ext cx="12192000" cy="806083"/>
            <a:chOff x="0" y="3084"/>
            <a:chExt cx="12192000" cy="806083"/>
          </a:xfrm>
        </p:grpSpPr>
        <p:pic>
          <p:nvPicPr>
            <p:cNvPr id="7" name="Image 6">
              <a:extLst>
                <a:ext uri="{FF2B5EF4-FFF2-40B4-BE49-F238E27FC236}">
                  <a16:creationId xmlns:a16="http://schemas.microsoft.com/office/drawing/2014/main" id="{7C2DFDB6-CD05-2578-8E9F-0241DB9BBF7D}"/>
                </a:ext>
              </a:extLst>
            </p:cNvPr>
            <p:cNvPicPr>
              <a:picLocks noChangeAspect="1"/>
            </p:cNvPicPr>
            <p:nvPr/>
          </p:nvPicPr>
          <p:blipFill>
            <a:blip r:embed="rId4"/>
            <a:stretch>
              <a:fillRect/>
            </a:stretch>
          </p:blipFill>
          <p:spPr>
            <a:xfrm>
              <a:off x="0" y="3084"/>
              <a:ext cx="12192000" cy="806083"/>
            </a:xfrm>
            <a:prstGeom prst="rect">
              <a:avLst/>
            </a:prstGeom>
          </p:spPr>
        </p:pic>
        <p:pic>
          <p:nvPicPr>
            <p:cNvPr id="9" name="Image 8">
              <a:extLst>
                <a:ext uri="{FF2B5EF4-FFF2-40B4-BE49-F238E27FC236}">
                  <a16:creationId xmlns:a16="http://schemas.microsoft.com/office/drawing/2014/main" id="{904A83D7-7FB0-54DB-7B4C-899B49DF200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3492" y="157152"/>
              <a:ext cx="458877" cy="460196"/>
            </a:xfrm>
            <a:prstGeom prst="rect">
              <a:avLst/>
            </a:prstGeom>
          </p:spPr>
        </p:pic>
      </p:grpSp>
      <p:sp>
        <p:nvSpPr>
          <p:cNvPr id="10" name="Rectangle 9">
            <a:extLst>
              <a:ext uri="{FF2B5EF4-FFF2-40B4-BE49-F238E27FC236}">
                <a16:creationId xmlns:a16="http://schemas.microsoft.com/office/drawing/2014/main" id="{4A678589-0AD8-4DD5-5BA9-5A4417DAA7A0}"/>
              </a:ext>
            </a:extLst>
          </p:cNvPr>
          <p:cNvSpPr/>
          <p:nvPr/>
        </p:nvSpPr>
        <p:spPr>
          <a:xfrm>
            <a:off x="890414" y="81785"/>
            <a:ext cx="11048093" cy="646331"/>
          </a:xfrm>
          <a:prstGeom prst="rect">
            <a:avLst/>
          </a:prstGeom>
        </p:spPr>
        <p:txBody>
          <a:bodyPr wrap="square">
            <a:spAutoFit/>
          </a:bodyPr>
          <a:lstStyle/>
          <a:p>
            <a:r>
              <a:rPr lang="en-US" sz="3600" b="1" dirty="0" err="1">
                <a:ln w="0">
                  <a:noFill/>
                </a:ln>
                <a:solidFill>
                  <a:schemeClr val="bg1"/>
                </a:solidFill>
                <a:effectLst>
                  <a:outerShdw blurRad="38100" dist="19050" dir="2700000" algn="tl" rotWithShape="0">
                    <a:schemeClr val="dk1">
                      <a:alpha val="40000"/>
                    </a:schemeClr>
                  </a:outerShdw>
                </a:effectLst>
                <a:cs typeface="Calibri Light" panose="020F0302020204030204" pitchFamily="34" charset="0"/>
              </a:rPr>
              <a:t>GTCoWAL</a:t>
            </a:r>
            <a:endParaRPr lang="en-US" sz="3600" b="1" dirty="0">
              <a:ln w="0">
                <a:noFill/>
              </a:ln>
              <a:solidFill>
                <a:schemeClr val="bg1"/>
              </a:solidFill>
              <a:effectLst>
                <a:outerShdw blurRad="38100" dist="19050" dir="2700000" algn="tl" rotWithShape="0">
                  <a:schemeClr val="dk1">
                    <a:alpha val="40000"/>
                  </a:schemeClr>
                </a:outerShdw>
              </a:effectLst>
              <a:cs typeface="Calibri Light" panose="020F0302020204030204" pitchFamily="34" charset="0"/>
            </a:endParaRPr>
          </a:p>
        </p:txBody>
      </p:sp>
      <p:sp>
        <p:nvSpPr>
          <p:cNvPr id="12" name="ZoneTexte 11">
            <a:extLst>
              <a:ext uri="{FF2B5EF4-FFF2-40B4-BE49-F238E27FC236}">
                <a16:creationId xmlns:a16="http://schemas.microsoft.com/office/drawing/2014/main" id="{EA8FC5C2-1EEA-BAF0-93C5-67AD3FE4DFF1}"/>
              </a:ext>
            </a:extLst>
          </p:cNvPr>
          <p:cNvSpPr txBox="1"/>
          <p:nvPr/>
        </p:nvSpPr>
        <p:spPr>
          <a:xfrm>
            <a:off x="253492" y="2171214"/>
            <a:ext cx="6875927" cy="523220"/>
          </a:xfrm>
          <a:prstGeom prst="rect">
            <a:avLst/>
          </a:prstGeom>
          <a:noFill/>
        </p:spPr>
        <p:txBody>
          <a:bodyPr wrap="square">
            <a:spAutoFit/>
          </a:bodyPr>
          <a:lstStyle/>
          <a:p>
            <a:r>
              <a:rPr lang="en-US" sz="2800" b="1" dirty="0">
                <a:ln w="0">
                  <a:noFill/>
                </a:ln>
                <a:solidFill>
                  <a:schemeClr val="accent1">
                    <a:lumMod val="75000"/>
                  </a:schemeClr>
                </a:solidFill>
                <a:cs typeface="Calibri Light" panose="020F0302020204030204" pitchFamily="34" charset="0"/>
              </a:rPr>
              <a:t>Joint WG for EO in the Walloon Government</a:t>
            </a:r>
            <a:endParaRPr lang="fr-BE" sz="2800" b="1" dirty="0">
              <a:solidFill>
                <a:schemeClr val="accent1">
                  <a:lumMod val="75000"/>
                </a:schemeClr>
              </a:solidFill>
            </a:endParaRPr>
          </a:p>
        </p:txBody>
      </p:sp>
      <p:pic>
        <p:nvPicPr>
          <p:cNvPr id="14" name="Image 13">
            <a:extLst>
              <a:ext uri="{FF2B5EF4-FFF2-40B4-BE49-F238E27FC236}">
                <a16:creationId xmlns:a16="http://schemas.microsoft.com/office/drawing/2014/main" id="{BE8C98EA-9267-B954-94F4-14BA320F9471}"/>
              </a:ext>
            </a:extLst>
          </p:cNvPr>
          <p:cNvPicPr>
            <a:picLocks noChangeAspect="1"/>
          </p:cNvPicPr>
          <p:nvPr/>
        </p:nvPicPr>
        <p:blipFill>
          <a:blip r:embed="rId6"/>
          <a:stretch>
            <a:fillRect/>
          </a:stretch>
        </p:blipFill>
        <p:spPr>
          <a:xfrm>
            <a:off x="253492" y="990128"/>
            <a:ext cx="1933575" cy="1000125"/>
          </a:xfrm>
          <a:prstGeom prst="rect">
            <a:avLst/>
          </a:prstGeom>
        </p:spPr>
      </p:pic>
      <p:pic>
        <p:nvPicPr>
          <p:cNvPr id="18" name="Image 17">
            <a:extLst>
              <a:ext uri="{FF2B5EF4-FFF2-40B4-BE49-F238E27FC236}">
                <a16:creationId xmlns:a16="http://schemas.microsoft.com/office/drawing/2014/main" id="{BB1E1213-94EF-93F5-CA5F-9B37E1E80783}"/>
              </a:ext>
            </a:extLst>
          </p:cNvPr>
          <p:cNvPicPr>
            <a:picLocks noChangeAspect="1"/>
          </p:cNvPicPr>
          <p:nvPr/>
        </p:nvPicPr>
        <p:blipFill>
          <a:blip r:embed="rId7"/>
          <a:stretch>
            <a:fillRect/>
          </a:stretch>
        </p:blipFill>
        <p:spPr>
          <a:xfrm>
            <a:off x="2768975" y="1241295"/>
            <a:ext cx="8420100" cy="666750"/>
          </a:xfrm>
          <a:prstGeom prst="rect">
            <a:avLst/>
          </a:prstGeom>
        </p:spPr>
      </p:pic>
      <p:sp>
        <p:nvSpPr>
          <p:cNvPr id="20" name="ZoneTexte 19">
            <a:extLst>
              <a:ext uri="{FF2B5EF4-FFF2-40B4-BE49-F238E27FC236}">
                <a16:creationId xmlns:a16="http://schemas.microsoft.com/office/drawing/2014/main" id="{3095A976-6B6A-193A-A284-CC3DA97A89BA}"/>
              </a:ext>
            </a:extLst>
          </p:cNvPr>
          <p:cNvSpPr txBox="1"/>
          <p:nvPr/>
        </p:nvSpPr>
        <p:spPr>
          <a:xfrm>
            <a:off x="6093760" y="2875395"/>
            <a:ext cx="6098240" cy="3737946"/>
          </a:xfrm>
          <a:prstGeom prst="rect">
            <a:avLst/>
          </a:prstGeom>
          <a:noFill/>
        </p:spPr>
        <p:txBody>
          <a:bodyPr wrap="square">
            <a:spAutoFit/>
          </a:bodyPr>
          <a:lstStyle/>
          <a:p>
            <a:r>
              <a:rPr lang="fr-BE" sz="2000" dirty="0" err="1"/>
              <a:t>Recognized</a:t>
            </a:r>
            <a:r>
              <a:rPr lang="fr-BE" sz="2000" dirty="0"/>
              <a:t> meeting body</a:t>
            </a:r>
          </a:p>
          <a:p>
            <a:r>
              <a:rPr lang="fr-BE" sz="2000" dirty="0" err="1"/>
              <a:t>Coordinated</a:t>
            </a:r>
            <a:r>
              <a:rPr lang="fr-BE" sz="2000" dirty="0"/>
              <a:t> actions to pool </a:t>
            </a:r>
            <a:r>
              <a:rPr lang="fr-BE" sz="2000" dirty="0" err="1"/>
              <a:t>resources</a:t>
            </a:r>
            <a:endParaRPr lang="fr-BE" sz="2000" dirty="0"/>
          </a:p>
          <a:p>
            <a:endParaRPr lang="fr-BE" sz="2000" dirty="0"/>
          </a:p>
          <a:p>
            <a:pPr marL="285750" indent="-285750">
              <a:lnSpc>
                <a:spcPct val="150000"/>
              </a:lnSpc>
              <a:buFont typeface="Arial" panose="020B0604020202020204" pitchFamily="34" charset="0"/>
              <a:buChar char="•"/>
            </a:pPr>
            <a:r>
              <a:rPr lang="en-US" sz="2000" dirty="0"/>
              <a:t>Facilitate the use of remote sensing in administration: access to data, software, </a:t>
            </a:r>
            <a:r>
              <a:rPr lang="en-US" sz="2000" dirty="0" err="1"/>
              <a:t>tools,infrastructure</a:t>
            </a:r>
            <a:r>
              <a:rPr lang="en-US" sz="2000" dirty="0"/>
              <a:t>, expertise</a:t>
            </a:r>
          </a:p>
          <a:p>
            <a:pPr marL="285750" indent="-285750">
              <a:lnSpc>
                <a:spcPct val="150000"/>
              </a:lnSpc>
              <a:buFont typeface="Arial" panose="020B0604020202020204" pitchFamily="34" charset="0"/>
              <a:buChar char="•"/>
            </a:pPr>
            <a:r>
              <a:rPr lang="en-US" sz="2000" dirty="0"/>
              <a:t>Coordinate internally and with local authorities</a:t>
            </a:r>
          </a:p>
          <a:p>
            <a:pPr marL="285750" indent="-285750">
              <a:lnSpc>
                <a:spcPct val="150000"/>
              </a:lnSpc>
              <a:buFont typeface="Arial" panose="020B0604020202020204" pitchFamily="34" charset="0"/>
              <a:buChar char="•"/>
            </a:pPr>
            <a:r>
              <a:rPr lang="en-US" sz="2000" dirty="0"/>
              <a:t>Value achievements</a:t>
            </a:r>
          </a:p>
          <a:p>
            <a:pPr marL="285750" indent="-285750">
              <a:lnSpc>
                <a:spcPct val="150000"/>
              </a:lnSpc>
              <a:buFont typeface="Arial" panose="020B0604020202020204" pitchFamily="34" charset="0"/>
              <a:buChar char="•"/>
            </a:pPr>
            <a:r>
              <a:rPr lang="en-US" sz="2000" dirty="0"/>
              <a:t>Raise awareness among the hierarchy</a:t>
            </a:r>
            <a:endParaRPr lang="fr-BE" sz="2000" dirty="0"/>
          </a:p>
        </p:txBody>
      </p:sp>
      <p:pic>
        <p:nvPicPr>
          <p:cNvPr id="22" name="Image 21">
            <a:extLst>
              <a:ext uri="{FF2B5EF4-FFF2-40B4-BE49-F238E27FC236}">
                <a16:creationId xmlns:a16="http://schemas.microsoft.com/office/drawing/2014/main" id="{425B8E5A-C07C-183D-8E0C-C3C8A2F54F13}"/>
              </a:ext>
            </a:extLst>
          </p:cNvPr>
          <p:cNvPicPr>
            <a:picLocks noChangeAspect="1"/>
          </p:cNvPicPr>
          <p:nvPr/>
        </p:nvPicPr>
        <p:blipFill>
          <a:blip r:embed="rId8"/>
          <a:stretch>
            <a:fillRect/>
          </a:stretch>
        </p:blipFill>
        <p:spPr>
          <a:xfrm>
            <a:off x="6035877" y="1230214"/>
            <a:ext cx="1362807" cy="666749"/>
          </a:xfrm>
          <a:prstGeom prst="rect">
            <a:avLst/>
          </a:prstGeom>
        </p:spPr>
      </p:pic>
    </p:spTree>
    <p:extLst>
      <p:ext uri="{BB962C8B-B14F-4D97-AF65-F5344CB8AC3E}">
        <p14:creationId xmlns:p14="http://schemas.microsoft.com/office/powerpoint/2010/main" val="2078152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68197546-5310-33A9-D246-1F5443F05B64}"/>
              </a:ext>
            </a:extLst>
          </p:cNvPr>
          <p:cNvGrpSpPr/>
          <p:nvPr/>
        </p:nvGrpSpPr>
        <p:grpSpPr>
          <a:xfrm>
            <a:off x="0" y="3084"/>
            <a:ext cx="12192000" cy="806083"/>
            <a:chOff x="0" y="3084"/>
            <a:chExt cx="12192000" cy="806083"/>
          </a:xfrm>
        </p:grpSpPr>
        <p:pic>
          <p:nvPicPr>
            <p:cNvPr id="7" name="Image 6">
              <a:extLst>
                <a:ext uri="{FF2B5EF4-FFF2-40B4-BE49-F238E27FC236}">
                  <a16:creationId xmlns:a16="http://schemas.microsoft.com/office/drawing/2014/main" id="{7C2DFDB6-CD05-2578-8E9F-0241DB9BBF7D}"/>
                </a:ext>
              </a:extLst>
            </p:cNvPr>
            <p:cNvPicPr>
              <a:picLocks noChangeAspect="1"/>
            </p:cNvPicPr>
            <p:nvPr/>
          </p:nvPicPr>
          <p:blipFill>
            <a:blip r:embed="rId3"/>
            <a:stretch>
              <a:fillRect/>
            </a:stretch>
          </p:blipFill>
          <p:spPr>
            <a:xfrm>
              <a:off x="0" y="3084"/>
              <a:ext cx="12192000" cy="806083"/>
            </a:xfrm>
            <a:prstGeom prst="rect">
              <a:avLst/>
            </a:prstGeom>
          </p:spPr>
        </p:pic>
        <p:pic>
          <p:nvPicPr>
            <p:cNvPr id="9" name="Image 8">
              <a:extLst>
                <a:ext uri="{FF2B5EF4-FFF2-40B4-BE49-F238E27FC236}">
                  <a16:creationId xmlns:a16="http://schemas.microsoft.com/office/drawing/2014/main" id="{904A83D7-7FB0-54DB-7B4C-899B49DF20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53492" y="157152"/>
              <a:ext cx="458877" cy="460196"/>
            </a:xfrm>
            <a:prstGeom prst="rect">
              <a:avLst/>
            </a:prstGeom>
          </p:spPr>
        </p:pic>
      </p:grpSp>
      <p:sp>
        <p:nvSpPr>
          <p:cNvPr id="10" name="Rectangle 9">
            <a:extLst>
              <a:ext uri="{FF2B5EF4-FFF2-40B4-BE49-F238E27FC236}">
                <a16:creationId xmlns:a16="http://schemas.microsoft.com/office/drawing/2014/main" id="{4A678589-0AD8-4DD5-5BA9-5A4417DAA7A0}"/>
              </a:ext>
            </a:extLst>
          </p:cNvPr>
          <p:cNvSpPr/>
          <p:nvPr/>
        </p:nvSpPr>
        <p:spPr>
          <a:xfrm>
            <a:off x="890414" y="81785"/>
            <a:ext cx="11048093" cy="646331"/>
          </a:xfrm>
          <a:prstGeom prst="rect">
            <a:avLst/>
          </a:prstGeom>
        </p:spPr>
        <p:txBody>
          <a:bodyPr wrap="square">
            <a:spAutoFit/>
          </a:bodyPr>
          <a:lstStyle/>
          <a:p>
            <a:r>
              <a:rPr lang="en-US" sz="3600" b="1" dirty="0">
                <a:ln w="0">
                  <a:noFill/>
                </a:ln>
                <a:solidFill>
                  <a:schemeClr val="bg1"/>
                </a:solidFill>
                <a:effectLst>
                  <a:outerShdw blurRad="38100" dist="19050" dir="2700000" algn="tl" rotWithShape="0">
                    <a:schemeClr val="dk1">
                      <a:alpha val="40000"/>
                    </a:schemeClr>
                  </a:outerShdw>
                </a:effectLst>
                <a:cs typeface="Calibri Light" panose="020F0302020204030204" pitchFamily="34" charset="0"/>
              </a:rPr>
              <a:t>NEREUS – SATSDIFACTION project</a:t>
            </a:r>
          </a:p>
        </p:txBody>
      </p:sp>
      <p:pic>
        <p:nvPicPr>
          <p:cNvPr id="3" name="Picture 4">
            <a:extLst>
              <a:ext uri="{FF2B5EF4-FFF2-40B4-BE49-F238E27FC236}">
                <a16:creationId xmlns:a16="http://schemas.microsoft.com/office/drawing/2014/main" id="{C38D70CD-CC16-4891-7ABF-8AFCE3CCE3C4}"/>
              </a:ext>
            </a:extLst>
          </p:cNvPr>
          <p:cNvPicPr>
            <a:picLocks noChangeAspect="1"/>
          </p:cNvPicPr>
          <p:nvPr/>
        </p:nvPicPr>
        <p:blipFill>
          <a:blip r:embed="rId5"/>
          <a:stretch>
            <a:fillRect/>
          </a:stretch>
        </p:blipFill>
        <p:spPr>
          <a:xfrm>
            <a:off x="1219470" y="1085789"/>
            <a:ext cx="3319587" cy="1527491"/>
          </a:xfrm>
          <a:prstGeom prst="rect">
            <a:avLst/>
          </a:prstGeom>
        </p:spPr>
      </p:pic>
      <p:pic>
        <p:nvPicPr>
          <p:cNvPr id="4" name="Picture 2">
            <a:extLst>
              <a:ext uri="{FF2B5EF4-FFF2-40B4-BE49-F238E27FC236}">
                <a16:creationId xmlns:a16="http://schemas.microsoft.com/office/drawing/2014/main" id="{882D41EF-FE8D-B7AD-645F-47835FDD6779}"/>
              </a:ext>
            </a:extLst>
          </p:cNvPr>
          <p:cNvPicPr>
            <a:picLocks noChangeAspect="1"/>
          </p:cNvPicPr>
          <p:nvPr/>
        </p:nvPicPr>
        <p:blipFill>
          <a:blip r:embed="rId6"/>
          <a:stretch>
            <a:fillRect/>
          </a:stretch>
        </p:blipFill>
        <p:spPr>
          <a:xfrm>
            <a:off x="4996143" y="1085789"/>
            <a:ext cx="6098240" cy="2273635"/>
          </a:xfrm>
          <a:prstGeom prst="rect">
            <a:avLst/>
          </a:prstGeom>
        </p:spPr>
      </p:pic>
      <p:pic>
        <p:nvPicPr>
          <p:cNvPr id="8" name="Image 7">
            <a:extLst>
              <a:ext uri="{FF2B5EF4-FFF2-40B4-BE49-F238E27FC236}">
                <a16:creationId xmlns:a16="http://schemas.microsoft.com/office/drawing/2014/main" id="{C3D99D10-47FE-2830-AC63-E2B7CFD77D34}"/>
              </a:ext>
            </a:extLst>
          </p:cNvPr>
          <p:cNvPicPr>
            <a:picLocks noChangeAspect="1"/>
          </p:cNvPicPr>
          <p:nvPr/>
        </p:nvPicPr>
        <p:blipFill>
          <a:blip r:embed="rId7"/>
          <a:stretch>
            <a:fillRect/>
          </a:stretch>
        </p:blipFill>
        <p:spPr>
          <a:xfrm>
            <a:off x="253492" y="2986147"/>
            <a:ext cx="3530320" cy="1299800"/>
          </a:xfrm>
          <a:prstGeom prst="rect">
            <a:avLst/>
          </a:prstGeom>
        </p:spPr>
      </p:pic>
      <p:sp>
        <p:nvSpPr>
          <p:cNvPr id="12" name="ZoneTexte 11">
            <a:extLst>
              <a:ext uri="{FF2B5EF4-FFF2-40B4-BE49-F238E27FC236}">
                <a16:creationId xmlns:a16="http://schemas.microsoft.com/office/drawing/2014/main" id="{E54F9F4B-5C4E-C779-6C62-B753AF6FFB22}"/>
              </a:ext>
            </a:extLst>
          </p:cNvPr>
          <p:cNvSpPr txBox="1"/>
          <p:nvPr/>
        </p:nvSpPr>
        <p:spPr>
          <a:xfrm>
            <a:off x="299923" y="4322623"/>
            <a:ext cx="8091970" cy="2554545"/>
          </a:xfrm>
          <a:prstGeom prst="rect">
            <a:avLst/>
          </a:prstGeom>
          <a:noFill/>
        </p:spPr>
        <p:txBody>
          <a:bodyPr wrap="square">
            <a:spAutoFit/>
          </a:bodyPr>
          <a:lstStyle/>
          <a:p>
            <a:r>
              <a:rPr lang="fr-BE" sz="2000" b="1" i="0" u="none" strike="noStrike" baseline="0" dirty="0">
                <a:solidFill>
                  <a:schemeClr val="accent1">
                    <a:lumMod val="75000"/>
                  </a:schemeClr>
                </a:solidFill>
              </a:rPr>
              <a:t>Satellite data and Spatial Data </a:t>
            </a:r>
            <a:r>
              <a:rPr lang="fr-BE" sz="2000" b="1" i="0" u="none" strike="noStrike" baseline="0" dirty="0" err="1">
                <a:solidFill>
                  <a:schemeClr val="accent1">
                    <a:lumMod val="75000"/>
                  </a:schemeClr>
                </a:solidFill>
              </a:rPr>
              <a:t>lnfrastructures</a:t>
            </a:r>
            <a:r>
              <a:rPr lang="fr-BE" sz="2000" b="1" i="0" u="none" strike="noStrike" baseline="0" dirty="0">
                <a:solidFill>
                  <a:schemeClr val="accent1">
                    <a:lumMod val="75000"/>
                  </a:schemeClr>
                </a:solidFill>
              </a:rPr>
              <a:t> for an </a:t>
            </a:r>
            <a:r>
              <a:rPr lang="fr-BE" sz="2000" b="1" i="0" u="none" strike="noStrike" baseline="0" dirty="0" err="1">
                <a:solidFill>
                  <a:schemeClr val="accent1">
                    <a:lumMod val="75000"/>
                  </a:schemeClr>
                </a:solidFill>
              </a:rPr>
              <a:t>evidence-based</a:t>
            </a:r>
            <a:r>
              <a:rPr lang="fr-BE" sz="2000" b="1" i="0" u="none" strike="noStrike" baseline="0" dirty="0">
                <a:solidFill>
                  <a:schemeClr val="accent1">
                    <a:lumMod val="75000"/>
                  </a:schemeClr>
                </a:solidFill>
              </a:rPr>
              <a:t> </a:t>
            </a:r>
            <a:r>
              <a:rPr lang="fr-BE" sz="2000" b="1" i="0" u="none" strike="noStrike" baseline="0" dirty="0" err="1">
                <a:solidFill>
                  <a:schemeClr val="accent1">
                    <a:lumMod val="75000"/>
                  </a:schemeClr>
                </a:solidFill>
              </a:rPr>
              <a:t>regional</a:t>
            </a:r>
            <a:r>
              <a:rPr lang="fr-BE" sz="2000" b="1" i="0" u="none" strike="noStrike" baseline="0" dirty="0">
                <a:solidFill>
                  <a:schemeClr val="accent1">
                    <a:lumMod val="75000"/>
                  </a:schemeClr>
                </a:solidFill>
              </a:rPr>
              <a:t> </a:t>
            </a:r>
            <a:r>
              <a:rPr lang="fr-BE" sz="2000" b="1" i="0" u="none" strike="noStrike" baseline="0" dirty="0" err="1">
                <a:solidFill>
                  <a:schemeClr val="accent1">
                    <a:lumMod val="75000"/>
                  </a:schemeClr>
                </a:solidFill>
              </a:rPr>
              <a:t>governance</a:t>
            </a:r>
            <a:endParaRPr lang="fr-BE" sz="2000" b="1" i="0" u="none" strike="noStrike" baseline="0" dirty="0">
              <a:solidFill>
                <a:schemeClr val="accent1">
                  <a:lumMod val="75000"/>
                </a:schemeClr>
              </a:solidFill>
            </a:endParaRPr>
          </a:p>
          <a:p>
            <a:endParaRPr lang="fr-BE" sz="2000" b="1" i="0" u="none" strike="noStrike" baseline="0" dirty="0">
              <a:solidFill>
                <a:schemeClr val="accent1">
                  <a:lumMod val="75000"/>
                </a:schemeClr>
              </a:solidFill>
            </a:endParaRPr>
          </a:p>
          <a:p>
            <a:pPr marL="342900" indent="-342900">
              <a:buFont typeface="Arial" panose="020B0604020202020204" pitchFamily="34" charset="0"/>
              <a:buChar char="•"/>
            </a:pPr>
            <a:r>
              <a:rPr lang="fr-BE" sz="2000" dirty="0" err="1"/>
              <a:t>Disaster</a:t>
            </a:r>
            <a:r>
              <a:rPr lang="fr-BE" sz="2000" dirty="0"/>
              <a:t> management, </a:t>
            </a:r>
            <a:r>
              <a:rPr lang="fr-BE" sz="2000" dirty="0" err="1"/>
              <a:t>climate</a:t>
            </a:r>
            <a:r>
              <a:rPr lang="fr-BE" sz="2000" dirty="0"/>
              <a:t> change observations, </a:t>
            </a:r>
            <a:r>
              <a:rPr lang="fr-BE" sz="2000" dirty="0" err="1"/>
              <a:t>energy</a:t>
            </a:r>
            <a:r>
              <a:rPr lang="fr-BE" sz="2000" dirty="0"/>
              <a:t> transition</a:t>
            </a:r>
          </a:p>
          <a:p>
            <a:pPr marL="342900" indent="-342900">
              <a:buFont typeface="Arial" panose="020B0604020202020204" pitchFamily="34" charset="0"/>
              <a:buChar char="•"/>
            </a:pPr>
            <a:r>
              <a:rPr lang="fr-BE" sz="2000" dirty="0" err="1"/>
              <a:t>Regional</a:t>
            </a:r>
            <a:r>
              <a:rPr lang="fr-BE" sz="2000" dirty="0"/>
              <a:t> stakeholder groups</a:t>
            </a:r>
          </a:p>
          <a:p>
            <a:pPr marL="342900" indent="-342900">
              <a:buFont typeface="Arial" panose="020B0604020202020204" pitchFamily="34" charset="0"/>
              <a:buChar char="•"/>
            </a:pPr>
            <a:r>
              <a:rPr lang="fr-BE" sz="2000" dirty="0"/>
              <a:t>Exchange of </a:t>
            </a:r>
            <a:r>
              <a:rPr lang="fr-BE" sz="2000" dirty="0" err="1"/>
              <a:t>experiences</a:t>
            </a:r>
            <a:r>
              <a:rPr lang="fr-BE" sz="2000" dirty="0"/>
              <a:t> </a:t>
            </a:r>
          </a:p>
          <a:p>
            <a:pPr marL="342900" indent="-342900">
              <a:buFont typeface="Arial" panose="020B0604020202020204" pitchFamily="34" charset="0"/>
              <a:buChar char="•"/>
            </a:pPr>
            <a:r>
              <a:rPr lang="fr-BE" sz="2000" dirty="0" err="1"/>
              <a:t>Improving</a:t>
            </a:r>
            <a:r>
              <a:rPr lang="fr-BE" sz="2000" dirty="0"/>
              <a:t> the </a:t>
            </a:r>
            <a:r>
              <a:rPr lang="fr-BE" sz="2000" dirty="0" err="1"/>
              <a:t>regional</a:t>
            </a:r>
            <a:r>
              <a:rPr lang="fr-BE" sz="2000" dirty="0"/>
              <a:t> </a:t>
            </a:r>
            <a:r>
              <a:rPr lang="fr-BE" sz="2000" dirty="0" err="1"/>
              <a:t>governance</a:t>
            </a:r>
            <a:r>
              <a:rPr lang="fr-BE" sz="2000" dirty="0"/>
              <a:t> </a:t>
            </a:r>
          </a:p>
          <a:p>
            <a:endParaRPr lang="fr-BE" sz="2000" dirty="0"/>
          </a:p>
        </p:txBody>
      </p:sp>
      <p:pic>
        <p:nvPicPr>
          <p:cNvPr id="14" name="Image 13">
            <a:extLst>
              <a:ext uri="{FF2B5EF4-FFF2-40B4-BE49-F238E27FC236}">
                <a16:creationId xmlns:a16="http://schemas.microsoft.com/office/drawing/2014/main" id="{CD30A826-B0F7-F0DE-EA60-BBF98EA98983}"/>
              </a:ext>
            </a:extLst>
          </p:cNvPr>
          <p:cNvPicPr>
            <a:picLocks noChangeAspect="1"/>
          </p:cNvPicPr>
          <p:nvPr/>
        </p:nvPicPr>
        <p:blipFill>
          <a:blip r:embed="rId8"/>
          <a:stretch>
            <a:fillRect/>
          </a:stretch>
        </p:blipFill>
        <p:spPr>
          <a:xfrm>
            <a:off x="8860887" y="3636047"/>
            <a:ext cx="3215132" cy="3140168"/>
          </a:xfrm>
          <a:prstGeom prst="rect">
            <a:avLst/>
          </a:prstGeom>
        </p:spPr>
      </p:pic>
    </p:spTree>
    <p:extLst>
      <p:ext uri="{BB962C8B-B14F-4D97-AF65-F5344CB8AC3E}">
        <p14:creationId xmlns:p14="http://schemas.microsoft.com/office/powerpoint/2010/main" val="1359781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055757FE-CC69-1412-4E8C-FCF1DDAE90B7}"/>
              </a:ext>
            </a:extLst>
          </p:cNvPr>
          <p:cNvGrpSpPr/>
          <p:nvPr/>
        </p:nvGrpSpPr>
        <p:grpSpPr>
          <a:xfrm>
            <a:off x="0" y="3084"/>
            <a:ext cx="12192000" cy="806083"/>
            <a:chOff x="0" y="3084"/>
            <a:chExt cx="12192000" cy="806083"/>
          </a:xfrm>
        </p:grpSpPr>
        <p:pic>
          <p:nvPicPr>
            <p:cNvPr id="3" name="Image 2">
              <a:extLst>
                <a:ext uri="{FF2B5EF4-FFF2-40B4-BE49-F238E27FC236}">
                  <a16:creationId xmlns:a16="http://schemas.microsoft.com/office/drawing/2014/main" id="{217DF1A9-68E9-2E14-AF65-CDE01229BFA7}"/>
                </a:ext>
              </a:extLst>
            </p:cNvPr>
            <p:cNvPicPr>
              <a:picLocks noChangeAspect="1"/>
            </p:cNvPicPr>
            <p:nvPr/>
          </p:nvPicPr>
          <p:blipFill>
            <a:blip r:embed="rId3"/>
            <a:stretch>
              <a:fillRect/>
            </a:stretch>
          </p:blipFill>
          <p:spPr>
            <a:xfrm>
              <a:off x="0" y="3084"/>
              <a:ext cx="12192000" cy="806083"/>
            </a:xfrm>
            <a:prstGeom prst="rect">
              <a:avLst/>
            </a:prstGeom>
          </p:spPr>
        </p:pic>
        <p:pic>
          <p:nvPicPr>
            <p:cNvPr id="6" name="Image 5">
              <a:extLst>
                <a:ext uri="{FF2B5EF4-FFF2-40B4-BE49-F238E27FC236}">
                  <a16:creationId xmlns:a16="http://schemas.microsoft.com/office/drawing/2014/main" id="{CBC672DB-BB20-F90C-D5D8-1F38A220657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53492" y="157152"/>
              <a:ext cx="458877" cy="460196"/>
            </a:xfrm>
            <a:prstGeom prst="rect">
              <a:avLst/>
            </a:prstGeom>
          </p:spPr>
        </p:pic>
      </p:grpSp>
      <p:sp>
        <p:nvSpPr>
          <p:cNvPr id="7" name="Rectangle 6">
            <a:extLst>
              <a:ext uri="{FF2B5EF4-FFF2-40B4-BE49-F238E27FC236}">
                <a16:creationId xmlns:a16="http://schemas.microsoft.com/office/drawing/2014/main" id="{E6B9B1A6-8BD0-F3A9-209A-EA84599E1D8E}"/>
              </a:ext>
            </a:extLst>
          </p:cNvPr>
          <p:cNvSpPr/>
          <p:nvPr/>
        </p:nvSpPr>
        <p:spPr>
          <a:xfrm>
            <a:off x="890414" y="81785"/>
            <a:ext cx="11048093" cy="646331"/>
          </a:xfrm>
          <a:prstGeom prst="rect">
            <a:avLst/>
          </a:prstGeom>
        </p:spPr>
        <p:txBody>
          <a:bodyPr wrap="square">
            <a:spAutoFit/>
          </a:bodyPr>
          <a:lstStyle/>
          <a:p>
            <a:r>
              <a:rPr lang="en-US" sz="3600" b="1" dirty="0">
                <a:ln w="0">
                  <a:noFill/>
                </a:ln>
                <a:solidFill>
                  <a:schemeClr val="bg1"/>
                </a:solidFill>
                <a:effectLst>
                  <a:outerShdw blurRad="38100" dist="19050" dir="2700000" algn="tl" rotWithShape="0">
                    <a:schemeClr val="dk1">
                      <a:alpha val="40000"/>
                    </a:schemeClr>
                  </a:outerShdw>
                </a:effectLst>
                <a:cs typeface="Calibri Light" panose="020F0302020204030204" pitchFamily="34" charset="0"/>
              </a:rPr>
              <a:t>Plan </a:t>
            </a:r>
            <a:r>
              <a:rPr lang="en-US" sz="3600" b="1" dirty="0" err="1">
                <a:ln w="0">
                  <a:noFill/>
                </a:ln>
                <a:solidFill>
                  <a:schemeClr val="bg1"/>
                </a:solidFill>
                <a:effectLst>
                  <a:outerShdw blurRad="38100" dist="19050" dir="2700000" algn="tl" rotWithShape="0">
                    <a:schemeClr val="dk1">
                      <a:alpha val="40000"/>
                    </a:schemeClr>
                  </a:outerShdw>
                </a:effectLst>
                <a:cs typeface="Calibri Light" panose="020F0302020204030204" pitchFamily="34" charset="0"/>
              </a:rPr>
              <a:t>Canopée</a:t>
            </a:r>
            <a:endParaRPr lang="en-US" sz="3600" b="1" dirty="0">
              <a:ln w="0">
                <a:noFill/>
              </a:ln>
              <a:solidFill>
                <a:schemeClr val="bg1"/>
              </a:solidFill>
              <a:effectLst>
                <a:outerShdw blurRad="38100" dist="19050" dir="2700000" algn="tl" rotWithShape="0">
                  <a:schemeClr val="dk1">
                    <a:alpha val="40000"/>
                  </a:schemeClr>
                </a:outerShdw>
              </a:effectLst>
              <a:cs typeface="Calibri Light" panose="020F0302020204030204" pitchFamily="34" charset="0"/>
            </a:endParaRPr>
          </a:p>
        </p:txBody>
      </p:sp>
      <p:pic>
        <p:nvPicPr>
          <p:cNvPr id="8" name="Image 7" descr="Une image contenant texte&#10;&#10;Description générée automatiquement">
            <a:extLst>
              <a:ext uri="{FF2B5EF4-FFF2-40B4-BE49-F238E27FC236}">
                <a16:creationId xmlns:a16="http://schemas.microsoft.com/office/drawing/2014/main" id="{ECC83242-5588-83F9-1A0B-3411F83F68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517" y="963235"/>
            <a:ext cx="2490463" cy="806083"/>
          </a:xfrm>
          <a:prstGeom prst="rect">
            <a:avLst/>
          </a:prstGeom>
        </p:spPr>
      </p:pic>
      <p:pic>
        <p:nvPicPr>
          <p:cNvPr id="9" name="Picture 4" descr="Vision on technology for a better world | VITO">
            <a:extLst>
              <a:ext uri="{FF2B5EF4-FFF2-40B4-BE49-F238E27FC236}">
                <a16:creationId xmlns:a16="http://schemas.microsoft.com/office/drawing/2014/main" id="{B10274E3-5BB0-1B69-08E7-CEDA80A48A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7539" y="1073865"/>
            <a:ext cx="1371957" cy="7169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4B57F046-B55D-86AF-4209-A51E9A2165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9542" y="1145311"/>
            <a:ext cx="2215057" cy="514154"/>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F576584C-8F01-F3FA-1EC8-E238FC386A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89023" y="1935689"/>
            <a:ext cx="3696690" cy="4793148"/>
          </a:xfrm>
          <a:prstGeom prst="rect">
            <a:avLst/>
          </a:prstGeom>
        </p:spPr>
      </p:pic>
      <p:pic>
        <p:nvPicPr>
          <p:cNvPr id="20" name="Image 19">
            <a:extLst>
              <a:ext uri="{FF2B5EF4-FFF2-40B4-BE49-F238E27FC236}">
                <a16:creationId xmlns:a16="http://schemas.microsoft.com/office/drawing/2014/main" id="{8D79B0EA-03CB-253E-839A-A181102B423A}"/>
              </a:ext>
            </a:extLst>
          </p:cNvPr>
          <p:cNvPicPr>
            <a:picLocks noChangeAspect="1"/>
          </p:cNvPicPr>
          <p:nvPr/>
        </p:nvPicPr>
        <p:blipFill>
          <a:blip r:embed="rId9"/>
          <a:stretch>
            <a:fillRect/>
          </a:stretch>
        </p:blipFill>
        <p:spPr>
          <a:xfrm>
            <a:off x="814215" y="3611261"/>
            <a:ext cx="1798554" cy="3003327"/>
          </a:xfrm>
          <a:prstGeom prst="rect">
            <a:avLst/>
          </a:prstGeom>
        </p:spPr>
      </p:pic>
      <p:pic>
        <p:nvPicPr>
          <p:cNvPr id="22" name="Image 21">
            <a:extLst>
              <a:ext uri="{FF2B5EF4-FFF2-40B4-BE49-F238E27FC236}">
                <a16:creationId xmlns:a16="http://schemas.microsoft.com/office/drawing/2014/main" id="{C3F31E7A-6DC1-7BDE-B863-EDA84600A597}"/>
              </a:ext>
            </a:extLst>
          </p:cNvPr>
          <p:cNvPicPr>
            <a:picLocks noChangeAspect="1"/>
          </p:cNvPicPr>
          <p:nvPr/>
        </p:nvPicPr>
        <p:blipFill>
          <a:blip r:embed="rId10"/>
          <a:stretch>
            <a:fillRect/>
          </a:stretch>
        </p:blipFill>
        <p:spPr>
          <a:xfrm>
            <a:off x="2718667" y="3611260"/>
            <a:ext cx="1779750" cy="3003329"/>
          </a:xfrm>
          <a:prstGeom prst="rect">
            <a:avLst/>
          </a:prstGeom>
        </p:spPr>
      </p:pic>
      <p:pic>
        <p:nvPicPr>
          <p:cNvPr id="24" name="Image 23">
            <a:extLst>
              <a:ext uri="{FF2B5EF4-FFF2-40B4-BE49-F238E27FC236}">
                <a16:creationId xmlns:a16="http://schemas.microsoft.com/office/drawing/2014/main" id="{8854C249-A836-3BE0-E8A7-9D8B0F852AA5}"/>
              </a:ext>
            </a:extLst>
          </p:cNvPr>
          <p:cNvPicPr>
            <a:picLocks noChangeAspect="1"/>
          </p:cNvPicPr>
          <p:nvPr/>
        </p:nvPicPr>
        <p:blipFill>
          <a:blip r:embed="rId11"/>
          <a:stretch>
            <a:fillRect/>
          </a:stretch>
        </p:blipFill>
        <p:spPr>
          <a:xfrm>
            <a:off x="4573369" y="3611262"/>
            <a:ext cx="1791610" cy="3003328"/>
          </a:xfrm>
          <a:prstGeom prst="rect">
            <a:avLst/>
          </a:prstGeom>
        </p:spPr>
      </p:pic>
      <p:sp>
        <p:nvSpPr>
          <p:cNvPr id="27" name="ZoneTexte 26">
            <a:extLst>
              <a:ext uri="{FF2B5EF4-FFF2-40B4-BE49-F238E27FC236}">
                <a16:creationId xmlns:a16="http://schemas.microsoft.com/office/drawing/2014/main" id="{454A9F54-4ADB-4A2E-4222-F74767AE900C}"/>
              </a:ext>
            </a:extLst>
          </p:cNvPr>
          <p:cNvSpPr txBox="1"/>
          <p:nvPr/>
        </p:nvSpPr>
        <p:spPr>
          <a:xfrm>
            <a:off x="345398" y="2126952"/>
            <a:ext cx="8091970" cy="1631216"/>
          </a:xfrm>
          <a:prstGeom prst="rect">
            <a:avLst/>
          </a:prstGeom>
          <a:noFill/>
        </p:spPr>
        <p:txBody>
          <a:bodyPr wrap="square">
            <a:spAutoFit/>
          </a:bodyPr>
          <a:lstStyle/>
          <a:p>
            <a:r>
              <a:rPr lang="fr-BE" sz="2000" b="1" i="0" u="none" strike="noStrike" baseline="0" dirty="0"/>
              <a:t>Mapping of </a:t>
            </a:r>
            <a:r>
              <a:rPr lang="fr-BE" sz="2000" b="1" i="0" u="none" strike="noStrike" baseline="0" dirty="0" err="1"/>
              <a:t>Liege</a:t>
            </a:r>
            <a:r>
              <a:rPr lang="fr-BE" sz="2000" b="1" i="0" u="none" strike="noStrike" baseline="0" dirty="0"/>
              <a:t> </a:t>
            </a:r>
            <a:r>
              <a:rPr lang="fr-BE" sz="2000" b="1" i="0" u="none" strike="noStrike" baseline="0" dirty="0" err="1"/>
              <a:t>tree</a:t>
            </a:r>
            <a:r>
              <a:rPr lang="fr-BE" sz="2000" b="1" i="0" u="none" strike="noStrike" baseline="0" dirty="0"/>
              <a:t> </a:t>
            </a:r>
            <a:r>
              <a:rPr lang="fr-BE" sz="2000" b="1" i="0" u="none" strike="noStrike" baseline="0" dirty="0" err="1"/>
              <a:t>canopy</a:t>
            </a:r>
            <a:endParaRPr lang="fr-BE" sz="2000" b="1" i="0" u="none" strike="noStrike" baseline="0" dirty="0"/>
          </a:p>
          <a:p>
            <a:endParaRPr lang="fr-BE" sz="2000" b="1" i="0" u="none" strike="noStrike" baseline="0" dirty="0"/>
          </a:p>
          <a:p>
            <a:pPr marL="342900" indent="-342900">
              <a:buFont typeface="Arial" panose="020B0604020202020204" pitchFamily="34" charset="0"/>
              <a:buChar char="•"/>
            </a:pPr>
            <a:r>
              <a:rPr lang="fr-BE" sz="2000" dirty="0" err="1"/>
              <a:t>Comparison</a:t>
            </a:r>
            <a:r>
              <a:rPr lang="fr-BE" sz="2000" dirty="0"/>
              <a:t> </a:t>
            </a:r>
            <a:r>
              <a:rPr lang="fr-BE" sz="2000" dirty="0" err="1"/>
              <a:t>with</a:t>
            </a:r>
            <a:r>
              <a:rPr lang="fr-BE" sz="2000" dirty="0"/>
              <a:t> population, population </a:t>
            </a:r>
            <a:r>
              <a:rPr lang="fr-BE" sz="2000" dirty="0" err="1"/>
              <a:t>vulnerability</a:t>
            </a:r>
            <a:endParaRPr lang="fr-BE" sz="2000" dirty="0"/>
          </a:p>
          <a:p>
            <a:pPr marL="342900" indent="-342900">
              <a:buFont typeface="Arial" panose="020B0604020202020204" pitchFamily="34" charset="0"/>
              <a:buChar char="•"/>
            </a:pPr>
            <a:r>
              <a:rPr lang="fr-BE" sz="2000" dirty="0"/>
              <a:t>Urban Heat Island (UHI)</a:t>
            </a:r>
          </a:p>
          <a:p>
            <a:endParaRPr lang="fr-BE" sz="2000" dirty="0"/>
          </a:p>
        </p:txBody>
      </p:sp>
    </p:spTree>
    <p:extLst>
      <p:ext uri="{BB962C8B-B14F-4D97-AF65-F5344CB8AC3E}">
        <p14:creationId xmlns:p14="http://schemas.microsoft.com/office/powerpoint/2010/main" val="1150619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055757FE-CC69-1412-4E8C-FCF1DDAE90B7}"/>
              </a:ext>
            </a:extLst>
          </p:cNvPr>
          <p:cNvGrpSpPr/>
          <p:nvPr/>
        </p:nvGrpSpPr>
        <p:grpSpPr>
          <a:xfrm>
            <a:off x="0" y="3084"/>
            <a:ext cx="12192000" cy="806083"/>
            <a:chOff x="0" y="3084"/>
            <a:chExt cx="12192000" cy="806083"/>
          </a:xfrm>
        </p:grpSpPr>
        <p:pic>
          <p:nvPicPr>
            <p:cNvPr id="3" name="Image 2">
              <a:extLst>
                <a:ext uri="{FF2B5EF4-FFF2-40B4-BE49-F238E27FC236}">
                  <a16:creationId xmlns:a16="http://schemas.microsoft.com/office/drawing/2014/main" id="{217DF1A9-68E9-2E14-AF65-CDE01229BFA7}"/>
                </a:ext>
              </a:extLst>
            </p:cNvPr>
            <p:cNvPicPr>
              <a:picLocks noChangeAspect="1"/>
            </p:cNvPicPr>
            <p:nvPr/>
          </p:nvPicPr>
          <p:blipFill>
            <a:blip r:embed="rId3"/>
            <a:stretch>
              <a:fillRect/>
            </a:stretch>
          </p:blipFill>
          <p:spPr>
            <a:xfrm>
              <a:off x="0" y="3084"/>
              <a:ext cx="12192000" cy="806083"/>
            </a:xfrm>
            <a:prstGeom prst="rect">
              <a:avLst/>
            </a:prstGeom>
          </p:spPr>
        </p:pic>
        <p:pic>
          <p:nvPicPr>
            <p:cNvPr id="6" name="Image 5">
              <a:extLst>
                <a:ext uri="{FF2B5EF4-FFF2-40B4-BE49-F238E27FC236}">
                  <a16:creationId xmlns:a16="http://schemas.microsoft.com/office/drawing/2014/main" id="{CBC672DB-BB20-F90C-D5D8-1F38A220657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53492" y="157152"/>
              <a:ext cx="458877" cy="460196"/>
            </a:xfrm>
            <a:prstGeom prst="rect">
              <a:avLst/>
            </a:prstGeom>
          </p:spPr>
        </p:pic>
      </p:grpSp>
      <p:sp>
        <p:nvSpPr>
          <p:cNvPr id="7" name="Rectangle 6">
            <a:extLst>
              <a:ext uri="{FF2B5EF4-FFF2-40B4-BE49-F238E27FC236}">
                <a16:creationId xmlns:a16="http://schemas.microsoft.com/office/drawing/2014/main" id="{E6B9B1A6-8BD0-F3A9-209A-EA84599E1D8E}"/>
              </a:ext>
            </a:extLst>
          </p:cNvPr>
          <p:cNvSpPr/>
          <p:nvPr/>
        </p:nvSpPr>
        <p:spPr>
          <a:xfrm>
            <a:off x="890414" y="81785"/>
            <a:ext cx="11048093" cy="646331"/>
          </a:xfrm>
          <a:prstGeom prst="rect">
            <a:avLst/>
          </a:prstGeom>
        </p:spPr>
        <p:txBody>
          <a:bodyPr wrap="square">
            <a:spAutoFit/>
          </a:bodyPr>
          <a:lstStyle/>
          <a:p>
            <a:r>
              <a:rPr lang="en-US" sz="3600" b="1" dirty="0">
                <a:ln w="0">
                  <a:noFill/>
                </a:ln>
                <a:solidFill>
                  <a:schemeClr val="bg1"/>
                </a:solidFill>
                <a:effectLst>
                  <a:outerShdw blurRad="38100" dist="19050" dir="2700000" algn="tl" rotWithShape="0">
                    <a:schemeClr val="dk1">
                      <a:alpha val="40000"/>
                    </a:schemeClr>
                  </a:outerShdw>
                </a:effectLst>
                <a:cs typeface="Calibri Light" panose="020F0302020204030204" pitchFamily="34" charset="0"/>
              </a:rPr>
              <a:t>Plan </a:t>
            </a:r>
            <a:r>
              <a:rPr lang="en-US" sz="3600" b="1" dirty="0" err="1">
                <a:ln w="0">
                  <a:noFill/>
                </a:ln>
                <a:solidFill>
                  <a:schemeClr val="bg1"/>
                </a:solidFill>
                <a:effectLst>
                  <a:outerShdw blurRad="38100" dist="19050" dir="2700000" algn="tl" rotWithShape="0">
                    <a:schemeClr val="dk1">
                      <a:alpha val="40000"/>
                    </a:schemeClr>
                  </a:outerShdw>
                </a:effectLst>
                <a:cs typeface="Calibri Light" panose="020F0302020204030204" pitchFamily="34" charset="0"/>
              </a:rPr>
              <a:t>Canopée</a:t>
            </a:r>
            <a:endParaRPr lang="en-US" sz="3600" b="1" dirty="0">
              <a:ln w="0">
                <a:noFill/>
              </a:ln>
              <a:solidFill>
                <a:schemeClr val="bg1"/>
              </a:solidFill>
              <a:effectLst>
                <a:outerShdw blurRad="38100" dist="19050" dir="2700000" algn="tl" rotWithShape="0">
                  <a:schemeClr val="dk1">
                    <a:alpha val="40000"/>
                  </a:schemeClr>
                </a:outerShdw>
              </a:effectLst>
              <a:cs typeface="Calibri Light" panose="020F0302020204030204" pitchFamily="34" charset="0"/>
            </a:endParaRPr>
          </a:p>
        </p:txBody>
      </p:sp>
      <p:pic>
        <p:nvPicPr>
          <p:cNvPr id="8" name="Image 7" descr="Une image contenant texte&#10;&#10;Description générée automatiquement">
            <a:extLst>
              <a:ext uri="{FF2B5EF4-FFF2-40B4-BE49-F238E27FC236}">
                <a16:creationId xmlns:a16="http://schemas.microsoft.com/office/drawing/2014/main" id="{ECC83242-5588-83F9-1A0B-3411F83F68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517" y="963235"/>
            <a:ext cx="2490463" cy="806083"/>
          </a:xfrm>
          <a:prstGeom prst="rect">
            <a:avLst/>
          </a:prstGeom>
        </p:spPr>
      </p:pic>
      <p:pic>
        <p:nvPicPr>
          <p:cNvPr id="9" name="Picture 4" descr="Vision on technology for a better world | VITO">
            <a:extLst>
              <a:ext uri="{FF2B5EF4-FFF2-40B4-BE49-F238E27FC236}">
                <a16:creationId xmlns:a16="http://schemas.microsoft.com/office/drawing/2014/main" id="{B10274E3-5BB0-1B69-08E7-CEDA80A48A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7539" y="1073865"/>
            <a:ext cx="1371957" cy="7169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4B57F046-B55D-86AF-4209-A51E9A2165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9542" y="1145311"/>
            <a:ext cx="2215057" cy="514154"/>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D33A28F2-F21B-D204-8736-BCD4DE76413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5621544" y="1915730"/>
            <a:ext cx="3320750" cy="4796116"/>
          </a:xfrm>
          <a:prstGeom prst="rect">
            <a:avLst/>
          </a:prstGeom>
        </p:spPr>
      </p:pic>
      <p:pic>
        <p:nvPicPr>
          <p:cNvPr id="4" name="image49.jpg">
            <a:extLst>
              <a:ext uri="{FF2B5EF4-FFF2-40B4-BE49-F238E27FC236}">
                <a16:creationId xmlns:a16="http://schemas.microsoft.com/office/drawing/2014/main" id="{4254A932-592D-053B-93C0-76AF2946ACB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136" r="136"/>
          <a:stretch>
            <a:fillRect/>
          </a:stretch>
        </p:blipFill>
        <p:spPr bwMode="auto">
          <a:xfrm>
            <a:off x="9779373" y="1885829"/>
            <a:ext cx="1791416" cy="231441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54.jpg">
            <a:extLst>
              <a:ext uri="{FF2B5EF4-FFF2-40B4-BE49-F238E27FC236}">
                <a16:creationId xmlns:a16="http://schemas.microsoft.com/office/drawing/2014/main" id="{60011DC5-6CDE-779B-0BAD-2DC81CB2E14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21" r="21"/>
          <a:stretch>
            <a:fillRect/>
          </a:stretch>
        </p:blipFill>
        <p:spPr bwMode="auto">
          <a:xfrm>
            <a:off x="9779373" y="4272249"/>
            <a:ext cx="1791416" cy="2314413"/>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FADB45CB-2D66-E126-9B48-5DB02E2C63FF}"/>
              </a:ext>
            </a:extLst>
          </p:cNvPr>
          <p:cNvSpPr txBox="1"/>
          <p:nvPr/>
        </p:nvSpPr>
        <p:spPr>
          <a:xfrm rot="16200000">
            <a:off x="8978897" y="2672985"/>
            <a:ext cx="1241884" cy="307777"/>
          </a:xfrm>
          <a:prstGeom prst="rect">
            <a:avLst/>
          </a:prstGeom>
          <a:noFill/>
        </p:spPr>
        <p:txBody>
          <a:bodyPr wrap="square" rtlCol="0">
            <a:spAutoFit/>
          </a:bodyPr>
          <a:lstStyle/>
          <a:p>
            <a:r>
              <a:rPr lang="fr-BE" sz="1400" dirty="0"/>
              <a:t>Model</a:t>
            </a:r>
          </a:p>
        </p:txBody>
      </p:sp>
      <p:sp>
        <p:nvSpPr>
          <p:cNvPr id="14" name="ZoneTexte 13">
            <a:extLst>
              <a:ext uri="{FF2B5EF4-FFF2-40B4-BE49-F238E27FC236}">
                <a16:creationId xmlns:a16="http://schemas.microsoft.com/office/drawing/2014/main" id="{540DEBCD-1676-5973-FF44-A5CC1C975A63}"/>
              </a:ext>
            </a:extLst>
          </p:cNvPr>
          <p:cNvSpPr txBox="1"/>
          <p:nvPr/>
        </p:nvSpPr>
        <p:spPr>
          <a:xfrm rot="16200000">
            <a:off x="8977407" y="5099945"/>
            <a:ext cx="1241884" cy="307777"/>
          </a:xfrm>
          <a:prstGeom prst="rect">
            <a:avLst/>
          </a:prstGeom>
          <a:noFill/>
        </p:spPr>
        <p:txBody>
          <a:bodyPr wrap="square" rtlCol="0">
            <a:spAutoFit/>
          </a:bodyPr>
          <a:lstStyle/>
          <a:p>
            <a:r>
              <a:rPr lang="fr-BE" sz="1400" dirty="0"/>
              <a:t>Satellite</a:t>
            </a:r>
          </a:p>
        </p:txBody>
      </p:sp>
      <p:sp>
        <p:nvSpPr>
          <p:cNvPr id="15" name="ZoneTexte 14">
            <a:extLst>
              <a:ext uri="{FF2B5EF4-FFF2-40B4-BE49-F238E27FC236}">
                <a16:creationId xmlns:a16="http://schemas.microsoft.com/office/drawing/2014/main" id="{BF27F99A-0E52-593A-1BD0-31B9C521C842}"/>
              </a:ext>
            </a:extLst>
          </p:cNvPr>
          <p:cNvSpPr txBox="1"/>
          <p:nvPr/>
        </p:nvSpPr>
        <p:spPr>
          <a:xfrm>
            <a:off x="10473807" y="1607953"/>
            <a:ext cx="1224136" cy="307777"/>
          </a:xfrm>
          <a:prstGeom prst="rect">
            <a:avLst/>
          </a:prstGeom>
          <a:noFill/>
        </p:spPr>
        <p:txBody>
          <a:bodyPr wrap="square" rtlCol="0">
            <a:spAutoFit/>
          </a:bodyPr>
          <a:lstStyle/>
          <a:p>
            <a:r>
              <a:rPr lang="fr-FR" sz="1400" dirty="0" err="1">
                <a:sym typeface="Wingdings" panose="05000000000000000000" pitchFamily="2" charset="2"/>
              </a:rPr>
              <a:t>T</a:t>
            </a:r>
            <a:r>
              <a:rPr lang="fr-FR" sz="1400" baseline="-25000" dirty="0" err="1">
                <a:sym typeface="Wingdings" panose="05000000000000000000" pitchFamily="2" charset="2"/>
              </a:rPr>
              <a:t>surface</a:t>
            </a:r>
            <a:endParaRPr lang="fr-BE" sz="1400" dirty="0"/>
          </a:p>
        </p:txBody>
      </p:sp>
      <p:pic>
        <p:nvPicPr>
          <p:cNvPr id="16" name="Image 16" descr="Une image contenant carte&#10;&#10;Description générée automatiquement">
            <a:extLst>
              <a:ext uri="{FF2B5EF4-FFF2-40B4-BE49-F238E27FC236}">
                <a16:creationId xmlns:a16="http://schemas.microsoft.com/office/drawing/2014/main" id="{FB05A0E2-0F14-DDF6-7B9B-B74DA5CE4457}"/>
              </a:ext>
            </a:extLst>
          </p:cNvPr>
          <p:cNvPicPr>
            <a:picLocks noChangeAspect="1"/>
          </p:cNvPicPr>
          <p:nvPr/>
        </p:nvPicPr>
        <p:blipFill>
          <a:blip r:embed="rId11"/>
          <a:stretch>
            <a:fillRect/>
          </a:stretch>
        </p:blipFill>
        <p:spPr>
          <a:xfrm>
            <a:off x="615821" y="3717841"/>
            <a:ext cx="4032379" cy="2973371"/>
          </a:xfrm>
          <a:prstGeom prst="rect">
            <a:avLst/>
          </a:prstGeom>
        </p:spPr>
      </p:pic>
      <p:sp>
        <p:nvSpPr>
          <p:cNvPr id="18" name="ZoneTexte 17">
            <a:extLst>
              <a:ext uri="{FF2B5EF4-FFF2-40B4-BE49-F238E27FC236}">
                <a16:creationId xmlns:a16="http://schemas.microsoft.com/office/drawing/2014/main" id="{0E233D0B-AF4A-9AD1-C8E1-0FAB622936C5}"/>
              </a:ext>
            </a:extLst>
          </p:cNvPr>
          <p:cNvSpPr txBox="1"/>
          <p:nvPr/>
        </p:nvSpPr>
        <p:spPr>
          <a:xfrm>
            <a:off x="345398" y="2046270"/>
            <a:ext cx="8091970" cy="1938992"/>
          </a:xfrm>
          <a:prstGeom prst="rect">
            <a:avLst/>
          </a:prstGeom>
          <a:noFill/>
        </p:spPr>
        <p:txBody>
          <a:bodyPr wrap="square">
            <a:spAutoFit/>
          </a:bodyPr>
          <a:lstStyle/>
          <a:p>
            <a:r>
              <a:rPr lang="fr-BE" sz="2000" b="1" i="0" u="none" strike="noStrike" baseline="0" dirty="0" err="1"/>
              <a:t>Climate</a:t>
            </a:r>
            <a:r>
              <a:rPr lang="fr-BE" sz="2000" b="1" i="0" u="none" strike="noStrike" baseline="0" dirty="0"/>
              <a:t> modeling</a:t>
            </a:r>
          </a:p>
          <a:p>
            <a:endParaRPr lang="fr-BE" sz="2000" b="1" i="0" u="none" strike="noStrike" baseline="0" dirty="0"/>
          </a:p>
          <a:p>
            <a:pPr marL="342900" indent="-342900">
              <a:buFont typeface="Arial" panose="020B0604020202020204" pitchFamily="34" charset="0"/>
              <a:buChar char="•"/>
            </a:pPr>
            <a:r>
              <a:rPr lang="fr-BE" sz="2000" dirty="0" err="1"/>
              <a:t>Necessity</a:t>
            </a:r>
            <a:r>
              <a:rPr lang="fr-BE" sz="2000" dirty="0"/>
              <a:t> to </a:t>
            </a:r>
            <a:r>
              <a:rPr lang="fr-BE" sz="2000" dirty="0" err="1"/>
              <a:t>get</a:t>
            </a:r>
            <a:r>
              <a:rPr lang="fr-BE" sz="2000" dirty="0"/>
              <a:t> correct input </a:t>
            </a:r>
            <a:r>
              <a:rPr lang="fr-BE" sz="2000" dirty="0" err="1"/>
              <a:t>parameters</a:t>
            </a:r>
            <a:endParaRPr lang="fr-BE" sz="2000" dirty="0"/>
          </a:p>
          <a:p>
            <a:pPr marL="342900" indent="-342900">
              <a:buFont typeface="Arial" panose="020B0604020202020204" pitchFamily="34" charset="0"/>
              <a:buChar char="•"/>
            </a:pPr>
            <a:r>
              <a:rPr lang="fr-BE" sz="2000" dirty="0" err="1"/>
              <a:t>Too</a:t>
            </a:r>
            <a:r>
              <a:rPr lang="fr-BE" sz="2000" dirty="0"/>
              <a:t> high </a:t>
            </a:r>
            <a:r>
              <a:rPr lang="fr-BE" sz="2000" dirty="0" err="1"/>
              <a:t>demands</a:t>
            </a:r>
            <a:endParaRPr lang="fr-BE" sz="2000" dirty="0"/>
          </a:p>
          <a:p>
            <a:pPr marL="342900" indent="-342900">
              <a:buFont typeface="Arial" panose="020B0604020202020204" pitchFamily="34" charset="0"/>
              <a:buChar char="•"/>
            </a:pPr>
            <a:r>
              <a:rPr lang="fr-BE" sz="2000" dirty="0"/>
              <a:t>Use of </a:t>
            </a:r>
            <a:r>
              <a:rPr lang="fr-BE" sz="2000" dirty="0" err="1"/>
              <a:t>additional</a:t>
            </a:r>
            <a:r>
              <a:rPr lang="fr-BE" sz="2000" dirty="0"/>
              <a:t> </a:t>
            </a:r>
            <a:r>
              <a:rPr lang="fr-BE" sz="2000" dirty="0" err="1"/>
              <a:t>datasets</a:t>
            </a:r>
            <a:endParaRPr lang="fr-BE" sz="2000" dirty="0"/>
          </a:p>
          <a:p>
            <a:endParaRPr lang="fr-BE" sz="2000" dirty="0"/>
          </a:p>
        </p:txBody>
      </p:sp>
    </p:spTree>
    <p:extLst>
      <p:ext uri="{BB962C8B-B14F-4D97-AF65-F5344CB8AC3E}">
        <p14:creationId xmlns:p14="http://schemas.microsoft.com/office/powerpoint/2010/main" val="376465948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2489</TotalTime>
  <Words>2709</Words>
  <Application>Microsoft Office PowerPoint</Application>
  <PresentationFormat>Grand écran</PresentationFormat>
  <Paragraphs>273</Paragraphs>
  <Slides>18</Slides>
  <Notes>18</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18</vt:i4>
      </vt:variant>
    </vt:vector>
  </HeadingPairs>
  <TitlesOfParts>
    <vt:vector size="26" baseType="lpstr">
      <vt:lpstr>Arial</vt:lpstr>
      <vt:lpstr>Calibri</vt:lpstr>
      <vt:lpstr>Calibri Light</vt:lpstr>
      <vt:lpstr>Montserrat-Italic</vt:lpstr>
      <vt:lpstr>Tw Cen MT</vt:lpstr>
      <vt:lpstr>Tw Cen MT Condensed</vt:lpstr>
      <vt:lpstr>Webdings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CLADAROC</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Benjamin Palmaerts</dc:creator>
  <cp:lastModifiedBy>Benjamin Palmaerts</cp:lastModifiedBy>
  <cp:revision>52</cp:revision>
  <dcterms:created xsi:type="dcterms:W3CDTF">2023-12-08T12:01:27Z</dcterms:created>
  <dcterms:modified xsi:type="dcterms:W3CDTF">2023-12-10T22:34:53Z</dcterms:modified>
</cp:coreProperties>
</file>