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9.jpg" ContentType="image/jpg"/>
  <Override PartName="/ppt/notesSlides/notesSlide1.xml" ContentType="application/vnd.openxmlformats-officedocument.presentationml.notesSlide+xml"/>
  <Override PartName="/ppt/media/image21.jpg" ContentType="image/jpg"/>
  <Override PartName="/ppt/media/image23.jpg" ContentType="image/jpg"/>
  <Override PartName="/ppt/media/image25.jpg" ContentType="image/jpg"/>
  <Override PartName="/ppt/media/image27.jpg" ContentType="image/jpg"/>
  <Override PartName="/ppt/media/image28.jpg" ContentType="image/jpg"/>
  <Override PartName="/ppt/notesSlides/notesSlide2.xml" ContentType="application/vnd.openxmlformats-officedocument.presentationml.notesSlide+xml"/>
  <Override PartName="/ppt/media/image53.jpg" ContentType="image/jpg"/>
  <Override PartName="/ppt/media/image56.jpg" ContentType="image/jpg"/>
  <Override PartName="/ppt/media/image57.jpg" ContentType="image/jpg"/>
  <Override PartName="/ppt/media/image6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2"/>
  </p:notesMasterIdLst>
  <p:handoutMasterIdLst>
    <p:handoutMasterId r:id="rId23"/>
  </p:handoutMasterIdLst>
  <p:sldIdLst>
    <p:sldId id="264" r:id="rId7"/>
    <p:sldId id="2020" r:id="rId8"/>
    <p:sldId id="2022" r:id="rId9"/>
    <p:sldId id="2024" r:id="rId10"/>
    <p:sldId id="273" r:id="rId11"/>
    <p:sldId id="270" r:id="rId12"/>
    <p:sldId id="359" r:id="rId13"/>
    <p:sldId id="2019" r:id="rId14"/>
    <p:sldId id="310" r:id="rId15"/>
    <p:sldId id="2021" r:id="rId16"/>
    <p:sldId id="2025" r:id="rId17"/>
    <p:sldId id="2026" r:id="rId18"/>
    <p:sldId id="2027" r:id="rId19"/>
    <p:sldId id="2028" r:id="rId20"/>
    <p:sldId id="263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Exo Light" pitchFamily="2" charset="0"/>
      <p:regular r:id="rId30"/>
      <p:italic r:id="rId31"/>
    </p:embeddedFont>
    <p:embeddedFont>
      <p:font typeface="Exo SemiBold" pitchFamily="2" charset="0"/>
      <p:bold r:id="rId32"/>
      <p:boldItalic r:id="rId33"/>
    </p:embeddedFont>
    <p:embeddedFont>
      <p:font typeface="Leelawadee UI" panose="020B0502040204020203" pitchFamily="34" charset="-34"/>
      <p:regular r:id="rId34"/>
      <p:bold r:id="rId35"/>
    </p:embeddedFont>
    <p:embeddedFont>
      <p:font typeface="Segoe UI Black" panose="020B0A02040204020203" pitchFamily="34" charset="0"/>
      <p:bold r:id="rId36"/>
      <p:boldItalic r:id="rId37"/>
    </p:embeddedFont>
    <p:embeddedFont>
      <p:font typeface="Segoe UI Light" panose="020B0502040204020203" pitchFamily="34" charset="0"/>
      <p:regular r:id="rId38"/>
      <p: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USPA" initials="EUSPA" lastIdx="7" clrIdx="0">
    <p:extLst>
      <p:ext uri="{19B8F6BF-5375-455C-9EA6-DF929625EA0E}">
        <p15:presenceInfo xmlns:p15="http://schemas.microsoft.com/office/powerpoint/2012/main" userId="EUSPA" providerId="None"/>
      </p:ext>
    </p:extLst>
  </p:cmAuthor>
  <p:cmAuthor id="2" name="GARCIA HERNANDEZ Cristina EXT" initials="GHCE" lastIdx="6" clrIdx="1">
    <p:extLst>
      <p:ext uri="{19B8F6BF-5375-455C-9EA6-DF929625EA0E}">
        <p15:presenceInfo xmlns:p15="http://schemas.microsoft.com/office/powerpoint/2012/main" userId="S-1-5-21-4284197286-693118974-3639419269-25612" providerId="AD"/>
      </p:ext>
    </p:extLst>
  </p:cmAuthor>
  <p:cmAuthor id="3" name="BLASI Reinhard" initials="BR" lastIdx="1" clrIdx="2">
    <p:extLst>
      <p:ext uri="{19B8F6BF-5375-455C-9EA6-DF929625EA0E}">
        <p15:presenceInfo xmlns:p15="http://schemas.microsoft.com/office/powerpoint/2012/main" userId="S-1-5-21-4284197286-693118974-3639419269-2108" providerId="AD"/>
      </p:ext>
    </p:extLst>
  </p:cmAuthor>
  <p:cmAuthor id="4" name="VERLINDEN Tania (HOME)" initials="VT(" lastIdx="2" clrIdx="3">
    <p:extLst>
      <p:ext uri="{19B8F6BF-5375-455C-9EA6-DF929625EA0E}">
        <p15:presenceInfo xmlns:p15="http://schemas.microsoft.com/office/powerpoint/2012/main" userId="S-1-5-21-1606980848-2025429265-839522115-385539" providerId="AD"/>
      </p:ext>
    </p:extLst>
  </p:cmAuthor>
  <p:cmAuthor id="5" name="JELINKOVA Nikola EXT" initials="JNE" lastIdx="1" clrIdx="4">
    <p:extLst>
      <p:ext uri="{19B8F6BF-5375-455C-9EA6-DF929625EA0E}">
        <p15:presenceInfo xmlns:p15="http://schemas.microsoft.com/office/powerpoint/2012/main" userId="S-1-5-21-4284197286-693118974-3639419269-307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E75"/>
    <a:srgbClr val="0E4194"/>
    <a:srgbClr val="FFED00"/>
    <a:srgbClr val="573B64"/>
    <a:srgbClr val="F9A49A"/>
    <a:srgbClr val="BBC3D3"/>
    <a:srgbClr val="81567B"/>
    <a:srgbClr val="3E6CC0"/>
    <a:srgbClr val="EEDF82"/>
    <a:srgbClr val="9EC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883" autoAdjust="0"/>
  </p:normalViewPr>
  <p:slideViewPr>
    <p:cSldViewPr snapToGrid="0">
      <p:cViewPr varScale="1">
        <p:scale>
          <a:sx n="78" d="100"/>
          <a:sy n="78" d="100"/>
        </p:scale>
        <p:origin x="7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8.fntdata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79AA66-5B7E-47E7-BAE8-513C3F9D2B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A53B0-C9B9-4938-B0CF-8B9943726F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3BEB3-976A-40A6-BFA0-1FABB5FC58D6}" type="datetimeFigureOut">
              <a:rPr lang="LID4096" smtClean="0"/>
              <a:t>12/11/2023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EF7F3-05F5-44E6-93C1-3ABEEB212B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CBAF0-9801-48DB-B840-B9F8EBF80D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B53CE-859E-44D7-8870-A9B7B5A2EF6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076396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D2626-451F-4550-ACE5-3BD3BCC5E9B4}" type="datetimeFigureOut">
              <a:rPr lang="x-none" smtClean="0"/>
              <a:t>12/11/2023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BBC58-D4A7-44C2-A40C-F3147D9A8D9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3899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Remote Beacon Activation (RBA), Two Way Communication (TWC), Distress Position Sharing (DPS)</a:t>
            </a:r>
          </a:p>
        </p:txBody>
      </p:sp>
    </p:spTree>
    <p:extLst>
      <p:ext uri="{BB962C8B-B14F-4D97-AF65-F5344CB8AC3E}">
        <p14:creationId xmlns:p14="http://schemas.microsoft.com/office/powerpoint/2010/main" val="1931908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Mission Control Centre (MCC), French Mission Control Centre (FMCC), (SPMCC)</a:t>
            </a:r>
          </a:p>
        </p:txBody>
      </p:sp>
    </p:spTree>
    <p:extLst>
      <p:ext uri="{BB962C8B-B14F-4D97-AF65-F5344CB8AC3E}">
        <p14:creationId xmlns:p14="http://schemas.microsoft.com/office/powerpoint/2010/main" val="2897098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facebook.com/EuropeanGnssAgency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www.linkedin.com/company/european-gnss-agency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11.jpeg"/><Relationship Id="rId1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hyperlink" Target="https://www.youtube.com/user/egnos1" TargetMode="External"/><Relationship Id="rId5" Type="http://schemas.openxmlformats.org/officeDocument/2006/relationships/hyperlink" Target="https://www.instagram.com/space4eu/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hyperlink" Target="http://www.euspa.europa.eu/" TargetMode="External"/><Relationship Id="rId9" Type="http://schemas.openxmlformats.org/officeDocument/2006/relationships/hyperlink" Target="https://twitter.com/EU_GNSS" TargetMode="External"/><Relationship Id="rId1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7145558-8246-456E-B8CD-967F661A66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" y="-9054"/>
            <a:ext cx="12192000" cy="40660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C12994-F954-4CC5-8EB2-187D6F3AEA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206" y="4437008"/>
            <a:ext cx="6546194" cy="888812"/>
          </a:xfrm>
        </p:spPr>
        <p:txBody>
          <a:bodyPr anchor="b">
            <a:noAutofit/>
          </a:bodyPr>
          <a:lstStyle>
            <a:lvl1pPr algn="l">
              <a:defRPr sz="3600" b="0">
                <a:solidFill>
                  <a:srgbClr val="0E4194"/>
                </a:solidFill>
                <a:latin typeface="Exo SemiBold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43214-538D-4338-995B-95C0A0E412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5204" y="5436054"/>
            <a:ext cx="6546193" cy="37749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/ Conference Name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728F9-1C9F-449C-8C6B-24341B7145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587" y="4942522"/>
            <a:ext cx="3348433" cy="1317840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391F1B2-943D-4C7F-B700-C80A3FD5BBC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45205" y="5867942"/>
            <a:ext cx="6546192" cy="3651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  <a:endParaRPr lang="x-non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5CCAA0-90D6-4408-A0FF-F8A4B40127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365" y="325224"/>
            <a:ext cx="1880702" cy="810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53F97C-8487-4B3B-9A35-4EFBD46FB330}"/>
              </a:ext>
            </a:extLst>
          </p:cNvPr>
          <p:cNvSpPr txBox="1"/>
          <p:nvPr userDrawn="1"/>
        </p:nvSpPr>
        <p:spPr>
          <a:xfrm>
            <a:off x="838200" y="6288698"/>
            <a:ext cx="2800546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EUSPA-GAL-GRC-PFR-A27424</a:t>
            </a:r>
            <a:endParaRPr lang="LID4096" sz="1600" dirty="0">
              <a:solidFill>
                <a:schemeClr val="tx1">
                  <a:lumMod val="65000"/>
                  <a:lumOff val="35000"/>
                </a:schemeClr>
              </a:solidFill>
              <a:latin typeface="Neo Sans W1G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32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4E6618-7400-4716-8CC5-811EB3126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1" y="-2666998"/>
            <a:ext cx="6858000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4B5C3-1954-4836-A740-49FB4B65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06619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4006-3564-4BC9-A642-4575A048E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779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19788-4531-4439-90B5-208E25691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10649-030B-415B-96D1-4A434EC32A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8A2E5B-568B-445C-A1FC-3FA369661AF4}"/>
              </a:ext>
            </a:extLst>
          </p:cNvPr>
          <p:cNvSpPr txBox="1"/>
          <p:nvPr userDrawn="1"/>
        </p:nvSpPr>
        <p:spPr>
          <a:xfrm>
            <a:off x="771948" y="6271604"/>
            <a:ext cx="2800546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l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EUSPA document reference number and version</a:t>
            </a:r>
          </a:p>
          <a:p>
            <a:pPr algn="l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(to be edited in the slide master)</a:t>
            </a:r>
            <a:endParaRPr lang="LID4096" sz="1600" dirty="0">
              <a:solidFill>
                <a:schemeClr val="tx1">
                  <a:lumMod val="65000"/>
                  <a:lumOff val="35000"/>
                </a:schemeClr>
              </a:solidFill>
              <a:latin typeface="Neo Sans W1G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7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6C0AB09-3DC9-4475-9294-09FA107F7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9E8A8-0CE0-41D3-B10A-28C36CF760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AF29E4-149F-44EA-AE5C-A5D7D75FD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687164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5804C1-46F6-402A-8004-E70D603F9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779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BBB42-5270-4F5C-A3DF-6CB108ADEA49}"/>
              </a:ext>
            </a:extLst>
          </p:cNvPr>
          <p:cNvSpPr txBox="1"/>
          <p:nvPr userDrawn="1"/>
        </p:nvSpPr>
        <p:spPr>
          <a:xfrm>
            <a:off x="771948" y="6271604"/>
            <a:ext cx="2800546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Neo Sans W1G" panose="020B0504030504040204" pitchFamily="34" charset="0"/>
              </a:rPr>
              <a:t>EUSPA document reference number and version</a:t>
            </a:r>
          </a:p>
          <a:p>
            <a:pPr algn="l"/>
            <a:r>
              <a:rPr lang="en-GB" sz="1600" dirty="0">
                <a:solidFill>
                  <a:schemeClr val="bg1"/>
                </a:solidFill>
                <a:latin typeface="Neo Sans W1G" panose="020B0504030504040204" pitchFamily="34" charset="0"/>
              </a:rPr>
              <a:t>(to be edited in the slide master)</a:t>
            </a:r>
            <a:endParaRPr lang="LID4096" sz="1600" dirty="0">
              <a:solidFill>
                <a:schemeClr val="bg1"/>
              </a:solidFill>
              <a:latin typeface="Neo Sans W1G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0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3DE9A-A776-4884-AB73-2CDE3E0FC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B0C1-19B7-417E-A421-9DBCD28BF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0450"/>
            <a:ext cx="5181600" cy="35254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0377E-104B-44F9-ADD6-39E7D7C0C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24099"/>
            <a:ext cx="5181600" cy="35433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90937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D7D17-E66A-4268-9494-3E059147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03300"/>
            <a:ext cx="77708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20860-6ACE-44FF-976D-C004CDAD1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1933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1E8B0-3A0B-4E90-835C-D0B14C0E4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248025"/>
            <a:ext cx="5157787" cy="26193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048AE-0FC1-4CE2-912F-76D9FF4ED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933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3663BD-0D76-4510-BFF0-E36B468DE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248024"/>
            <a:ext cx="5183188" cy="26193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06214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958CA-2FC7-4F33-BAE5-4E2626C3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525" y="990600"/>
            <a:ext cx="6900949" cy="12021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39563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DC5EBA-5F1E-4148-9034-8FB92887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1" y="-2666998"/>
            <a:ext cx="6858000" cy="1219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C6CBB6-DA50-4DB8-9451-A6B95D0943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4F2F3-3A85-426D-BDB0-F4FD7B2C59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037027-D50C-43B2-839B-B44B7CC4B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525" y="990600"/>
            <a:ext cx="6900949" cy="12021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5EC41-6E95-432E-B057-5E0BB0111910}"/>
              </a:ext>
            </a:extLst>
          </p:cNvPr>
          <p:cNvSpPr txBox="1"/>
          <p:nvPr userDrawn="1"/>
        </p:nvSpPr>
        <p:spPr>
          <a:xfrm>
            <a:off x="771948" y="6271604"/>
            <a:ext cx="2800546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l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EUSPA document reference number and version</a:t>
            </a:r>
          </a:p>
          <a:p>
            <a:pPr algn="l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(to be edited in the slide master)</a:t>
            </a:r>
            <a:endParaRPr lang="LID4096" sz="1600" dirty="0">
              <a:solidFill>
                <a:schemeClr val="tx1">
                  <a:lumMod val="65000"/>
                  <a:lumOff val="35000"/>
                </a:schemeClr>
              </a:solidFill>
              <a:latin typeface="Neo Sans W1G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75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DC5EBA-5F1E-4148-9034-8FB9288770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C6CBB6-DA50-4DB8-9451-A6B95D0943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241A4F-7298-4E2D-9729-F7A4389F40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289B139-208C-4B7C-8D06-ECAE8D65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521" y="996352"/>
            <a:ext cx="6900949" cy="12021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A7EB5D-D38A-4908-8D9F-7B01C23B5904}"/>
              </a:ext>
            </a:extLst>
          </p:cNvPr>
          <p:cNvSpPr txBox="1"/>
          <p:nvPr userDrawn="1"/>
        </p:nvSpPr>
        <p:spPr>
          <a:xfrm>
            <a:off x="771948" y="6271604"/>
            <a:ext cx="2800546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Neo Sans W1G" panose="020B0504030504040204" pitchFamily="34" charset="0"/>
              </a:rPr>
              <a:t>EUSPA document reference number and version</a:t>
            </a:r>
          </a:p>
          <a:p>
            <a:pPr algn="l"/>
            <a:r>
              <a:rPr lang="en-GB" sz="1600" dirty="0">
                <a:solidFill>
                  <a:schemeClr val="bg1"/>
                </a:solidFill>
                <a:latin typeface="Neo Sans W1G" panose="020B0504030504040204" pitchFamily="34" charset="0"/>
              </a:rPr>
              <a:t>(to be edited in the slide master)</a:t>
            </a:r>
            <a:endParaRPr lang="LID4096" sz="1600" dirty="0">
              <a:solidFill>
                <a:schemeClr val="bg1"/>
              </a:solidFill>
              <a:latin typeface="Neo Sans W1G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433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4C521-E455-4664-8140-A2AA49ED2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00124"/>
            <a:ext cx="3932237" cy="117816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E89A1-0815-4810-AA1B-81F0C4F1B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324100"/>
            <a:ext cx="6172200" cy="35369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D06A7-20A0-44E2-844E-C07CE5BF0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4100"/>
            <a:ext cx="3932237" cy="35448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8622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CDDE-439B-4495-9DC1-71B3FAB8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03126"/>
            <a:ext cx="3932237" cy="117613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AECC46-43A1-4334-AEAD-2344980559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324100"/>
            <a:ext cx="6172200" cy="3536950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9DAC1-5336-46BD-B674-5233FD07E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4100"/>
            <a:ext cx="3932237" cy="35448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335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048EC-5E70-47D4-B103-6821FAFB3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E5C98-E6D5-4C2B-A769-8AF417158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22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69162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CDC09B-F14B-472E-86FC-BB7DE0B60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4" y="5187400"/>
            <a:ext cx="12192000" cy="1716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49563-FB13-48C9-AF95-E3BEA493D6E8}"/>
              </a:ext>
            </a:extLst>
          </p:cNvPr>
          <p:cNvSpPr txBox="1"/>
          <p:nvPr userDrawn="1"/>
        </p:nvSpPr>
        <p:spPr>
          <a:xfrm>
            <a:off x="838200" y="5463521"/>
            <a:ext cx="233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spc="100" baseline="0" dirty="0">
                <a:solidFill>
                  <a:schemeClr val="bg1"/>
                </a:solidFill>
                <a:latin typeface="+mn-lt"/>
              </a:rPr>
              <a:t>EUSPA is hiring!</a:t>
            </a:r>
            <a:endParaRPr lang="x-none" sz="1800" b="0" spc="10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9AB05-DE83-4DFB-9787-33514F617D52}"/>
              </a:ext>
            </a:extLst>
          </p:cNvPr>
          <p:cNvSpPr txBox="1"/>
          <p:nvPr userDrawn="1"/>
        </p:nvSpPr>
        <p:spPr>
          <a:xfrm>
            <a:off x="838200" y="5865116"/>
            <a:ext cx="4503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spc="40" baseline="0" dirty="0">
                <a:solidFill>
                  <a:schemeClr val="bg1"/>
                </a:solidFill>
                <a:latin typeface="+mn-lt"/>
              </a:rPr>
              <a:t>Apply today and help shape the future of #EUSpace!</a:t>
            </a:r>
            <a:endParaRPr lang="x-none" sz="1400" b="0" spc="4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1BA745-A349-44DB-B121-31B93B1351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975" y="670389"/>
            <a:ext cx="2384255" cy="9383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05A8525-F1BC-45C7-9CC9-732D10920A9D}"/>
              </a:ext>
            </a:extLst>
          </p:cNvPr>
          <p:cNvSpPr txBox="1">
            <a:spLocks/>
          </p:cNvSpPr>
          <p:nvPr userDrawn="1"/>
        </p:nvSpPr>
        <p:spPr>
          <a:xfrm>
            <a:off x="3970417" y="3179776"/>
            <a:ext cx="4251159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/>
              <a:t>Get in touch with us</a:t>
            </a:r>
            <a:endParaRPr lang="x-none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EB64B9-3D50-4BF2-BB6B-A7178B16DA3F}"/>
              </a:ext>
            </a:extLst>
          </p:cNvPr>
          <p:cNvSpPr txBox="1">
            <a:spLocks/>
          </p:cNvSpPr>
          <p:nvPr userDrawn="1"/>
        </p:nvSpPr>
        <p:spPr>
          <a:xfrm>
            <a:off x="3970417" y="3620214"/>
            <a:ext cx="4251159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spc="110" baseline="0" dirty="0">
                <a:solidFill>
                  <a:srgbClr val="0E4194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www.euspa.europa.eu</a:t>
            </a:r>
            <a:endParaRPr lang="x-none" sz="2000" b="1" spc="110" baseline="0" dirty="0">
              <a:solidFill>
                <a:srgbClr val="0E4194"/>
              </a:solidFill>
              <a:latin typeface="+mn-lt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C1EB419-E817-4584-87D0-7B8FFB0A56FB}"/>
              </a:ext>
            </a:extLst>
          </p:cNvPr>
          <p:cNvSpPr txBox="1">
            <a:spLocks/>
          </p:cNvSpPr>
          <p:nvPr userDrawn="1"/>
        </p:nvSpPr>
        <p:spPr>
          <a:xfrm>
            <a:off x="4024109" y="2121249"/>
            <a:ext cx="4251159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spc="1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Exo Light" pitchFamily="2" charset="0"/>
              </a:rPr>
              <a:t>Linking space to user needs</a:t>
            </a:r>
            <a:endParaRPr lang="x-none" sz="1600" spc="100" baseline="0" dirty="0">
              <a:solidFill>
                <a:schemeClr val="tx1">
                  <a:lumMod val="65000"/>
                  <a:lumOff val="35000"/>
                </a:schemeClr>
              </a:solidFill>
              <a:latin typeface="Exo Light" pitchFamily="2" charset="0"/>
            </a:endParaRPr>
          </a:p>
        </p:txBody>
      </p:sp>
      <p:pic>
        <p:nvPicPr>
          <p:cNvPr id="27" name="Picture 26">
            <a:hlinkClick r:id="rId5"/>
            <a:extLst>
              <a:ext uri="{FF2B5EF4-FFF2-40B4-BE49-F238E27FC236}">
                <a16:creationId xmlns:a16="http://schemas.microsoft.com/office/drawing/2014/main" id="{5DCD0423-0ED1-41A0-AA02-158CE05C13B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37" y="4278667"/>
            <a:ext cx="482708" cy="482708"/>
          </a:xfrm>
          <a:prstGeom prst="rect">
            <a:avLst/>
          </a:prstGeom>
        </p:spPr>
      </p:pic>
      <p:pic>
        <p:nvPicPr>
          <p:cNvPr id="28" name="Picture 27">
            <a:hlinkClick r:id="rId7"/>
            <a:extLst>
              <a:ext uri="{FF2B5EF4-FFF2-40B4-BE49-F238E27FC236}">
                <a16:creationId xmlns:a16="http://schemas.microsoft.com/office/drawing/2014/main" id="{A6B9A15E-0BA2-402E-AF69-287F28EF3AC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76" y="4255271"/>
            <a:ext cx="482708" cy="482708"/>
          </a:xfrm>
          <a:prstGeom prst="rect">
            <a:avLst/>
          </a:prstGeom>
        </p:spPr>
      </p:pic>
      <p:pic>
        <p:nvPicPr>
          <p:cNvPr id="29" name="Picture 28">
            <a:hlinkClick r:id="rId9"/>
            <a:extLst>
              <a:ext uri="{FF2B5EF4-FFF2-40B4-BE49-F238E27FC236}">
                <a16:creationId xmlns:a16="http://schemas.microsoft.com/office/drawing/2014/main" id="{4EFDE00B-5BBE-4A90-AD11-190CFA97826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635" y="4392269"/>
            <a:ext cx="227683" cy="232738"/>
          </a:xfrm>
          <a:prstGeom prst="rect">
            <a:avLst/>
          </a:prstGeom>
        </p:spPr>
      </p:pic>
      <p:pic>
        <p:nvPicPr>
          <p:cNvPr id="30" name="Picture 29">
            <a:hlinkClick r:id="rId11"/>
            <a:extLst>
              <a:ext uri="{FF2B5EF4-FFF2-40B4-BE49-F238E27FC236}">
                <a16:creationId xmlns:a16="http://schemas.microsoft.com/office/drawing/2014/main" id="{0195C0E3-05EC-45D2-A311-7A66EDBB9D5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495" y="4419257"/>
            <a:ext cx="293115" cy="206904"/>
          </a:xfrm>
          <a:prstGeom prst="rect">
            <a:avLst/>
          </a:prstGeom>
        </p:spPr>
      </p:pic>
      <p:pic>
        <p:nvPicPr>
          <p:cNvPr id="31" name="Picture 30">
            <a:hlinkClick r:id="rId13"/>
            <a:extLst>
              <a:ext uri="{FF2B5EF4-FFF2-40B4-BE49-F238E27FC236}">
                <a16:creationId xmlns:a16="http://schemas.microsoft.com/office/drawing/2014/main" id="{EB4D47A0-C570-49EB-A1D6-095E5E5A91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02" y="4278667"/>
            <a:ext cx="423276" cy="42327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C3532D38-92DB-4C0E-BA7E-AB1D2653B05D}"/>
              </a:ext>
            </a:extLst>
          </p:cNvPr>
          <p:cNvSpPr txBox="1">
            <a:spLocks/>
          </p:cNvSpPr>
          <p:nvPr userDrawn="1"/>
        </p:nvSpPr>
        <p:spPr>
          <a:xfrm>
            <a:off x="7699416" y="4369716"/>
            <a:ext cx="894967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/>
              <a:t>EUSPA</a:t>
            </a:r>
            <a:endParaRPr lang="x-none" sz="1200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D4732ED-2D96-46B3-813F-6A9F9EF44215}"/>
              </a:ext>
            </a:extLst>
          </p:cNvPr>
          <p:cNvSpPr txBox="1">
            <a:spLocks/>
          </p:cNvSpPr>
          <p:nvPr userDrawn="1"/>
        </p:nvSpPr>
        <p:spPr>
          <a:xfrm>
            <a:off x="6097600" y="4363106"/>
            <a:ext cx="1145698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/>
              <a:t>@space4eu</a:t>
            </a:r>
            <a:endParaRPr lang="x-none" sz="1200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BCBEA2C-B700-4C11-B313-1EA19C52E089}"/>
              </a:ext>
            </a:extLst>
          </p:cNvPr>
          <p:cNvSpPr txBox="1">
            <a:spLocks/>
          </p:cNvSpPr>
          <p:nvPr userDrawn="1"/>
        </p:nvSpPr>
        <p:spPr>
          <a:xfrm>
            <a:off x="4457221" y="4376170"/>
            <a:ext cx="1098352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/>
              <a:t>@EU4Space</a:t>
            </a:r>
            <a:endParaRPr lang="x-none" sz="1200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94A1F614-8D0D-4B17-B727-F22395CA9342}"/>
              </a:ext>
            </a:extLst>
          </p:cNvPr>
          <p:cNvSpPr txBox="1">
            <a:spLocks/>
          </p:cNvSpPr>
          <p:nvPr userDrawn="1"/>
        </p:nvSpPr>
        <p:spPr>
          <a:xfrm>
            <a:off x="2950920" y="4360091"/>
            <a:ext cx="1350065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/>
              <a:t>EUSPA</a:t>
            </a:r>
            <a:endParaRPr lang="x-none" sz="1200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69CD1DAC-539B-44B4-BB82-1F6457D17217}"/>
              </a:ext>
            </a:extLst>
          </p:cNvPr>
          <p:cNvSpPr txBox="1">
            <a:spLocks/>
          </p:cNvSpPr>
          <p:nvPr userDrawn="1"/>
        </p:nvSpPr>
        <p:spPr>
          <a:xfrm>
            <a:off x="1218585" y="4355738"/>
            <a:ext cx="894967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/>
              <a:t>EU4Space</a:t>
            </a:r>
            <a:endParaRPr lang="x-none" sz="12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F65287F-F04E-4B7E-A244-23B0179596E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94" y="4369716"/>
            <a:ext cx="370487" cy="310578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E774BF58-EDAD-49FB-ACBF-A14E5CE258C5}"/>
              </a:ext>
            </a:extLst>
          </p:cNvPr>
          <p:cNvSpPr txBox="1">
            <a:spLocks/>
          </p:cNvSpPr>
          <p:nvPr userDrawn="1"/>
        </p:nvSpPr>
        <p:spPr>
          <a:xfrm>
            <a:off x="9268022" y="4342728"/>
            <a:ext cx="2495353" cy="298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/>
              <a:t>@EUSPA@social.network.europa.eu</a:t>
            </a:r>
            <a:endParaRPr lang="x-none" sz="12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56E362F-27BE-4427-B176-A87F10EB5EF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61" y="602433"/>
            <a:ext cx="2524073" cy="10871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B57D0E-3554-467A-90E8-C3F4B682362B}"/>
              </a:ext>
            </a:extLst>
          </p:cNvPr>
          <p:cNvSpPr txBox="1"/>
          <p:nvPr userDrawn="1"/>
        </p:nvSpPr>
        <p:spPr>
          <a:xfrm>
            <a:off x="8553254" y="5867400"/>
            <a:ext cx="2800546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Neo Sans W1G" panose="020B0504030504040204" pitchFamily="34" charset="0"/>
              </a:rPr>
              <a:t>EUSPA-GAL-GRC-PFR-A27424</a:t>
            </a:r>
          </a:p>
          <a:p>
            <a:pPr algn="r"/>
            <a:endParaRPr lang="LID4096" sz="1600" dirty="0">
              <a:solidFill>
                <a:schemeClr val="bg1"/>
              </a:solidFill>
              <a:latin typeface="Neo Sans W1G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582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F662B-D3E3-384D-A93B-BE31D101A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7B6D1-F5CD-0746-88BF-2711B336A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DDFBE-CA1C-3340-BF6D-74241E1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363D-3748-1647-95F8-C4757EAA5CCF}" type="datetimeFigureOut">
              <a:rPr lang="en-BE" smtClean="0"/>
              <a:t>12/11/2023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22DDB-4349-9C40-A064-78EE16AD7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8959F-7F72-0D42-AC63-151818E97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13B8-E0AD-5346-B669-6910956CC19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79098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016371"/>
            <a:ext cx="10515600" cy="4176919"/>
          </a:xfrm>
        </p:spPr>
        <p:txBody>
          <a:bodyPr/>
          <a:lstStyle>
            <a:lvl1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6858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11430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16002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 marL="20574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This is a list of bullet points</a:t>
            </a:r>
          </a:p>
          <a:p>
            <a:pPr lvl="1"/>
            <a:r>
              <a:rPr lang="en-US" dirty="0"/>
              <a:t>Keep your points as short as humanly possible!</a:t>
            </a:r>
          </a:p>
          <a:p>
            <a:pPr lvl="2"/>
            <a:r>
              <a:rPr lang="en-US" dirty="0"/>
              <a:t>Use pictures. Show, don’t tell.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0" y="351064"/>
            <a:ext cx="9139238" cy="1355272"/>
          </a:xfrm>
        </p:spPr>
        <p:txBody>
          <a:bodyPr anchor="ctr">
            <a:noAutofit/>
          </a:bodyPr>
          <a:lstStyle>
            <a:lvl1pPr marL="0" indent="0">
              <a:buNone/>
              <a:defRPr sz="4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TYPE SLIDE TITLE HERE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0DCBE-BED3-4734-8114-7FD920ACA4E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01790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4911"/>
            <a:ext cx="4955771" cy="35424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1A82BD5-6251-4706-AFC8-4032023B2F6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096000" y="2330450"/>
            <a:ext cx="4957357" cy="3536950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2506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1B9D39D-E6AB-4A77-A120-736E97C0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319338"/>
            <a:ext cx="293812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3B63126-B278-4EE7-8B08-C3F118B1DB13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56497" y="2319338"/>
            <a:ext cx="293812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76E87D-CEDE-4E9D-8B8B-F683102A0E6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473205" y="2319338"/>
            <a:ext cx="293812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E4194"/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1A9C22B-D120-41A1-BE25-C33806F79F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473204" y="3269838"/>
            <a:ext cx="2938129" cy="2597562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2292FDB-3421-493E-B1B5-1D7819AFE59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154908" y="3269838"/>
            <a:ext cx="2938129" cy="2597562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CCC744-9FA8-4FBB-AC06-6CB721D50609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9788" y="3258385"/>
            <a:ext cx="2938129" cy="2597562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86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053"/>
            <a:ext cx="10519611" cy="12021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1B9D39D-E6AB-4A77-A120-736E97C0E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319338"/>
            <a:ext cx="2362189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3B63126-B278-4EE7-8B08-C3F118B1DB13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554923" y="2319338"/>
            <a:ext cx="2362190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76E87D-CEDE-4E9D-8B8B-F683102A0E6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74887" y="2319338"/>
            <a:ext cx="2362190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75F4DDA-10E8-4E23-AD28-CDD4CFB0A6A2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990021" y="2319338"/>
            <a:ext cx="2362190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Exo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8DCD0C-1D20-4F2F-8083-B92D46A116C3}"/>
              </a:ext>
            </a:extLst>
          </p:cNvPr>
          <p:cNvSpPr/>
          <p:nvPr userDrawn="1"/>
        </p:nvSpPr>
        <p:spPr>
          <a:xfrm>
            <a:off x="838200" y="3258385"/>
            <a:ext cx="2363778" cy="2597562"/>
          </a:xfrm>
          <a:prstGeom prst="roundRect">
            <a:avLst>
              <a:gd name="adj" fmla="val 7145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06C23DF-3499-4831-B525-E95261361D4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111250" y="3544888"/>
            <a:ext cx="1785938" cy="202591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A3F77A2-CF3D-4D65-BCA9-31F5ABBAF8C6}"/>
              </a:ext>
            </a:extLst>
          </p:cNvPr>
          <p:cNvSpPr/>
          <p:nvPr userDrawn="1"/>
        </p:nvSpPr>
        <p:spPr>
          <a:xfrm>
            <a:off x="3553335" y="3258385"/>
            <a:ext cx="2363778" cy="2597562"/>
          </a:xfrm>
          <a:prstGeom prst="roundRect">
            <a:avLst>
              <a:gd name="adj" fmla="val 7145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2F5B2AB-0FD2-4B44-8C4B-F9B345AE0D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26385" y="3544888"/>
            <a:ext cx="1785938" cy="202591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8A3BE3-2A58-4298-BBD8-0EF33B8BC535}"/>
              </a:ext>
            </a:extLst>
          </p:cNvPr>
          <p:cNvSpPr/>
          <p:nvPr userDrawn="1"/>
        </p:nvSpPr>
        <p:spPr>
          <a:xfrm>
            <a:off x="6274887" y="3258385"/>
            <a:ext cx="2363778" cy="2597562"/>
          </a:xfrm>
          <a:prstGeom prst="roundRect">
            <a:avLst>
              <a:gd name="adj" fmla="val 7145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9CE5858C-E3B0-406D-B2D1-F41C691FC97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47937" y="3544888"/>
            <a:ext cx="1785938" cy="202591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214D0BB-4A2B-4C31-9B74-1CA95BB2821A}"/>
              </a:ext>
            </a:extLst>
          </p:cNvPr>
          <p:cNvSpPr/>
          <p:nvPr userDrawn="1"/>
        </p:nvSpPr>
        <p:spPr>
          <a:xfrm>
            <a:off x="8988433" y="3258385"/>
            <a:ext cx="2363778" cy="2597562"/>
          </a:xfrm>
          <a:prstGeom prst="roundRect">
            <a:avLst>
              <a:gd name="adj" fmla="val 7145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395A2A8D-2657-4E33-9548-AFB74DB0027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261483" y="3544888"/>
            <a:ext cx="1785938" cy="2025918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282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FB23E9-58BC-4102-881C-E68D0CEE5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1" y="-2666998"/>
            <a:ext cx="6858000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7686F-D7E3-4B19-9CC8-D8768253A7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9705C4-FA1F-4D4F-B49D-6E6FC081D2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A5094-81A9-449C-8A94-425EA27501F9}"/>
              </a:ext>
            </a:extLst>
          </p:cNvPr>
          <p:cNvSpPr txBox="1"/>
          <p:nvPr userDrawn="1"/>
        </p:nvSpPr>
        <p:spPr>
          <a:xfrm>
            <a:off x="771948" y="6271604"/>
            <a:ext cx="2800546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l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EUSPA document reference number and version</a:t>
            </a:r>
          </a:p>
          <a:p>
            <a:pPr algn="l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(to be edited in the slide master)</a:t>
            </a:r>
            <a:endParaRPr lang="LID4096" sz="1600" dirty="0">
              <a:solidFill>
                <a:schemeClr val="tx1">
                  <a:lumMod val="65000"/>
                  <a:lumOff val="35000"/>
                </a:schemeClr>
              </a:solidFill>
              <a:latin typeface="Neo Sans W1G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8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4911"/>
            <a:ext cx="10515600" cy="35424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C0AB09-3DC9-4475-9294-09FA107F7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9E8A8-0CE0-41D3-B10A-28C36CF760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5E2A1-E7A3-48A6-94C5-03A5F14AB427}"/>
              </a:ext>
            </a:extLst>
          </p:cNvPr>
          <p:cNvSpPr txBox="1"/>
          <p:nvPr userDrawn="1"/>
        </p:nvSpPr>
        <p:spPr>
          <a:xfrm>
            <a:off x="771948" y="6271604"/>
            <a:ext cx="2800546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Neo Sans W1G" panose="020B0504030504040204" pitchFamily="34" charset="0"/>
              </a:rPr>
              <a:t>EUSPA document reference number and version</a:t>
            </a:r>
          </a:p>
          <a:p>
            <a:pPr algn="l"/>
            <a:r>
              <a:rPr lang="en-GB" sz="1600" dirty="0">
                <a:solidFill>
                  <a:schemeClr val="bg1"/>
                </a:solidFill>
                <a:latin typeface="Neo Sans W1G" panose="020B0504030504040204" pitchFamily="34" charset="0"/>
              </a:rPr>
              <a:t>(to be edited in the slide master)</a:t>
            </a:r>
            <a:endParaRPr lang="LID4096" sz="1600" dirty="0">
              <a:solidFill>
                <a:schemeClr val="bg1"/>
              </a:solidFill>
              <a:latin typeface="Neo Sans W1G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25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9F72AE-D6D5-40FC-AA73-91D214051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799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83A3-E672-4907-A209-694A7774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4487" y="2310304"/>
            <a:ext cx="4639313" cy="355709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CC59E-69C2-4460-AE55-7C0F887D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0304"/>
            <a:ext cx="4619017" cy="22373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118A60-6908-456C-9478-A9E2BDA521D8}"/>
              </a:ext>
            </a:extLst>
          </p:cNvPr>
          <p:cNvSpPr txBox="1"/>
          <p:nvPr userDrawn="1"/>
        </p:nvSpPr>
        <p:spPr>
          <a:xfrm>
            <a:off x="771948" y="6271604"/>
            <a:ext cx="2800546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Neo Sans W1G" panose="020B0504030504040204" pitchFamily="34" charset="0"/>
              </a:rPr>
              <a:t>EUSPA document reference number and version</a:t>
            </a:r>
          </a:p>
          <a:p>
            <a:pPr algn="l"/>
            <a:r>
              <a:rPr lang="en-GB" sz="1600" dirty="0">
                <a:solidFill>
                  <a:schemeClr val="bg1"/>
                </a:solidFill>
                <a:latin typeface="Neo Sans W1G" panose="020B0504030504040204" pitchFamily="34" charset="0"/>
              </a:rPr>
              <a:t>(to be edited in the slide master)</a:t>
            </a:r>
            <a:endParaRPr lang="LID4096" sz="1600" dirty="0">
              <a:solidFill>
                <a:schemeClr val="bg1"/>
              </a:solidFill>
              <a:latin typeface="Neo Sans W1G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2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4B5C3-1954-4836-A740-49FB4B65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06619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4006-3564-4BC9-A642-4575A048E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779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741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5673D-84F3-4356-A429-7E8748EE4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053"/>
            <a:ext cx="6900949" cy="120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CF2DB-9D68-4A2D-8503-2EEA8B2DC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24911"/>
            <a:ext cx="10515600" cy="3542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75BF7-D759-47AF-9BED-A7852014DEB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253295"/>
            <a:ext cx="1267320" cy="545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AB27CC-B733-4B65-B9FD-DA77CCC17BA2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470" y="6191308"/>
            <a:ext cx="1354064" cy="583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D48FE6-8D8C-47A9-9845-4DF67B381776}"/>
              </a:ext>
            </a:extLst>
          </p:cNvPr>
          <p:cNvSpPr txBox="1"/>
          <p:nvPr userDrawn="1"/>
        </p:nvSpPr>
        <p:spPr>
          <a:xfrm>
            <a:off x="771948" y="6271604"/>
            <a:ext cx="2800546" cy="3651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Neo Sans W1G" panose="020B0504030504040204" pitchFamily="34" charset="0"/>
              </a:rPr>
              <a:t>EUSPA-GAL-GRC-PFR-A27424</a:t>
            </a:r>
            <a:endParaRPr lang="LID4096" sz="1600" dirty="0">
              <a:solidFill>
                <a:schemeClr val="tx1">
                  <a:lumMod val="65000"/>
                  <a:lumOff val="35000"/>
                </a:schemeClr>
              </a:solidFill>
              <a:latin typeface="Neo Sans W1G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21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0" r:id="rId2"/>
    <p:sldLayoutId id="2147483719" r:id="rId3"/>
    <p:sldLayoutId id="2147483720" r:id="rId4"/>
    <p:sldLayoutId id="2147483721" r:id="rId5"/>
    <p:sldLayoutId id="2147483715" r:id="rId6"/>
    <p:sldLayoutId id="2147483687" r:id="rId7"/>
    <p:sldLayoutId id="2147483688" r:id="rId8"/>
    <p:sldLayoutId id="2147483651" r:id="rId9"/>
    <p:sldLayoutId id="2147483717" r:id="rId10"/>
    <p:sldLayoutId id="2147483718" r:id="rId11"/>
    <p:sldLayoutId id="2147483652" r:id="rId12"/>
    <p:sldLayoutId id="2147483653" r:id="rId13"/>
    <p:sldLayoutId id="2147483654" r:id="rId14"/>
    <p:sldLayoutId id="2147483655" r:id="rId15"/>
    <p:sldLayoutId id="2147483716" r:id="rId16"/>
    <p:sldLayoutId id="2147483656" r:id="rId17"/>
    <p:sldLayoutId id="2147483657" r:id="rId18"/>
    <p:sldLayoutId id="2147483658" r:id="rId19"/>
    <p:sldLayoutId id="2147483663" r:id="rId20"/>
    <p:sldLayoutId id="2147483722" r:id="rId21"/>
    <p:sldLayoutId id="2147483723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0E4194"/>
          </a:solidFill>
          <a:latin typeface="Exo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464" userDrawn="1">
          <p15:clr>
            <a:srgbClr val="F26B43"/>
          </p15:clr>
        </p15:guide>
        <p15:guide id="2" pos="528" userDrawn="1">
          <p15:clr>
            <a:srgbClr val="F26B43"/>
          </p15:clr>
        </p15:guide>
        <p15:guide id="3" orient="horz" pos="624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orient="horz" pos="36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sc-europa.eu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B50F-D835-4C1C-ADA0-6005E2E61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110" y="4589408"/>
            <a:ext cx="8160125" cy="888812"/>
          </a:xfrm>
        </p:spPr>
        <p:txBody>
          <a:bodyPr/>
          <a:lstStyle/>
          <a:p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Galileo Contribution for Disaster “Risk” Management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196FD-0CB9-42CA-BB22-DB6C07C4A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109" y="5588454"/>
            <a:ext cx="5676100" cy="377497"/>
          </a:xfrm>
        </p:spPr>
        <p:txBody>
          <a:bodyPr/>
          <a:lstStyle/>
          <a:p>
            <a:r>
              <a:rPr lang="es-ES" dirty="0">
                <a:latin typeface="Segoe UI Light" panose="020B0502040204020203" pitchFamily="34" charset="0"/>
                <a:cs typeface="Segoe UI Light" panose="020B0502040204020203" pitchFamily="34" charset="0"/>
              </a:rPr>
              <a:t>EUSPA-Galileo Reference Centre (GRC) </a:t>
            </a:r>
            <a:endParaRPr lang="LID4096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5CDA8-99FD-43ED-991B-5B6FFBBC49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0109" y="6020342"/>
            <a:ext cx="5676100" cy="365125"/>
          </a:xfrm>
        </p:spPr>
        <p:txBody>
          <a:bodyPr/>
          <a:lstStyle/>
          <a:p>
            <a:r>
              <a:rPr lang="es-E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Peter BUIST– Peter.Buist@euspa.europa.eu </a:t>
            </a:r>
            <a:endParaRPr lang="LID4096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310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8012F4-EF8B-45AC-BA2A-448014161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EWSS background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030E43-2D0D-4C40-86DF-6DEC74A0E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Global trend to develop </a:t>
            </a:r>
            <a:r>
              <a:rPr lang="en-US" b="1" dirty="0"/>
              <a:t>Disaster Risk Reduction</a:t>
            </a:r>
            <a:r>
              <a:rPr lang="en-US" dirty="0"/>
              <a:t> technologies:</a:t>
            </a:r>
          </a:p>
          <a:p>
            <a:pPr lvl="1"/>
            <a:r>
              <a:rPr lang="en-US" dirty="0"/>
              <a:t>United   Nations’   Sendai   Framework   for   Disaster   Risk   Reduction: “Substantially increase the availability of and access to multi-hazard early warning systems and disaster risk information and assessments to people by 2030”</a:t>
            </a:r>
          </a:p>
          <a:p>
            <a:r>
              <a:rPr lang="en-US" dirty="0"/>
              <a:t>Galileo contribution to this target: </a:t>
            </a:r>
            <a:r>
              <a:rPr lang="en-US" b="1" dirty="0"/>
              <a:t>Emergency Warning Satellite Service</a:t>
            </a:r>
            <a:r>
              <a:rPr lang="en-US" dirty="0"/>
              <a:t> (EWSS)</a:t>
            </a:r>
          </a:p>
          <a:p>
            <a:r>
              <a:rPr lang="en-US" dirty="0"/>
              <a:t>Use the GNSS satellite capacity for alert dissemination</a:t>
            </a:r>
          </a:p>
          <a:p>
            <a:pPr lvl="1"/>
            <a:r>
              <a:rPr lang="en-US" dirty="0"/>
              <a:t>Purpose: Alerting the population in case of a looming disaster (fire, storm, floods, tsunamis, volcano, industrial… )</a:t>
            </a:r>
          </a:p>
          <a:p>
            <a:pPr lvl="1"/>
            <a:r>
              <a:rPr lang="en-US" dirty="0"/>
              <a:t>National Civil Protection entities decide to trigger the alert and request Galileo to broadcast a message</a:t>
            </a:r>
          </a:p>
          <a:p>
            <a:pPr lvl="1"/>
            <a:r>
              <a:rPr lang="en-US" dirty="0"/>
              <a:t>People receive the alert message on their mobile phone/nav’ device, or public </a:t>
            </a:r>
            <a:r>
              <a:rPr lang="en-US" dirty="0" err="1"/>
              <a:t>signeage</a:t>
            </a:r>
            <a:r>
              <a:rPr lang="en-US" dirty="0"/>
              <a:t> displays the alert message (buildings, billboard,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17A24-11E9-4FCA-B720-D2BFFCA3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13B8-E0AD-5346-B669-6910956CC191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70039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EEB1F-6789-4AC5-9170-E6FF9554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EWSS Service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8A2EC-1C6F-4A7D-A086-958CB6ED7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184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Dissemination of an alert message, including associated instructions to follow</a:t>
            </a:r>
          </a:p>
          <a:p>
            <a:r>
              <a:rPr lang="en-US" dirty="0"/>
              <a:t>Global coverage</a:t>
            </a:r>
          </a:p>
          <a:p>
            <a:r>
              <a:rPr lang="en-US" dirty="0"/>
              <a:t>Target area from local to continental scale</a:t>
            </a:r>
          </a:p>
          <a:p>
            <a:r>
              <a:rPr lang="en-US" dirty="0"/>
              <a:t>Time to disseminate ~ minutes</a:t>
            </a:r>
          </a:p>
          <a:p>
            <a:r>
              <a:rPr lang="en-US" dirty="0"/>
              <a:t>Available even when terrestrial communication networks are not working</a:t>
            </a:r>
          </a:p>
          <a:p>
            <a:r>
              <a:rPr lang="en-US" dirty="0"/>
              <a:t>Available with standard personal devices (smartphone, car navigator, handheld…)</a:t>
            </a:r>
          </a:p>
          <a:p>
            <a:r>
              <a:rPr lang="en-US" dirty="0"/>
              <a:t>Free of charge</a:t>
            </a:r>
          </a:p>
          <a:p>
            <a:r>
              <a:rPr lang="en-US" dirty="0"/>
              <a:t>Alert message is authenticated</a:t>
            </a:r>
          </a:p>
          <a:p>
            <a:r>
              <a:rPr lang="en-US" dirty="0"/>
              <a:t>Complementary alert system to those already operated at national level</a:t>
            </a:r>
          </a:p>
          <a:p>
            <a:pPr lvl="1"/>
            <a:r>
              <a:rPr lang="en-US" dirty="0"/>
              <a:t>‘the more systems, the better’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D13A0-9DA2-4110-8B4F-7C1447F9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D733E-3264-41AF-819B-F4786F848FED}" type="slidenum">
              <a:rPr lang="x-none" smtClean="0"/>
              <a:t>11</a:t>
            </a:fld>
            <a:endParaRPr lang="x-none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1F19BEA-1C03-4B99-8816-57C3DFCA321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x-none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2D733E-3264-41AF-819B-F4786F848FED}" type="slidenum">
              <a:rPr lang="x-none" smtClean="0"/>
              <a:pPr/>
              <a:t>11</a:t>
            </a:fld>
            <a:endParaRPr lang="x-none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49FC185-DF79-4F28-8CE2-3B553A7F903B}"/>
              </a:ext>
            </a:extLst>
          </p:cNvPr>
          <p:cNvSpPr txBox="1"/>
          <p:nvPr/>
        </p:nvSpPr>
        <p:spPr>
          <a:xfrm>
            <a:off x="11367515" y="4429659"/>
            <a:ext cx="52069" cy="102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508FDF90-F81C-4624-91BA-661A89D9F08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11211" y="873184"/>
            <a:ext cx="4238244" cy="5096095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0782F874-0FEE-419F-A96A-C7592A0210A6}"/>
              </a:ext>
            </a:extLst>
          </p:cNvPr>
          <p:cNvSpPr txBox="1"/>
          <p:nvPr/>
        </p:nvSpPr>
        <p:spPr>
          <a:xfrm>
            <a:off x="7499985" y="1105433"/>
            <a:ext cx="31121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Example</a:t>
            </a:r>
            <a:r>
              <a:rPr sz="1600" spc="-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sz="16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target</a:t>
            </a:r>
            <a:r>
              <a:rPr sz="1600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area</a:t>
            </a:r>
            <a:r>
              <a:rPr sz="16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for</a:t>
            </a:r>
            <a:r>
              <a:rPr sz="1600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an</a:t>
            </a:r>
            <a:r>
              <a:rPr sz="16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Arial"/>
                <a:cs typeface="Arial"/>
              </a:rPr>
              <a:t>alert 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message,</a:t>
            </a:r>
            <a:r>
              <a:rPr sz="1600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defined</a:t>
            </a:r>
            <a:r>
              <a:rPr sz="1600" spc="-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by</a:t>
            </a:r>
            <a:r>
              <a:rPr sz="1600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Arial"/>
                <a:cs typeface="Arial"/>
              </a:rPr>
              <a:t>ellipse.</a:t>
            </a:r>
            <a:endParaRPr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9679C66A-307F-4272-9E74-B814F0738899}"/>
              </a:ext>
            </a:extLst>
          </p:cNvPr>
          <p:cNvSpPr txBox="1"/>
          <p:nvPr/>
        </p:nvSpPr>
        <p:spPr>
          <a:xfrm>
            <a:off x="7499985" y="1836953"/>
            <a:ext cx="240347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Ellipse</a:t>
            </a:r>
            <a:r>
              <a:rPr sz="1600" spc="-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radius</a:t>
            </a:r>
            <a:r>
              <a:rPr sz="1600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sz="1600" spc="-4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Arial"/>
                <a:cs typeface="Arial"/>
              </a:rPr>
              <a:t>adjustabl</a:t>
            </a:r>
            <a:r>
              <a:rPr sz="1400" spc="-1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0" name="object 8">
            <a:extLst>
              <a:ext uri="{FF2B5EF4-FFF2-40B4-BE49-F238E27FC236}">
                <a16:creationId xmlns:a16="http://schemas.microsoft.com/office/drawing/2014/main" id="{26BF8841-1235-4BE7-9DF9-6BE96B32CE74}"/>
              </a:ext>
            </a:extLst>
          </p:cNvPr>
          <p:cNvGrpSpPr/>
          <p:nvPr/>
        </p:nvGrpSpPr>
        <p:grpSpPr>
          <a:xfrm>
            <a:off x="9761029" y="3587077"/>
            <a:ext cx="1160145" cy="1891664"/>
            <a:chOff x="7200709" y="3567493"/>
            <a:chExt cx="1160145" cy="1891664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09D87302-7029-4AB9-AB00-3AF0015FDA73}"/>
                </a:ext>
              </a:extLst>
            </p:cNvPr>
            <p:cNvSpPr/>
            <p:nvPr/>
          </p:nvSpPr>
          <p:spPr>
            <a:xfrm>
              <a:off x="7696961" y="5194554"/>
              <a:ext cx="650875" cy="251460"/>
            </a:xfrm>
            <a:custGeom>
              <a:avLst/>
              <a:gdLst/>
              <a:ahLst/>
              <a:cxnLst/>
              <a:rect l="l" t="t" r="r" b="b"/>
              <a:pathLst>
                <a:path w="650875" h="251460">
                  <a:moveTo>
                    <a:pt x="325374" y="0"/>
                  </a:moveTo>
                  <a:lnTo>
                    <a:pt x="259798" y="2553"/>
                  </a:lnTo>
                  <a:lnTo>
                    <a:pt x="198721" y="9876"/>
                  </a:lnTo>
                  <a:lnTo>
                    <a:pt x="143451" y="21464"/>
                  </a:lnTo>
                  <a:lnTo>
                    <a:pt x="95297" y="36814"/>
                  </a:lnTo>
                  <a:lnTo>
                    <a:pt x="55567" y="55419"/>
                  </a:lnTo>
                  <a:lnTo>
                    <a:pt x="6610" y="100382"/>
                  </a:lnTo>
                  <a:lnTo>
                    <a:pt x="0" y="125730"/>
                  </a:lnTo>
                  <a:lnTo>
                    <a:pt x="6610" y="151077"/>
                  </a:lnTo>
                  <a:lnTo>
                    <a:pt x="55567" y="196040"/>
                  </a:lnTo>
                  <a:lnTo>
                    <a:pt x="95297" y="214645"/>
                  </a:lnTo>
                  <a:lnTo>
                    <a:pt x="143451" y="229995"/>
                  </a:lnTo>
                  <a:lnTo>
                    <a:pt x="198721" y="241583"/>
                  </a:lnTo>
                  <a:lnTo>
                    <a:pt x="259798" y="248906"/>
                  </a:lnTo>
                  <a:lnTo>
                    <a:pt x="325374" y="251460"/>
                  </a:lnTo>
                  <a:lnTo>
                    <a:pt x="390949" y="248906"/>
                  </a:lnTo>
                  <a:lnTo>
                    <a:pt x="452026" y="241583"/>
                  </a:lnTo>
                  <a:lnTo>
                    <a:pt x="507296" y="229995"/>
                  </a:lnTo>
                  <a:lnTo>
                    <a:pt x="555450" y="214645"/>
                  </a:lnTo>
                  <a:lnTo>
                    <a:pt x="595180" y="196040"/>
                  </a:lnTo>
                  <a:lnTo>
                    <a:pt x="644137" y="151077"/>
                  </a:lnTo>
                  <a:lnTo>
                    <a:pt x="650748" y="125730"/>
                  </a:lnTo>
                  <a:lnTo>
                    <a:pt x="644137" y="100382"/>
                  </a:lnTo>
                  <a:lnTo>
                    <a:pt x="595180" y="55419"/>
                  </a:lnTo>
                  <a:lnTo>
                    <a:pt x="555450" y="36814"/>
                  </a:lnTo>
                  <a:lnTo>
                    <a:pt x="507296" y="21464"/>
                  </a:lnTo>
                  <a:lnTo>
                    <a:pt x="452026" y="9876"/>
                  </a:lnTo>
                  <a:lnTo>
                    <a:pt x="390949" y="2553"/>
                  </a:lnTo>
                  <a:lnTo>
                    <a:pt x="325374" y="0"/>
                  </a:lnTo>
                  <a:close/>
                </a:path>
              </a:pathLst>
            </a:custGeom>
            <a:solidFill>
              <a:srgbClr val="FF0000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60F53DD5-6E19-4C0B-BCCB-2F04005C4153}"/>
                </a:ext>
              </a:extLst>
            </p:cNvPr>
            <p:cNvSpPr/>
            <p:nvPr/>
          </p:nvSpPr>
          <p:spPr>
            <a:xfrm>
              <a:off x="7696961" y="5194554"/>
              <a:ext cx="650875" cy="251460"/>
            </a:xfrm>
            <a:custGeom>
              <a:avLst/>
              <a:gdLst/>
              <a:ahLst/>
              <a:cxnLst/>
              <a:rect l="l" t="t" r="r" b="b"/>
              <a:pathLst>
                <a:path w="650875" h="251460">
                  <a:moveTo>
                    <a:pt x="0" y="125730"/>
                  </a:moveTo>
                  <a:lnTo>
                    <a:pt x="25568" y="76777"/>
                  </a:lnTo>
                  <a:lnTo>
                    <a:pt x="95297" y="36814"/>
                  </a:lnTo>
                  <a:lnTo>
                    <a:pt x="143451" y="21464"/>
                  </a:lnTo>
                  <a:lnTo>
                    <a:pt x="198721" y="9876"/>
                  </a:lnTo>
                  <a:lnTo>
                    <a:pt x="259798" y="2553"/>
                  </a:lnTo>
                  <a:lnTo>
                    <a:pt x="325374" y="0"/>
                  </a:lnTo>
                  <a:lnTo>
                    <a:pt x="390949" y="2553"/>
                  </a:lnTo>
                  <a:lnTo>
                    <a:pt x="452026" y="9876"/>
                  </a:lnTo>
                  <a:lnTo>
                    <a:pt x="507296" y="21464"/>
                  </a:lnTo>
                  <a:lnTo>
                    <a:pt x="555450" y="36814"/>
                  </a:lnTo>
                  <a:lnTo>
                    <a:pt x="595180" y="55419"/>
                  </a:lnTo>
                  <a:lnTo>
                    <a:pt x="644137" y="100382"/>
                  </a:lnTo>
                  <a:lnTo>
                    <a:pt x="650748" y="125730"/>
                  </a:lnTo>
                  <a:lnTo>
                    <a:pt x="644137" y="151077"/>
                  </a:lnTo>
                  <a:lnTo>
                    <a:pt x="595180" y="196040"/>
                  </a:lnTo>
                  <a:lnTo>
                    <a:pt x="555450" y="214645"/>
                  </a:lnTo>
                  <a:lnTo>
                    <a:pt x="507296" y="229995"/>
                  </a:lnTo>
                  <a:lnTo>
                    <a:pt x="452026" y="241583"/>
                  </a:lnTo>
                  <a:lnTo>
                    <a:pt x="390949" y="248906"/>
                  </a:lnTo>
                  <a:lnTo>
                    <a:pt x="325374" y="251460"/>
                  </a:lnTo>
                  <a:lnTo>
                    <a:pt x="259798" y="248906"/>
                  </a:lnTo>
                  <a:lnTo>
                    <a:pt x="198721" y="241583"/>
                  </a:lnTo>
                  <a:lnTo>
                    <a:pt x="143451" y="229995"/>
                  </a:lnTo>
                  <a:lnTo>
                    <a:pt x="95297" y="214645"/>
                  </a:lnTo>
                  <a:lnTo>
                    <a:pt x="55567" y="196040"/>
                  </a:lnTo>
                  <a:lnTo>
                    <a:pt x="6610" y="151077"/>
                  </a:lnTo>
                  <a:lnTo>
                    <a:pt x="0" y="12573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325E32BB-16A0-40CE-890B-D431BE27FD4D}"/>
                </a:ext>
              </a:extLst>
            </p:cNvPr>
            <p:cNvSpPr/>
            <p:nvPr/>
          </p:nvSpPr>
          <p:spPr>
            <a:xfrm>
              <a:off x="7205471" y="3572255"/>
              <a:ext cx="1141095" cy="1746250"/>
            </a:xfrm>
            <a:custGeom>
              <a:avLst/>
              <a:gdLst/>
              <a:ahLst/>
              <a:cxnLst/>
              <a:rect l="l" t="t" r="r" b="b"/>
              <a:pathLst>
                <a:path w="1141095" h="1746250">
                  <a:moveTo>
                    <a:pt x="0" y="0"/>
                  </a:moveTo>
                  <a:lnTo>
                    <a:pt x="490220" y="1746250"/>
                  </a:lnTo>
                </a:path>
                <a:path w="1141095" h="1746250">
                  <a:moveTo>
                    <a:pt x="0" y="0"/>
                  </a:moveTo>
                  <a:lnTo>
                    <a:pt x="1140586" y="1746250"/>
                  </a:lnTo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2">
            <a:extLst>
              <a:ext uri="{FF2B5EF4-FFF2-40B4-BE49-F238E27FC236}">
                <a16:creationId xmlns:a16="http://schemas.microsoft.com/office/drawing/2014/main" id="{5F8A6412-6B02-41B1-ADBA-477968DB6C6B}"/>
              </a:ext>
            </a:extLst>
          </p:cNvPr>
          <p:cNvSpPr txBox="1"/>
          <p:nvPr/>
        </p:nvSpPr>
        <p:spPr>
          <a:xfrm>
            <a:off x="7394320" y="5984816"/>
            <a:ext cx="425513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0"/>
              </a:spcBef>
            </a:pPr>
            <a:r>
              <a:rPr lang="en-GB" sz="1400" u="sng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DOUBLE</a:t>
            </a:r>
            <a:r>
              <a:rPr lang="en-GB" sz="1400" u="sng" spc="-40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lang="en-GB" sz="1400" u="sng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notification</a:t>
            </a:r>
            <a:r>
              <a:rPr lang="en-GB" sz="1400" u="sng" spc="-25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lang="en-GB" sz="1400" u="sng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rule</a:t>
            </a:r>
            <a:r>
              <a:rPr lang="en-GB" sz="1400" dirty="0">
                <a:latin typeface="Calibri"/>
                <a:cs typeface="Calibri"/>
              </a:rPr>
              <a:t>:</a:t>
            </a:r>
            <a:r>
              <a:rPr lang="en-GB" sz="1400" spc="-35" dirty="0">
                <a:latin typeface="Calibri"/>
                <a:cs typeface="Calibri"/>
              </a:rPr>
              <a:t> </a:t>
            </a:r>
            <a:r>
              <a:rPr lang="en-GB" sz="1400" dirty="0">
                <a:latin typeface="Calibri"/>
                <a:cs typeface="Calibri"/>
              </a:rPr>
              <a:t>receiver</a:t>
            </a:r>
            <a:r>
              <a:rPr lang="en-GB" sz="1400" spc="-20" dirty="0">
                <a:latin typeface="Calibri"/>
                <a:cs typeface="Calibri"/>
              </a:rPr>
              <a:t> </a:t>
            </a:r>
            <a:r>
              <a:rPr lang="en-GB" sz="1400" dirty="0">
                <a:latin typeface="Calibri"/>
                <a:cs typeface="Calibri"/>
              </a:rPr>
              <a:t>is</a:t>
            </a:r>
            <a:r>
              <a:rPr lang="en-GB" sz="1400" spc="-30" dirty="0">
                <a:latin typeface="Calibri"/>
                <a:cs typeface="Calibri"/>
              </a:rPr>
              <a:t> </a:t>
            </a:r>
            <a:r>
              <a:rPr lang="en-GB" sz="1400" dirty="0">
                <a:latin typeface="Calibri"/>
                <a:cs typeface="Calibri"/>
              </a:rPr>
              <a:t>located</a:t>
            </a:r>
            <a:r>
              <a:rPr lang="en-GB" sz="1400" spc="-25" dirty="0">
                <a:latin typeface="Calibri"/>
                <a:cs typeface="Calibri"/>
              </a:rPr>
              <a:t> </a:t>
            </a:r>
            <a:r>
              <a:rPr lang="en-GB" sz="1400" dirty="0">
                <a:latin typeface="Calibri"/>
                <a:cs typeface="Calibri"/>
              </a:rPr>
              <a:t>(1)</a:t>
            </a:r>
            <a:r>
              <a:rPr lang="en-GB" sz="1400" spc="-30" dirty="0">
                <a:latin typeface="Calibri"/>
                <a:cs typeface="Calibri"/>
              </a:rPr>
              <a:t> </a:t>
            </a:r>
            <a:r>
              <a:rPr lang="en-GB" sz="1400" b="1" dirty="0">
                <a:latin typeface="Calibri"/>
                <a:cs typeface="Calibri"/>
              </a:rPr>
              <a:t>within</a:t>
            </a:r>
            <a:r>
              <a:rPr lang="en-GB" sz="1400" b="1" spc="-30" dirty="0">
                <a:latin typeface="Calibri"/>
                <a:cs typeface="Calibri"/>
              </a:rPr>
              <a:t> </a:t>
            </a:r>
            <a:r>
              <a:rPr lang="en-GB" sz="1400" b="1" spc="-25" dirty="0">
                <a:latin typeface="Calibri"/>
                <a:cs typeface="Calibri"/>
              </a:rPr>
              <a:t>the </a:t>
            </a:r>
            <a:r>
              <a:rPr lang="en-GB" sz="1400" b="1" dirty="0">
                <a:latin typeface="Calibri"/>
                <a:cs typeface="Calibri"/>
              </a:rPr>
              <a:t>country</a:t>
            </a:r>
            <a:r>
              <a:rPr lang="en-GB" sz="1400" b="1" spc="-30" dirty="0">
                <a:latin typeface="Calibri"/>
                <a:cs typeface="Calibri"/>
              </a:rPr>
              <a:t> </a:t>
            </a:r>
            <a:r>
              <a:rPr lang="en-GB" sz="1400" dirty="0">
                <a:latin typeface="Calibri"/>
                <a:cs typeface="Calibri"/>
              </a:rPr>
              <a:t>that emits</a:t>
            </a:r>
            <a:r>
              <a:rPr lang="en-GB" sz="1400" spc="-15" dirty="0">
                <a:latin typeface="Calibri"/>
                <a:cs typeface="Calibri"/>
              </a:rPr>
              <a:t> </a:t>
            </a:r>
            <a:r>
              <a:rPr lang="en-GB" sz="1400" dirty="0">
                <a:latin typeface="Calibri"/>
                <a:cs typeface="Calibri"/>
              </a:rPr>
              <a:t>the</a:t>
            </a:r>
            <a:r>
              <a:rPr lang="en-GB" sz="1400" spc="5" dirty="0">
                <a:latin typeface="Calibri"/>
                <a:cs typeface="Calibri"/>
              </a:rPr>
              <a:t> </a:t>
            </a:r>
            <a:r>
              <a:rPr lang="en-GB" sz="1400" dirty="0">
                <a:latin typeface="Calibri"/>
                <a:cs typeface="Calibri"/>
              </a:rPr>
              <a:t>alert</a:t>
            </a:r>
            <a:r>
              <a:rPr lang="en-GB" sz="1400" spc="-5" dirty="0">
                <a:latin typeface="Calibri"/>
                <a:cs typeface="Calibri"/>
              </a:rPr>
              <a:t> </a:t>
            </a:r>
            <a:r>
              <a:rPr lang="en-GB" sz="1400" b="1" u="sng" dirty="0"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AND</a:t>
            </a:r>
            <a:r>
              <a:rPr lang="en-GB" sz="1400" b="1" spc="-15" dirty="0">
                <a:latin typeface="Calibri"/>
                <a:cs typeface="Calibri"/>
              </a:rPr>
              <a:t> </a:t>
            </a:r>
            <a:r>
              <a:rPr lang="en-GB" sz="1400" dirty="0">
                <a:latin typeface="Calibri"/>
                <a:cs typeface="Calibri"/>
              </a:rPr>
              <a:t>(2)</a:t>
            </a:r>
            <a:r>
              <a:rPr lang="en-GB" sz="1400" spc="-15" dirty="0">
                <a:latin typeface="Calibri"/>
                <a:cs typeface="Calibri"/>
              </a:rPr>
              <a:t> </a:t>
            </a:r>
            <a:r>
              <a:rPr lang="en-GB" sz="1400" b="1" dirty="0">
                <a:latin typeface="Calibri"/>
                <a:cs typeface="Calibri"/>
              </a:rPr>
              <a:t>within</a:t>
            </a:r>
            <a:r>
              <a:rPr lang="en-GB" sz="1400" b="1" spc="-30" dirty="0">
                <a:latin typeface="Calibri"/>
                <a:cs typeface="Calibri"/>
              </a:rPr>
              <a:t> </a:t>
            </a:r>
            <a:r>
              <a:rPr lang="en-GB" sz="1400" b="1" dirty="0">
                <a:latin typeface="Calibri"/>
                <a:cs typeface="Calibri"/>
              </a:rPr>
              <a:t>the</a:t>
            </a:r>
            <a:r>
              <a:rPr lang="en-GB" sz="1400" b="1" spc="-20" dirty="0">
                <a:latin typeface="Calibri"/>
                <a:cs typeface="Calibri"/>
              </a:rPr>
              <a:t> </a:t>
            </a:r>
            <a:r>
              <a:rPr lang="en-GB" sz="1400" b="1" spc="-10" dirty="0">
                <a:latin typeface="Calibri"/>
                <a:cs typeface="Calibri"/>
              </a:rPr>
              <a:t>ellipse </a:t>
            </a:r>
            <a:r>
              <a:rPr lang="en-GB" sz="1400" dirty="0">
                <a:latin typeface="Calibri"/>
                <a:cs typeface="Calibri"/>
              </a:rPr>
              <a:t>encoded</a:t>
            </a:r>
            <a:r>
              <a:rPr lang="en-GB" sz="1400" spc="-10" dirty="0">
                <a:latin typeface="Calibri"/>
                <a:cs typeface="Calibri"/>
              </a:rPr>
              <a:t> </a:t>
            </a:r>
            <a:r>
              <a:rPr lang="en-GB" sz="1400" dirty="0">
                <a:latin typeface="Calibri"/>
                <a:cs typeface="Calibri"/>
              </a:rPr>
              <a:t>in</a:t>
            </a:r>
            <a:r>
              <a:rPr lang="en-GB" sz="1400" spc="-30" dirty="0">
                <a:latin typeface="Calibri"/>
                <a:cs typeface="Calibri"/>
              </a:rPr>
              <a:t> </a:t>
            </a:r>
            <a:r>
              <a:rPr lang="en-GB" sz="1400" dirty="0">
                <a:latin typeface="Calibri"/>
                <a:cs typeface="Calibri"/>
              </a:rPr>
              <a:t>the</a:t>
            </a:r>
            <a:r>
              <a:rPr lang="en-GB" sz="1400" spc="-10" dirty="0">
                <a:latin typeface="Calibri"/>
                <a:cs typeface="Calibri"/>
              </a:rPr>
              <a:t> message</a:t>
            </a:r>
            <a:endParaRPr lang="en-GB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35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E63FC-B1E1-4058-8C63-9A3623A9C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00949" cy="1325563"/>
          </a:xfrm>
        </p:spPr>
        <p:txBody>
          <a:bodyPr/>
          <a:lstStyle/>
          <a:p>
            <a:r>
              <a:rPr lang="en-GB" dirty="0"/>
              <a:t>EWSS Operation concept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56388-BD40-4728-AB44-FA70846C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D733E-3264-41AF-819B-F4786F848FED}" type="slidenum">
              <a:rPr lang="x-none" smtClean="0"/>
              <a:t>12</a:t>
            </a:fld>
            <a:endParaRPr lang="x-none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6AE9A1F2-F708-451B-97A9-97EB8033506A}"/>
              </a:ext>
            </a:extLst>
          </p:cNvPr>
          <p:cNvSpPr txBox="1"/>
          <p:nvPr/>
        </p:nvSpPr>
        <p:spPr>
          <a:xfrm>
            <a:off x="10362038" y="4025753"/>
            <a:ext cx="774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6" name="object 8">
            <a:extLst>
              <a:ext uri="{FF2B5EF4-FFF2-40B4-BE49-F238E27FC236}">
                <a16:creationId xmlns:a16="http://schemas.microsoft.com/office/drawing/2014/main" id="{3AEAF9FB-A279-4AEC-BE46-BAA98431EB85}"/>
              </a:ext>
            </a:extLst>
          </p:cNvPr>
          <p:cNvGrpSpPr/>
          <p:nvPr/>
        </p:nvGrpSpPr>
        <p:grpSpPr>
          <a:xfrm>
            <a:off x="2132947" y="2111662"/>
            <a:ext cx="1443355" cy="2240915"/>
            <a:chOff x="565404" y="2457756"/>
            <a:chExt cx="1443355" cy="2240915"/>
          </a:xfrm>
        </p:grpSpPr>
        <p:pic>
          <p:nvPicPr>
            <p:cNvPr id="7" name="object 9">
              <a:extLst>
                <a:ext uri="{FF2B5EF4-FFF2-40B4-BE49-F238E27FC236}">
                  <a16:creationId xmlns:a16="http://schemas.microsoft.com/office/drawing/2014/main" id="{23F14BD5-308B-4616-ADF9-2EC7363A9DA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404" y="3787140"/>
              <a:ext cx="1443227" cy="911352"/>
            </a:xfrm>
            <a:prstGeom prst="rect">
              <a:avLst/>
            </a:prstGeom>
          </p:spPr>
        </p:pic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604C2AFD-6463-4195-91D3-FF7634AACAAC}"/>
                </a:ext>
              </a:extLst>
            </p:cNvPr>
            <p:cNvSpPr/>
            <p:nvPr/>
          </p:nvSpPr>
          <p:spPr>
            <a:xfrm>
              <a:off x="846497" y="2508753"/>
              <a:ext cx="520065" cy="576580"/>
            </a:xfrm>
            <a:custGeom>
              <a:avLst/>
              <a:gdLst/>
              <a:ahLst/>
              <a:cxnLst/>
              <a:rect l="l" t="t" r="r" b="b"/>
              <a:pathLst>
                <a:path w="520065" h="576580">
                  <a:moveTo>
                    <a:pt x="519773" y="0"/>
                  </a:moveTo>
                  <a:lnTo>
                    <a:pt x="14126" y="143714"/>
                  </a:lnTo>
                  <a:lnTo>
                    <a:pt x="14126" y="368890"/>
                  </a:lnTo>
                  <a:lnTo>
                    <a:pt x="0" y="365584"/>
                  </a:lnTo>
                  <a:lnTo>
                    <a:pt x="0" y="417903"/>
                  </a:lnTo>
                  <a:lnTo>
                    <a:pt x="519773" y="576190"/>
                  </a:lnTo>
                  <a:lnTo>
                    <a:pt x="519773" y="0"/>
                  </a:lnTo>
                  <a:close/>
                </a:path>
              </a:pathLst>
            </a:custGeom>
            <a:solidFill>
              <a:srgbClr val="002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37F3E7AA-0E0E-4989-A053-E30EA91EA5EE}"/>
                </a:ext>
              </a:extLst>
            </p:cNvPr>
            <p:cNvSpPr/>
            <p:nvPr/>
          </p:nvSpPr>
          <p:spPr>
            <a:xfrm>
              <a:off x="860624" y="2457756"/>
              <a:ext cx="506095" cy="194945"/>
            </a:xfrm>
            <a:custGeom>
              <a:avLst/>
              <a:gdLst/>
              <a:ahLst/>
              <a:cxnLst/>
              <a:rect l="l" t="t" r="r" b="b"/>
              <a:pathLst>
                <a:path w="506094" h="194944">
                  <a:moveTo>
                    <a:pt x="505646" y="0"/>
                  </a:moveTo>
                  <a:lnTo>
                    <a:pt x="0" y="170865"/>
                  </a:lnTo>
                  <a:lnTo>
                    <a:pt x="0" y="194710"/>
                  </a:lnTo>
                  <a:lnTo>
                    <a:pt x="505646" y="50996"/>
                  </a:lnTo>
                  <a:lnTo>
                    <a:pt x="505646" y="0"/>
                  </a:lnTo>
                  <a:close/>
                </a:path>
              </a:pathLst>
            </a:custGeom>
            <a:solidFill>
              <a:srgbClr val="16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2BE8E986-58C8-4BBC-9E82-339FB3FF69DE}"/>
                </a:ext>
              </a:extLst>
            </p:cNvPr>
            <p:cNvSpPr/>
            <p:nvPr/>
          </p:nvSpPr>
          <p:spPr>
            <a:xfrm>
              <a:off x="1245450" y="2557106"/>
              <a:ext cx="77470" cy="268605"/>
            </a:xfrm>
            <a:custGeom>
              <a:avLst/>
              <a:gdLst/>
              <a:ahLst/>
              <a:cxnLst/>
              <a:rect l="l" t="t" r="r" b="b"/>
              <a:pathLst>
                <a:path w="77469" h="268605">
                  <a:moveTo>
                    <a:pt x="76974" y="203974"/>
                  </a:moveTo>
                  <a:lnTo>
                    <a:pt x="0" y="205968"/>
                  </a:lnTo>
                  <a:lnTo>
                    <a:pt x="0" y="264909"/>
                  </a:lnTo>
                  <a:lnTo>
                    <a:pt x="76974" y="268224"/>
                  </a:lnTo>
                  <a:lnTo>
                    <a:pt x="76974" y="203974"/>
                  </a:lnTo>
                  <a:close/>
                </a:path>
                <a:path w="77469" h="268605">
                  <a:moveTo>
                    <a:pt x="76974" y="99999"/>
                  </a:moveTo>
                  <a:lnTo>
                    <a:pt x="0" y="109943"/>
                  </a:lnTo>
                  <a:lnTo>
                    <a:pt x="0" y="167551"/>
                  </a:lnTo>
                  <a:lnTo>
                    <a:pt x="76974" y="162255"/>
                  </a:lnTo>
                  <a:lnTo>
                    <a:pt x="76974" y="99999"/>
                  </a:lnTo>
                  <a:close/>
                </a:path>
                <a:path w="77469" h="268605">
                  <a:moveTo>
                    <a:pt x="76974" y="0"/>
                  </a:moveTo>
                  <a:lnTo>
                    <a:pt x="0" y="19202"/>
                  </a:lnTo>
                  <a:lnTo>
                    <a:pt x="0" y="73520"/>
                  </a:lnTo>
                  <a:lnTo>
                    <a:pt x="76974" y="60261"/>
                  </a:lnTo>
                  <a:lnTo>
                    <a:pt x="76974" y="0"/>
                  </a:lnTo>
                  <a:close/>
                </a:path>
              </a:pathLst>
            </a:custGeom>
            <a:solidFill>
              <a:srgbClr val="9E9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3FB4160D-9144-41AD-A865-63FED1006CF2}"/>
                </a:ext>
              </a:extLst>
            </p:cNvPr>
            <p:cNvSpPr/>
            <p:nvPr/>
          </p:nvSpPr>
          <p:spPr>
            <a:xfrm>
              <a:off x="1174339" y="2586899"/>
              <a:ext cx="27305" cy="318770"/>
            </a:xfrm>
            <a:custGeom>
              <a:avLst/>
              <a:gdLst/>
              <a:ahLst/>
              <a:cxnLst/>
              <a:rect l="l" t="t" r="r" b="b"/>
              <a:pathLst>
                <a:path w="27305" h="318769">
                  <a:moveTo>
                    <a:pt x="27277" y="0"/>
                  </a:moveTo>
                  <a:lnTo>
                    <a:pt x="0" y="6620"/>
                  </a:lnTo>
                  <a:lnTo>
                    <a:pt x="0" y="311944"/>
                  </a:lnTo>
                  <a:lnTo>
                    <a:pt x="27277" y="318564"/>
                  </a:lnTo>
                  <a:lnTo>
                    <a:pt x="27277" y="0"/>
                  </a:lnTo>
                  <a:close/>
                </a:path>
              </a:pathLst>
            </a:custGeom>
            <a:solidFill>
              <a:srgbClr val="BEB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49D94BBB-FF8B-40D2-97BB-E80511AFE218}"/>
                </a:ext>
              </a:extLst>
            </p:cNvPr>
            <p:cNvSpPr/>
            <p:nvPr/>
          </p:nvSpPr>
          <p:spPr>
            <a:xfrm>
              <a:off x="875715" y="2604134"/>
              <a:ext cx="256540" cy="212725"/>
            </a:xfrm>
            <a:custGeom>
              <a:avLst/>
              <a:gdLst/>
              <a:ahLst/>
              <a:cxnLst/>
              <a:rect l="l" t="t" r="r" b="b"/>
              <a:pathLst>
                <a:path w="256540" h="212725">
                  <a:moveTo>
                    <a:pt x="47256" y="166890"/>
                  </a:moveTo>
                  <a:lnTo>
                    <a:pt x="0" y="168211"/>
                  </a:lnTo>
                  <a:lnTo>
                    <a:pt x="0" y="201333"/>
                  </a:lnTo>
                  <a:lnTo>
                    <a:pt x="47256" y="203314"/>
                  </a:lnTo>
                  <a:lnTo>
                    <a:pt x="47256" y="166890"/>
                  </a:lnTo>
                  <a:close/>
                </a:path>
                <a:path w="256540" h="212725">
                  <a:moveTo>
                    <a:pt x="47256" y="104635"/>
                  </a:moveTo>
                  <a:lnTo>
                    <a:pt x="0" y="110591"/>
                  </a:lnTo>
                  <a:lnTo>
                    <a:pt x="0" y="146354"/>
                  </a:lnTo>
                  <a:lnTo>
                    <a:pt x="47256" y="143052"/>
                  </a:lnTo>
                  <a:lnTo>
                    <a:pt x="47256" y="104635"/>
                  </a:lnTo>
                  <a:close/>
                </a:path>
                <a:path w="256540" h="212725">
                  <a:moveTo>
                    <a:pt x="47256" y="50317"/>
                  </a:moveTo>
                  <a:lnTo>
                    <a:pt x="0" y="61582"/>
                  </a:lnTo>
                  <a:lnTo>
                    <a:pt x="0" y="90716"/>
                  </a:lnTo>
                  <a:lnTo>
                    <a:pt x="47256" y="82118"/>
                  </a:lnTo>
                  <a:lnTo>
                    <a:pt x="47256" y="50317"/>
                  </a:lnTo>
                  <a:close/>
                </a:path>
                <a:path w="256540" h="212725">
                  <a:moveTo>
                    <a:pt x="145173" y="164896"/>
                  </a:moveTo>
                  <a:lnTo>
                    <a:pt x="91592" y="166230"/>
                  </a:lnTo>
                  <a:lnTo>
                    <a:pt x="91592" y="205308"/>
                  </a:lnTo>
                  <a:lnTo>
                    <a:pt x="145173" y="207949"/>
                  </a:lnTo>
                  <a:lnTo>
                    <a:pt x="145173" y="164896"/>
                  </a:lnTo>
                  <a:close/>
                </a:path>
                <a:path w="256540" h="212725">
                  <a:moveTo>
                    <a:pt x="145173" y="92049"/>
                  </a:moveTo>
                  <a:lnTo>
                    <a:pt x="91592" y="98679"/>
                  </a:lnTo>
                  <a:lnTo>
                    <a:pt x="91592" y="139738"/>
                  </a:lnTo>
                  <a:lnTo>
                    <a:pt x="145173" y="135763"/>
                  </a:lnTo>
                  <a:lnTo>
                    <a:pt x="145173" y="92049"/>
                  </a:lnTo>
                  <a:close/>
                </a:path>
                <a:path w="256540" h="212725">
                  <a:moveTo>
                    <a:pt x="145173" y="26492"/>
                  </a:moveTo>
                  <a:lnTo>
                    <a:pt x="91592" y="39725"/>
                  </a:lnTo>
                  <a:lnTo>
                    <a:pt x="91592" y="74828"/>
                  </a:lnTo>
                  <a:lnTo>
                    <a:pt x="145173" y="65557"/>
                  </a:lnTo>
                  <a:lnTo>
                    <a:pt x="145173" y="26492"/>
                  </a:lnTo>
                  <a:close/>
                </a:path>
                <a:path w="256540" h="212725">
                  <a:moveTo>
                    <a:pt x="256235" y="161582"/>
                  </a:moveTo>
                  <a:lnTo>
                    <a:pt x="198755" y="163576"/>
                  </a:lnTo>
                  <a:lnTo>
                    <a:pt x="198755" y="210604"/>
                  </a:lnTo>
                  <a:lnTo>
                    <a:pt x="256235" y="212585"/>
                  </a:lnTo>
                  <a:lnTo>
                    <a:pt x="256235" y="161582"/>
                  </a:lnTo>
                  <a:close/>
                </a:path>
                <a:path w="256540" h="212725">
                  <a:moveTo>
                    <a:pt x="256235" y="77482"/>
                  </a:moveTo>
                  <a:lnTo>
                    <a:pt x="198755" y="84759"/>
                  </a:lnTo>
                  <a:lnTo>
                    <a:pt x="198755" y="132448"/>
                  </a:lnTo>
                  <a:lnTo>
                    <a:pt x="256235" y="128473"/>
                  </a:lnTo>
                  <a:lnTo>
                    <a:pt x="256235" y="77482"/>
                  </a:lnTo>
                  <a:close/>
                </a:path>
                <a:path w="256540" h="212725">
                  <a:moveTo>
                    <a:pt x="256235" y="0"/>
                  </a:moveTo>
                  <a:lnTo>
                    <a:pt x="198755" y="13233"/>
                  </a:lnTo>
                  <a:lnTo>
                    <a:pt x="198755" y="56286"/>
                  </a:lnTo>
                  <a:lnTo>
                    <a:pt x="256235" y="46355"/>
                  </a:lnTo>
                  <a:lnTo>
                    <a:pt x="256235" y="0"/>
                  </a:lnTo>
                  <a:close/>
                </a:path>
              </a:pathLst>
            </a:custGeom>
            <a:solidFill>
              <a:srgbClr val="9E9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5">
              <a:extLst>
                <a:ext uri="{FF2B5EF4-FFF2-40B4-BE49-F238E27FC236}">
                  <a16:creationId xmlns:a16="http://schemas.microsoft.com/office/drawing/2014/main" id="{2E59C490-13D9-4CAD-AB9D-1580E3A3CDD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8489" y="2928639"/>
              <a:ext cx="194856" cy="130474"/>
            </a:xfrm>
            <a:prstGeom prst="rect">
              <a:avLst/>
            </a:prstGeom>
          </p:spPr>
        </p:pic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7B5BD656-B022-4FBD-869E-3471216593E4}"/>
                </a:ext>
              </a:extLst>
            </p:cNvPr>
            <p:cNvSpPr/>
            <p:nvPr/>
          </p:nvSpPr>
          <p:spPr>
            <a:xfrm>
              <a:off x="870851" y="2881629"/>
              <a:ext cx="194310" cy="111760"/>
            </a:xfrm>
            <a:custGeom>
              <a:avLst/>
              <a:gdLst/>
              <a:ahLst/>
              <a:cxnLst/>
              <a:rect l="l" t="t" r="r" b="b"/>
              <a:pathLst>
                <a:path w="194309" h="111760">
                  <a:moveTo>
                    <a:pt x="18021" y="3975"/>
                  </a:moveTo>
                  <a:lnTo>
                    <a:pt x="0" y="0"/>
                  </a:lnTo>
                  <a:lnTo>
                    <a:pt x="0" y="52311"/>
                  </a:lnTo>
                  <a:lnTo>
                    <a:pt x="18021" y="57607"/>
                  </a:lnTo>
                  <a:lnTo>
                    <a:pt x="18021" y="3975"/>
                  </a:lnTo>
                  <a:close/>
                </a:path>
                <a:path w="194309" h="111760">
                  <a:moveTo>
                    <a:pt x="44323" y="9271"/>
                  </a:moveTo>
                  <a:lnTo>
                    <a:pt x="24358" y="4635"/>
                  </a:lnTo>
                  <a:lnTo>
                    <a:pt x="24358" y="59601"/>
                  </a:lnTo>
                  <a:lnTo>
                    <a:pt x="44323" y="65557"/>
                  </a:lnTo>
                  <a:lnTo>
                    <a:pt x="44323" y="9271"/>
                  </a:lnTo>
                  <a:close/>
                </a:path>
                <a:path w="194309" h="111760">
                  <a:moveTo>
                    <a:pt x="156375" y="34442"/>
                  </a:moveTo>
                  <a:lnTo>
                    <a:pt x="130543" y="27813"/>
                  </a:lnTo>
                  <a:lnTo>
                    <a:pt x="130543" y="92049"/>
                  </a:lnTo>
                  <a:lnTo>
                    <a:pt x="156375" y="99999"/>
                  </a:lnTo>
                  <a:lnTo>
                    <a:pt x="156375" y="34442"/>
                  </a:lnTo>
                  <a:close/>
                </a:path>
                <a:path w="194309" h="111760">
                  <a:moveTo>
                    <a:pt x="193878" y="42379"/>
                  </a:moveTo>
                  <a:lnTo>
                    <a:pt x="164655" y="35763"/>
                  </a:lnTo>
                  <a:lnTo>
                    <a:pt x="164655" y="102654"/>
                  </a:lnTo>
                  <a:lnTo>
                    <a:pt x="193878" y="111264"/>
                  </a:lnTo>
                  <a:lnTo>
                    <a:pt x="193878" y="42379"/>
                  </a:lnTo>
                  <a:close/>
                </a:path>
              </a:pathLst>
            </a:custGeom>
            <a:solidFill>
              <a:srgbClr val="BEB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7230D9C7-E8DB-4041-AA8A-2F77664583E7}"/>
                </a:ext>
              </a:extLst>
            </p:cNvPr>
            <p:cNvSpPr/>
            <p:nvPr/>
          </p:nvSpPr>
          <p:spPr>
            <a:xfrm>
              <a:off x="1366266" y="2457767"/>
              <a:ext cx="311150" cy="627380"/>
            </a:xfrm>
            <a:custGeom>
              <a:avLst/>
              <a:gdLst/>
              <a:ahLst/>
              <a:cxnLst/>
              <a:rect l="l" t="t" r="r" b="b"/>
              <a:pathLst>
                <a:path w="311150" h="627380">
                  <a:moveTo>
                    <a:pt x="307390" y="197358"/>
                  </a:moveTo>
                  <a:lnTo>
                    <a:pt x="0" y="50990"/>
                  </a:lnTo>
                  <a:lnTo>
                    <a:pt x="0" y="627176"/>
                  </a:lnTo>
                  <a:lnTo>
                    <a:pt x="307390" y="507314"/>
                  </a:lnTo>
                  <a:lnTo>
                    <a:pt x="307390" y="197358"/>
                  </a:lnTo>
                  <a:close/>
                </a:path>
                <a:path w="311150" h="627380">
                  <a:moveTo>
                    <a:pt x="310769" y="170865"/>
                  </a:moveTo>
                  <a:lnTo>
                    <a:pt x="0" y="0"/>
                  </a:lnTo>
                  <a:lnTo>
                    <a:pt x="0" y="50990"/>
                  </a:lnTo>
                  <a:lnTo>
                    <a:pt x="310769" y="198678"/>
                  </a:lnTo>
                  <a:lnTo>
                    <a:pt x="310769" y="1708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8685E707-EFDA-4C04-8EAB-CC63BD0DDF87}"/>
                </a:ext>
              </a:extLst>
            </p:cNvPr>
            <p:cNvSpPr/>
            <p:nvPr/>
          </p:nvSpPr>
          <p:spPr>
            <a:xfrm>
              <a:off x="1432509" y="2572994"/>
              <a:ext cx="209550" cy="485775"/>
            </a:xfrm>
            <a:custGeom>
              <a:avLst/>
              <a:gdLst/>
              <a:ahLst/>
              <a:cxnLst/>
              <a:rect l="l" t="t" r="r" b="b"/>
              <a:pathLst>
                <a:path w="209550" h="485775">
                  <a:moveTo>
                    <a:pt x="39458" y="165582"/>
                  </a:moveTo>
                  <a:lnTo>
                    <a:pt x="0" y="159613"/>
                  </a:lnTo>
                  <a:lnTo>
                    <a:pt x="0" y="254990"/>
                  </a:lnTo>
                  <a:lnTo>
                    <a:pt x="39458" y="253657"/>
                  </a:lnTo>
                  <a:lnTo>
                    <a:pt x="39458" y="165582"/>
                  </a:lnTo>
                  <a:close/>
                </a:path>
                <a:path w="209550" h="485775">
                  <a:moveTo>
                    <a:pt x="39458" y="16560"/>
                  </a:moveTo>
                  <a:lnTo>
                    <a:pt x="0" y="0"/>
                  </a:lnTo>
                  <a:lnTo>
                    <a:pt x="0" y="77495"/>
                  </a:lnTo>
                  <a:lnTo>
                    <a:pt x="39458" y="88747"/>
                  </a:lnTo>
                  <a:lnTo>
                    <a:pt x="39458" y="16560"/>
                  </a:lnTo>
                  <a:close/>
                </a:path>
                <a:path w="209550" h="485775">
                  <a:moveTo>
                    <a:pt x="95516" y="326517"/>
                  </a:moveTo>
                  <a:lnTo>
                    <a:pt x="2438" y="342404"/>
                  </a:lnTo>
                  <a:lnTo>
                    <a:pt x="2438" y="485457"/>
                  </a:lnTo>
                  <a:lnTo>
                    <a:pt x="95516" y="450367"/>
                  </a:lnTo>
                  <a:lnTo>
                    <a:pt x="95516" y="326517"/>
                  </a:lnTo>
                  <a:close/>
                </a:path>
                <a:path w="209550" h="485775">
                  <a:moveTo>
                    <a:pt x="204584" y="307975"/>
                  </a:moveTo>
                  <a:lnTo>
                    <a:pt x="132473" y="319887"/>
                  </a:lnTo>
                  <a:lnTo>
                    <a:pt x="132473" y="434467"/>
                  </a:lnTo>
                  <a:lnTo>
                    <a:pt x="204584" y="406641"/>
                  </a:lnTo>
                  <a:lnTo>
                    <a:pt x="204584" y="307975"/>
                  </a:lnTo>
                  <a:close/>
                </a:path>
                <a:path w="209550" h="485775">
                  <a:moveTo>
                    <a:pt x="204584" y="190741"/>
                  </a:moveTo>
                  <a:lnTo>
                    <a:pt x="178790" y="186766"/>
                  </a:lnTo>
                  <a:lnTo>
                    <a:pt x="178790" y="251015"/>
                  </a:lnTo>
                  <a:lnTo>
                    <a:pt x="204584" y="250355"/>
                  </a:lnTo>
                  <a:lnTo>
                    <a:pt x="204584" y="190741"/>
                  </a:lnTo>
                  <a:close/>
                </a:path>
                <a:path w="209550" h="485775">
                  <a:moveTo>
                    <a:pt x="208978" y="86766"/>
                  </a:moveTo>
                  <a:lnTo>
                    <a:pt x="178790" y="74180"/>
                  </a:lnTo>
                  <a:lnTo>
                    <a:pt x="178790" y="127825"/>
                  </a:lnTo>
                  <a:lnTo>
                    <a:pt x="208978" y="135115"/>
                  </a:lnTo>
                  <a:lnTo>
                    <a:pt x="208978" y="86766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97BFAAC0-56B3-4A77-B4D8-94C9E07AAE59}"/>
                </a:ext>
              </a:extLst>
            </p:cNvPr>
            <p:cNvSpPr/>
            <p:nvPr/>
          </p:nvSpPr>
          <p:spPr>
            <a:xfrm>
              <a:off x="840165" y="2852475"/>
              <a:ext cx="523240" cy="93345"/>
            </a:xfrm>
            <a:custGeom>
              <a:avLst/>
              <a:gdLst/>
              <a:ahLst/>
              <a:cxnLst/>
              <a:rect l="l" t="t" r="r" b="b"/>
              <a:pathLst>
                <a:path w="523240" h="93344">
                  <a:moveTo>
                    <a:pt x="32637" y="0"/>
                  </a:moveTo>
                  <a:lnTo>
                    <a:pt x="0" y="8612"/>
                  </a:lnTo>
                  <a:lnTo>
                    <a:pt x="453034" y="92727"/>
                  </a:lnTo>
                  <a:lnTo>
                    <a:pt x="523181" y="76163"/>
                  </a:lnTo>
                  <a:lnTo>
                    <a:pt x="326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F5D4EC58-676F-4EEE-B9F4-4B78973227E3}"/>
                </a:ext>
              </a:extLst>
            </p:cNvPr>
            <p:cNvSpPr/>
            <p:nvPr/>
          </p:nvSpPr>
          <p:spPr>
            <a:xfrm>
              <a:off x="1168488" y="2947847"/>
              <a:ext cx="116839" cy="111760"/>
            </a:xfrm>
            <a:custGeom>
              <a:avLst/>
              <a:gdLst/>
              <a:ahLst/>
              <a:cxnLst/>
              <a:rect l="l" t="t" r="r" b="b"/>
              <a:pathLst>
                <a:path w="116840" h="111760">
                  <a:moveTo>
                    <a:pt x="15582" y="3314"/>
                  </a:moveTo>
                  <a:lnTo>
                    <a:pt x="0" y="0"/>
                  </a:lnTo>
                  <a:lnTo>
                    <a:pt x="0" y="76174"/>
                  </a:lnTo>
                  <a:lnTo>
                    <a:pt x="15100" y="81470"/>
                  </a:lnTo>
                  <a:lnTo>
                    <a:pt x="15582" y="3314"/>
                  </a:lnTo>
                  <a:close/>
                </a:path>
                <a:path w="116840" h="111760">
                  <a:moveTo>
                    <a:pt x="56997" y="10604"/>
                  </a:moveTo>
                  <a:lnTo>
                    <a:pt x="49682" y="9283"/>
                  </a:lnTo>
                  <a:lnTo>
                    <a:pt x="49682" y="91401"/>
                  </a:lnTo>
                  <a:lnTo>
                    <a:pt x="56997" y="94056"/>
                  </a:lnTo>
                  <a:lnTo>
                    <a:pt x="56997" y="10604"/>
                  </a:lnTo>
                  <a:close/>
                </a:path>
                <a:path w="116840" h="111760">
                  <a:moveTo>
                    <a:pt x="116420" y="23190"/>
                  </a:moveTo>
                  <a:lnTo>
                    <a:pt x="102298" y="19875"/>
                  </a:lnTo>
                  <a:lnTo>
                    <a:pt x="102298" y="107302"/>
                  </a:lnTo>
                  <a:lnTo>
                    <a:pt x="116420" y="111277"/>
                  </a:lnTo>
                  <a:lnTo>
                    <a:pt x="116420" y="23190"/>
                  </a:lnTo>
                  <a:close/>
                </a:path>
              </a:pathLst>
            </a:custGeom>
            <a:solidFill>
              <a:srgbClr val="000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C9BFEB31-3CCA-4FC9-B9DF-E3C623E61C84}"/>
                </a:ext>
              </a:extLst>
            </p:cNvPr>
            <p:cNvSpPr/>
            <p:nvPr/>
          </p:nvSpPr>
          <p:spPr>
            <a:xfrm>
              <a:off x="840165" y="2861088"/>
              <a:ext cx="453390" cy="114300"/>
            </a:xfrm>
            <a:custGeom>
              <a:avLst/>
              <a:gdLst/>
              <a:ahLst/>
              <a:cxnLst/>
              <a:rect l="l" t="t" r="r" b="b"/>
              <a:pathLst>
                <a:path w="453390" h="114300">
                  <a:moveTo>
                    <a:pt x="0" y="0"/>
                  </a:moveTo>
                  <a:lnTo>
                    <a:pt x="0" y="13249"/>
                  </a:lnTo>
                  <a:lnTo>
                    <a:pt x="453034" y="113910"/>
                  </a:lnTo>
                  <a:lnTo>
                    <a:pt x="453034" y="841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>
              <a:extLst>
                <a:ext uri="{FF2B5EF4-FFF2-40B4-BE49-F238E27FC236}">
                  <a16:creationId xmlns:a16="http://schemas.microsoft.com/office/drawing/2014/main" id="{5D59356C-0471-4E0C-83AD-96D6627E46A7}"/>
                </a:ext>
              </a:extLst>
            </p:cNvPr>
            <p:cNvSpPr/>
            <p:nvPr/>
          </p:nvSpPr>
          <p:spPr>
            <a:xfrm>
              <a:off x="1432518" y="2979635"/>
              <a:ext cx="303530" cy="114300"/>
            </a:xfrm>
            <a:custGeom>
              <a:avLst/>
              <a:gdLst/>
              <a:ahLst/>
              <a:cxnLst/>
              <a:rect l="l" t="t" r="r" b="b"/>
              <a:pathLst>
                <a:path w="303530" h="114300">
                  <a:moveTo>
                    <a:pt x="206068" y="0"/>
                  </a:moveTo>
                  <a:lnTo>
                    <a:pt x="0" y="77491"/>
                  </a:lnTo>
                  <a:lnTo>
                    <a:pt x="121977" y="114084"/>
                  </a:lnTo>
                  <a:lnTo>
                    <a:pt x="144304" y="114084"/>
                  </a:lnTo>
                  <a:lnTo>
                    <a:pt x="303289" y="18437"/>
                  </a:lnTo>
                  <a:lnTo>
                    <a:pt x="303289" y="16049"/>
                  </a:lnTo>
                  <a:lnTo>
                    <a:pt x="206068" y="0"/>
                  </a:lnTo>
                  <a:close/>
                </a:path>
              </a:pathLst>
            </a:custGeom>
            <a:solidFill>
              <a:srgbClr val="16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0D89BD8C-BCE6-4E4C-8BA3-91521E5CC520}"/>
                </a:ext>
              </a:extLst>
            </p:cNvPr>
            <p:cNvSpPr/>
            <p:nvPr/>
          </p:nvSpPr>
          <p:spPr>
            <a:xfrm>
              <a:off x="1124407" y="3052572"/>
              <a:ext cx="171450" cy="701675"/>
            </a:xfrm>
            <a:custGeom>
              <a:avLst/>
              <a:gdLst/>
              <a:ahLst/>
              <a:cxnLst/>
              <a:rect l="l" t="t" r="r" b="b"/>
              <a:pathLst>
                <a:path w="171450" h="701675">
                  <a:moveTo>
                    <a:pt x="57147" y="170942"/>
                  </a:moveTo>
                  <a:lnTo>
                    <a:pt x="47929" y="700532"/>
                  </a:lnTo>
                  <a:lnTo>
                    <a:pt x="105079" y="701547"/>
                  </a:lnTo>
                  <a:lnTo>
                    <a:pt x="114285" y="171958"/>
                  </a:lnTo>
                  <a:lnTo>
                    <a:pt x="57147" y="170942"/>
                  </a:lnTo>
                  <a:close/>
                </a:path>
                <a:path w="171450" h="701675">
                  <a:moveTo>
                    <a:pt x="156744" y="142366"/>
                  </a:moveTo>
                  <a:lnTo>
                    <a:pt x="57645" y="142366"/>
                  </a:lnTo>
                  <a:lnTo>
                    <a:pt x="114782" y="143382"/>
                  </a:lnTo>
                  <a:lnTo>
                    <a:pt x="114285" y="171958"/>
                  </a:lnTo>
                  <a:lnTo>
                    <a:pt x="171373" y="172974"/>
                  </a:lnTo>
                  <a:lnTo>
                    <a:pt x="156744" y="142366"/>
                  </a:lnTo>
                  <a:close/>
                </a:path>
                <a:path w="171450" h="701675">
                  <a:moveTo>
                    <a:pt x="57645" y="142366"/>
                  </a:moveTo>
                  <a:lnTo>
                    <a:pt x="57147" y="170942"/>
                  </a:lnTo>
                  <a:lnTo>
                    <a:pt x="114285" y="171958"/>
                  </a:lnTo>
                  <a:lnTo>
                    <a:pt x="114782" y="143382"/>
                  </a:lnTo>
                  <a:lnTo>
                    <a:pt x="57645" y="142366"/>
                  </a:lnTo>
                  <a:close/>
                </a:path>
                <a:path w="171450" h="701675">
                  <a:moveTo>
                    <a:pt x="88696" y="0"/>
                  </a:moveTo>
                  <a:lnTo>
                    <a:pt x="0" y="169925"/>
                  </a:lnTo>
                  <a:lnTo>
                    <a:pt x="57147" y="170942"/>
                  </a:lnTo>
                  <a:lnTo>
                    <a:pt x="57645" y="142366"/>
                  </a:lnTo>
                  <a:lnTo>
                    <a:pt x="156744" y="142366"/>
                  </a:lnTo>
                  <a:lnTo>
                    <a:pt x="88696" y="0"/>
                  </a:lnTo>
                  <a:close/>
                </a:path>
              </a:pathLst>
            </a:custGeom>
            <a:solidFill>
              <a:srgbClr val="FDB8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4">
            <a:extLst>
              <a:ext uri="{FF2B5EF4-FFF2-40B4-BE49-F238E27FC236}">
                <a16:creationId xmlns:a16="http://schemas.microsoft.com/office/drawing/2014/main" id="{5B12BB2A-9A97-48BD-95B8-4AD01F4EE08A}"/>
              </a:ext>
            </a:extLst>
          </p:cNvPr>
          <p:cNvSpPr txBox="1"/>
          <p:nvPr/>
        </p:nvSpPr>
        <p:spPr>
          <a:xfrm>
            <a:off x="2130610" y="4508226"/>
            <a:ext cx="1428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Civil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protection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5">
            <a:extLst>
              <a:ext uri="{FF2B5EF4-FFF2-40B4-BE49-F238E27FC236}">
                <a16:creationId xmlns:a16="http://schemas.microsoft.com/office/drawing/2014/main" id="{C93B74CE-07B6-4101-B327-9696247E0557}"/>
              </a:ext>
            </a:extLst>
          </p:cNvPr>
          <p:cNvSpPr txBox="1"/>
          <p:nvPr/>
        </p:nvSpPr>
        <p:spPr>
          <a:xfrm>
            <a:off x="4798550" y="4521308"/>
            <a:ext cx="2299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Galileo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Ground</a:t>
            </a:r>
            <a:r>
              <a:rPr sz="1800" spc="-10" dirty="0">
                <a:latin typeface="Calibri"/>
                <a:cs typeface="Calibri"/>
              </a:rPr>
              <a:t> Segment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6">
            <a:extLst>
              <a:ext uri="{FF2B5EF4-FFF2-40B4-BE49-F238E27FC236}">
                <a16:creationId xmlns:a16="http://schemas.microsoft.com/office/drawing/2014/main" id="{22B76765-6966-4687-9ED2-00D2234832F9}"/>
              </a:ext>
            </a:extLst>
          </p:cNvPr>
          <p:cNvSpPr txBox="1"/>
          <p:nvPr/>
        </p:nvSpPr>
        <p:spPr>
          <a:xfrm>
            <a:off x="7583152" y="4602079"/>
            <a:ext cx="359612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Population</a:t>
            </a:r>
            <a:endParaRPr sz="1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600" spc="-10" dirty="0">
                <a:latin typeface="Calibri"/>
                <a:cs typeface="Calibri"/>
              </a:rPr>
              <a:t>(smartphone,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car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navigator,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Handheld,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smartwatch, </a:t>
            </a:r>
            <a:r>
              <a:rPr sz="1600" dirty="0">
                <a:latin typeface="Calibri"/>
                <a:cs typeface="Calibri"/>
              </a:rPr>
              <a:t>public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display,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sirens,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etc)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25" name="object 27">
            <a:extLst>
              <a:ext uri="{FF2B5EF4-FFF2-40B4-BE49-F238E27FC236}">
                <a16:creationId xmlns:a16="http://schemas.microsoft.com/office/drawing/2014/main" id="{327A7868-FC72-4032-B340-9FF6B2B2A4F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0051" y="3588873"/>
            <a:ext cx="1039367" cy="688848"/>
          </a:xfrm>
          <a:prstGeom prst="rect">
            <a:avLst/>
          </a:prstGeom>
        </p:spPr>
      </p:pic>
      <p:pic>
        <p:nvPicPr>
          <p:cNvPr id="26" name="object 28">
            <a:extLst>
              <a:ext uri="{FF2B5EF4-FFF2-40B4-BE49-F238E27FC236}">
                <a16:creationId xmlns:a16="http://schemas.microsoft.com/office/drawing/2014/main" id="{33B5D51C-2B90-4867-9798-63B686D1E5F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58187" y="3588873"/>
            <a:ext cx="944879" cy="688848"/>
          </a:xfrm>
          <a:prstGeom prst="rect">
            <a:avLst/>
          </a:prstGeom>
        </p:spPr>
      </p:pic>
      <p:pic>
        <p:nvPicPr>
          <p:cNvPr id="27" name="object 29">
            <a:extLst>
              <a:ext uri="{FF2B5EF4-FFF2-40B4-BE49-F238E27FC236}">
                <a16:creationId xmlns:a16="http://schemas.microsoft.com/office/drawing/2014/main" id="{8B754B6C-9970-45AF-A751-FF44D30E623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52575" y="1959717"/>
            <a:ext cx="841248" cy="630936"/>
          </a:xfrm>
          <a:prstGeom prst="rect">
            <a:avLst/>
          </a:prstGeom>
        </p:spPr>
      </p:pic>
      <p:sp>
        <p:nvSpPr>
          <p:cNvPr id="28" name="object 30">
            <a:extLst>
              <a:ext uri="{FF2B5EF4-FFF2-40B4-BE49-F238E27FC236}">
                <a16:creationId xmlns:a16="http://schemas.microsoft.com/office/drawing/2014/main" id="{94BFDADA-5664-4133-9D42-63494D10E2E9}"/>
              </a:ext>
            </a:extLst>
          </p:cNvPr>
          <p:cNvSpPr txBox="1"/>
          <p:nvPr/>
        </p:nvSpPr>
        <p:spPr>
          <a:xfrm>
            <a:off x="4725334" y="1403668"/>
            <a:ext cx="24657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Galileo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Emergency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Service</a:t>
            </a:r>
            <a:endParaRPr sz="1800" dirty="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Interface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9" name="object 31">
            <a:extLst>
              <a:ext uri="{FF2B5EF4-FFF2-40B4-BE49-F238E27FC236}">
                <a16:creationId xmlns:a16="http://schemas.microsoft.com/office/drawing/2014/main" id="{2BD4CA22-47C4-4A93-87B4-026FDA7245EE}"/>
              </a:ext>
            </a:extLst>
          </p:cNvPr>
          <p:cNvSpPr/>
          <p:nvPr/>
        </p:nvSpPr>
        <p:spPr>
          <a:xfrm>
            <a:off x="3382626" y="2357101"/>
            <a:ext cx="1676400" cy="171450"/>
          </a:xfrm>
          <a:custGeom>
            <a:avLst/>
            <a:gdLst/>
            <a:ahLst/>
            <a:cxnLst/>
            <a:rect l="l" t="t" r="r" b="b"/>
            <a:pathLst>
              <a:path w="1676400" h="171450">
                <a:moveTo>
                  <a:pt x="1504950" y="0"/>
                </a:moveTo>
                <a:lnTo>
                  <a:pt x="1504950" y="171450"/>
                </a:lnTo>
                <a:lnTo>
                  <a:pt x="1619250" y="114300"/>
                </a:lnTo>
                <a:lnTo>
                  <a:pt x="1533525" y="114300"/>
                </a:lnTo>
                <a:lnTo>
                  <a:pt x="1533525" y="57150"/>
                </a:lnTo>
                <a:lnTo>
                  <a:pt x="1619250" y="57150"/>
                </a:lnTo>
                <a:lnTo>
                  <a:pt x="1504950" y="0"/>
                </a:lnTo>
                <a:close/>
              </a:path>
              <a:path w="1676400" h="171450">
                <a:moveTo>
                  <a:pt x="1504950" y="57150"/>
                </a:moveTo>
                <a:lnTo>
                  <a:pt x="0" y="57150"/>
                </a:lnTo>
                <a:lnTo>
                  <a:pt x="0" y="114300"/>
                </a:lnTo>
                <a:lnTo>
                  <a:pt x="1504950" y="114300"/>
                </a:lnTo>
                <a:lnTo>
                  <a:pt x="1504950" y="57150"/>
                </a:lnTo>
                <a:close/>
              </a:path>
              <a:path w="1676400" h="171450">
                <a:moveTo>
                  <a:pt x="1619250" y="57150"/>
                </a:moveTo>
                <a:lnTo>
                  <a:pt x="1533525" y="57150"/>
                </a:lnTo>
                <a:lnTo>
                  <a:pt x="1533525" y="114300"/>
                </a:lnTo>
                <a:lnTo>
                  <a:pt x="1619250" y="114300"/>
                </a:lnTo>
                <a:lnTo>
                  <a:pt x="1676400" y="85725"/>
                </a:lnTo>
                <a:lnTo>
                  <a:pt x="1619250" y="57150"/>
                </a:lnTo>
                <a:close/>
              </a:path>
            </a:pathLst>
          </a:custGeom>
          <a:solidFill>
            <a:srgbClr val="FDB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2">
            <a:extLst>
              <a:ext uri="{FF2B5EF4-FFF2-40B4-BE49-F238E27FC236}">
                <a16:creationId xmlns:a16="http://schemas.microsoft.com/office/drawing/2014/main" id="{E43BEEFF-D2AB-48B3-90FB-1A6E4EC6BA6F}"/>
              </a:ext>
            </a:extLst>
          </p:cNvPr>
          <p:cNvSpPr/>
          <p:nvPr/>
        </p:nvSpPr>
        <p:spPr>
          <a:xfrm>
            <a:off x="5575282" y="2645517"/>
            <a:ext cx="171450" cy="795655"/>
          </a:xfrm>
          <a:custGeom>
            <a:avLst/>
            <a:gdLst/>
            <a:ahLst/>
            <a:cxnLst/>
            <a:rect l="l" t="t" r="r" b="b"/>
            <a:pathLst>
              <a:path w="171450" h="795654">
                <a:moveTo>
                  <a:pt x="57150" y="624077"/>
                </a:moveTo>
                <a:lnTo>
                  <a:pt x="0" y="624077"/>
                </a:lnTo>
                <a:lnTo>
                  <a:pt x="85725" y="795527"/>
                </a:lnTo>
                <a:lnTo>
                  <a:pt x="157162" y="652652"/>
                </a:lnTo>
                <a:lnTo>
                  <a:pt x="57150" y="652652"/>
                </a:lnTo>
                <a:lnTo>
                  <a:pt x="57150" y="624077"/>
                </a:lnTo>
                <a:close/>
              </a:path>
              <a:path w="171450" h="795654">
                <a:moveTo>
                  <a:pt x="114300" y="0"/>
                </a:moveTo>
                <a:lnTo>
                  <a:pt x="57150" y="0"/>
                </a:lnTo>
                <a:lnTo>
                  <a:pt x="57150" y="652652"/>
                </a:lnTo>
                <a:lnTo>
                  <a:pt x="114300" y="652652"/>
                </a:lnTo>
                <a:lnTo>
                  <a:pt x="114300" y="0"/>
                </a:lnTo>
                <a:close/>
              </a:path>
              <a:path w="171450" h="795654">
                <a:moveTo>
                  <a:pt x="171450" y="624077"/>
                </a:moveTo>
                <a:lnTo>
                  <a:pt x="114300" y="624077"/>
                </a:lnTo>
                <a:lnTo>
                  <a:pt x="114300" y="652652"/>
                </a:lnTo>
                <a:lnTo>
                  <a:pt x="157162" y="652652"/>
                </a:lnTo>
                <a:lnTo>
                  <a:pt x="171450" y="624077"/>
                </a:lnTo>
                <a:close/>
              </a:path>
            </a:pathLst>
          </a:custGeom>
          <a:solidFill>
            <a:srgbClr val="FDB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3">
            <a:extLst>
              <a:ext uri="{FF2B5EF4-FFF2-40B4-BE49-F238E27FC236}">
                <a16:creationId xmlns:a16="http://schemas.microsoft.com/office/drawing/2014/main" id="{EE264A26-9177-476F-BCD1-6E87DAF62142}"/>
              </a:ext>
            </a:extLst>
          </p:cNvPr>
          <p:cNvGrpSpPr/>
          <p:nvPr/>
        </p:nvGrpSpPr>
        <p:grpSpPr>
          <a:xfrm>
            <a:off x="6762563" y="746713"/>
            <a:ext cx="3094355" cy="3888104"/>
            <a:chOff x="5079365" y="1005839"/>
            <a:chExt cx="3094355" cy="3888104"/>
          </a:xfrm>
        </p:grpSpPr>
        <p:sp>
          <p:nvSpPr>
            <p:cNvPr id="32" name="object 34">
              <a:extLst>
                <a:ext uri="{FF2B5EF4-FFF2-40B4-BE49-F238E27FC236}">
                  <a16:creationId xmlns:a16="http://schemas.microsoft.com/office/drawing/2014/main" id="{2F0676BF-0DC4-4190-9A9C-DC00A787AE5C}"/>
                </a:ext>
              </a:extLst>
            </p:cNvPr>
            <p:cNvSpPr/>
            <p:nvPr/>
          </p:nvSpPr>
          <p:spPr>
            <a:xfrm>
              <a:off x="5079365" y="1005839"/>
              <a:ext cx="3094355" cy="2435860"/>
            </a:xfrm>
            <a:custGeom>
              <a:avLst/>
              <a:gdLst/>
              <a:ahLst/>
              <a:cxnLst/>
              <a:rect l="l" t="t" r="r" b="b"/>
              <a:pathLst>
                <a:path w="3094354" h="2435860">
                  <a:moveTo>
                    <a:pt x="123190" y="2236343"/>
                  </a:moveTo>
                  <a:lnTo>
                    <a:pt x="71120" y="2212594"/>
                  </a:lnTo>
                  <a:lnTo>
                    <a:pt x="0" y="2368677"/>
                  </a:lnTo>
                  <a:lnTo>
                    <a:pt x="52070" y="2392299"/>
                  </a:lnTo>
                  <a:lnTo>
                    <a:pt x="123190" y="2236343"/>
                  </a:lnTo>
                  <a:close/>
                </a:path>
                <a:path w="3094354" h="2435860">
                  <a:moveTo>
                    <a:pt x="217932" y="2028317"/>
                  </a:moveTo>
                  <a:lnTo>
                    <a:pt x="165989" y="2004568"/>
                  </a:lnTo>
                  <a:lnTo>
                    <a:pt x="94869" y="2160651"/>
                  </a:lnTo>
                  <a:lnTo>
                    <a:pt x="146812" y="2184273"/>
                  </a:lnTo>
                  <a:lnTo>
                    <a:pt x="217932" y="2028317"/>
                  </a:lnTo>
                  <a:close/>
                </a:path>
                <a:path w="3094354" h="2435860">
                  <a:moveTo>
                    <a:pt x="312801" y="1820291"/>
                  </a:moveTo>
                  <a:lnTo>
                    <a:pt x="260731" y="1796542"/>
                  </a:lnTo>
                  <a:lnTo>
                    <a:pt x="189611" y="1952625"/>
                  </a:lnTo>
                  <a:lnTo>
                    <a:pt x="241681" y="1976374"/>
                  </a:lnTo>
                  <a:lnTo>
                    <a:pt x="312801" y="1820291"/>
                  </a:lnTo>
                  <a:close/>
                </a:path>
                <a:path w="3094354" h="2435860">
                  <a:moveTo>
                    <a:pt x="405257" y="2324735"/>
                  </a:moveTo>
                  <a:lnTo>
                    <a:pt x="368173" y="2281174"/>
                  </a:lnTo>
                  <a:lnTo>
                    <a:pt x="237617" y="2392299"/>
                  </a:lnTo>
                  <a:lnTo>
                    <a:pt x="274701" y="2435733"/>
                  </a:lnTo>
                  <a:lnTo>
                    <a:pt x="405257" y="2324735"/>
                  </a:lnTo>
                  <a:close/>
                </a:path>
                <a:path w="3094354" h="2435860">
                  <a:moveTo>
                    <a:pt x="407543" y="1612265"/>
                  </a:moveTo>
                  <a:lnTo>
                    <a:pt x="355600" y="1588643"/>
                  </a:lnTo>
                  <a:lnTo>
                    <a:pt x="284480" y="1744599"/>
                  </a:lnTo>
                  <a:lnTo>
                    <a:pt x="336423" y="1768348"/>
                  </a:lnTo>
                  <a:lnTo>
                    <a:pt x="407543" y="1612265"/>
                  </a:lnTo>
                  <a:close/>
                </a:path>
                <a:path w="3094354" h="2435860">
                  <a:moveTo>
                    <a:pt x="502412" y="1404239"/>
                  </a:moveTo>
                  <a:lnTo>
                    <a:pt x="450342" y="1380617"/>
                  </a:lnTo>
                  <a:lnTo>
                    <a:pt x="379222" y="1536573"/>
                  </a:lnTo>
                  <a:lnTo>
                    <a:pt x="431292" y="1560322"/>
                  </a:lnTo>
                  <a:lnTo>
                    <a:pt x="502412" y="1404239"/>
                  </a:lnTo>
                  <a:close/>
                </a:path>
                <a:path w="3094354" h="2435860">
                  <a:moveTo>
                    <a:pt x="579374" y="2176526"/>
                  </a:moveTo>
                  <a:lnTo>
                    <a:pt x="542290" y="2133092"/>
                  </a:lnTo>
                  <a:lnTo>
                    <a:pt x="411734" y="2244090"/>
                  </a:lnTo>
                  <a:lnTo>
                    <a:pt x="448818" y="2287651"/>
                  </a:lnTo>
                  <a:lnTo>
                    <a:pt x="579374" y="2176526"/>
                  </a:lnTo>
                  <a:close/>
                </a:path>
                <a:path w="3094354" h="2435860">
                  <a:moveTo>
                    <a:pt x="597154" y="1196213"/>
                  </a:moveTo>
                  <a:lnTo>
                    <a:pt x="545211" y="1172591"/>
                  </a:lnTo>
                  <a:lnTo>
                    <a:pt x="474091" y="1328547"/>
                  </a:lnTo>
                  <a:lnTo>
                    <a:pt x="526034" y="1352296"/>
                  </a:lnTo>
                  <a:lnTo>
                    <a:pt x="597154" y="1196213"/>
                  </a:lnTo>
                  <a:close/>
                </a:path>
                <a:path w="3094354" h="2435860">
                  <a:moveTo>
                    <a:pt x="692023" y="988187"/>
                  </a:moveTo>
                  <a:lnTo>
                    <a:pt x="639953" y="964565"/>
                  </a:lnTo>
                  <a:lnTo>
                    <a:pt x="568833" y="1120521"/>
                  </a:lnTo>
                  <a:lnTo>
                    <a:pt x="620903" y="1144270"/>
                  </a:lnTo>
                  <a:lnTo>
                    <a:pt x="692023" y="988187"/>
                  </a:lnTo>
                  <a:close/>
                </a:path>
                <a:path w="3094354" h="2435860">
                  <a:moveTo>
                    <a:pt x="753491" y="2028444"/>
                  </a:moveTo>
                  <a:lnTo>
                    <a:pt x="716407" y="1984883"/>
                  </a:lnTo>
                  <a:lnTo>
                    <a:pt x="585851" y="2096008"/>
                  </a:lnTo>
                  <a:lnTo>
                    <a:pt x="622935" y="2139569"/>
                  </a:lnTo>
                  <a:lnTo>
                    <a:pt x="753491" y="2028444"/>
                  </a:lnTo>
                  <a:close/>
                </a:path>
                <a:path w="3094354" h="2435860">
                  <a:moveTo>
                    <a:pt x="786765" y="780288"/>
                  </a:moveTo>
                  <a:lnTo>
                    <a:pt x="734822" y="756539"/>
                  </a:lnTo>
                  <a:lnTo>
                    <a:pt x="663702" y="912495"/>
                  </a:lnTo>
                  <a:lnTo>
                    <a:pt x="715645" y="936244"/>
                  </a:lnTo>
                  <a:lnTo>
                    <a:pt x="786765" y="780288"/>
                  </a:lnTo>
                  <a:close/>
                </a:path>
                <a:path w="3094354" h="2435860">
                  <a:moveTo>
                    <a:pt x="912241" y="642620"/>
                  </a:moveTo>
                  <a:lnTo>
                    <a:pt x="909612" y="569214"/>
                  </a:lnTo>
                  <a:lnTo>
                    <a:pt x="905383" y="451104"/>
                  </a:lnTo>
                  <a:lnTo>
                    <a:pt x="756285" y="571500"/>
                  </a:lnTo>
                  <a:lnTo>
                    <a:pt x="808291" y="595223"/>
                  </a:lnTo>
                  <a:lnTo>
                    <a:pt x="758444" y="704469"/>
                  </a:lnTo>
                  <a:lnTo>
                    <a:pt x="810514" y="728218"/>
                  </a:lnTo>
                  <a:lnTo>
                    <a:pt x="860272" y="618934"/>
                  </a:lnTo>
                  <a:lnTo>
                    <a:pt x="912241" y="642620"/>
                  </a:lnTo>
                  <a:close/>
                </a:path>
                <a:path w="3094354" h="2435860">
                  <a:moveTo>
                    <a:pt x="927608" y="1880362"/>
                  </a:moveTo>
                  <a:lnTo>
                    <a:pt x="890651" y="1836801"/>
                  </a:lnTo>
                  <a:lnTo>
                    <a:pt x="759968" y="1947926"/>
                  </a:lnTo>
                  <a:lnTo>
                    <a:pt x="797052" y="1991360"/>
                  </a:lnTo>
                  <a:lnTo>
                    <a:pt x="927608" y="1880362"/>
                  </a:lnTo>
                  <a:close/>
                </a:path>
                <a:path w="3094354" h="2435860">
                  <a:moveTo>
                    <a:pt x="1101725" y="1732153"/>
                  </a:moveTo>
                  <a:lnTo>
                    <a:pt x="1064768" y="1688719"/>
                  </a:lnTo>
                  <a:lnTo>
                    <a:pt x="934085" y="1799717"/>
                  </a:lnTo>
                  <a:lnTo>
                    <a:pt x="971169" y="1843278"/>
                  </a:lnTo>
                  <a:lnTo>
                    <a:pt x="1101725" y="1732153"/>
                  </a:lnTo>
                  <a:close/>
                </a:path>
                <a:path w="3094354" h="2435860">
                  <a:moveTo>
                    <a:pt x="1275842" y="1584071"/>
                  </a:moveTo>
                  <a:lnTo>
                    <a:pt x="1238885" y="1540510"/>
                  </a:lnTo>
                  <a:lnTo>
                    <a:pt x="1108202" y="1651635"/>
                  </a:lnTo>
                  <a:lnTo>
                    <a:pt x="1145286" y="1695196"/>
                  </a:lnTo>
                  <a:lnTo>
                    <a:pt x="1275842" y="1584071"/>
                  </a:lnTo>
                  <a:close/>
                </a:path>
                <a:path w="3094354" h="2435860">
                  <a:moveTo>
                    <a:pt x="1449959" y="1435989"/>
                  </a:moveTo>
                  <a:lnTo>
                    <a:pt x="1413002" y="1392428"/>
                  </a:lnTo>
                  <a:lnTo>
                    <a:pt x="1282319" y="1503553"/>
                  </a:lnTo>
                  <a:lnTo>
                    <a:pt x="1319403" y="1546987"/>
                  </a:lnTo>
                  <a:lnTo>
                    <a:pt x="1449959" y="1435989"/>
                  </a:lnTo>
                  <a:close/>
                </a:path>
                <a:path w="3094354" h="2435860">
                  <a:moveTo>
                    <a:pt x="1624076" y="1287780"/>
                  </a:moveTo>
                  <a:lnTo>
                    <a:pt x="1587119" y="1244346"/>
                  </a:lnTo>
                  <a:lnTo>
                    <a:pt x="1456436" y="1355344"/>
                  </a:lnTo>
                  <a:lnTo>
                    <a:pt x="1493507" y="1398905"/>
                  </a:lnTo>
                  <a:lnTo>
                    <a:pt x="1624076" y="1287780"/>
                  </a:lnTo>
                  <a:close/>
                </a:path>
                <a:path w="3094354" h="2435860">
                  <a:moveTo>
                    <a:pt x="1798193" y="1139698"/>
                  </a:moveTo>
                  <a:lnTo>
                    <a:pt x="1761236" y="1096137"/>
                  </a:lnTo>
                  <a:lnTo>
                    <a:pt x="1630553" y="1207262"/>
                  </a:lnTo>
                  <a:lnTo>
                    <a:pt x="1667637" y="1250823"/>
                  </a:lnTo>
                  <a:lnTo>
                    <a:pt x="1798193" y="1139698"/>
                  </a:lnTo>
                  <a:close/>
                </a:path>
                <a:path w="3094354" h="2435860">
                  <a:moveTo>
                    <a:pt x="1972310" y="991616"/>
                  </a:moveTo>
                  <a:lnTo>
                    <a:pt x="1935353" y="948055"/>
                  </a:lnTo>
                  <a:lnTo>
                    <a:pt x="1804670" y="1059180"/>
                  </a:lnTo>
                  <a:lnTo>
                    <a:pt x="1841754" y="1102614"/>
                  </a:lnTo>
                  <a:lnTo>
                    <a:pt x="1972310" y="991616"/>
                  </a:lnTo>
                  <a:close/>
                </a:path>
                <a:path w="3094354" h="2435860">
                  <a:moveTo>
                    <a:pt x="2146427" y="843407"/>
                  </a:moveTo>
                  <a:lnTo>
                    <a:pt x="2109470" y="799973"/>
                  </a:lnTo>
                  <a:lnTo>
                    <a:pt x="1978787" y="910971"/>
                  </a:lnTo>
                  <a:lnTo>
                    <a:pt x="2015871" y="954532"/>
                  </a:lnTo>
                  <a:lnTo>
                    <a:pt x="2146427" y="843407"/>
                  </a:lnTo>
                  <a:close/>
                </a:path>
                <a:path w="3094354" h="2435860">
                  <a:moveTo>
                    <a:pt x="2320544" y="695325"/>
                  </a:moveTo>
                  <a:lnTo>
                    <a:pt x="2283587" y="651764"/>
                  </a:lnTo>
                  <a:lnTo>
                    <a:pt x="2152904" y="762889"/>
                  </a:lnTo>
                  <a:lnTo>
                    <a:pt x="2189988" y="806450"/>
                  </a:lnTo>
                  <a:lnTo>
                    <a:pt x="2320544" y="695325"/>
                  </a:lnTo>
                  <a:close/>
                </a:path>
                <a:path w="3094354" h="2435860">
                  <a:moveTo>
                    <a:pt x="2494661" y="547243"/>
                  </a:moveTo>
                  <a:lnTo>
                    <a:pt x="2457704" y="503682"/>
                  </a:lnTo>
                  <a:lnTo>
                    <a:pt x="2327021" y="614807"/>
                  </a:lnTo>
                  <a:lnTo>
                    <a:pt x="2364105" y="658241"/>
                  </a:lnTo>
                  <a:lnTo>
                    <a:pt x="2494661" y="547243"/>
                  </a:lnTo>
                  <a:close/>
                </a:path>
                <a:path w="3094354" h="2435860">
                  <a:moveTo>
                    <a:pt x="2668778" y="399034"/>
                  </a:moveTo>
                  <a:lnTo>
                    <a:pt x="2631821" y="355600"/>
                  </a:lnTo>
                  <a:lnTo>
                    <a:pt x="2501138" y="466598"/>
                  </a:lnTo>
                  <a:lnTo>
                    <a:pt x="2538222" y="510159"/>
                  </a:lnTo>
                  <a:lnTo>
                    <a:pt x="2668778" y="399034"/>
                  </a:lnTo>
                  <a:close/>
                </a:path>
                <a:path w="3094354" h="2435860">
                  <a:moveTo>
                    <a:pt x="2842895" y="250952"/>
                  </a:moveTo>
                  <a:lnTo>
                    <a:pt x="2805938" y="207391"/>
                  </a:lnTo>
                  <a:lnTo>
                    <a:pt x="2675255" y="318516"/>
                  </a:lnTo>
                  <a:lnTo>
                    <a:pt x="2712339" y="362077"/>
                  </a:lnTo>
                  <a:lnTo>
                    <a:pt x="2842895" y="250952"/>
                  </a:lnTo>
                  <a:close/>
                </a:path>
                <a:path w="3094354" h="2435860">
                  <a:moveTo>
                    <a:pt x="3093847" y="0"/>
                  </a:moveTo>
                  <a:lnTo>
                    <a:pt x="2907665" y="45847"/>
                  </a:lnTo>
                  <a:lnTo>
                    <a:pt x="2944698" y="89369"/>
                  </a:lnTo>
                  <a:lnTo>
                    <a:pt x="2849372" y="170434"/>
                  </a:lnTo>
                  <a:lnTo>
                    <a:pt x="2886456" y="213995"/>
                  </a:lnTo>
                  <a:lnTo>
                    <a:pt x="2981731" y="132880"/>
                  </a:lnTo>
                  <a:lnTo>
                    <a:pt x="3018790" y="176403"/>
                  </a:lnTo>
                  <a:lnTo>
                    <a:pt x="3063684" y="70866"/>
                  </a:lnTo>
                  <a:lnTo>
                    <a:pt x="3093847" y="0"/>
                  </a:lnTo>
                  <a:close/>
                </a:path>
              </a:pathLst>
            </a:custGeom>
            <a:solidFill>
              <a:srgbClr val="FDB8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5">
              <a:extLst>
                <a:ext uri="{FF2B5EF4-FFF2-40B4-BE49-F238E27FC236}">
                  <a16:creationId xmlns:a16="http://schemas.microsoft.com/office/drawing/2014/main" id="{268EC90C-3F45-48E8-94C9-E2F1CEB6933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59752" y="3195827"/>
              <a:ext cx="848868" cy="1697736"/>
            </a:xfrm>
            <a:prstGeom prst="rect">
              <a:avLst/>
            </a:prstGeom>
          </p:spPr>
        </p:pic>
      </p:grpSp>
      <p:sp>
        <p:nvSpPr>
          <p:cNvPr id="34" name="object 36">
            <a:extLst>
              <a:ext uri="{FF2B5EF4-FFF2-40B4-BE49-F238E27FC236}">
                <a16:creationId xmlns:a16="http://schemas.microsoft.com/office/drawing/2014/main" id="{44BAF9E4-FB4E-42CA-921B-DEDA0FCAF625}"/>
              </a:ext>
            </a:extLst>
          </p:cNvPr>
          <p:cNvSpPr txBox="1"/>
          <p:nvPr/>
        </p:nvSpPr>
        <p:spPr>
          <a:xfrm>
            <a:off x="8972405" y="3443585"/>
            <a:ext cx="599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ALERT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5" name="object 37">
            <a:extLst>
              <a:ext uri="{FF2B5EF4-FFF2-40B4-BE49-F238E27FC236}">
                <a16:creationId xmlns:a16="http://schemas.microsoft.com/office/drawing/2014/main" id="{9D5DE760-749A-49DA-B46D-9BB06E2F8805}"/>
              </a:ext>
            </a:extLst>
          </p:cNvPr>
          <p:cNvSpPr txBox="1"/>
          <p:nvPr/>
        </p:nvSpPr>
        <p:spPr>
          <a:xfrm>
            <a:off x="3879578" y="2530964"/>
            <a:ext cx="677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CAP /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XML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8">
            <a:extLst>
              <a:ext uri="{FF2B5EF4-FFF2-40B4-BE49-F238E27FC236}">
                <a16:creationId xmlns:a16="http://schemas.microsoft.com/office/drawing/2014/main" id="{6D66133C-56DF-4174-9F2D-86CAB92FB5BC}"/>
              </a:ext>
            </a:extLst>
          </p:cNvPr>
          <p:cNvSpPr txBox="1"/>
          <p:nvPr/>
        </p:nvSpPr>
        <p:spPr>
          <a:xfrm>
            <a:off x="5262481" y="2596853"/>
            <a:ext cx="360680" cy="8851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240"/>
              </a:lnSpc>
            </a:pPr>
            <a:r>
              <a:rPr sz="1200" dirty="0">
                <a:latin typeface="Calibri"/>
                <a:cs typeface="Calibri"/>
              </a:rPr>
              <a:t>EWS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Message</a:t>
            </a:r>
            <a:endParaRPr sz="1200">
              <a:latin typeface="Calibri"/>
              <a:cs typeface="Calibri"/>
            </a:endParaRPr>
          </a:p>
          <a:p>
            <a:pPr marL="10795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Bit</a:t>
            </a:r>
            <a:r>
              <a:rPr sz="1200" spc="-10" dirty="0">
                <a:latin typeface="Calibri"/>
                <a:cs typeface="Calibri"/>
              </a:rPr>
              <a:t> level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40">
            <a:extLst>
              <a:ext uri="{FF2B5EF4-FFF2-40B4-BE49-F238E27FC236}">
                <a16:creationId xmlns:a16="http://schemas.microsoft.com/office/drawing/2014/main" id="{811BB32D-7140-403D-A6B9-40797CA76238}"/>
              </a:ext>
            </a:extLst>
          </p:cNvPr>
          <p:cNvSpPr txBox="1"/>
          <p:nvPr/>
        </p:nvSpPr>
        <p:spPr>
          <a:xfrm>
            <a:off x="4091032" y="5440365"/>
            <a:ext cx="428942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dirty="0">
                <a:latin typeface="Calibri"/>
                <a:cs typeface="Calibri"/>
              </a:rPr>
              <a:t>The service</a:t>
            </a:r>
            <a:r>
              <a:rPr sz="1850" spc="-1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is</a:t>
            </a:r>
            <a:r>
              <a:rPr sz="1850" spc="1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realised</a:t>
            </a:r>
            <a:r>
              <a:rPr sz="1850" spc="1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by</a:t>
            </a:r>
            <a:r>
              <a:rPr sz="1850" spc="-1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three</a:t>
            </a:r>
            <a:r>
              <a:rPr sz="1850" spc="20" dirty="0">
                <a:latin typeface="Calibri"/>
                <a:cs typeface="Calibri"/>
              </a:rPr>
              <a:t> </a:t>
            </a:r>
            <a:r>
              <a:rPr sz="1850" spc="-10" dirty="0">
                <a:latin typeface="Calibri"/>
                <a:cs typeface="Calibri"/>
              </a:rPr>
              <a:t>components:</a:t>
            </a:r>
            <a:endParaRPr sz="1850" dirty="0">
              <a:latin typeface="Calibri"/>
              <a:cs typeface="Calibri"/>
            </a:endParaRPr>
          </a:p>
        </p:txBody>
      </p:sp>
      <p:sp>
        <p:nvSpPr>
          <p:cNvPr id="38" name="object 41">
            <a:extLst>
              <a:ext uri="{FF2B5EF4-FFF2-40B4-BE49-F238E27FC236}">
                <a16:creationId xmlns:a16="http://schemas.microsoft.com/office/drawing/2014/main" id="{527BB6E6-82BB-4F3B-9D6A-8423E3DEEA6A}"/>
              </a:ext>
            </a:extLst>
          </p:cNvPr>
          <p:cNvSpPr txBox="1"/>
          <p:nvPr/>
        </p:nvSpPr>
        <p:spPr>
          <a:xfrm>
            <a:off x="2015762" y="5720401"/>
            <a:ext cx="542988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321685" algn="l"/>
              </a:tabLst>
            </a:pPr>
            <a:r>
              <a:rPr sz="1850" b="1" dirty="0">
                <a:latin typeface="Calibri"/>
                <a:cs typeface="Calibri"/>
              </a:rPr>
              <a:t>Civil</a:t>
            </a:r>
            <a:r>
              <a:rPr sz="1850" b="1" spc="15" dirty="0">
                <a:latin typeface="Calibri"/>
                <a:cs typeface="Calibri"/>
              </a:rPr>
              <a:t> </a:t>
            </a:r>
            <a:r>
              <a:rPr sz="1850" b="1" dirty="0">
                <a:latin typeface="Calibri"/>
                <a:cs typeface="Calibri"/>
              </a:rPr>
              <a:t>Protection</a:t>
            </a:r>
            <a:r>
              <a:rPr sz="1850" b="1" spc="-5" dirty="0">
                <a:latin typeface="Calibri"/>
                <a:cs typeface="Calibri"/>
              </a:rPr>
              <a:t> </a:t>
            </a:r>
            <a:r>
              <a:rPr sz="1850" b="1" spc="-10" dirty="0">
                <a:latin typeface="Calibri"/>
                <a:cs typeface="Calibri"/>
              </a:rPr>
              <a:t>Authorities</a:t>
            </a:r>
            <a:r>
              <a:rPr sz="1850" b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1850" b="1" dirty="0">
                <a:latin typeface="Calibri"/>
                <a:cs typeface="Calibri"/>
              </a:rPr>
              <a:t>Galileo</a:t>
            </a:r>
            <a:r>
              <a:rPr sz="1850" b="1" spc="25" dirty="0">
                <a:latin typeface="Calibri"/>
                <a:cs typeface="Calibri"/>
              </a:rPr>
              <a:t> </a:t>
            </a:r>
            <a:r>
              <a:rPr sz="1850" b="1" spc="-10" dirty="0">
                <a:latin typeface="Calibri"/>
                <a:cs typeface="Calibri"/>
              </a:rPr>
              <a:t>infrastructure</a:t>
            </a:r>
            <a:endParaRPr sz="1850" dirty="0">
              <a:latin typeface="Calibri"/>
              <a:cs typeface="Calibri"/>
            </a:endParaRPr>
          </a:p>
        </p:txBody>
      </p:sp>
      <p:sp>
        <p:nvSpPr>
          <p:cNvPr id="39" name="object 42">
            <a:extLst>
              <a:ext uri="{FF2B5EF4-FFF2-40B4-BE49-F238E27FC236}">
                <a16:creationId xmlns:a16="http://schemas.microsoft.com/office/drawing/2014/main" id="{E98048BF-73B7-433B-ADB5-4FA13F7BE3CC}"/>
              </a:ext>
            </a:extLst>
          </p:cNvPr>
          <p:cNvSpPr txBox="1"/>
          <p:nvPr/>
        </p:nvSpPr>
        <p:spPr>
          <a:xfrm>
            <a:off x="8727295" y="5720401"/>
            <a:ext cx="97091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1850" b="1" dirty="0">
                <a:latin typeface="Calibri"/>
                <a:cs typeface="Calibri"/>
              </a:rPr>
              <a:t>E</a:t>
            </a:r>
            <a:r>
              <a:rPr sz="1850" b="1" dirty="0">
                <a:latin typeface="Calibri"/>
                <a:cs typeface="Calibri"/>
              </a:rPr>
              <a:t>nd</a:t>
            </a:r>
            <a:r>
              <a:rPr sz="1850" b="1" spc="5" dirty="0">
                <a:latin typeface="Calibri"/>
                <a:cs typeface="Calibri"/>
              </a:rPr>
              <a:t> </a:t>
            </a:r>
            <a:r>
              <a:rPr sz="1850" b="1" spc="-20" dirty="0">
                <a:latin typeface="Calibri"/>
                <a:cs typeface="Calibri"/>
              </a:rPr>
              <a:t>users</a:t>
            </a:r>
            <a:endParaRPr sz="1850" dirty="0">
              <a:latin typeface="Calibri"/>
              <a:cs typeface="Calibri"/>
            </a:endParaRPr>
          </a:p>
        </p:txBody>
      </p:sp>
      <p:grpSp>
        <p:nvGrpSpPr>
          <p:cNvPr id="40" name="object 2">
            <a:extLst>
              <a:ext uri="{FF2B5EF4-FFF2-40B4-BE49-F238E27FC236}">
                <a16:creationId xmlns:a16="http://schemas.microsoft.com/office/drawing/2014/main" id="{D1BB159F-6E56-4ACE-982E-174BA36F1D04}"/>
              </a:ext>
            </a:extLst>
          </p:cNvPr>
          <p:cNvGrpSpPr/>
          <p:nvPr/>
        </p:nvGrpSpPr>
        <p:grpSpPr>
          <a:xfrm>
            <a:off x="6218790" y="-119515"/>
            <a:ext cx="4451350" cy="3650615"/>
            <a:chOff x="4651247" y="226579"/>
            <a:chExt cx="4451350" cy="3650615"/>
          </a:xfrm>
        </p:grpSpPr>
        <p:pic>
          <p:nvPicPr>
            <p:cNvPr id="41" name="object 3">
              <a:extLst>
                <a:ext uri="{FF2B5EF4-FFF2-40B4-BE49-F238E27FC236}">
                  <a16:creationId xmlns:a16="http://schemas.microsoft.com/office/drawing/2014/main" id="{09E01D70-FA68-4BB3-8E06-C704CE70884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78876" y="332676"/>
              <a:ext cx="1323162" cy="1124648"/>
            </a:xfrm>
            <a:prstGeom prst="rect">
              <a:avLst/>
            </a:prstGeom>
          </p:spPr>
        </p:pic>
        <p:pic>
          <p:nvPicPr>
            <p:cNvPr id="42" name="object 4">
              <a:extLst>
                <a:ext uri="{FF2B5EF4-FFF2-40B4-BE49-F238E27FC236}">
                  <a16:creationId xmlns:a16="http://schemas.microsoft.com/office/drawing/2014/main" id="{A72A42EC-E654-4959-B890-6116B727AED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30497" y="555322"/>
              <a:ext cx="1162275" cy="899891"/>
            </a:xfrm>
            <a:prstGeom prst="rect">
              <a:avLst/>
            </a:prstGeom>
          </p:spPr>
        </p:pic>
        <p:sp>
          <p:nvSpPr>
            <p:cNvPr id="43" name="object 5">
              <a:extLst>
                <a:ext uri="{FF2B5EF4-FFF2-40B4-BE49-F238E27FC236}">
                  <a16:creationId xmlns:a16="http://schemas.microsoft.com/office/drawing/2014/main" id="{2B57EBED-1F8A-447D-89D4-ACBE1D45D8E5}"/>
                </a:ext>
              </a:extLst>
            </p:cNvPr>
            <p:cNvSpPr/>
            <p:nvPr/>
          </p:nvSpPr>
          <p:spPr>
            <a:xfrm>
              <a:off x="6220206" y="1070482"/>
              <a:ext cx="2094230" cy="2332990"/>
            </a:xfrm>
            <a:custGeom>
              <a:avLst/>
              <a:gdLst/>
              <a:ahLst/>
              <a:cxnLst/>
              <a:rect l="l" t="t" r="r" b="b"/>
              <a:pathLst>
                <a:path w="2094229" h="2332990">
                  <a:moveTo>
                    <a:pt x="1313434" y="1998599"/>
                  </a:moveTo>
                  <a:lnTo>
                    <a:pt x="0" y="132715"/>
                  </a:lnTo>
                  <a:lnTo>
                    <a:pt x="658749" y="2332736"/>
                  </a:lnTo>
                  <a:lnTo>
                    <a:pt x="1313434" y="1998599"/>
                  </a:lnTo>
                  <a:close/>
                </a:path>
                <a:path w="2094229" h="2332990">
                  <a:moveTo>
                    <a:pt x="2094103" y="0"/>
                  </a:moveTo>
                  <a:lnTo>
                    <a:pt x="1346835" y="2057273"/>
                  </a:lnTo>
                  <a:lnTo>
                    <a:pt x="2072640" y="2173097"/>
                  </a:lnTo>
                  <a:lnTo>
                    <a:pt x="2094103" y="0"/>
                  </a:lnTo>
                  <a:close/>
                </a:path>
              </a:pathLst>
            </a:custGeom>
            <a:solidFill>
              <a:srgbClr val="CCC1DA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6">
              <a:extLst>
                <a:ext uri="{FF2B5EF4-FFF2-40B4-BE49-F238E27FC236}">
                  <a16:creationId xmlns:a16="http://schemas.microsoft.com/office/drawing/2014/main" id="{12D63181-D1D5-40BE-B716-A2190897E5C1}"/>
                </a:ext>
              </a:extLst>
            </p:cNvPr>
            <p:cNvSpPr/>
            <p:nvPr/>
          </p:nvSpPr>
          <p:spPr>
            <a:xfrm>
              <a:off x="4651247" y="3208020"/>
              <a:ext cx="567055" cy="669290"/>
            </a:xfrm>
            <a:custGeom>
              <a:avLst/>
              <a:gdLst/>
              <a:ahLst/>
              <a:cxnLst/>
              <a:rect l="l" t="t" r="r" b="b"/>
              <a:pathLst>
                <a:path w="567054" h="669289">
                  <a:moveTo>
                    <a:pt x="154177" y="551179"/>
                  </a:moveTo>
                  <a:lnTo>
                    <a:pt x="143001" y="552830"/>
                  </a:lnTo>
                  <a:lnTo>
                    <a:pt x="143001" y="557910"/>
                  </a:lnTo>
                  <a:lnTo>
                    <a:pt x="48260" y="632967"/>
                  </a:lnTo>
                  <a:lnTo>
                    <a:pt x="35305" y="632967"/>
                  </a:lnTo>
                  <a:lnTo>
                    <a:pt x="35305" y="636396"/>
                  </a:lnTo>
                  <a:lnTo>
                    <a:pt x="22351" y="643254"/>
                  </a:lnTo>
                  <a:lnTo>
                    <a:pt x="5587" y="658621"/>
                  </a:lnTo>
                  <a:lnTo>
                    <a:pt x="0" y="668908"/>
                  </a:lnTo>
                  <a:lnTo>
                    <a:pt x="48260" y="668908"/>
                  </a:lnTo>
                  <a:lnTo>
                    <a:pt x="42672" y="658621"/>
                  </a:lnTo>
                  <a:lnTo>
                    <a:pt x="42672" y="648334"/>
                  </a:lnTo>
                  <a:lnTo>
                    <a:pt x="287909" y="648334"/>
                  </a:lnTo>
                  <a:lnTo>
                    <a:pt x="321034" y="644905"/>
                  </a:lnTo>
                  <a:lnTo>
                    <a:pt x="57530" y="644905"/>
                  </a:lnTo>
                  <a:lnTo>
                    <a:pt x="61340" y="632967"/>
                  </a:lnTo>
                  <a:lnTo>
                    <a:pt x="154177" y="559688"/>
                  </a:lnTo>
                  <a:lnTo>
                    <a:pt x="154177" y="551179"/>
                  </a:lnTo>
                  <a:close/>
                </a:path>
                <a:path w="567054" h="669289">
                  <a:moveTo>
                    <a:pt x="269334" y="552830"/>
                  </a:moveTo>
                  <a:lnTo>
                    <a:pt x="256412" y="552830"/>
                  </a:lnTo>
                  <a:lnTo>
                    <a:pt x="351154" y="638174"/>
                  </a:lnTo>
                  <a:lnTo>
                    <a:pt x="352932" y="641603"/>
                  </a:lnTo>
                  <a:lnTo>
                    <a:pt x="336296" y="658621"/>
                  </a:lnTo>
                  <a:lnTo>
                    <a:pt x="334390" y="668908"/>
                  </a:lnTo>
                  <a:lnTo>
                    <a:pt x="377063" y="668908"/>
                  </a:lnTo>
                  <a:lnTo>
                    <a:pt x="371475" y="660272"/>
                  </a:lnTo>
                  <a:lnTo>
                    <a:pt x="371475" y="653541"/>
                  </a:lnTo>
                  <a:lnTo>
                    <a:pt x="366013" y="641603"/>
                  </a:lnTo>
                  <a:lnTo>
                    <a:pt x="380873" y="639825"/>
                  </a:lnTo>
                  <a:lnTo>
                    <a:pt x="380873" y="636396"/>
                  </a:lnTo>
                  <a:lnTo>
                    <a:pt x="364109" y="636396"/>
                  </a:lnTo>
                  <a:lnTo>
                    <a:pt x="269334" y="552830"/>
                  </a:lnTo>
                  <a:close/>
                </a:path>
                <a:path w="567054" h="669289">
                  <a:moveTo>
                    <a:pt x="154177" y="564768"/>
                  </a:moveTo>
                  <a:lnTo>
                    <a:pt x="117093" y="609091"/>
                  </a:lnTo>
                  <a:lnTo>
                    <a:pt x="117093" y="641603"/>
                  </a:lnTo>
                  <a:lnTo>
                    <a:pt x="57530" y="644905"/>
                  </a:lnTo>
                  <a:lnTo>
                    <a:pt x="321034" y="644905"/>
                  </a:lnTo>
                  <a:lnTo>
                    <a:pt x="352932" y="641603"/>
                  </a:lnTo>
                  <a:lnTo>
                    <a:pt x="351154" y="638174"/>
                  </a:lnTo>
                  <a:lnTo>
                    <a:pt x="347344" y="634745"/>
                  </a:lnTo>
                  <a:lnTo>
                    <a:pt x="265684" y="629665"/>
                  </a:lnTo>
                  <a:lnTo>
                    <a:pt x="263437" y="612520"/>
                  </a:lnTo>
                  <a:lnTo>
                    <a:pt x="128142" y="612520"/>
                  </a:lnTo>
                  <a:lnTo>
                    <a:pt x="154177" y="575055"/>
                  </a:lnTo>
                  <a:lnTo>
                    <a:pt x="154177" y="564768"/>
                  </a:lnTo>
                  <a:close/>
                </a:path>
                <a:path w="567054" h="669289">
                  <a:moveTo>
                    <a:pt x="290113" y="484631"/>
                  </a:moveTo>
                  <a:lnTo>
                    <a:pt x="126364" y="484631"/>
                  </a:lnTo>
                  <a:lnTo>
                    <a:pt x="126364" y="496569"/>
                  </a:lnTo>
                  <a:lnTo>
                    <a:pt x="163449" y="517016"/>
                  </a:lnTo>
                  <a:lnTo>
                    <a:pt x="154177" y="518667"/>
                  </a:lnTo>
                  <a:lnTo>
                    <a:pt x="154177" y="580135"/>
                  </a:lnTo>
                  <a:lnTo>
                    <a:pt x="139318" y="612520"/>
                  </a:lnTo>
                  <a:lnTo>
                    <a:pt x="263437" y="612520"/>
                  </a:lnTo>
                  <a:lnTo>
                    <a:pt x="261874" y="600582"/>
                  </a:lnTo>
                  <a:lnTo>
                    <a:pt x="274954" y="600582"/>
                  </a:lnTo>
                  <a:lnTo>
                    <a:pt x="282321" y="588644"/>
                  </a:lnTo>
                  <a:lnTo>
                    <a:pt x="260096" y="588644"/>
                  </a:lnTo>
                  <a:lnTo>
                    <a:pt x="256412" y="552830"/>
                  </a:lnTo>
                  <a:lnTo>
                    <a:pt x="269334" y="552830"/>
                  </a:lnTo>
                  <a:lnTo>
                    <a:pt x="267462" y="551179"/>
                  </a:lnTo>
                  <a:lnTo>
                    <a:pt x="276732" y="551179"/>
                  </a:lnTo>
                  <a:lnTo>
                    <a:pt x="276732" y="545972"/>
                  </a:lnTo>
                  <a:lnTo>
                    <a:pt x="250825" y="539114"/>
                  </a:lnTo>
                  <a:lnTo>
                    <a:pt x="248919" y="515238"/>
                  </a:lnTo>
                  <a:lnTo>
                    <a:pt x="287909" y="513587"/>
                  </a:lnTo>
                  <a:lnTo>
                    <a:pt x="290113" y="484631"/>
                  </a:lnTo>
                  <a:close/>
                </a:path>
                <a:path w="567054" h="669289">
                  <a:moveTo>
                    <a:pt x="450190" y="418083"/>
                  </a:moveTo>
                  <a:lnTo>
                    <a:pt x="360425" y="418083"/>
                  </a:lnTo>
                  <a:lnTo>
                    <a:pt x="388238" y="438530"/>
                  </a:lnTo>
                  <a:lnTo>
                    <a:pt x="412368" y="455548"/>
                  </a:lnTo>
                  <a:lnTo>
                    <a:pt x="434721" y="470915"/>
                  </a:lnTo>
                  <a:lnTo>
                    <a:pt x="456946" y="482853"/>
                  </a:lnTo>
                  <a:lnTo>
                    <a:pt x="468122" y="489711"/>
                  </a:lnTo>
                  <a:lnTo>
                    <a:pt x="481202" y="496569"/>
                  </a:lnTo>
                  <a:lnTo>
                    <a:pt x="492251" y="501649"/>
                  </a:lnTo>
                  <a:lnTo>
                    <a:pt x="501523" y="505078"/>
                  </a:lnTo>
                  <a:lnTo>
                    <a:pt x="516381" y="513587"/>
                  </a:lnTo>
                  <a:lnTo>
                    <a:pt x="533146" y="520445"/>
                  </a:lnTo>
                  <a:lnTo>
                    <a:pt x="544322" y="523874"/>
                  </a:lnTo>
                  <a:lnTo>
                    <a:pt x="553592" y="528954"/>
                  </a:lnTo>
                  <a:lnTo>
                    <a:pt x="559180" y="530605"/>
                  </a:lnTo>
                  <a:lnTo>
                    <a:pt x="566547" y="530605"/>
                  </a:lnTo>
                  <a:lnTo>
                    <a:pt x="523875" y="493140"/>
                  </a:lnTo>
                  <a:lnTo>
                    <a:pt x="450190" y="418083"/>
                  </a:lnTo>
                  <a:close/>
                </a:path>
                <a:path w="567054" h="669289">
                  <a:moveTo>
                    <a:pt x="105917" y="440181"/>
                  </a:moveTo>
                  <a:lnTo>
                    <a:pt x="76200" y="440181"/>
                  </a:lnTo>
                  <a:lnTo>
                    <a:pt x="68706" y="469264"/>
                  </a:lnTo>
                  <a:lnTo>
                    <a:pt x="44576" y="469264"/>
                  </a:lnTo>
                  <a:lnTo>
                    <a:pt x="44576" y="472693"/>
                  </a:lnTo>
                  <a:lnTo>
                    <a:pt x="92837" y="493140"/>
                  </a:lnTo>
                  <a:lnTo>
                    <a:pt x="111505" y="484631"/>
                  </a:lnTo>
                  <a:lnTo>
                    <a:pt x="290113" y="484631"/>
                  </a:lnTo>
                  <a:lnTo>
                    <a:pt x="291679" y="464057"/>
                  </a:lnTo>
                  <a:lnTo>
                    <a:pt x="105917" y="464057"/>
                  </a:lnTo>
                  <a:lnTo>
                    <a:pt x="105917" y="440181"/>
                  </a:lnTo>
                  <a:close/>
                </a:path>
                <a:path w="567054" h="669289">
                  <a:moveTo>
                    <a:pt x="122554" y="349757"/>
                  </a:moveTo>
                  <a:lnTo>
                    <a:pt x="100329" y="349757"/>
                  </a:lnTo>
                  <a:lnTo>
                    <a:pt x="92837" y="378840"/>
                  </a:lnTo>
                  <a:lnTo>
                    <a:pt x="120776" y="382142"/>
                  </a:lnTo>
                  <a:lnTo>
                    <a:pt x="135636" y="407796"/>
                  </a:lnTo>
                  <a:lnTo>
                    <a:pt x="137413" y="418083"/>
                  </a:lnTo>
                  <a:lnTo>
                    <a:pt x="128142" y="464057"/>
                  </a:lnTo>
                  <a:lnTo>
                    <a:pt x="291679" y="464057"/>
                  </a:lnTo>
                  <a:lnTo>
                    <a:pt x="292588" y="452119"/>
                  </a:lnTo>
                  <a:lnTo>
                    <a:pt x="209930" y="452119"/>
                  </a:lnTo>
                  <a:lnTo>
                    <a:pt x="208025" y="450468"/>
                  </a:lnTo>
                  <a:lnTo>
                    <a:pt x="202437" y="447039"/>
                  </a:lnTo>
                  <a:lnTo>
                    <a:pt x="200660" y="447039"/>
                  </a:lnTo>
                  <a:lnTo>
                    <a:pt x="198754" y="445388"/>
                  </a:lnTo>
                  <a:lnTo>
                    <a:pt x="196976" y="441959"/>
                  </a:lnTo>
                  <a:lnTo>
                    <a:pt x="195072" y="438530"/>
                  </a:lnTo>
                  <a:lnTo>
                    <a:pt x="217297" y="438530"/>
                  </a:lnTo>
                  <a:lnTo>
                    <a:pt x="217297" y="433450"/>
                  </a:lnTo>
                  <a:lnTo>
                    <a:pt x="193166" y="433450"/>
                  </a:lnTo>
                  <a:lnTo>
                    <a:pt x="189484" y="412876"/>
                  </a:lnTo>
                  <a:lnTo>
                    <a:pt x="250825" y="407796"/>
                  </a:lnTo>
                  <a:lnTo>
                    <a:pt x="247014" y="402716"/>
                  </a:lnTo>
                  <a:lnTo>
                    <a:pt x="185800" y="402716"/>
                  </a:lnTo>
                  <a:lnTo>
                    <a:pt x="176529" y="368553"/>
                  </a:lnTo>
                  <a:lnTo>
                    <a:pt x="120776" y="368553"/>
                  </a:lnTo>
                  <a:lnTo>
                    <a:pt x="122554" y="349757"/>
                  </a:lnTo>
                  <a:close/>
                </a:path>
                <a:path w="567054" h="669289">
                  <a:moveTo>
                    <a:pt x="256412" y="411225"/>
                  </a:moveTo>
                  <a:lnTo>
                    <a:pt x="209930" y="452119"/>
                  </a:lnTo>
                  <a:lnTo>
                    <a:pt x="219201" y="452119"/>
                  </a:lnTo>
                  <a:lnTo>
                    <a:pt x="261874" y="414654"/>
                  </a:lnTo>
                  <a:lnTo>
                    <a:pt x="256412" y="411225"/>
                  </a:lnTo>
                  <a:close/>
                </a:path>
                <a:path w="567054" h="669289">
                  <a:moveTo>
                    <a:pt x="293497" y="440181"/>
                  </a:moveTo>
                  <a:lnTo>
                    <a:pt x="219201" y="452119"/>
                  </a:lnTo>
                  <a:lnTo>
                    <a:pt x="292588" y="452119"/>
                  </a:lnTo>
                  <a:lnTo>
                    <a:pt x="293497" y="440181"/>
                  </a:lnTo>
                  <a:close/>
                </a:path>
                <a:path w="567054" h="669289">
                  <a:moveTo>
                    <a:pt x="169037" y="0"/>
                  </a:moveTo>
                  <a:lnTo>
                    <a:pt x="167131" y="1650"/>
                  </a:lnTo>
                  <a:lnTo>
                    <a:pt x="167131" y="44322"/>
                  </a:lnTo>
                  <a:lnTo>
                    <a:pt x="170941" y="61467"/>
                  </a:lnTo>
                  <a:lnTo>
                    <a:pt x="172719" y="71627"/>
                  </a:lnTo>
                  <a:lnTo>
                    <a:pt x="174625" y="83565"/>
                  </a:lnTo>
                  <a:lnTo>
                    <a:pt x="176529" y="100710"/>
                  </a:lnTo>
                  <a:lnTo>
                    <a:pt x="180212" y="117728"/>
                  </a:lnTo>
                  <a:lnTo>
                    <a:pt x="180212" y="128015"/>
                  </a:lnTo>
                  <a:lnTo>
                    <a:pt x="183896" y="139953"/>
                  </a:lnTo>
                  <a:lnTo>
                    <a:pt x="185800" y="148462"/>
                  </a:lnTo>
                  <a:lnTo>
                    <a:pt x="189484" y="155320"/>
                  </a:lnTo>
                  <a:lnTo>
                    <a:pt x="193166" y="170687"/>
                  </a:lnTo>
                  <a:lnTo>
                    <a:pt x="198754" y="187705"/>
                  </a:lnTo>
                  <a:lnTo>
                    <a:pt x="208025" y="208152"/>
                  </a:lnTo>
                  <a:lnTo>
                    <a:pt x="215518" y="225170"/>
                  </a:lnTo>
                  <a:lnTo>
                    <a:pt x="170941" y="245744"/>
                  </a:lnTo>
                  <a:lnTo>
                    <a:pt x="167131" y="254253"/>
                  </a:lnTo>
                  <a:lnTo>
                    <a:pt x="167131" y="267842"/>
                  </a:lnTo>
                  <a:lnTo>
                    <a:pt x="170941" y="274700"/>
                  </a:lnTo>
                  <a:lnTo>
                    <a:pt x="174625" y="286638"/>
                  </a:lnTo>
                  <a:lnTo>
                    <a:pt x="139318" y="330962"/>
                  </a:lnTo>
                  <a:lnTo>
                    <a:pt x="137413" y="336168"/>
                  </a:lnTo>
                  <a:lnTo>
                    <a:pt x="146812" y="356615"/>
                  </a:lnTo>
                  <a:lnTo>
                    <a:pt x="120776" y="368553"/>
                  </a:lnTo>
                  <a:lnTo>
                    <a:pt x="209930" y="368553"/>
                  </a:lnTo>
                  <a:lnTo>
                    <a:pt x="221106" y="380491"/>
                  </a:lnTo>
                  <a:lnTo>
                    <a:pt x="230377" y="387350"/>
                  </a:lnTo>
                  <a:lnTo>
                    <a:pt x="247014" y="402716"/>
                  </a:lnTo>
                  <a:lnTo>
                    <a:pt x="250825" y="407796"/>
                  </a:lnTo>
                  <a:lnTo>
                    <a:pt x="256412" y="411225"/>
                  </a:lnTo>
                  <a:lnTo>
                    <a:pt x="261874" y="414654"/>
                  </a:lnTo>
                  <a:lnTo>
                    <a:pt x="274954" y="426592"/>
                  </a:lnTo>
                  <a:lnTo>
                    <a:pt x="293497" y="440181"/>
                  </a:lnTo>
                  <a:lnTo>
                    <a:pt x="306577" y="445388"/>
                  </a:lnTo>
                  <a:lnTo>
                    <a:pt x="319531" y="447039"/>
                  </a:lnTo>
                  <a:lnTo>
                    <a:pt x="341756" y="448690"/>
                  </a:lnTo>
                  <a:lnTo>
                    <a:pt x="347344" y="441959"/>
                  </a:lnTo>
                  <a:lnTo>
                    <a:pt x="360425" y="418083"/>
                  </a:lnTo>
                  <a:lnTo>
                    <a:pt x="450190" y="418083"/>
                  </a:lnTo>
                  <a:lnTo>
                    <a:pt x="421639" y="389000"/>
                  </a:lnTo>
                  <a:lnTo>
                    <a:pt x="384329" y="336168"/>
                  </a:lnTo>
                  <a:lnTo>
                    <a:pt x="150494" y="336168"/>
                  </a:lnTo>
                  <a:lnTo>
                    <a:pt x="150494" y="330962"/>
                  </a:lnTo>
                  <a:lnTo>
                    <a:pt x="174625" y="290067"/>
                  </a:lnTo>
                  <a:lnTo>
                    <a:pt x="351609" y="290067"/>
                  </a:lnTo>
                  <a:lnTo>
                    <a:pt x="269366" y="177418"/>
                  </a:lnTo>
                  <a:lnTo>
                    <a:pt x="209930" y="78485"/>
                  </a:lnTo>
                  <a:lnTo>
                    <a:pt x="169037" y="0"/>
                  </a:lnTo>
                  <a:close/>
                </a:path>
                <a:path w="567054" h="669289">
                  <a:moveTo>
                    <a:pt x="351609" y="290067"/>
                  </a:moveTo>
                  <a:lnTo>
                    <a:pt x="174625" y="290067"/>
                  </a:lnTo>
                  <a:lnTo>
                    <a:pt x="163449" y="336168"/>
                  </a:lnTo>
                  <a:lnTo>
                    <a:pt x="384329" y="336168"/>
                  </a:lnTo>
                  <a:lnTo>
                    <a:pt x="356615" y="296925"/>
                  </a:lnTo>
                  <a:lnTo>
                    <a:pt x="351609" y="2900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30">
            <a:extLst>
              <a:ext uri="{FF2B5EF4-FFF2-40B4-BE49-F238E27FC236}">
                <a16:creationId xmlns:a16="http://schemas.microsoft.com/office/drawing/2014/main" id="{1238F01F-7402-4C89-98AB-EC4B1A27E631}"/>
              </a:ext>
            </a:extLst>
          </p:cNvPr>
          <p:cNvSpPr txBox="1"/>
          <p:nvPr/>
        </p:nvSpPr>
        <p:spPr>
          <a:xfrm>
            <a:off x="1610301" y="1418415"/>
            <a:ext cx="267530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latin typeface="Calibri"/>
                <a:cs typeface="Calibri"/>
              </a:rPr>
              <a:t>National Emergency Centre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latin typeface="Calibri"/>
                <a:cs typeface="Calibri"/>
              </a:rPr>
              <a:t>Decision </a:t>
            </a:r>
            <a:endParaRPr sz="1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81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5604E-AD6C-40CC-80E5-E7D8F1E5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EWSS format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B586D-97B8-49FD-B992-FBCEB787B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5048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Common EWSS Message format</a:t>
            </a:r>
          </a:p>
          <a:p>
            <a:r>
              <a:rPr lang="en-US" dirty="0"/>
              <a:t>Message Type: Alert/Update/Test/Cancel</a:t>
            </a:r>
          </a:p>
          <a:p>
            <a:r>
              <a:rPr lang="en-US" dirty="0"/>
              <a:t>Country ID: ID of the country from which the alert is issued</a:t>
            </a:r>
          </a:p>
          <a:p>
            <a:r>
              <a:rPr lang="en-US" dirty="0"/>
              <a:t>Provider ID: National agency raising the alert</a:t>
            </a:r>
          </a:p>
          <a:p>
            <a:r>
              <a:rPr lang="en-US" dirty="0"/>
              <a:t>Event Category: Tsunami, Forest Fire, pandemic, volcano, storm, etc.</a:t>
            </a:r>
          </a:p>
          <a:p>
            <a:r>
              <a:rPr lang="en-US" dirty="0"/>
              <a:t>Severity: moderate/severe/extreme (or ‘unknown’)</a:t>
            </a:r>
          </a:p>
          <a:p>
            <a:r>
              <a:rPr lang="en-US" dirty="0"/>
              <a:t>Event Onset: Day/Hour/Minute, 7-to-14 days time horizon</a:t>
            </a:r>
          </a:p>
          <a:p>
            <a:r>
              <a:rPr lang="en-US" dirty="0"/>
              <a:t>Duration: in hours, from &lt; 0.25 h to 24 h (or ‘unknown’)</a:t>
            </a:r>
          </a:p>
          <a:p>
            <a:r>
              <a:rPr lang="en-US" dirty="0"/>
              <a:t>Target Area: 2D ellipse, with semi-axis ranging from 200 m to 2500 km</a:t>
            </a:r>
          </a:p>
          <a:p>
            <a:r>
              <a:rPr lang="en-US" dirty="0"/>
              <a:t>Instructions: Generic instructions to population, taken from a library (combination of two instructions possible, to enrich the message)</a:t>
            </a:r>
          </a:p>
          <a:p>
            <a:r>
              <a:rPr lang="en-US" dirty="0"/>
              <a:t>Additional information for message customization (magnitude of event, secondary ellipse for indicating safe destination, location of hazard,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DE883-7071-4D87-8CC2-A4F9365D3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D733E-3264-41AF-819B-F4786F848FED}" type="slidenum">
              <a:rPr lang="x-none" smtClean="0"/>
              <a:t>13</a:t>
            </a:fld>
            <a:endParaRPr lang="x-none"/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92832151-9141-4013-B044-E6CED5FFDBC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88680" y="1254034"/>
            <a:ext cx="3465340" cy="473462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A7319964-994B-417C-9807-91B5617203D7}"/>
              </a:ext>
            </a:extLst>
          </p:cNvPr>
          <p:cNvSpPr txBox="1"/>
          <p:nvPr/>
        </p:nvSpPr>
        <p:spPr>
          <a:xfrm>
            <a:off x="987955" y="5792875"/>
            <a:ext cx="10722260" cy="4514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solidFill>
                  <a:srgbClr val="00468B"/>
                </a:solidFill>
                <a:latin typeface="Calibri"/>
                <a:cs typeface="Calibri"/>
              </a:rPr>
              <a:t>Message</a:t>
            </a:r>
            <a:r>
              <a:rPr sz="2400" b="1" i="1" spc="-50" dirty="0">
                <a:solidFill>
                  <a:srgbClr val="00468B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468B"/>
                </a:solidFill>
                <a:latin typeface="Calibri"/>
                <a:cs typeface="Calibri"/>
              </a:rPr>
              <a:t>format</a:t>
            </a:r>
            <a:r>
              <a:rPr sz="2400" b="1" i="1" spc="-15" dirty="0">
                <a:solidFill>
                  <a:srgbClr val="00468B"/>
                </a:solidFill>
                <a:latin typeface="Calibri"/>
                <a:cs typeface="Calibri"/>
              </a:rPr>
              <a:t> </a:t>
            </a:r>
            <a:r>
              <a:rPr sz="2400" b="1" i="1" spc="-20" dirty="0">
                <a:solidFill>
                  <a:srgbClr val="00468B"/>
                </a:solidFill>
                <a:latin typeface="Calibri"/>
                <a:cs typeface="Calibri"/>
              </a:rPr>
              <a:t>full </a:t>
            </a:r>
            <a:r>
              <a:rPr sz="2400" b="1" i="1" dirty="0">
                <a:solidFill>
                  <a:srgbClr val="00468B"/>
                </a:solidFill>
                <a:latin typeface="Calibri"/>
                <a:cs typeface="Calibri"/>
              </a:rPr>
              <a:t>description</a:t>
            </a:r>
            <a:r>
              <a:rPr sz="2400" b="1" i="1" spc="-30" dirty="0">
                <a:solidFill>
                  <a:srgbClr val="00468B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468B"/>
                </a:solidFill>
                <a:latin typeface="Calibri"/>
                <a:cs typeface="Calibri"/>
              </a:rPr>
              <a:t>soon</a:t>
            </a:r>
            <a:r>
              <a:rPr sz="2400" b="1" i="1" spc="-40" dirty="0">
                <a:solidFill>
                  <a:srgbClr val="00468B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00468B"/>
                </a:solidFill>
                <a:latin typeface="Calibri"/>
                <a:cs typeface="Calibri"/>
              </a:rPr>
              <a:t>to</a:t>
            </a:r>
            <a:r>
              <a:rPr sz="2400" b="1" i="1" spc="-25" dirty="0">
                <a:solidFill>
                  <a:srgbClr val="00468B"/>
                </a:solidFill>
                <a:latin typeface="Calibri"/>
                <a:cs typeface="Calibri"/>
              </a:rPr>
              <a:t> be </a:t>
            </a:r>
            <a:r>
              <a:rPr sz="2400" b="1" i="1" dirty="0">
                <a:solidFill>
                  <a:srgbClr val="00468B"/>
                </a:solidFill>
                <a:latin typeface="Calibri"/>
                <a:cs typeface="Calibri"/>
              </a:rPr>
              <a:t>published</a:t>
            </a:r>
            <a:r>
              <a:rPr sz="2400" b="1" i="1" spc="-50" dirty="0">
                <a:solidFill>
                  <a:srgbClr val="00468B"/>
                </a:solidFill>
                <a:latin typeface="Calibri"/>
                <a:cs typeface="Calibri"/>
              </a:rPr>
              <a:t>!</a:t>
            </a:r>
            <a:r>
              <a:rPr lang="en-US" sz="2850" b="1" spc="-50" dirty="0"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468B"/>
                </a:solidFill>
                <a:latin typeface="Calibri"/>
                <a:cs typeface="Calibri"/>
              </a:rPr>
              <a:t>Joint</a:t>
            </a:r>
            <a:r>
              <a:rPr sz="2000" i="1" spc="-25" dirty="0">
                <a:solidFill>
                  <a:srgbClr val="00468B"/>
                </a:solidFill>
                <a:latin typeface="Calibri"/>
                <a:cs typeface="Calibri"/>
              </a:rPr>
              <a:t> </a:t>
            </a:r>
            <a:r>
              <a:rPr sz="2000" i="1" dirty="0">
                <a:solidFill>
                  <a:srgbClr val="00468B"/>
                </a:solidFill>
                <a:latin typeface="Calibri"/>
                <a:cs typeface="Calibri"/>
              </a:rPr>
              <a:t>effort</a:t>
            </a:r>
            <a:r>
              <a:rPr sz="2000" i="1" spc="-25" dirty="0">
                <a:solidFill>
                  <a:srgbClr val="00468B"/>
                </a:solidFill>
                <a:latin typeface="Calibri"/>
                <a:cs typeface="Calibri"/>
              </a:rPr>
              <a:t> </a:t>
            </a:r>
            <a:r>
              <a:rPr sz="2000" i="1" spc="-10" dirty="0">
                <a:solidFill>
                  <a:srgbClr val="00468B"/>
                </a:solidFill>
                <a:latin typeface="Calibri"/>
                <a:cs typeface="Calibri"/>
              </a:rPr>
              <a:t>EU-Japan (Galileo-</a:t>
            </a:r>
            <a:r>
              <a:rPr sz="2000" i="1" spc="-20" dirty="0">
                <a:solidFill>
                  <a:srgbClr val="00468B"/>
                </a:solidFill>
                <a:latin typeface="Calibri"/>
                <a:cs typeface="Calibri"/>
              </a:rPr>
              <a:t>QZSS)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558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126C-7B06-4B77-9F47-B0A0D67E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EWSS</a:t>
            </a:r>
            <a:r>
              <a:rPr lang="en-GB" dirty="0"/>
              <a:t>: next steps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1886A-528D-41B2-B457-7861906AF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8207477" cy="4351338"/>
          </a:xfrm>
        </p:spPr>
        <p:txBody>
          <a:bodyPr/>
          <a:lstStyle/>
          <a:p>
            <a:r>
              <a:rPr lang="en-GB" sz="2800" dirty="0"/>
              <a:t>Field demonstrations:				2023</a:t>
            </a:r>
          </a:p>
          <a:p>
            <a:pPr lvl="1"/>
            <a:r>
              <a:rPr lang="en-US" sz="2800" dirty="0"/>
              <a:t>Purpose: organize end-to-end, in-field demonstrations of alert dissemination               using the real Galileo system</a:t>
            </a:r>
          </a:p>
          <a:p>
            <a:r>
              <a:rPr lang="en-US" sz="2800" dirty="0"/>
              <a:t>Connections to the system: 			2024</a:t>
            </a:r>
          </a:p>
          <a:p>
            <a:pPr lvl="1"/>
            <a:r>
              <a:rPr lang="en-US" sz="2600" dirty="0"/>
              <a:t>MS civil protection agencies </a:t>
            </a:r>
          </a:p>
          <a:p>
            <a:r>
              <a:rPr lang="en-US" sz="2800" dirty="0"/>
              <a:t>Service declaration: 				2025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5" name="object 2">
            <a:extLst>
              <a:ext uri="{FF2B5EF4-FFF2-40B4-BE49-F238E27FC236}">
                <a16:creationId xmlns:a16="http://schemas.microsoft.com/office/drawing/2014/main" id="{18AF129D-BB29-495B-B21F-AAF5474BD3A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2204" y="1690688"/>
            <a:ext cx="2469879" cy="373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59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295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E868-B783-42D4-ACB7-9D9C48EE7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997E-CDB5-4AAA-9727-5D9265DDF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Galileo Services </a:t>
            </a:r>
          </a:p>
          <a:p>
            <a:r>
              <a:rPr lang="en-GB" sz="2800" dirty="0"/>
              <a:t>Search and Rescue (SAR)</a:t>
            </a:r>
          </a:p>
          <a:p>
            <a:r>
              <a:rPr lang="en-GB" sz="2800" dirty="0"/>
              <a:t>Emergency Warning Satellite Service (EWSS)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82A77-B494-40BA-B250-B43DEEF2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D733E-3264-41AF-819B-F4786F848FED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5988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C386B-E135-429D-8170-6676028E0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Galileo Today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68824-170E-43F3-AD8B-2C6C23A60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33150" cy="4351338"/>
          </a:xfrm>
        </p:spPr>
        <p:txBody>
          <a:bodyPr>
            <a:normAutofit/>
          </a:bodyPr>
          <a:lstStyle/>
          <a:p>
            <a:r>
              <a:rPr lang="en-US" sz="2800" dirty="0"/>
              <a:t>28 satellites in orbit</a:t>
            </a:r>
          </a:p>
          <a:p>
            <a:r>
              <a:rPr lang="en-US" sz="2800" dirty="0"/>
              <a:t>Remarkable performance</a:t>
            </a:r>
          </a:p>
          <a:p>
            <a:r>
              <a:rPr lang="en-US" sz="2800" dirty="0"/>
              <a:t>Operational services, or in roll-out phase</a:t>
            </a:r>
          </a:p>
          <a:p>
            <a:r>
              <a:rPr lang="en-US" sz="2800" dirty="0"/>
              <a:t>Strong link with users, market and industry</a:t>
            </a:r>
          </a:p>
          <a:p>
            <a:r>
              <a:rPr lang="en-US" sz="2800" dirty="0"/>
              <a:t>Modernization ongoing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DF32C-4276-4217-9811-D83F7015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D733E-3264-41AF-819B-F4786F848FED}" type="slidenum">
              <a:rPr lang="x-none" smtClean="0"/>
              <a:t>3</a:t>
            </a:fld>
            <a:endParaRPr lang="x-none"/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299ADBBB-7AF0-480E-A08C-9305B14D0A9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39711" y="895228"/>
            <a:ext cx="2617950" cy="2617949"/>
          </a:xfrm>
          <a:prstGeom prst="rect">
            <a:avLst/>
          </a:prstGeom>
        </p:spPr>
      </p:pic>
      <p:pic>
        <p:nvPicPr>
          <p:cNvPr id="6" name="Chart 11" descr="image001">
            <a:extLst>
              <a:ext uri="{FF2B5EF4-FFF2-40B4-BE49-F238E27FC236}">
                <a16:creationId xmlns:a16="http://schemas.microsoft.com/office/drawing/2014/main" id="{295992DA-6859-41AB-88DD-CA2DF99F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060" y="3886645"/>
            <a:ext cx="5985863" cy="242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B7DE8-266A-4815-8CBD-8995FA9B92DF}"/>
              </a:ext>
            </a:extLst>
          </p:cNvPr>
          <p:cNvSpPr/>
          <p:nvPr/>
        </p:nvSpPr>
        <p:spPr>
          <a:xfrm>
            <a:off x="6095999" y="6356324"/>
            <a:ext cx="5861661" cy="5016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GNSS performance as monitored by the Galileo Reference Centre (GRC)</a:t>
            </a:r>
          </a:p>
          <a:p>
            <a:endParaRPr lang="en-150" sz="1400" b="1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82153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B7BC-4744-4214-8C98-F52E1F55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053"/>
            <a:ext cx="6900949" cy="1202150"/>
          </a:xfrm>
        </p:spPr>
        <p:txBody>
          <a:bodyPr/>
          <a:lstStyle/>
          <a:p>
            <a:r>
              <a:rPr lang="en-GB" dirty="0"/>
              <a:t>Galileo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86603-623D-402F-BB61-CFF02B31E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D733E-3264-41AF-819B-F4786F848FED}" type="slidenum">
              <a:rPr lang="x-none" smtClean="0"/>
              <a:t>4</a:t>
            </a:fld>
            <a:endParaRPr lang="x-none"/>
          </a:p>
        </p:txBody>
      </p:sp>
      <p:sp>
        <p:nvSpPr>
          <p:cNvPr id="53" name="object 47">
            <a:extLst>
              <a:ext uri="{FF2B5EF4-FFF2-40B4-BE49-F238E27FC236}">
                <a16:creationId xmlns:a16="http://schemas.microsoft.com/office/drawing/2014/main" id="{E4687346-4C7B-42F5-B9F8-0ADC718E0590}"/>
              </a:ext>
            </a:extLst>
          </p:cNvPr>
          <p:cNvSpPr txBox="1"/>
          <p:nvPr/>
        </p:nvSpPr>
        <p:spPr>
          <a:xfrm>
            <a:off x="5937513" y="1184713"/>
            <a:ext cx="4477347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spc="-25" dirty="0">
                <a:solidFill>
                  <a:srgbClr val="0F243E"/>
                </a:solidFill>
                <a:latin typeface="Arial"/>
                <a:cs typeface="Arial"/>
              </a:rPr>
              <a:t>Available</a:t>
            </a:r>
            <a:r>
              <a:rPr sz="2800" spc="-25" dirty="0">
                <a:solidFill>
                  <a:srgbClr val="0F243E"/>
                </a:solidFill>
                <a:latin typeface="Arial"/>
                <a:cs typeface="Arial"/>
              </a:rPr>
              <a:t>,</a:t>
            </a:r>
            <a:r>
              <a:rPr sz="2800" spc="-105" dirty="0">
                <a:solidFill>
                  <a:srgbClr val="0F243E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AF50"/>
                </a:solidFill>
                <a:latin typeface="Arial"/>
                <a:cs typeface="Arial"/>
              </a:rPr>
              <a:t>Ongoing</a:t>
            </a:r>
            <a:r>
              <a:rPr sz="2800" dirty="0">
                <a:solidFill>
                  <a:srgbClr val="00AF50"/>
                </a:solidFill>
                <a:latin typeface="Arial"/>
                <a:cs typeface="Arial"/>
              </a:rPr>
              <a:t>,</a:t>
            </a:r>
            <a:r>
              <a:rPr sz="2800" spc="-7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C000"/>
                </a:solidFill>
                <a:latin typeface="Arial"/>
                <a:cs typeface="Arial"/>
              </a:rPr>
              <a:t>&amp;</a:t>
            </a:r>
            <a:r>
              <a:rPr sz="2800" spc="-70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C000"/>
                </a:solidFill>
                <a:latin typeface="Arial"/>
                <a:cs typeface="Arial"/>
              </a:rPr>
              <a:t>Next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9DC8C61-9894-42DE-B2E3-375A9BCBC707}"/>
              </a:ext>
            </a:extLst>
          </p:cNvPr>
          <p:cNvGrpSpPr/>
          <p:nvPr/>
        </p:nvGrpSpPr>
        <p:grpSpPr>
          <a:xfrm>
            <a:off x="-659091" y="1591544"/>
            <a:ext cx="11103571" cy="5175631"/>
            <a:chOff x="570271" y="1810443"/>
            <a:chExt cx="9451509" cy="51756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714A5D2-7237-4DBF-943D-592CF97491EF}"/>
                </a:ext>
              </a:extLst>
            </p:cNvPr>
            <p:cNvSpPr/>
            <p:nvPr/>
          </p:nvSpPr>
          <p:spPr>
            <a:xfrm>
              <a:off x="570271" y="5934132"/>
              <a:ext cx="3136490" cy="92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object 2">
              <a:extLst>
                <a:ext uri="{FF2B5EF4-FFF2-40B4-BE49-F238E27FC236}">
                  <a16:creationId xmlns:a16="http://schemas.microsoft.com/office/drawing/2014/main" id="{28E78346-C927-4C0F-ADC2-1609FE6D3DEC}"/>
                </a:ext>
              </a:extLst>
            </p:cNvPr>
            <p:cNvGrpSpPr/>
            <p:nvPr/>
          </p:nvGrpSpPr>
          <p:grpSpPr>
            <a:xfrm>
              <a:off x="1552531" y="1989259"/>
              <a:ext cx="8071484" cy="1001649"/>
              <a:chOff x="689609" y="1442466"/>
              <a:chExt cx="8071484" cy="1001649"/>
            </a:xfrm>
          </p:grpSpPr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8BA9AA33-B4EF-483C-9F82-8BD8EF5B4DCF}"/>
                  </a:ext>
                </a:extLst>
              </p:cNvPr>
              <p:cNvSpPr/>
              <p:nvPr/>
            </p:nvSpPr>
            <p:spPr>
              <a:xfrm>
                <a:off x="689609" y="1649730"/>
                <a:ext cx="8071484" cy="794385"/>
              </a:xfrm>
              <a:custGeom>
                <a:avLst/>
                <a:gdLst/>
                <a:ahLst/>
                <a:cxnLst/>
                <a:rect l="l" t="t" r="r" b="b"/>
                <a:pathLst>
                  <a:path w="8071484" h="794385">
                    <a:moveTo>
                      <a:pt x="8071104" y="0"/>
                    </a:moveTo>
                    <a:lnTo>
                      <a:pt x="0" y="0"/>
                    </a:lnTo>
                    <a:lnTo>
                      <a:pt x="0" y="794003"/>
                    </a:lnTo>
                    <a:lnTo>
                      <a:pt x="8071104" y="794003"/>
                    </a:lnTo>
                    <a:lnTo>
                      <a:pt x="8071104" y="0"/>
                    </a:lnTo>
                    <a:close/>
                  </a:path>
                </a:pathLst>
              </a:custGeom>
              <a:solidFill>
                <a:srgbClr val="FFFFFF">
                  <a:alpha val="90194"/>
                </a:srgbClr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7" name="object 4">
                <a:extLst>
                  <a:ext uri="{FF2B5EF4-FFF2-40B4-BE49-F238E27FC236}">
                    <a16:creationId xmlns:a16="http://schemas.microsoft.com/office/drawing/2014/main" id="{19C5208E-46CC-4A36-B483-F9CFC3EBAD14}"/>
                  </a:ext>
                </a:extLst>
              </p:cNvPr>
              <p:cNvSpPr/>
              <p:nvPr/>
            </p:nvSpPr>
            <p:spPr>
              <a:xfrm>
                <a:off x="689609" y="1649730"/>
                <a:ext cx="8071484" cy="794385"/>
              </a:xfrm>
              <a:custGeom>
                <a:avLst/>
                <a:gdLst/>
                <a:ahLst/>
                <a:cxnLst/>
                <a:rect l="l" t="t" r="r" b="b"/>
                <a:pathLst>
                  <a:path w="8071484" h="794385">
                    <a:moveTo>
                      <a:pt x="0" y="794003"/>
                    </a:moveTo>
                    <a:lnTo>
                      <a:pt x="8071104" y="794003"/>
                    </a:lnTo>
                    <a:lnTo>
                      <a:pt x="8071104" y="0"/>
                    </a:lnTo>
                    <a:lnTo>
                      <a:pt x="0" y="0"/>
                    </a:lnTo>
                    <a:lnTo>
                      <a:pt x="0" y="794003"/>
                    </a:lnTo>
                    <a:close/>
                  </a:path>
                </a:pathLst>
              </a:custGeom>
              <a:ln w="25400">
                <a:solidFill>
                  <a:srgbClr val="4F81BC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8" name="object 5">
                <a:extLst>
                  <a:ext uri="{FF2B5EF4-FFF2-40B4-BE49-F238E27FC236}">
                    <a16:creationId xmlns:a16="http://schemas.microsoft.com/office/drawing/2014/main" id="{11D3C668-7DAC-4631-9132-460E9998FB9F}"/>
                  </a:ext>
                </a:extLst>
              </p:cNvPr>
              <p:cNvSpPr/>
              <p:nvPr/>
            </p:nvSpPr>
            <p:spPr>
              <a:xfrm>
                <a:off x="1093469" y="1442466"/>
                <a:ext cx="6779639" cy="413384"/>
              </a:xfrm>
              <a:custGeom>
                <a:avLst/>
                <a:gdLst/>
                <a:ahLst/>
                <a:cxnLst/>
                <a:rect l="l" t="t" r="r" b="b"/>
                <a:pathLst>
                  <a:path w="5649595" h="413385">
                    <a:moveTo>
                      <a:pt x="5580633" y="0"/>
                    </a:moveTo>
                    <a:lnTo>
                      <a:pt x="68834" y="0"/>
                    </a:lnTo>
                    <a:lnTo>
                      <a:pt x="42042" y="5415"/>
                    </a:lnTo>
                    <a:lnTo>
                      <a:pt x="20162" y="20177"/>
                    </a:lnTo>
                    <a:lnTo>
                      <a:pt x="5410" y="42058"/>
                    </a:lnTo>
                    <a:lnTo>
                      <a:pt x="0" y="68834"/>
                    </a:lnTo>
                    <a:lnTo>
                      <a:pt x="0" y="344170"/>
                    </a:lnTo>
                    <a:lnTo>
                      <a:pt x="5410" y="370945"/>
                    </a:lnTo>
                    <a:lnTo>
                      <a:pt x="20162" y="392826"/>
                    </a:lnTo>
                    <a:lnTo>
                      <a:pt x="42042" y="407588"/>
                    </a:lnTo>
                    <a:lnTo>
                      <a:pt x="68834" y="413004"/>
                    </a:lnTo>
                    <a:lnTo>
                      <a:pt x="5580633" y="413004"/>
                    </a:lnTo>
                    <a:lnTo>
                      <a:pt x="5607409" y="407588"/>
                    </a:lnTo>
                    <a:lnTo>
                      <a:pt x="5629290" y="392826"/>
                    </a:lnTo>
                    <a:lnTo>
                      <a:pt x="5644052" y="370945"/>
                    </a:lnTo>
                    <a:lnTo>
                      <a:pt x="5649468" y="344170"/>
                    </a:lnTo>
                    <a:lnTo>
                      <a:pt x="5649468" y="68834"/>
                    </a:lnTo>
                    <a:lnTo>
                      <a:pt x="5644052" y="42058"/>
                    </a:lnTo>
                    <a:lnTo>
                      <a:pt x="5629290" y="20177"/>
                    </a:lnTo>
                    <a:lnTo>
                      <a:pt x="5607409" y="5415"/>
                    </a:lnTo>
                    <a:lnTo>
                      <a:pt x="5580633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9" name="object 6">
                <a:extLst>
                  <a:ext uri="{FF2B5EF4-FFF2-40B4-BE49-F238E27FC236}">
                    <a16:creationId xmlns:a16="http://schemas.microsoft.com/office/drawing/2014/main" id="{F615FC3E-C404-4262-8048-7481450F3BE4}"/>
                  </a:ext>
                </a:extLst>
              </p:cNvPr>
              <p:cNvSpPr/>
              <p:nvPr/>
            </p:nvSpPr>
            <p:spPr>
              <a:xfrm>
                <a:off x="1093468" y="1442466"/>
                <a:ext cx="6779638" cy="413384"/>
              </a:xfrm>
              <a:custGeom>
                <a:avLst/>
                <a:gdLst/>
                <a:ahLst/>
                <a:cxnLst/>
                <a:rect l="l" t="t" r="r" b="b"/>
                <a:pathLst>
                  <a:path w="5649595" h="413385">
                    <a:moveTo>
                      <a:pt x="0" y="68834"/>
                    </a:moveTo>
                    <a:lnTo>
                      <a:pt x="5410" y="42058"/>
                    </a:lnTo>
                    <a:lnTo>
                      <a:pt x="20162" y="20177"/>
                    </a:lnTo>
                    <a:lnTo>
                      <a:pt x="42042" y="5415"/>
                    </a:lnTo>
                    <a:lnTo>
                      <a:pt x="68834" y="0"/>
                    </a:lnTo>
                    <a:lnTo>
                      <a:pt x="5580633" y="0"/>
                    </a:lnTo>
                    <a:lnTo>
                      <a:pt x="5607409" y="5415"/>
                    </a:lnTo>
                    <a:lnTo>
                      <a:pt x="5629290" y="20177"/>
                    </a:lnTo>
                    <a:lnTo>
                      <a:pt x="5644052" y="42058"/>
                    </a:lnTo>
                    <a:lnTo>
                      <a:pt x="5649468" y="68834"/>
                    </a:lnTo>
                    <a:lnTo>
                      <a:pt x="5649468" y="344170"/>
                    </a:lnTo>
                    <a:lnTo>
                      <a:pt x="5644052" y="370945"/>
                    </a:lnTo>
                    <a:lnTo>
                      <a:pt x="5629290" y="392826"/>
                    </a:lnTo>
                    <a:lnTo>
                      <a:pt x="5607409" y="407588"/>
                    </a:lnTo>
                    <a:lnTo>
                      <a:pt x="5580633" y="413004"/>
                    </a:lnTo>
                    <a:lnTo>
                      <a:pt x="68834" y="413004"/>
                    </a:lnTo>
                    <a:lnTo>
                      <a:pt x="42042" y="407588"/>
                    </a:lnTo>
                    <a:lnTo>
                      <a:pt x="20162" y="392826"/>
                    </a:lnTo>
                    <a:lnTo>
                      <a:pt x="5410" y="370945"/>
                    </a:lnTo>
                    <a:lnTo>
                      <a:pt x="0" y="344170"/>
                    </a:lnTo>
                    <a:lnTo>
                      <a:pt x="0" y="68834"/>
                    </a:lnTo>
                    <a:close/>
                  </a:path>
                </a:pathLst>
              </a:custGeom>
              <a:ln w="254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grpSp>
          <p:nvGrpSpPr>
            <p:cNvPr id="10" name="object 7">
              <a:extLst>
                <a:ext uri="{FF2B5EF4-FFF2-40B4-BE49-F238E27FC236}">
                  <a16:creationId xmlns:a16="http://schemas.microsoft.com/office/drawing/2014/main" id="{7769D527-5F7B-4630-9148-73F1729D1E09}"/>
                </a:ext>
              </a:extLst>
            </p:cNvPr>
            <p:cNvGrpSpPr/>
            <p:nvPr/>
          </p:nvGrpSpPr>
          <p:grpSpPr>
            <a:xfrm>
              <a:off x="1552531" y="3065203"/>
              <a:ext cx="8071484" cy="2027680"/>
              <a:chOff x="689609" y="2518410"/>
              <a:chExt cx="8071484" cy="2027680"/>
            </a:xfrm>
          </p:grpSpPr>
          <p:sp>
            <p:nvSpPr>
              <p:cNvPr id="11" name="object 8">
                <a:extLst>
                  <a:ext uri="{FF2B5EF4-FFF2-40B4-BE49-F238E27FC236}">
                    <a16:creationId xmlns:a16="http://schemas.microsoft.com/office/drawing/2014/main" id="{FA59F9CB-0D15-4CF8-81C5-E8619A56EE65}"/>
                  </a:ext>
                </a:extLst>
              </p:cNvPr>
              <p:cNvSpPr/>
              <p:nvPr/>
            </p:nvSpPr>
            <p:spPr>
              <a:xfrm>
                <a:off x="689609" y="2725674"/>
                <a:ext cx="8071484" cy="815340"/>
              </a:xfrm>
              <a:custGeom>
                <a:avLst/>
                <a:gdLst/>
                <a:ahLst/>
                <a:cxnLst/>
                <a:rect l="l" t="t" r="r" b="b"/>
                <a:pathLst>
                  <a:path w="8071484" h="815339">
                    <a:moveTo>
                      <a:pt x="8071104" y="0"/>
                    </a:moveTo>
                    <a:lnTo>
                      <a:pt x="0" y="0"/>
                    </a:lnTo>
                    <a:lnTo>
                      <a:pt x="0" y="815339"/>
                    </a:lnTo>
                    <a:lnTo>
                      <a:pt x="8071104" y="815339"/>
                    </a:lnTo>
                    <a:lnTo>
                      <a:pt x="8071104" y="0"/>
                    </a:lnTo>
                    <a:close/>
                  </a:path>
                </a:pathLst>
              </a:custGeom>
              <a:solidFill>
                <a:srgbClr val="FFFFFF">
                  <a:alpha val="90194"/>
                </a:srgbClr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2" name="object 9">
                <a:extLst>
                  <a:ext uri="{FF2B5EF4-FFF2-40B4-BE49-F238E27FC236}">
                    <a16:creationId xmlns:a16="http://schemas.microsoft.com/office/drawing/2014/main" id="{A2B4D020-E671-4285-BCDB-342D89D90D70}"/>
                  </a:ext>
                </a:extLst>
              </p:cNvPr>
              <p:cNvSpPr/>
              <p:nvPr/>
            </p:nvSpPr>
            <p:spPr>
              <a:xfrm>
                <a:off x="689609" y="2725674"/>
                <a:ext cx="8071484" cy="815340"/>
              </a:xfrm>
              <a:custGeom>
                <a:avLst/>
                <a:gdLst/>
                <a:ahLst/>
                <a:cxnLst/>
                <a:rect l="l" t="t" r="r" b="b"/>
                <a:pathLst>
                  <a:path w="8071484" h="815339">
                    <a:moveTo>
                      <a:pt x="0" y="815339"/>
                    </a:moveTo>
                    <a:lnTo>
                      <a:pt x="8071104" y="815339"/>
                    </a:lnTo>
                    <a:lnTo>
                      <a:pt x="8071104" y="0"/>
                    </a:lnTo>
                    <a:lnTo>
                      <a:pt x="0" y="0"/>
                    </a:lnTo>
                    <a:lnTo>
                      <a:pt x="0" y="815339"/>
                    </a:lnTo>
                    <a:close/>
                  </a:path>
                </a:pathLst>
              </a:custGeom>
              <a:ln w="25400">
                <a:solidFill>
                  <a:srgbClr val="4F81BC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3" name="object 10">
                <a:extLst>
                  <a:ext uri="{FF2B5EF4-FFF2-40B4-BE49-F238E27FC236}">
                    <a16:creationId xmlns:a16="http://schemas.microsoft.com/office/drawing/2014/main" id="{889364ED-F548-4E7A-8128-950626283D2C}"/>
                  </a:ext>
                </a:extLst>
              </p:cNvPr>
              <p:cNvSpPr/>
              <p:nvPr/>
            </p:nvSpPr>
            <p:spPr>
              <a:xfrm>
                <a:off x="1084821" y="2518410"/>
                <a:ext cx="6779637" cy="413384"/>
              </a:xfrm>
              <a:custGeom>
                <a:avLst/>
                <a:gdLst/>
                <a:ahLst/>
                <a:cxnLst/>
                <a:rect l="l" t="t" r="r" b="b"/>
                <a:pathLst>
                  <a:path w="5649595" h="413385">
                    <a:moveTo>
                      <a:pt x="5580633" y="0"/>
                    </a:moveTo>
                    <a:lnTo>
                      <a:pt x="68834" y="0"/>
                    </a:lnTo>
                    <a:lnTo>
                      <a:pt x="42042" y="5415"/>
                    </a:lnTo>
                    <a:lnTo>
                      <a:pt x="20162" y="20177"/>
                    </a:lnTo>
                    <a:lnTo>
                      <a:pt x="5410" y="42058"/>
                    </a:lnTo>
                    <a:lnTo>
                      <a:pt x="0" y="68834"/>
                    </a:lnTo>
                    <a:lnTo>
                      <a:pt x="0" y="344169"/>
                    </a:lnTo>
                    <a:lnTo>
                      <a:pt x="5410" y="370945"/>
                    </a:lnTo>
                    <a:lnTo>
                      <a:pt x="20162" y="392826"/>
                    </a:lnTo>
                    <a:lnTo>
                      <a:pt x="42042" y="407588"/>
                    </a:lnTo>
                    <a:lnTo>
                      <a:pt x="68834" y="413003"/>
                    </a:lnTo>
                    <a:lnTo>
                      <a:pt x="5580633" y="413003"/>
                    </a:lnTo>
                    <a:lnTo>
                      <a:pt x="5607409" y="407588"/>
                    </a:lnTo>
                    <a:lnTo>
                      <a:pt x="5629290" y="392826"/>
                    </a:lnTo>
                    <a:lnTo>
                      <a:pt x="5644052" y="370945"/>
                    </a:lnTo>
                    <a:lnTo>
                      <a:pt x="5649468" y="344169"/>
                    </a:lnTo>
                    <a:lnTo>
                      <a:pt x="5649468" y="68834"/>
                    </a:lnTo>
                    <a:lnTo>
                      <a:pt x="5644052" y="42058"/>
                    </a:lnTo>
                    <a:lnTo>
                      <a:pt x="5629290" y="20177"/>
                    </a:lnTo>
                    <a:lnTo>
                      <a:pt x="5607409" y="5415"/>
                    </a:lnTo>
                    <a:lnTo>
                      <a:pt x="5580633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4" name="object 11">
                <a:extLst>
                  <a:ext uri="{FF2B5EF4-FFF2-40B4-BE49-F238E27FC236}">
                    <a16:creationId xmlns:a16="http://schemas.microsoft.com/office/drawing/2014/main" id="{92BE6046-CC25-41B4-9BCB-F49F3A8BB0CF}"/>
                  </a:ext>
                </a:extLst>
              </p:cNvPr>
              <p:cNvSpPr/>
              <p:nvPr/>
            </p:nvSpPr>
            <p:spPr>
              <a:xfrm>
                <a:off x="1093467" y="2518410"/>
                <a:ext cx="6772929" cy="413384"/>
              </a:xfrm>
              <a:custGeom>
                <a:avLst/>
                <a:gdLst/>
                <a:ahLst/>
                <a:cxnLst/>
                <a:rect l="l" t="t" r="r" b="b"/>
                <a:pathLst>
                  <a:path w="5649595" h="413385">
                    <a:moveTo>
                      <a:pt x="0" y="68834"/>
                    </a:moveTo>
                    <a:lnTo>
                      <a:pt x="5410" y="42058"/>
                    </a:lnTo>
                    <a:lnTo>
                      <a:pt x="20162" y="20177"/>
                    </a:lnTo>
                    <a:lnTo>
                      <a:pt x="42042" y="5415"/>
                    </a:lnTo>
                    <a:lnTo>
                      <a:pt x="68834" y="0"/>
                    </a:lnTo>
                    <a:lnTo>
                      <a:pt x="5580633" y="0"/>
                    </a:lnTo>
                    <a:lnTo>
                      <a:pt x="5607409" y="5415"/>
                    </a:lnTo>
                    <a:lnTo>
                      <a:pt x="5629290" y="20177"/>
                    </a:lnTo>
                    <a:lnTo>
                      <a:pt x="5644052" y="42058"/>
                    </a:lnTo>
                    <a:lnTo>
                      <a:pt x="5649468" y="68834"/>
                    </a:lnTo>
                    <a:lnTo>
                      <a:pt x="5649468" y="344169"/>
                    </a:lnTo>
                    <a:lnTo>
                      <a:pt x="5644052" y="370945"/>
                    </a:lnTo>
                    <a:lnTo>
                      <a:pt x="5629290" y="392826"/>
                    </a:lnTo>
                    <a:lnTo>
                      <a:pt x="5607409" y="407588"/>
                    </a:lnTo>
                    <a:lnTo>
                      <a:pt x="5580633" y="413003"/>
                    </a:lnTo>
                    <a:lnTo>
                      <a:pt x="68834" y="413003"/>
                    </a:lnTo>
                    <a:lnTo>
                      <a:pt x="42042" y="407588"/>
                    </a:lnTo>
                    <a:lnTo>
                      <a:pt x="20162" y="392826"/>
                    </a:lnTo>
                    <a:lnTo>
                      <a:pt x="5410" y="370945"/>
                    </a:lnTo>
                    <a:lnTo>
                      <a:pt x="0" y="344169"/>
                    </a:lnTo>
                    <a:lnTo>
                      <a:pt x="0" y="68834"/>
                    </a:lnTo>
                    <a:close/>
                  </a:path>
                </a:pathLst>
              </a:custGeom>
              <a:ln w="254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5" name="object 12">
                <a:extLst>
                  <a:ext uri="{FF2B5EF4-FFF2-40B4-BE49-F238E27FC236}">
                    <a16:creationId xmlns:a16="http://schemas.microsoft.com/office/drawing/2014/main" id="{E92225D9-539C-40AC-A8CC-A291589741F1}"/>
                  </a:ext>
                </a:extLst>
              </p:cNvPr>
              <p:cNvSpPr/>
              <p:nvPr/>
            </p:nvSpPr>
            <p:spPr>
              <a:xfrm>
                <a:off x="689609" y="3822954"/>
                <a:ext cx="8071484" cy="596265"/>
              </a:xfrm>
              <a:custGeom>
                <a:avLst/>
                <a:gdLst/>
                <a:ahLst/>
                <a:cxnLst/>
                <a:rect l="l" t="t" r="r" b="b"/>
                <a:pathLst>
                  <a:path w="8071484" h="596264">
                    <a:moveTo>
                      <a:pt x="8071104" y="0"/>
                    </a:moveTo>
                    <a:lnTo>
                      <a:pt x="0" y="0"/>
                    </a:lnTo>
                    <a:lnTo>
                      <a:pt x="0" y="595884"/>
                    </a:lnTo>
                    <a:lnTo>
                      <a:pt x="8071104" y="595884"/>
                    </a:lnTo>
                    <a:lnTo>
                      <a:pt x="8071104" y="0"/>
                    </a:lnTo>
                    <a:close/>
                  </a:path>
                </a:pathLst>
              </a:custGeom>
              <a:solidFill>
                <a:srgbClr val="FFFFFF">
                  <a:alpha val="90194"/>
                </a:srgbClr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6" name="object 13">
                <a:extLst>
                  <a:ext uri="{FF2B5EF4-FFF2-40B4-BE49-F238E27FC236}">
                    <a16:creationId xmlns:a16="http://schemas.microsoft.com/office/drawing/2014/main" id="{F40E48A2-51F1-4C64-91D8-B87DCC85FA68}"/>
                  </a:ext>
                </a:extLst>
              </p:cNvPr>
              <p:cNvSpPr/>
              <p:nvPr/>
            </p:nvSpPr>
            <p:spPr>
              <a:xfrm>
                <a:off x="689609" y="3822954"/>
                <a:ext cx="8071484" cy="723136"/>
              </a:xfrm>
              <a:custGeom>
                <a:avLst/>
                <a:gdLst/>
                <a:ahLst/>
                <a:cxnLst/>
                <a:rect l="l" t="t" r="r" b="b"/>
                <a:pathLst>
                  <a:path w="8071484" h="596264">
                    <a:moveTo>
                      <a:pt x="0" y="595884"/>
                    </a:moveTo>
                    <a:lnTo>
                      <a:pt x="8071104" y="595884"/>
                    </a:lnTo>
                    <a:lnTo>
                      <a:pt x="8071104" y="0"/>
                    </a:lnTo>
                    <a:lnTo>
                      <a:pt x="0" y="0"/>
                    </a:lnTo>
                    <a:lnTo>
                      <a:pt x="0" y="595884"/>
                    </a:lnTo>
                    <a:close/>
                  </a:path>
                </a:pathLst>
              </a:custGeom>
              <a:ln w="25400">
                <a:solidFill>
                  <a:srgbClr val="4F81BC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7" name="object 14">
                <a:extLst>
                  <a:ext uri="{FF2B5EF4-FFF2-40B4-BE49-F238E27FC236}">
                    <a16:creationId xmlns:a16="http://schemas.microsoft.com/office/drawing/2014/main" id="{6C289DB1-4B63-4E6F-90B3-9C226FF6D6DC}"/>
                  </a:ext>
                </a:extLst>
              </p:cNvPr>
              <p:cNvSpPr/>
              <p:nvPr/>
            </p:nvSpPr>
            <p:spPr>
              <a:xfrm>
                <a:off x="1093469" y="3617213"/>
                <a:ext cx="6779637" cy="413384"/>
              </a:xfrm>
              <a:custGeom>
                <a:avLst/>
                <a:gdLst/>
                <a:ahLst/>
                <a:cxnLst/>
                <a:rect l="l" t="t" r="r" b="b"/>
                <a:pathLst>
                  <a:path w="5649595" h="413385">
                    <a:moveTo>
                      <a:pt x="5580633" y="0"/>
                    </a:moveTo>
                    <a:lnTo>
                      <a:pt x="68834" y="0"/>
                    </a:lnTo>
                    <a:lnTo>
                      <a:pt x="42042" y="5415"/>
                    </a:lnTo>
                    <a:lnTo>
                      <a:pt x="20162" y="20177"/>
                    </a:lnTo>
                    <a:lnTo>
                      <a:pt x="5410" y="42058"/>
                    </a:lnTo>
                    <a:lnTo>
                      <a:pt x="0" y="68834"/>
                    </a:lnTo>
                    <a:lnTo>
                      <a:pt x="0" y="344169"/>
                    </a:lnTo>
                    <a:lnTo>
                      <a:pt x="5410" y="370945"/>
                    </a:lnTo>
                    <a:lnTo>
                      <a:pt x="20162" y="392826"/>
                    </a:lnTo>
                    <a:lnTo>
                      <a:pt x="42042" y="407588"/>
                    </a:lnTo>
                    <a:lnTo>
                      <a:pt x="68834" y="413004"/>
                    </a:lnTo>
                    <a:lnTo>
                      <a:pt x="5580633" y="413004"/>
                    </a:lnTo>
                    <a:lnTo>
                      <a:pt x="5607409" y="407588"/>
                    </a:lnTo>
                    <a:lnTo>
                      <a:pt x="5629290" y="392826"/>
                    </a:lnTo>
                    <a:lnTo>
                      <a:pt x="5644052" y="370945"/>
                    </a:lnTo>
                    <a:lnTo>
                      <a:pt x="5649468" y="344169"/>
                    </a:lnTo>
                    <a:lnTo>
                      <a:pt x="5649468" y="68834"/>
                    </a:lnTo>
                    <a:lnTo>
                      <a:pt x="5644052" y="42058"/>
                    </a:lnTo>
                    <a:lnTo>
                      <a:pt x="5629290" y="20177"/>
                    </a:lnTo>
                    <a:lnTo>
                      <a:pt x="5607409" y="5415"/>
                    </a:lnTo>
                    <a:lnTo>
                      <a:pt x="5580633" y="0"/>
                    </a:lnTo>
                    <a:close/>
                  </a:path>
                </a:pathLst>
              </a:custGeom>
              <a:solidFill>
                <a:srgbClr val="4471C4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8" name="object 15">
                <a:extLst>
                  <a:ext uri="{FF2B5EF4-FFF2-40B4-BE49-F238E27FC236}">
                    <a16:creationId xmlns:a16="http://schemas.microsoft.com/office/drawing/2014/main" id="{065D07CA-78E4-44FC-9F3A-2FF46F771C4F}"/>
                  </a:ext>
                </a:extLst>
              </p:cNvPr>
              <p:cNvSpPr/>
              <p:nvPr/>
            </p:nvSpPr>
            <p:spPr>
              <a:xfrm>
                <a:off x="1093468" y="3617213"/>
                <a:ext cx="6772928" cy="413384"/>
              </a:xfrm>
              <a:custGeom>
                <a:avLst/>
                <a:gdLst/>
                <a:ahLst/>
                <a:cxnLst/>
                <a:rect l="l" t="t" r="r" b="b"/>
                <a:pathLst>
                  <a:path w="5649595" h="413385">
                    <a:moveTo>
                      <a:pt x="0" y="68834"/>
                    </a:moveTo>
                    <a:lnTo>
                      <a:pt x="5410" y="42058"/>
                    </a:lnTo>
                    <a:lnTo>
                      <a:pt x="20162" y="20177"/>
                    </a:lnTo>
                    <a:lnTo>
                      <a:pt x="42042" y="5415"/>
                    </a:lnTo>
                    <a:lnTo>
                      <a:pt x="68834" y="0"/>
                    </a:lnTo>
                    <a:lnTo>
                      <a:pt x="5580633" y="0"/>
                    </a:lnTo>
                    <a:lnTo>
                      <a:pt x="5607409" y="5415"/>
                    </a:lnTo>
                    <a:lnTo>
                      <a:pt x="5629290" y="20177"/>
                    </a:lnTo>
                    <a:lnTo>
                      <a:pt x="5644052" y="42058"/>
                    </a:lnTo>
                    <a:lnTo>
                      <a:pt x="5649468" y="68834"/>
                    </a:lnTo>
                    <a:lnTo>
                      <a:pt x="5649468" y="344169"/>
                    </a:lnTo>
                    <a:lnTo>
                      <a:pt x="5644052" y="370945"/>
                    </a:lnTo>
                    <a:lnTo>
                      <a:pt x="5629290" y="392826"/>
                    </a:lnTo>
                    <a:lnTo>
                      <a:pt x="5607409" y="407588"/>
                    </a:lnTo>
                    <a:lnTo>
                      <a:pt x="5580633" y="413004"/>
                    </a:lnTo>
                    <a:lnTo>
                      <a:pt x="68834" y="413004"/>
                    </a:lnTo>
                    <a:lnTo>
                      <a:pt x="42042" y="407588"/>
                    </a:lnTo>
                    <a:lnTo>
                      <a:pt x="20162" y="392826"/>
                    </a:lnTo>
                    <a:lnTo>
                      <a:pt x="5410" y="370945"/>
                    </a:lnTo>
                    <a:lnTo>
                      <a:pt x="0" y="344169"/>
                    </a:lnTo>
                    <a:lnTo>
                      <a:pt x="0" y="68834"/>
                    </a:lnTo>
                    <a:close/>
                  </a:path>
                </a:pathLst>
              </a:custGeom>
              <a:ln w="254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grpSp>
          <p:nvGrpSpPr>
            <p:cNvPr id="19" name="object 16">
              <a:extLst>
                <a:ext uri="{FF2B5EF4-FFF2-40B4-BE49-F238E27FC236}">
                  <a16:creationId xmlns:a16="http://schemas.microsoft.com/office/drawing/2014/main" id="{9B2E4AB4-0A3A-4CB0-AEDA-897B00A0FB51}"/>
                </a:ext>
              </a:extLst>
            </p:cNvPr>
            <p:cNvGrpSpPr/>
            <p:nvPr/>
          </p:nvGrpSpPr>
          <p:grpSpPr>
            <a:xfrm>
              <a:off x="1552531" y="5256715"/>
              <a:ext cx="8071484" cy="1652270"/>
              <a:chOff x="689609" y="4709922"/>
              <a:chExt cx="8071484" cy="1652270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1DDE3225-F9FD-4E44-A103-F53338187BC3}"/>
                  </a:ext>
                </a:extLst>
              </p:cNvPr>
              <p:cNvSpPr/>
              <p:nvPr/>
            </p:nvSpPr>
            <p:spPr>
              <a:xfrm>
                <a:off x="689609" y="4709923"/>
                <a:ext cx="8071484" cy="626432"/>
              </a:xfrm>
              <a:custGeom>
                <a:avLst/>
                <a:gdLst/>
                <a:ahLst/>
                <a:cxnLst/>
                <a:rect l="l" t="t" r="r" b="b"/>
                <a:pathLst>
                  <a:path w="8071484" h="794385">
                    <a:moveTo>
                      <a:pt x="8071104" y="0"/>
                    </a:moveTo>
                    <a:lnTo>
                      <a:pt x="0" y="0"/>
                    </a:lnTo>
                    <a:lnTo>
                      <a:pt x="0" y="794003"/>
                    </a:lnTo>
                    <a:lnTo>
                      <a:pt x="8071104" y="794003"/>
                    </a:lnTo>
                    <a:lnTo>
                      <a:pt x="8071104" y="0"/>
                    </a:lnTo>
                    <a:close/>
                  </a:path>
                </a:pathLst>
              </a:custGeom>
              <a:solidFill>
                <a:srgbClr val="FFFFFF">
                  <a:alpha val="90194"/>
                </a:srgbClr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C17C4C35-29FE-4782-92B1-F04D39F6B3D3}"/>
                  </a:ext>
                </a:extLst>
              </p:cNvPr>
              <p:cNvSpPr/>
              <p:nvPr/>
            </p:nvSpPr>
            <p:spPr>
              <a:xfrm>
                <a:off x="689609" y="4709922"/>
                <a:ext cx="8071484" cy="794385"/>
              </a:xfrm>
              <a:custGeom>
                <a:avLst/>
                <a:gdLst/>
                <a:ahLst/>
                <a:cxnLst/>
                <a:rect l="l" t="t" r="r" b="b"/>
                <a:pathLst>
                  <a:path w="8071484" h="794385">
                    <a:moveTo>
                      <a:pt x="0" y="794003"/>
                    </a:moveTo>
                    <a:lnTo>
                      <a:pt x="8071104" y="794003"/>
                    </a:lnTo>
                    <a:lnTo>
                      <a:pt x="8071104" y="0"/>
                    </a:lnTo>
                    <a:lnTo>
                      <a:pt x="0" y="0"/>
                    </a:lnTo>
                    <a:lnTo>
                      <a:pt x="0" y="794003"/>
                    </a:lnTo>
                    <a:close/>
                  </a:path>
                </a:pathLst>
              </a:custGeom>
              <a:ln w="25400">
                <a:solidFill>
                  <a:srgbClr val="4F81BC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2" name="object 19">
                <a:extLst>
                  <a:ext uri="{FF2B5EF4-FFF2-40B4-BE49-F238E27FC236}">
                    <a16:creationId xmlns:a16="http://schemas.microsoft.com/office/drawing/2014/main" id="{340A14E4-2901-4224-9908-E52F71F48BD4}"/>
                  </a:ext>
                </a:extLst>
              </p:cNvPr>
              <p:cNvSpPr/>
              <p:nvPr/>
            </p:nvSpPr>
            <p:spPr>
              <a:xfrm>
                <a:off x="1093467" y="4768787"/>
                <a:ext cx="6772927" cy="413384"/>
              </a:xfrm>
              <a:custGeom>
                <a:avLst/>
                <a:gdLst/>
                <a:ahLst/>
                <a:cxnLst/>
                <a:rect l="l" t="t" r="r" b="b"/>
                <a:pathLst>
                  <a:path w="5649595" h="413385">
                    <a:moveTo>
                      <a:pt x="5580633" y="0"/>
                    </a:moveTo>
                    <a:lnTo>
                      <a:pt x="68834" y="0"/>
                    </a:lnTo>
                    <a:lnTo>
                      <a:pt x="42042" y="5415"/>
                    </a:lnTo>
                    <a:lnTo>
                      <a:pt x="20162" y="20177"/>
                    </a:lnTo>
                    <a:lnTo>
                      <a:pt x="5410" y="42058"/>
                    </a:lnTo>
                    <a:lnTo>
                      <a:pt x="0" y="68834"/>
                    </a:lnTo>
                    <a:lnTo>
                      <a:pt x="0" y="344169"/>
                    </a:lnTo>
                    <a:lnTo>
                      <a:pt x="5410" y="370945"/>
                    </a:lnTo>
                    <a:lnTo>
                      <a:pt x="20162" y="392826"/>
                    </a:lnTo>
                    <a:lnTo>
                      <a:pt x="42042" y="407588"/>
                    </a:lnTo>
                    <a:lnTo>
                      <a:pt x="68834" y="413004"/>
                    </a:lnTo>
                    <a:lnTo>
                      <a:pt x="5580633" y="413004"/>
                    </a:lnTo>
                    <a:lnTo>
                      <a:pt x="5607409" y="407588"/>
                    </a:lnTo>
                    <a:lnTo>
                      <a:pt x="5629290" y="392826"/>
                    </a:lnTo>
                    <a:lnTo>
                      <a:pt x="5644052" y="370945"/>
                    </a:lnTo>
                    <a:lnTo>
                      <a:pt x="5649468" y="344169"/>
                    </a:lnTo>
                    <a:lnTo>
                      <a:pt x="5649468" y="68834"/>
                    </a:lnTo>
                    <a:lnTo>
                      <a:pt x="5644052" y="42058"/>
                    </a:lnTo>
                    <a:lnTo>
                      <a:pt x="5629290" y="20177"/>
                    </a:lnTo>
                    <a:lnTo>
                      <a:pt x="5607409" y="5415"/>
                    </a:lnTo>
                    <a:lnTo>
                      <a:pt x="5580633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0B128F76-0892-4CAD-95CE-76605444B0B3}"/>
                  </a:ext>
                </a:extLst>
              </p:cNvPr>
              <p:cNvSpPr/>
              <p:nvPr/>
            </p:nvSpPr>
            <p:spPr>
              <a:xfrm>
                <a:off x="1093469" y="4749038"/>
                <a:ext cx="6779638" cy="413384"/>
              </a:xfrm>
              <a:custGeom>
                <a:avLst/>
                <a:gdLst/>
                <a:ahLst/>
                <a:cxnLst/>
                <a:rect l="l" t="t" r="r" b="b"/>
                <a:pathLst>
                  <a:path w="5649595" h="413385">
                    <a:moveTo>
                      <a:pt x="0" y="68834"/>
                    </a:moveTo>
                    <a:lnTo>
                      <a:pt x="5410" y="42058"/>
                    </a:lnTo>
                    <a:lnTo>
                      <a:pt x="20162" y="20177"/>
                    </a:lnTo>
                    <a:lnTo>
                      <a:pt x="42042" y="5415"/>
                    </a:lnTo>
                    <a:lnTo>
                      <a:pt x="68834" y="0"/>
                    </a:lnTo>
                    <a:lnTo>
                      <a:pt x="5580633" y="0"/>
                    </a:lnTo>
                    <a:lnTo>
                      <a:pt x="5607409" y="5415"/>
                    </a:lnTo>
                    <a:lnTo>
                      <a:pt x="5629290" y="20177"/>
                    </a:lnTo>
                    <a:lnTo>
                      <a:pt x="5644052" y="42058"/>
                    </a:lnTo>
                    <a:lnTo>
                      <a:pt x="5649468" y="68834"/>
                    </a:lnTo>
                    <a:lnTo>
                      <a:pt x="5649468" y="344169"/>
                    </a:lnTo>
                    <a:lnTo>
                      <a:pt x="5644052" y="370945"/>
                    </a:lnTo>
                    <a:lnTo>
                      <a:pt x="5629290" y="392826"/>
                    </a:lnTo>
                    <a:lnTo>
                      <a:pt x="5607409" y="407588"/>
                    </a:lnTo>
                    <a:lnTo>
                      <a:pt x="5580633" y="413004"/>
                    </a:lnTo>
                    <a:lnTo>
                      <a:pt x="68834" y="413004"/>
                    </a:lnTo>
                    <a:lnTo>
                      <a:pt x="42042" y="407588"/>
                    </a:lnTo>
                    <a:lnTo>
                      <a:pt x="20162" y="392826"/>
                    </a:lnTo>
                    <a:lnTo>
                      <a:pt x="5410" y="370945"/>
                    </a:lnTo>
                    <a:lnTo>
                      <a:pt x="0" y="344169"/>
                    </a:lnTo>
                    <a:lnTo>
                      <a:pt x="0" y="68834"/>
                    </a:lnTo>
                    <a:close/>
                  </a:path>
                </a:pathLst>
              </a:custGeom>
              <a:ln w="254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4" name="object 21">
                <a:extLst>
                  <a:ext uri="{FF2B5EF4-FFF2-40B4-BE49-F238E27FC236}">
                    <a16:creationId xmlns:a16="http://schemas.microsoft.com/office/drawing/2014/main" id="{4BB74227-6B03-4227-B0E1-89A0178B36E4}"/>
                  </a:ext>
                </a:extLst>
              </p:cNvPr>
              <p:cNvSpPr/>
              <p:nvPr/>
            </p:nvSpPr>
            <p:spPr>
              <a:xfrm>
                <a:off x="689609" y="5776722"/>
                <a:ext cx="8071484" cy="585470"/>
              </a:xfrm>
              <a:custGeom>
                <a:avLst/>
                <a:gdLst/>
                <a:ahLst/>
                <a:cxnLst/>
                <a:rect l="l" t="t" r="r" b="b"/>
                <a:pathLst>
                  <a:path w="8071484" h="585470">
                    <a:moveTo>
                      <a:pt x="8071104" y="0"/>
                    </a:moveTo>
                    <a:lnTo>
                      <a:pt x="0" y="0"/>
                    </a:lnTo>
                    <a:lnTo>
                      <a:pt x="0" y="585215"/>
                    </a:lnTo>
                    <a:lnTo>
                      <a:pt x="8071104" y="585215"/>
                    </a:lnTo>
                    <a:lnTo>
                      <a:pt x="8071104" y="0"/>
                    </a:lnTo>
                    <a:close/>
                  </a:path>
                </a:pathLst>
              </a:custGeom>
              <a:solidFill>
                <a:srgbClr val="FFFFFF">
                  <a:alpha val="90194"/>
                </a:srgbClr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5" name="object 22">
                <a:extLst>
                  <a:ext uri="{FF2B5EF4-FFF2-40B4-BE49-F238E27FC236}">
                    <a16:creationId xmlns:a16="http://schemas.microsoft.com/office/drawing/2014/main" id="{7803448B-E853-44B2-97EC-2AF7176DAC5D}"/>
                  </a:ext>
                </a:extLst>
              </p:cNvPr>
              <p:cNvSpPr/>
              <p:nvPr/>
            </p:nvSpPr>
            <p:spPr>
              <a:xfrm>
                <a:off x="689609" y="5776722"/>
                <a:ext cx="8071484" cy="585470"/>
              </a:xfrm>
              <a:custGeom>
                <a:avLst/>
                <a:gdLst/>
                <a:ahLst/>
                <a:cxnLst/>
                <a:rect l="l" t="t" r="r" b="b"/>
                <a:pathLst>
                  <a:path w="8071484" h="585470">
                    <a:moveTo>
                      <a:pt x="0" y="585215"/>
                    </a:moveTo>
                    <a:lnTo>
                      <a:pt x="8071104" y="585215"/>
                    </a:lnTo>
                    <a:lnTo>
                      <a:pt x="8071104" y="0"/>
                    </a:lnTo>
                    <a:lnTo>
                      <a:pt x="0" y="0"/>
                    </a:lnTo>
                    <a:lnTo>
                      <a:pt x="0" y="585215"/>
                    </a:lnTo>
                    <a:close/>
                  </a:path>
                </a:pathLst>
              </a:custGeom>
              <a:ln w="25400">
                <a:solidFill>
                  <a:srgbClr val="4F81BC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6" name="object 23">
                <a:extLst>
                  <a:ext uri="{FF2B5EF4-FFF2-40B4-BE49-F238E27FC236}">
                    <a16:creationId xmlns:a16="http://schemas.microsoft.com/office/drawing/2014/main" id="{ADC41A12-80C2-4BA9-9554-66F05014AF68}"/>
                  </a:ext>
                </a:extLst>
              </p:cNvPr>
              <p:cNvSpPr/>
              <p:nvPr/>
            </p:nvSpPr>
            <p:spPr>
              <a:xfrm>
                <a:off x="1093469" y="5570982"/>
                <a:ext cx="6779637" cy="413384"/>
              </a:xfrm>
              <a:custGeom>
                <a:avLst/>
                <a:gdLst/>
                <a:ahLst/>
                <a:cxnLst/>
                <a:rect l="l" t="t" r="r" b="b"/>
                <a:pathLst>
                  <a:path w="5649595" h="413385">
                    <a:moveTo>
                      <a:pt x="5580633" y="0"/>
                    </a:moveTo>
                    <a:lnTo>
                      <a:pt x="68834" y="0"/>
                    </a:lnTo>
                    <a:lnTo>
                      <a:pt x="42042" y="5410"/>
                    </a:lnTo>
                    <a:lnTo>
                      <a:pt x="20162" y="20162"/>
                    </a:lnTo>
                    <a:lnTo>
                      <a:pt x="5410" y="42042"/>
                    </a:lnTo>
                    <a:lnTo>
                      <a:pt x="0" y="68834"/>
                    </a:lnTo>
                    <a:lnTo>
                      <a:pt x="0" y="344170"/>
                    </a:lnTo>
                    <a:lnTo>
                      <a:pt x="5410" y="370961"/>
                    </a:lnTo>
                    <a:lnTo>
                      <a:pt x="20162" y="392841"/>
                    </a:lnTo>
                    <a:lnTo>
                      <a:pt x="42042" y="407593"/>
                    </a:lnTo>
                    <a:lnTo>
                      <a:pt x="68834" y="413004"/>
                    </a:lnTo>
                    <a:lnTo>
                      <a:pt x="5580633" y="413004"/>
                    </a:lnTo>
                    <a:lnTo>
                      <a:pt x="5607409" y="407593"/>
                    </a:lnTo>
                    <a:lnTo>
                      <a:pt x="5629290" y="392841"/>
                    </a:lnTo>
                    <a:lnTo>
                      <a:pt x="5644052" y="370961"/>
                    </a:lnTo>
                    <a:lnTo>
                      <a:pt x="5649468" y="344170"/>
                    </a:lnTo>
                    <a:lnTo>
                      <a:pt x="5649468" y="68834"/>
                    </a:lnTo>
                    <a:lnTo>
                      <a:pt x="5644052" y="42042"/>
                    </a:lnTo>
                    <a:lnTo>
                      <a:pt x="5629290" y="20162"/>
                    </a:lnTo>
                    <a:lnTo>
                      <a:pt x="5607409" y="5410"/>
                    </a:lnTo>
                    <a:lnTo>
                      <a:pt x="5580633" y="0"/>
                    </a:lnTo>
                    <a:close/>
                  </a:path>
                </a:pathLst>
              </a:custGeom>
              <a:solidFill>
                <a:srgbClr val="4F81BC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7" name="object 24">
                <a:extLst>
                  <a:ext uri="{FF2B5EF4-FFF2-40B4-BE49-F238E27FC236}">
                    <a16:creationId xmlns:a16="http://schemas.microsoft.com/office/drawing/2014/main" id="{41A3FEC7-26F1-43C7-964A-DBD4D0A791A9}"/>
                  </a:ext>
                </a:extLst>
              </p:cNvPr>
              <p:cNvSpPr/>
              <p:nvPr/>
            </p:nvSpPr>
            <p:spPr>
              <a:xfrm>
                <a:off x="1093469" y="5570982"/>
                <a:ext cx="6772926" cy="413384"/>
              </a:xfrm>
              <a:custGeom>
                <a:avLst/>
                <a:gdLst/>
                <a:ahLst/>
                <a:cxnLst/>
                <a:rect l="l" t="t" r="r" b="b"/>
                <a:pathLst>
                  <a:path w="5649595" h="413385">
                    <a:moveTo>
                      <a:pt x="0" y="68834"/>
                    </a:moveTo>
                    <a:lnTo>
                      <a:pt x="5410" y="42042"/>
                    </a:lnTo>
                    <a:lnTo>
                      <a:pt x="20162" y="20162"/>
                    </a:lnTo>
                    <a:lnTo>
                      <a:pt x="42042" y="5410"/>
                    </a:lnTo>
                    <a:lnTo>
                      <a:pt x="68834" y="0"/>
                    </a:lnTo>
                    <a:lnTo>
                      <a:pt x="5580633" y="0"/>
                    </a:lnTo>
                    <a:lnTo>
                      <a:pt x="5607409" y="5410"/>
                    </a:lnTo>
                    <a:lnTo>
                      <a:pt x="5629290" y="20162"/>
                    </a:lnTo>
                    <a:lnTo>
                      <a:pt x="5644052" y="42042"/>
                    </a:lnTo>
                    <a:lnTo>
                      <a:pt x="5649468" y="68834"/>
                    </a:lnTo>
                    <a:lnTo>
                      <a:pt x="5649468" y="344170"/>
                    </a:lnTo>
                    <a:lnTo>
                      <a:pt x="5644052" y="370961"/>
                    </a:lnTo>
                    <a:lnTo>
                      <a:pt x="5629290" y="392841"/>
                    </a:lnTo>
                    <a:lnTo>
                      <a:pt x="5607409" y="407593"/>
                    </a:lnTo>
                    <a:lnTo>
                      <a:pt x="5580633" y="413004"/>
                    </a:lnTo>
                    <a:lnTo>
                      <a:pt x="68834" y="413004"/>
                    </a:lnTo>
                    <a:lnTo>
                      <a:pt x="42042" y="407593"/>
                    </a:lnTo>
                    <a:lnTo>
                      <a:pt x="20162" y="392841"/>
                    </a:lnTo>
                    <a:lnTo>
                      <a:pt x="5410" y="370961"/>
                    </a:lnTo>
                    <a:lnTo>
                      <a:pt x="0" y="344170"/>
                    </a:lnTo>
                    <a:lnTo>
                      <a:pt x="0" y="68834"/>
                    </a:lnTo>
                    <a:close/>
                  </a:path>
                </a:pathLst>
              </a:custGeom>
              <a:ln w="25400">
                <a:solidFill>
                  <a:srgbClr val="C3D59B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28" name="object 25">
              <a:extLst>
                <a:ext uri="{FF2B5EF4-FFF2-40B4-BE49-F238E27FC236}">
                  <a16:creationId xmlns:a16="http://schemas.microsoft.com/office/drawing/2014/main" id="{9E8A38FF-FA4D-4C85-AFE1-1F483FDEBE64}"/>
                </a:ext>
              </a:extLst>
            </p:cNvPr>
            <p:cNvSpPr txBox="1"/>
            <p:nvPr/>
          </p:nvSpPr>
          <p:spPr>
            <a:xfrm>
              <a:off x="2165433" y="2054790"/>
              <a:ext cx="6441440" cy="486094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23495">
                <a:lnSpc>
                  <a:spcPct val="100000"/>
                </a:lnSpc>
                <a:spcBef>
                  <a:spcPts val="105"/>
                </a:spcBef>
              </a:pP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Open</a:t>
              </a:r>
              <a:r>
                <a:rPr sz="1400" b="1" spc="-3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Service</a:t>
              </a:r>
              <a:r>
                <a:rPr sz="1400" b="1" spc="-3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spc="-20" dirty="0">
                  <a:solidFill>
                    <a:srgbClr val="FFFFFF"/>
                  </a:solidFill>
                  <a:latin typeface="Arial"/>
                  <a:cs typeface="Arial"/>
                </a:rPr>
                <a:t>(OS)</a:t>
              </a:r>
              <a:endParaRPr sz="14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50"/>
                </a:spcBef>
              </a:pPr>
              <a:endParaRPr sz="1150" dirty="0">
                <a:latin typeface="Arial"/>
                <a:cs typeface="Arial"/>
              </a:endParaRPr>
            </a:p>
            <a:p>
              <a:pPr marL="127000" indent="-114300">
                <a:lnSpc>
                  <a:spcPct val="100000"/>
                </a:lnSpc>
                <a:buChar char="•"/>
                <a:tabLst>
                  <a:tab pos="127000" algn="l"/>
                </a:tabLst>
              </a:pP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Free</a:t>
              </a:r>
              <a:r>
                <a:rPr sz="1400" spc="-40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and</a:t>
              </a:r>
              <a:r>
                <a:rPr sz="1400" spc="-30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Open</a:t>
              </a:r>
              <a:r>
                <a:rPr sz="1400" spc="-30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Positioning</a:t>
              </a:r>
              <a:r>
                <a:rPr sz="1400" spc="-55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Navigation</a:t>
              </a:r>
              <a:r>
                <a:rPr sz="1400" spc="-15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&amp;</a:t>
              </a:r>
              <a:r>
                <a:rPr sz="1400" spc="-50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Timing</a:t>
              </a:r>
              <a:r>
                <a:rPr sz="1400" spc="-30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(3</a:t>
              </a:r>
              <a:r>
                <a:rPr sz="1400" spc="-30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frequencies</a:t>
              </a:r>
              <a:r>
                <a:rPr sz="1400" spc="-25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AF50"/>
                  </a:solidFill>
                  <a:latin typeface="Arial"/>
                  <a:cs typeface="Arial"/>
                </a:rPr>
                <a:t>+</a:t>
              </a:r>
              <a:r>
                <a:rPr sz="1400" spc="-25" dirty="0">
                  <a:solidFill>
                    <a:srgbClr val="00AF50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00AF50"/>
                  </a:solidFill>
                  <a:latin typeface="Arial"/>
                  <a:cs typeface="Arial"/>
                </a:rPr>
                <a:t>improvements</a:t>
              </a:r>
              <a:r>
                <a:rPr sz="1400" spc="-10" dirty="0">
                  <a:solidFill>
                    <a:srgbClr val="0F243E"/>
                  </a:solidFill>
                  <a:latin typeface="Arial"/>
                  <a:cs typeface="Arial"/>
                </a:rPr>
                <a:t>)</a:t>
              </a:r>
              <a:endParaRPr sz="1400" dirty="0">
                <a:latin typeface="Arial"/>
                <a:cs typeface="Arial"/>
              </a:endParaRPr>
            </a:p>
            <a:p>
              <a:pPr marL="127000" indent="-114300">
                <a:lnSpc>
                  <a:spcPct val="100000"/>
                </a:lnSpc>
                <a:spcBef>
                  <a:spcPts val="10"/>
                </a:spcBef>
                <a:buChar char="•"/>
                <a:tabLst>
                  <a:tab pos="127000" algn="l"/>
                </a:tabLst>
              </a:pPr>
              <a:r>
                <a:rPr sz="1400" dirty="0">
                  <a:solidFill>
                    <a:srgbClr val="00AF50"/>
                  </a:solidFill>
                  <a:latin typeface="Arial"/>
                  <a:cs typeface="Arial"/>
                </a:rPr>
                <a:t>Emergency</a:t>
              </a:r>
              <a:r>
                <a:rPr sz="1400" spc="-65" dirty="0">
                  <a:solidFill>
                    <a:srgbClr val="00AF5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AF50"/>
                  </a:solidFill>
                  <a:latin typeface="Arial"/>
                  <a:cs typeface="Arial"/>
                </a:rPr>
                <a:t>Warning</a:t>
              </a:r>
              <a:r>
                <a:rPr sz="1400" spc="-60" dirty="0">
                  <a:solidFill>
                    <a:srgbClr val="00AF5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AF50"/>
                  </a:solidFill>
                  <a:latin typeface="Arial"/>
                  <a:cs typeface="Arial"/>
                </a:rPr>
                <a:t>Satellite</a:t>
              </a:r>
              <a:r>
                <a:rPr sz="1400" spc="-55" dirty="0">
                  <a:solidFill>
                    <a:srgbClr val="00AF5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AF50"/>
                  </a:solidFill>
                  <a:latin typeface="Arial"/>
                  <a:cs typeface="Arial"/>
                </a:rPr>
                <a:t>Service</a:t>
              </a:r>
              <a:r>
                <a:rPr sz="1400" spc="-15" dirty="0">
                  <a:solidFill>
                    <a:srgbClr val="00AF5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FFC000"/>
                  </a:solidFill>
                  <a:latin typeface="Arial"/>
                  <a:cs typeface="Arial"/>
                </a:rPr>
                <a:t>+</a:t>
              </a:r>
              <a:r>
                <a:rPr sz="1400" spc="-95" dirty="0">
                  <a:solidFill>
                    <a:srgbClr val="FFC0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FFC000"/>
                  </a:solidFill>
                  <a:latin typeface="Arial"/>
                  <a:cs typeface="Arial"/>
                </a:rPr>
                <a:t>Advanced</a:t>
              </a:r>
              <a:r>
                <a:rPr sz="1400" spc="-35" dirty="0">
                  <a:solidFill>
                    <a:srgbClr val="FFC0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FFC000"/>
                  </a:solidFill>
                  <a:latin typeface="Arial"/>
                  <a:cs typeface="Arial"/>
                </a:rPr>
                <a:t>timing</a:t>
              </a:r>
              <a:r>
                <a:rPr sz="1400" spc="-35" dirty="0">
                  <a:solidFill>
                    <a:srgbClr val="FFC0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FFC000"/>
                  </a:solidFill>
                  <a:latin typeface="Arial"/>
                  <a:cs typeface="Arial"/>
                </a:rPr>
                <a:t>+</a:t>
              </a:r>
              <a:r>
                <a:rPr sz="1400" spc="-35" dirty="0">
                  <a:solidFill>
                    <a:srgbClr val="FFC000"/>
                  </a:solidFill>
                  <a:latin typeface="Arial"/>
                  <a:cs typeface="Arial"/>
                </a:rPr>
                <a:t> </a:t>
              </a:r>
              <a:r>
                <a:rPr sz="1400" spc="-25" dirty="0">
                  <a:solidFill>
                    <a:srgbClr val="FFC000"/>
                  </a:solidFill>
                  <a:latin typeface="Arial"/>
                  <a:cs typeface="Arial"/>
                </a:rPr>
                <a:t>SSV</a:t>
              </a:r>
              <a:endParaRPr sz="14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35"/>
                </a:spcBef>
                <a:buFont typeface="Arial"/>
                <a:buChar char="•"/>
              </a:pPr>
              <a:endParaRPr sz="1750" dirty="0">
                <a:latin typeface="Arial"/>
                <a:cs typeface="Arial"/>
              </a:endParaRPr>
            </a:p>
            <a:p>
              <a:pPr marL="23495">
                <a:lnSpc>
                  <a:spcPct val="100000"/>
                </a:lnSpc>
              </a:pP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Public</a:t>
              </a:r>
              <a:r>
                <a:rPr sz="1400" b="1" spc="-6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Regulated</a:t>
              </a:r>
              <a:r>
                <a:rPr sz="1400" b="1" spc="-3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Service</a:t>
              </a:r>
              <a:r>
                <a:rPr sz="1400" b="1" spc="-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spc="-20" dirty="0">
                  <a:solidFill>
                    <a:srgbClr val="FFFFFF"/>
                  </a:solidFill>
                  <a:latin typeface="Arial"/>
                  <a:cs typeface="Arial"/>
                </a:rPr>
                <a:t>(PRS)</a:t>
              </a:r>
              <a:endParaRPr sz="14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10"/>
                </a:spcBef>
              </a:pPr>
              <a:endParaRPr sz="1200" dirty="0">
                <a:latin typeface="Arial"/>
                <a:cs typeface="Arial"/>
              </a:endParaRPr>
            </a:p>
            <a:p>
              <a:pPr marL="127000" indent="-114300">
                <a:lnSpc>
                  <a:spcPct val="100000"/>
                </a:lnSpc>
                <a:buChar char="•"/>
                <a:tabLst>
                  <a:tab pos="127000" algn="l"/>
                </a:tabLst>
              </a:pP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Encrypted,</a:t>
              </a:r>
              <a:r>
                <a:rPr sz="1400" spc="-40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more</a:t>
              </a:r>
              <a:r>
                <a:rPr sz="1400" spc="-35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robust,</a:t>
              </a:r>
              <a:r>
                <a:rPr sz="1400" spc="-55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unlimited</a:t>
              </a:r>
              <a:r>
                <a:rPr sz="1400" spc="-35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&amp;</a:t>
              </a:r>
              <a:r>
                <a:rPr sz="1400" spc="-35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uninterrupted</a:t>
              </a:r>
              <a:r>
                <a:rPr sz="1400" spc="-50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0F243E"/>
                  </a:solidFill>
                  <a:latin typeface="Arial"/>
                  <a:cs typeface="Arial"/>
                </a:rPr>
                <a:t>access</a:t>
              </a:r>
              <a:endParaRPr sz="1400" dirty="0">
                <a:latin typeface="Arial"/>
                <a:cs typeface="Arial"/>
              </a:endParaRPr>
            </a:p>
            <a:p>
              <a:pPr marL="127000" indent="-114300">
                <a:lnSpc>
                  <a:spcPct val="100000"/>
                </a:lnSpc>
                <a:spcBef>
                  <a:spcPts val="105"/>
                </a:spcBef>
                <a:buChar char="•"/>
                <a:tabLst>
                  <a:tab pos="127000" algn="l"/>
                </a:tabLst>
              </a:pPr>
              <a:r>
                <a:rPr sz="1400" dirty="0">
                  <a:solidFill>
                    <a:srgbClr val="FFC000"/>
                  </a:solidFill>
                  <a:latin typeface="Arial"/>
                  <a:cs typeface="Arial"/>
                </a:rPr>
                <a:t>PRS</a:t>
              </a:r>
              <a:r>
                <a:rPr sz="1400" spc="-20" dirty="0">
                  <a:solidFill>
                    <a:srgbClr val="FFC000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FFC000"/>
                  </a:solidFill>
                  <a:latin typeface="Arial"/>
                  <a:cs typeface="Arial"/>
                </a:rPr>
                <a:t>evolutions</a:t>
              </a:r>
              <a:endParaRPr sz="14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45"/>
                </a:spcBef>
                <a:buFont typeface="Arial"/>
                <a:buChar char="•"/>
              </a:pPr>
              <a:endParaRPr sz="1800" dirty="0">
                <a:latin typeface="Arial"/>
                <a:cs typeface="Arial"/>
              </a:endParaRPr>
            </a:p>
            <a:p>
              <a:pPr marL="23495">
                <a:lnSpc>
                  <a:spcPct val="100000"/>
                </a:lnSpc>
              </a:pP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Search</a:t>
              </a:r>
              <a:r>
                <a:rPr sz="1400" b="1" spc="-3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and</a:t>
              </a:r>
              <a:r>
                <a:rPr sz="1400" b="1" spc="-3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Rescue</a:t>
              </a:r>
              <a:r>
                <a:rPr sz="1400" b="1" spc="-1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(SAR)</a:t>
              </a:r>
              <a:r>
                <a:rPr sz="1400" b="1" spc="1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-</a:t>
              </a:r>
              <a:r>
                <a:rPr sz="1400" b="1" spc="-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spc="-10" dirty="0">
                  <a:solidFill>
                    <a:srgbClr val="FFFFFF"/>
                  </a:solidFill>
                  <a:latin typeface="Arial"/>
                  <a:cs typeface="Arial"/>
                </a:rPr>
                <a:t>contribution</a:t>
              </a:r>
              <a:endParaRPr sz="14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5"/>
                </a:spcBef>
              </a:pPr>
              <a:endParaRPr sz="1200" dirty="0">
                <a:latin typeface="Arial"/>
                <a:cs typeface="Arial"/>
              </a:endParaRPr>
            </a:p>
            <a:p>
              <a:pPr marL="127000" indent="-114300">
                <a:lnSpc>
                  <a:spcPct val="100000"/>
                </a:lnSpc>
                <a:buChar char="•"/>
                <a:tabLst>
                  <a:tab pos="127000" algn="l"/>
                </a:tabLst>
              </a:pPr>
              <a:r>
                <a:rPr sz="1400" dirty="0">
                  <a:solidFill>
                    <a:srgbClr val="0F243E"/>
                  </a:solidFill>
                  <a:latin typeface="Arial"/>
                  <a:cs typeface="Arial"/>
                </a:rPr>
                <a:t>Forward</a:t>
              </a:r>
              <a:r>
                <a:rPr sz="1400" spc="-15" dirty="0">
                  <a:solidFill>
                    <a:srgbClr val="0F243E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latin typeface="Arial"/>
                  <a:cs typeface="Arial"/>
                </a:rPr>
                <a:t>link</a:t>
              </a:r>
              <a:r>
                <a:rPr sz="1400" spc="-10" dirty="0">
                  <a:latin typeface="Arial"/>
                  <a:cs typeface="Arial"/>
                </a:rPr>
                <a:t> </a:t>
              </a:r>
              <a:r>
                <a:rPr sz="1400" dirty="0">
                  <a:latin typeface="Arial"/>
                  <a:cs typeface="Arial"/>
                </a:rPr>
                <a:t>+</a:t>
              </a:r>
              <a:r>
                <a:rPr sz="1400" spc="-20" dirty="0">
                  <a:latin typeface="Arial"/>
                  <a:cs typeface="Arial"/>
                </a:rPr>
                <a:t> </a:t>
              </a:r>
              <a:r>
                <a:rPr sz="1400" spc="-10" dirty="0">
                  <a:latin typeface="Arial"/>
                  <a:cs typeface="Arial"/>
                </a:rPr>
                <a:t>acknowledgement</a:t>
              </a:r>
              <a:r>
                <a:rPr sz="1400" spc="-20" dirty="0">
                  <a:latin typeface="Arial"/>
                  <a:cs typeface="Arial"/>
                </a:rPr>
                <a:t> </a:t>
              </a:r>
              <a:r>
                <a:rPr sz="1400" dirty="0">
                  <a:latin typeface="Arial"/>
                  <a:cs typeface="Arial"/>
                </a:rPr>
                <a:t>"return</a:t>
              </a:r>
              <a:r>
                <a:rPr sz="1400" spc="-40" dirty="0">
                  <a:latin typeface="Arial"/>
                  <a:cs typeface="Arial"/>
                </a:rPr>
                <a:t> </a:t>
              </a:r>
              <a:r>
                <a:rPr sz="1400" dirty="0">
                  <a:latin typeface="Arial"/>
                  <a:cs typeface="Arial"/>
                </a:rPr>
                <a:t>link“</a:t>
              </a:r>
              <a:r>
                <a:rPr sz="1400" spc="-10" dirty="0">
                  <a:latin typeface="Arial"/>
                  <a:cs typeface="Arial"/>
                </a:rPr>
                <a:t> </a:t>
              </a:r>
              <a:r>
                <a:rPr sz="1400" dirty="0">
                  <a:latin typeface="Arial"/>
                  <a:cs typeface="Arial"/>
                </a:rPr>
                <a:t>+</a:t>
              </a:r>
              <a:r>
                <a:rPr sz="1400" spc="-5" dirty="0"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AF50"/>
                  </a:solidFill>
                  <a:latin typeface="Arial"/>
                  <a:cs typeface="Arial"/>
                </a:rPr>
                <a:t>R</a:t>
              </a:r>
              <a:r>
                <a:rPr lang="en-US" sz="1400" dirty="0">
                  <a:solidFill>
                    <a:srgbClr val="00AF50"/>
                  </a:solidFill>
                  <a:latin typeface="Arial"/>
                  <a:cs typeface="Arial"/>
                </a:rPr>
                <a:t>emote </a:t>
              </a:r>
              <a:r>
                <a:rPr sz="1400" dirty="0">
                  <a:solidFill>
                    <a:srgbClr val="00AF50"/>
                  </a:solidFill>
                  <a:latin typeface="Arial"/>
                  <a:cs typeface="Arial"/>
                </a:rPr>
                <a:t>B</a:t>
              </a:r>
              <a:r>
                <a:rPr lang="en-US" sz="1400" dirty="0">
                  <a:solidFill>
                    <a:srgbClr val="00AF50"/>
                  </a:solidFill>
                  <a:latin typeface="Arial"/>
                  <a:cs typeface="Arial"/>
                </a:rPr>
                <a:t>eacon </a:t>
              </a:r>
              <a:r>
                <a:rPr lang="en-GB" sz="1400" dirty="0">
                  <a:solidFill>
                    <a:srgbClr val="00AF50"/>
                  </a:solidFill>
                  <a:latin typeface="Arial"/>
                  <a:cs typeface="Arial"/>
                </a:rPr>
                <a:t>Activation</a:t>
              </a:r>
              <a:endParaRPr lang="en-GB" sz="1400" spc="-30" dirty="0">
                <a:latin typeface="Arial"/>
                <a:cs typeface="Arial"/>
              </a:endParaRPr>
            </a:p>
            <a:p>
              <a:pPr marL="127000" indent="-114300">
                <a:lnSpc>
                  <a:spcPct val="100000"/>
                </a:lnSpc>
                <a:buChar char="•"/>
                <a:tabLst>
                  <a:tab pos="127000" algn="l"/>
                </a:tabLst>
              </a:pPr>
              <a:r>
                <a:rPr sz="1400" dirty="0">
                  <a:solidFill>
                    <a:srgbClr val="FFC000"/>
                  </a:solidFill>
                  <a:latin typeface="Arial"/>
                  <a:cs typeface="Arial"/>
                </a:rPr>
                <a:t>T</a:t>
              </a:r>
              <a:r>
                <a:rPr lang="en-US" sz="1400" dirty="0">
                  <a:solidFill>
                    <a:srgbClr val="FFC000"/>
                  </a:solidFill>
                  <a:latin typeface="Arial"/>
                  <a:cs typeface="Arial"/>
                </a:rPr>
                <a:t>wo </a:t>
              </a:r>
              <a:r>
                <a:rPr sz="1400" dirty="0">
                  <a:solidFill>
                    <a:srgbClr val="FFC000"/>
                  </a:solidFill>
                  <a:latin typeface="Arial"/>
                  <a:cs typeface="Arial"/>
                </a:rPr>
                <a:t>W</a:t>
              </a:r>
              <a:r>
                <a:rPr lang="en-US" sz="1400" dirty="0">
                  <a:solidFill>
                    <a:srgbClr val="FFC000"/>
                  </a:solidFill>
                  <a:latin typeface="Arial"/>
                  <a:cs typeface="Arial"/>
                </a:rPr>
                <a:t>ay </a:t>
              </a:r>
              <a:r>
                <a:rPr lang="nl-NL" sz="1400" dirty="0">
                  <a:solidFill>
                    <a:srgbClr val="FFC000"/>
                  </a:solidFill>
                  <a:latin typeface="Arial"/>
                  <a:cs typeface="Arial"/>
                </a:rPr>
                <a:t>Communication</a:t>
              </a:r>
              <a:r>
                <a:rPr sz="1400" spc="-30" dirty="0">
                  <a:solidFill>
                    <a:srgbClr val="FFC0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latin typeface="Arial"/>
                  <a:cs typeface="Arial"/>
                </a:rPr>
                <a:t>+</a:t>
              </a:r>
              <a:r>
                <a:rPr sz="1400" spc="-15" dirty="0">
                  <a:latin typeface="Arial"/>
                  <a:cs typeface="Arial"/>
                </a:rPr>
                <a:t> </a:t>
              </a:r>
              <a:r>
                <a:rPr sz="1400" spc="-25" dirty="0">
                  <a:solidFill>
                    <a:srgbClr val="FFC000"/>
                  </a:solidFill>
                  <a:latin typeface="Arial"/>
                  <a:cs typeface="Arial"/>
                </a:rPr>
                <a:t>D</a:t>
              </a:r>
              <a:r>
                <a:rPr lang="en-US" sz="1400" spc="-25" dirty="0">
                  <a:solidFill>
                    <a:srgbClr val="FFC000"/>
                  </a:solidFill>
                  <a:latin typeface="Arial"/>
                  <a:cs typeface="Arial"/>
                </a:rPr>
                <a:t>istress </a:t>
              </a:r>
              <a:r>
                <a:rPr sz="1400" spc="-25" dirty="0">
                  <a:solidFill>
                    <a:srgbClr val="FFC000"/>
                  </a:solidFill>
                  <a:latin typeface="Arial"/>
                  <a:cs typeface="Arial"/>
                </a:rPr>
                <a:t>P</a:t>
              </a:r>
              <a:r>
                <a:rPr lang="en-US" sz="1400" spc="-25" dirty="0">
                  <a:solidFill>
                    <a:srgbClr val="FFC000"/>
                  </a:solidFill>
                  <a:latin typeface="Arial"/>
                  <a:cs typeface="Arial"/>
                </a:rPr>
                <a:t>osition </a:t>
              </a:r>
              <a:r>
                <a:rPr sz="1400" spc="-25" dirty="0">
                  <a:solidFill>
                    <a:srgbClr val="FFC000"/>
                  </a:solidFill>
                  <a:latin typeface="Arial"/>
                  <a:cs typeface="Arial"/>
                </a:rPr>
                <a:t>S</a:t>
              </a:r>
              <a:r>
                <a:rPr lang="en-US" sz="1400" spc="-25" dirty="0">
                  <a:solidFill>
                    <a:srgbClr val="FFC000"/>
                  </a:solidFill>
                  <a:latin typeface="Arial"/>
                  <a:cs typeface="Arial"/>
                </a:rPr>
                <a:t>ervice</a:t>
              </a:r>
              <a:endParaRPr sz="14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40"/>
                </a:spcBef>
                <a:buFont typeface="Arial"/>
                <a:buChar char="•"/>
              </a:pPr>
              <a:endParaRPr sz="1850" dirty="0">
                <a:latin typeface="Arial"/>
                <a:cs typeface="Arial"/>
              </a:endParaRPr>
            </a:p>
            <a:p>
              <a:pPr marL="23495">
                <a:lnSpc>
                  <a:spcPct val="100000"/>
                </a:lnSpc>
              </a:pP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High</a:t>
              </a:r>
              <a:r>
                <a:rPr sz="1400" b="1" spc="-9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Accuracy</a:t>
              </a:r>
              <a:r>
                <a:rPr sz="1400" b="1" spc="-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and</a:t>
              </a:r>
              <a:r>
                <a:rPr sz="1400" b="1" spc="-9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spc="-10" dirty="0">
                  <a:solidFill>
                    <a:srgbClr val="FFFFFF"/>
                  </a:solidFill>
                  <a:latin typeface="Arial"/>
                  <a:cs typeface="Arial"/>
                </a:rPr>
                <a:t>Authentication</a:t>
              </a:r>
              <a:endParaRPr sz="14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15"/>
                </a:spcBef>
              </a:pPr>
              <a:endParaRPr sz="1250" dirty="0">
                <a:latin typeface="Arial"/>
                <a:cs typeface="Arial"/>
              </a:endParaRPr>
            </a:p>
            <a:p>
              <a:pPr marL="127000" indent="-114300">
                <a:lnSpc>
                  <a:spcPct val="100000"/>
                </a:lnSpc>
                <a:buChar char="•"/>
                <a:tabLst>
                  <a:tab pos="127000" algn="l"/>
                </a:tabLst>
              </a:pPr>
              <a:r>
                <a:rPr sz="1400" dirty="0">
                  <a:latin typeface="Arial"/>
                  <a:cs typeface="Arial"/>
                </a:rPr>
                <a:t>High</a:t>
              </a:r>
              <a:r>
                <a:rPr sz="1400" spc="-35" dirty="0">
                  <a:latin typeface="Arial"/>
                  <a:cs typeface="Arial"/>
                </a:rPr>
                <a:t> </a:t>
              </a:r>
              <a:r>
                <a:rPr sz="1400" dirty="0">
                  <a:latin typeface="Arial"/>
                  <a:cs typeface="Arial"/>
                </a:rPr>
                <a:t>accuracy</a:t>
              </a:r>
              <a:r>
                <a:rPr sz="1400" spc="-40" dirty="0">
                  <a:latin typeface="Arial"/>
                  <a:cs typeface="Arial"/>
                </a:rPr>
                <a:t> </a:t>
              </a:r>
              <a:r>
                <a:rPr sz="1400" dirty="0">
                  <a:latin typeface="Arial"/>
                  <a:cs typeface="Arial"/>
                </a:rPr>
                <a:t>services</a:t>
              </a:r>
              <a:r>
                <a:rPr sz="1400" spc="-35" dirty="0">
                  <a:latin typeface="Arial"/>
                  <a:cs typeface="Arial"/>
                </a:rPr>
                <a:t> </a:t>
              </a:r>
              <a:r>
                <a:rPr sz="1400" dirty="0">
                  <a:latin typeface="Arial"/>
                  <a:cs typeface="Arial"/>
                </a:rPr>
                <a:t>+</a:t>
              </a:r>
              <a:r>
                <a:rPr sz="1400" spc="-15" dirty="0">
                  <a:latin typeface="Arial"/>
                  <a:cs typeface="Arial"/>
                </a:rPr>
                <a:t> </a:t>
              </a:r>
              <a:r>
                <a:rPr sz="1400" spc="-20" dirty="0">
                  <a:solidFill>
                    <a:srgbClr val="00AF50"/>
                  </a:solidFill>
                  <a:latin typeface="Arial"/>
                  <a:cs typeface="Arial"/>
                </a:rPr>
                <a:t>OSNMA</a:t>
              </a:r>
              <a:r>
                <a:rPr lang="en-US" sz="1400" spc="-20" dirty="0">
                  <a:solidFill>
                    <a:srgbClr val="00AF50"/>
                  </a:solidFill>
                  <a:latin typeface="Arial"/>
                  <a:cs typeface="Arial"/>
                </a:rPr>
                <a:t> + </a:t>
              </a:r>
              <a:r>
                <a:rPr lang="nl-NL" sz="1400" spc="-20" dirty="0">
                  <a:solidFill>
                    <a:srgbClr val="FFC000"/>
                  </a:solidFill>
                  <a:latin typeface="Arial"/>
                  <a:cs typeface="Arial"/>
                </a:rPr>
                <a:t>A</a:t>
              </a:r>
              <a:r>
                <a:rPr lang="nl-NL" sz="1400" dirty="0">
                  <a:solidFill>
                    <a:srgbClr val="FFC000"/>
                  </a:solidFill>
                  <a:latin typeface="Arial"/>
                  <a:cs typeface="Arial"/>
                </a:rPr>
                <a:t>dvanced</a:t>
              </a:r>
              <a:r>
                <a:rPr sz="1400" spc="-45" dirty="0">
                  <a:solidFill>
                    <a:srgbClr val="FFC0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FFC000"/>
                  </a:solidFill>
                  <a:latin typeface="Arial"/>
                  <a:cs typeface="Arial"/>
                </a:rPr>
                <a:t>signal</a:t>
              </a:r>
              <a:r>
                <a:rPr sz="1400" spc="-55" dirty="0">
                  <a:solidFill>
                    <a:srgbClr val="FFC00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FFC000"/>
                  </a:solidFill>
                  <a:latin typeface="Arial"/>
                  <a:cs typeface="Arial"/>
                </a:rPr>
                <a:t>authentication</a:t>
              </a:r>
              <a:r>
                <a:rPr sz="1400" spc="-75" dirty="0">
                  <a:solidFill>
                    <a:srgbClr val="FFC000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FFC000"/>
                  </a:solidFill>
                  <a:latin typeface="Arial"/>
                  <a:cs typeface="Arial"/>
                </a:rPr>
                <a:t>services</a:t>
              </a:r>
              <a:endParaRPr sz="14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20"/>
                </a:spcBef>
                <a:buFont typeface="Arial"/>
                <a:buChar char="•"/>
              </a:pPr>
              <a:endParaRPr sz="1700" dirty="0">
                <a:latin typeface="Arial"/>
                <a:cs typeface="Arial"/>
              </a:endParaRPr>
            </a:p>
            <a:p>
              <a:pPr marL="23495">
                <a:lnSpc>
                  <a:spcPct val="100000"/>
                </a:lnSpc>
              </a:pPr>
              <a:r>
                <a:rPr sz="1400" b="1" spc="-20" dirty="0">
                  <a:solidFill>
                    <a:srgbClr val="FFFFFF"/>
                  </a:solidFill>
                  <a:latin typeface="Arial"/>
                  <a:cs typeface="Arial"/>
                </a:rPr>
                <a:t>Safety-</a:t>
              </a:r>
              <a:r>
                <a:rPr sz="1400" b="1" spc="-10" dirty="0">
                  <a:solidFill>
                    <a:srgbClr val="FFFFFF"/>
                  </a:solidFill>
                  <a:latin typeface="Arial"/>
                  <a:cs typeface="Arial"/>
                </a:rPr>
                <a:t>of-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Life</a:t>
              </a:r>
              <a:r>
                <a:rPr sz="1400" b="1" spc="4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(SoL)</a:t>
              </a:r>
              <a:r>
                <a:rPr sz="1400" b="1" spc="1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FFFFFF"/>
                  </a:solidFill>
                  <a:latin typeface="Arial"/>
                  <a:cs typeface="Arial"/>
                </a:rPr>
                <a:t>-</a:t>
              </a:r>
              <a:r>
                <a:rPr sz="1400" b="1" spc="1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b="1" spc="-10" dirty="0">
                  <a:solidFill>
                    <a:srgbClr val="FFFFFF"/>
                  </a:solidFill>
                  <a:latin typeface="Arial"/>
                  <a:cs typeface="Arial"/>
                </a:rPr>
                <a:t>contribution</a:t>
              </a:r>
              <a:endParaRPr sz="14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50"/>
                </a:spcBef>
              </a:pPr>
              <a:endParaRPr sz="1150" dirty="0">
                <a:latin typeface="Arial"/>
                <a:cs typeface="Arial"/>
              </a:endParaRPr>
            </a:p>
            <a:p>
              <a:pPr marL="127000" indent="-114300">
                <a:lnSpc>
                  <a:spcPct val="100000"/>
                </a:lnSpc>
                <a:buChar char="•"/>
                <a:tabLst>
                  <a:tab pos="127000" algn="l"/>
                </a:tabLst>
              </a:pPr>
              <a:r>
                <a:rPr sz="1400" dirty="0">
                  <a:solidFill>
                    <a:srgbClr val="00AF50"/>
                  </a:solidFill>
                  <a:latin typeface="Arial"/>
                  <a:cs typeface="Arial"/>
                </a:rPr>
                <a:t>Multilateral</a:t>
              </a:r>
              <a:r>
                <a:rPr sz="1400" spc="-70" dirty="0">
                  <a:solidFill>
                    <a:srgbClr val="00AF5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AF50"/>
                  </a:solidFill>
                  <a:latin typeface="Arial"/>
                  <a:cs typeface="Arial"/>
                </a:rPr>
                <a:t>Workplan</a:t>
              </a:r>
              <a:r>
                <a:rPr sz="1400" spc="-80" dirty="0">
                  <a:solidFill>
                    <a:srgbClr val="00AF5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AF50"/>
                  </a:solidFill>
                  <a:latin typeface="Arial"/>
                  <a:cs typeface="Arial"/>
                </a:rPr>
                <a:t>for</a:t>
              </a:r>
              <a:r>
                <a:rPr sz="1400" spc="-45" dirty="0">
                  <a:solidFill>
                    <a:srgbClr val="00AF5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AF50"/>
                  </a:solidFill>
                  <a:latin typeface="Arial"/>
                  <a:cs typeface="Arial"/>
                </a:rPr>
                <a:t>aviation</a:t>
              </a:r>
              <a:r>
                <a:rPr sz="1400" spc="-45" dirty="0">
                  <a:solidFill>
                    <a:srgbClr val="00AF50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00AF50"/>
                  </a:solidFill>
                  <a:latin typeface="Arial"/>
                  <a:cs typeface="Arial"/>
                </a:rPr>
                <a:t>adoption</a:t>
              </a:r>
              <a:r>
                <a:rPr sz="1400" spc="-45" dirty="0">
                  <a:solidFill>
                    <a:srgbClr val="00AF50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00AF50"/>
                  </a:solidFill>
                  <a:latin typeface="Arial"/>
                  <a:cs typeface="Arial"/>
                </a:rPr>
                <a:t>(ARAIM+EGNOSv3)</a:t>
              </a:r>
              <a:endParaRPr sz="1400" dirty="0">
                <a:latin typeface="Arial"/>
                <a:cs typeface="Arial"/>
              </a:endParaRPr>
            </a:p>
          </p:txBody>
        </p:sp>
        <p:grpSp>
          <p:nvGrpSpPr>
            <p:cNvPr id="29" name="object 26">
              <a:extLst>
                <a:ext uri="{FF2B5EF4-FFF2-40B4-BE49-F238E27FC236}">
                  <a16:creationId xmlns:a16="http://schemas.microsoft.com/office/drawing/2014/main" id="{0B9C9B92-C896-4704-B68E-89F9344FBF53}"/>
                </a:ext>
              </a:extLst>
            </p:cNvPr>
            <p:cNvGrpSpPr/>
            <p:nvPr/>
          </p:nvGrpSpPr>
          <p:grpSpPr>
            <a:xfrm>
              <a:off x="1267035" y="1810443"/>
              <a:ext cx="8754745" cy="1125855"/>
              <a:chOff x="404113" y="1263650"/>
              <a:chExt cx="8754745" cy="1125855"/>
            </a:xfrm>
          </p:grpSpPr>
          <p:pic>
            <p:nvPicPr>
              <p:cNvPr id="30" name="object 27">
                <a:extLst>
                  <a:ext uri="{FF2B5EF4-FFF2-40B4-BE49-F238E27FC236}">
                    <a16:creationId xmlns:a16="http://schemas.microsoft.com/office/drawing/2014/main" id="{0B2D5128-FE9A-4676-A66A-CF944E4848C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068056" y="1604772"/>
                <a:ext cx="1066800" cy="755903"/>
              </a:xfrm>
              <a:prstGeom prst="rect">
                <a:avLst/>
              </a:prstGeom>
            </p:spPr>
          </p:pic>
          <p:sp>
            <p:nvSpPr>
              <p:cNvPr id="31" name="object 28">
                <a:extLst>
                  <a:ext uri="{FF2B5EF4-FFF2-40B4-BE49-F238E27FC236}">
                    <a16:creationId xmlns:a16="http://schemas.microsoft.com/office/drawing/2014/main" id="{FF814C01-6681-4285-B665-ACD779EB986C}"/>
                  </a:ext>
                </a:extLst>
              </p:cNvPr>
              <p:cNvSpPr/>
              <p:nvPr/>
            </p:nvSpPr>
            <p:spPr>
              <a:xfrm>
                <a:off x="8053705" y="1590420"/>
                <a:ext cx="1090295" cy="784860"/>
              </a:xfrm>
              <a:custGeom>
                <a:avLst/>
                <a:gdLst/>
                <a:ahLst/>
                <a:cxnLst/>
                <a:rect l="l" t="t" r="r" b="b"/>
                <a:pathLst>
                  <a:path w="1090295" h="784860">
                    <a:moveTo>
                      <a:pt x="0" y="784478"/>
                    </a:moveTo>
                    <a:lnTo>
                      <a:pt x="1090295" y="784478"/>
                    </a:lnTo>
                  </a:path>
                  <a:path w="1090295" h="784860">
                    <a:moveTo>
                      <a:pt x="1090295" y="0"/>
                    </a:moveTo>
                    <a:lnTo>
                      <a:pt x="0" y="0"/>
                    </a:lnTo>
                    <a:lnTo>
                      <a:pt x="0" y="784478"/>
                    </a:lnTo>
                  </a:path>
                </a:pathLst>
              </a:custGeom>
              <a:ln w="28575">
                <a:solidFill>
                  <a:srgbClr val="00468B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32" name="object 29">
                <a:extLst>
                  <a:ext uri="{FF2B5EF4-FFF2-40B4-BE49-F238E27FC236}">
                    <a16:creationId xmlns:a16="http://schemas.microsoft.com/office/drawing/2014/main" id="{7B9F9228-1F75-4CC8-9E12-A67EE263B534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16813" y="1276350"/>
                <a:ext cx="522731" cy="528827"/>
              </a:xfrm>
              <a:prstGeom prst="rect">
                <a:avLst/>
              </a:prstGeom>
            </p:spPr>
          </p:pic>
          <p:sp>
            <p:nvSpPr>
              <p:cNvPr id="33" name="object 30">
                <a:extLst>
                  <a:ext uri="{FF2B5EF4-FFF2-40B4-BE49-F238E27FC236}">
                    <a16:creationId xmlns:a16="http://schemas.microsoft.com/office/drawing/2014/main" id="{B99A524E-4C02-42F2-B984-D6EEFB967123}"/>
                  </a:ext>
                </a:extLst>
              </p:cNvPr>
              <p:cNvSpPr/>
              <p:nvPr/>
            </p:nvSpPr>
            <p:spPr>
              <a:xfrm>
                <a:off x="416813" y="1276350"/>
                <a:ext cx="523240" cy="528955"/>
              </a:xfrm>
              <a:custGeom>
                <a:avLst/>
                <a:gdLst/>
                <a:ahLst/>
                <a:cxnLst/>
                <a:rect l="l" t="t" r="r" b="b"/>
                <a:pathLst>
                  <a:path w="523240" h="528955">
                    <a:moveTo>
                      <a:pt x="0" y="264413"/>
                    </a:moveTo>
                    <a:lnTo>
                      <a:pt x="4210" y="216880"/>
                    </a:lnTo>
                    <a:lnTo>
                      <a:pt x="16351" y="172144"/>
                    </a:lnTo>
                    <a:lnTo>
                      <a:pt x="35684" y="130951"/>
                    </a:lnTo>
                    <a:lnTo>
                      <a:pt x="61470" y="94047"/>
                    </a:lnTo>
                    <a:lnTo>
                      <a:pt x="92971" y="62180"/>
                    </a:lnTo>
                    <a:lnTo>
                      <a:pt x="129449" y="36096"/>
                    </a:lnTo>
                    <a:lnTo>
                      <a:pt x="170167" y="16540"/>
                    </a:lnTo>
                    <a:lnTo>
                      <a:pt x="214385" y="4259"/>
                    </a:lnTo>
                    <a:lnTo>
                      <a:pt x="261365" y="0"/>
                    </a:lnTo>
                    <a:lnTo>
                      <a:pt x="308346" y="4259"/>
                    </a:lnTo>
                    <a:lnTo>
                      <a:pt x="352564" y="16540"/>
                    </a:lnTo>
                    <a:lnTo>
                      <a:pt x="393282" y="36096"/>
                    </a:lnTo>
                    <a:lnTo>
                      <a:pt x="429760" y="62180"/>
                    </a:lnTo>
                    <a:lnTo>
                      <a:pt x="461261" y="94047"/>
                    </a:lnTo>
                    <a:lnTo>
                      <a:pt x="487047" y="130951"/>
                    </a:lnTo>
                    <a:lnTo>
                      <a:pt x="506380" y="172144"/>
                    </a:lnTo>
                    <a:lnTo>
                      <a:pt x="518521" y="216880"/>
                    </a:lnTo>
                    <a:lnTo>
                      <a:pt x="522732" y="264413"/>
                    </a:lnTo>
                    <a:lnTo>
                      <a:pt x="518521" y="311947"/>
                    </a:lnTo>
                    <a:lnTo>
                      <a:pt x="506380" y="356683"/>
                    </a:lnTo>
                    <a:lnTo>
                      <a:pt x="487047" y="397876"/>
                    </a:lnTo>
                    <a:lnTo>
                      <a:pt x="461261" y="434780"/>
                    </a:lnTo>
                    <a:lnTo>
                      <a:pt x="429760" y="466647"/>
                    </a:lnTo>
                    <a:lnTo>
                      <a:pt x="393282" y="492731"/>
                    </a:lnTo>
                    <a:lnTo>
                      <a:pt x="352564" y="512287"/>
                    </a:lnTo>
                    <a:lnTo>
                      <a:pt x="308346" y="524568"/>
                    </a:lnTo>
                    <a:lnTo>
                      <a:pt x="261365" y="528827"/>
                    </a:lnTo>
                    <a:lnTo>
                      <a:pt x="214385" y="524568"/>
                    </a:lnTo>
                    <a:lnTo>
                      <a:pt x="170167" y="512287"/>
                    </a:lnTo>
                    <a:lnTo>
                      <a:pt x="129449" y="492731"/>
                    </a:lnTo>
                    <a:lnTo>
                      <a:pt x="92971" y="466647"/>
                    </a:lnTo>
                    <a:lnTo>
                      <a:pt x="61470" y="434780"/>
                    </a:lnTo>
                    <a:lnTo>
                      <a:pt x="35684" y="397876"/>
                    </a:lnTo>
                    <a:lnTo>
                      <a:pt x="16351" y="356683"/>
                    </a:lnTo>
                    <a:lnTo>
                      <a:pt x="4210" y="311947"/>
                    </a:lnTo>
                    <a:lnTo>
                      <a:pt x="0" y="264413"/>
                    </a:lnTo>
                    <a:close/>
                  </a:path>
                </a:pathLst>
              </a:custGeom>
              <a:ln w="25400">
                <a:solidFill>
                  <a:srgbClr val="D0D7E8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grpSp>
          <p:nvGrpSpPr>
            <p:cNvPr id="34" name="object 31">
              <a:extLst>
                <a:ext uri="{FF2B5EF4-FFF2-40B4-BE49-F238E27FC236}">
                  <a16:creationId xmlns:a16="http://schemas.microsoft.com/office/drawing/2014/main" id="{893077C5-A4A2-4129-A7CE-F83A45A5E550}"/>
                </a:ext>
              </a:extLst>
            </p:cNvPr>
            <p:cNvGrpSpPr/>
            <p:nvPr/>
          </p:nvGrpSpPr>
          <p:grpSpPr>
            <a:xfrm>
              <a:off x="1277703" y="3116510"/>
              <a:ext cx="8743950" cy="1813560"/>
              <a:chOff x="414781" y="2569717"/>
              <a:chExt cx="8743950" cy="1813560"/>
            </a:xfrm>
          </p:grpSpPr>
          <p:pic>
            <p:nvPicPr>
              <p:cNvPr id="35" name="object 32">
                <a:extLst>
                  <a:ext uri="{FF2B5EF4-FFF2-40B4-BE49-F238E27FC236}">
                    <a16:creationId xmlns:a16="http://schemas.microsoft.com/office/drawing/2014/main" id="{C2076665-37EF-4D7E-B914-528DB4254F6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066531" y="2641091"/>
                <a:ext cx="1069848" cy="745236"/>
              </a:xfrm>
              <a:prstGeom prst="rect">
                <a:avLst/>
              </a:prstGeom>
            </p:spPr>
          </p:pic>
          <p:sp>
            <p:nvSpPr>
              <p:cNvPr id="36" name="object 33">
                <a:extLst>
                  <a:ext uri="{FF2B5EF4-FFF2-40B4-BE49-F238E27FC236}">
                    <a16:creationId xmlns:a16="http://schemas.microsoft.com/office/drawing/2014/main" id="{A075EA43-F479-4533-B7EF-64AB342FA03B}"/>
                  </a:ext>
                </a:extLst>
              </p:cNvPr>
              <p:cNvSpPr/>
              <p:nvPr/>
            </p:nvSpPr>
            <p:spPr>
              <a:xfrm>
                <a:off x="8052180" y="2626740"/>
                <a:ext cx="1092200" cy="774065"/>
              </a:xfrm>
              <a:custGeom>
                <a:avLst/>
                <a:gdLst/>
                <a:ahLst/>
                <a:cxnLst/>
                <a:rect l="l" t="t" r="r" b="b"/>
                <a:pathLst>
                  <a:path w="1092200" h="774064">
                    <a:moveTo>
                      <a:pt x="0" y="773811"/>
                    </a:moveTo>
                    <a:lnTo>
                      <a:pt x="1091819" y="773811"/>
                    </a:lnTo>
                  </a:path>
                  <a:path w="1092200" h="774064">
                    <a:moveTo>
                      <a:pt x="1091819" y="0"/>
                    </a:moveTo>
                    <a:lnTo>
                      <a:pt x="0" y="0"/>
                    </a:lnTo>
                    <a:lnTo>
                      <a:pt x="0" y="773811"/>
                    </a:lnTo>
                  </a:path>
                </a:pathLst>
              </a:custGeom>
              <a:ln w="28575">
                <a:solidFill>
                  <a:srgbClr val="00468B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37" name="object 34">
                <a:extLst>
                  <a:ext uri="{FF2B5EF4-FFF2-40B4-BE49-F238E27FC236}">
                    <a16:creationId xmlns:a16="http://schemas.microsoft.com/office/drawing/2014/main" id="{19F29D81-602B-47B0-9694-54447504797E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27481" y="2582417"/>
                <a:ext cx="524256" cy="461772"/>
              </a:xfrm>
              <a:prstGeom prst="rect">
                <a:avLst/>
              </a:prstGeom>
            </p:spPr>
          </p:pic>
          <p:sp>
            <p:nvSpPr>
              <p:cNvPr id="38" name="object 35">
                <a:extLst>
                  <a:ext uri="{FF2B5EF4-FFF2-40B4-BE49-F238E27FC236}">
                    <a16:creationId xmlns:a16="http://schemas.microsoft.com/office/drawing/2014/main" id="{C77AEFC5-B29A-4575-83CF-59B0E3BFEADD}"/>
                  </a:ext>
                </a:extLst>
              </p:cNvPr>
              <p:cNvSpPr/>
              <p:nvPr/>
            </p:nvSpPr>
            <p:spPr>
              <a:xfrm>
                <a:off x="427481" y="2582417"/>
                <a:ext cx="524510" cy="462280"/>
              </a:xfrm>
              <a:custGeom>
                <a:avLst/>
                <a:gdLst/>
                <a:ahLst/>
                <a:cxnLst/>
                <a:rect l="l" t="t" r="r" b="b"/>
                <a:pathLst>
                  <a:path w="524510" h="462280">
                    <a:moveTo>
                      <a:pt x="0" y="230886"/>
                    </a:moveTo>
                    <a:lnTo>
                      <a:pt x="5325" y="184356"/>
                    </a:lnTo>
                    <a:lnTo>
                      <a:pt x="20599" y="141017"/>
                    </a:lnTo>
                    <a:lnTo>
                      <a:pt x="44767" y="101798"/>
                    </a:lnTo>
                    <a:lnTo>
                      <a:pt x="76776" y="67627"/>
                    </a:lnTo>
                    <a:lnTo>
                      <a:pt x="115570" y="39433"/>
                    </a:lnTo>
                    <a:lnTo>
                      <a:pt x="160096" y="18145"/>
                    </a:lnTo>
                    <a:lnTo>
                      <a:pt x="209300" y="4691"/>
                    </a:lnTo>
                    <a:lnTo>
                      <a:pt x="262128" y="0"/>
                    </a:lnTo>
                    <a:lnTo>
                      <a:pt x="314955" y="4691"/>
                    </a:lnTo>
                    <a:lnTo>
                      <a:pt x="364159" y="18145"/>
                    </a:lnTo>
                    <a:lnTo>
                      <a:pt x="408685" y="39433"/>
                    </a:lnTo>
                    <a:lnTo>
                      <a:pt x="447479" y="67627"/>
                    </a:lnTo>
                    <a:lnTo>
                      <a:pt x="479488" y="101798"/>
                    </a:lnTo>
                    <a:lnTo>
                      <a:pt x="503656" y="141017"/>
                    </a:lnTo>
                    <a:lnTo>
                      <a:pt x="518930" y="184356"/>
                    </a:lnTo>
                    <a:lnTo>
                      <a:pt x="524256" y="230886"/>
                    </a:lnTo>
                    <a:lnTo>
                      <a:pt x="518930" y="277415"/>
                    </a:lnTo>
                    <a:lnTo>
                      <a:pt x="503656" y="320754"/>
                    </a:lnTo>
                    <a:lnTo>
                      <a:pt x="479488" y="359973"/>
                    </a:lnTo>
                    <a:lnTo>
                      <a:pt x="447479" y="394144"/>
                    </a:lnTo>
                    <a:lnTo>
                      <a:pt x="408685" y="422338"/>
                    </a:lnTo>
                    <a:lnTo>
                      <a:pt x="364159" y="443626"/>
                    </a:lnTo>
                    <a:lnTo>
                      <a:pt x="314955" y="457080"/>
                    </a:lnTo>
                    <a:lnTo>
                      <a:pt x="262128" y="461772"/>
                    </a:lnTo>
                    <a:lnTo>
                      <a:pt x="209300" y="457080"/>
                    </a:lnTo>
                    <a:lnTo>
                      <a:pt x="160096" y="443626"/>
                    </a:lnTo>
                    <a:lnTo>
                      <a:pt x="115570" y="422338"/>
                    </a:lnTo>
                    <a:lnTo>
                      <a:pt x="76776" y="394144"/>
                    </a:lnTo>
                    <a:lnTo>
                      <a:pt x="44767" y="359973"/>
                    </a:lnTo>
                    <a:lnTo>
                      <a:pt x="20599" y="320754"/>
                    </a:lnTo>
                    <a:lnTo>
                      <a:pt x="5325" y="277415"/>
                    </a:lnTo>
                    <a:lnTo>
                      <a:pt x="0" y="230886"/>
                    </a:lnTo>
                    <a:close/>
                  </a:path>
                </a:pathLst>
              </a:custGeom>
              <a:ln w="25400">
                <a:solidFill>
                  <a:srgbClr val="D0D7E8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39" name="object 36">
                <a:extLst>
                  <a:ext uri="{FF2B5EF4-FFF2-40B4-BE49-F238E27FC236}">
                    <a16:creationId xmlns:a16="http://schemas.microsoft.com/office/drawing/2014/main" id="{54698A82-4AA7-4FC8-9EFD-2ABAAD0E0749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066531" y="3643883"/>
                <a:ext cx="1069848" cy="739139"/>
              </a:xfrm>
              <a:prstGeom prst="rect">
                <a:avLst/>
              </a:prstGeom>
            </p:spPr>
          </p:pic>
          <p:pic>
            <p:nvPicPr>
              <p:cNvPr id="40" name="object 37">
                <a:extLst>
                  <a:ext uri="{FF2B5EF4-FFF2-40B4-BE49-F238E27FC236}">
                    <a16:creationId xmlns:a16="http://schemas.microsoft.com/office/drawing/2014/main" id="{79696D54-EBED-424B-9DFF-C9BB7240184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71677" y="3591305"/>
                <a:ext cx="480059" cy="460247"/>
              </a:xfrm>
              <a:prstGeom prst="rect">
                <a:avLst/>
              </a:prstGeom>
            </p:spPr>
          </p:pic>
          <p:sp>
            <p:nvSpPr>
              <p:cNvPr id="41" name="object 38">
                <a:extLst>
                  <a:ext uri="{FF2B5EF4-FFF2-40B4-BE49-F238E27FC236}">
                    <a16:creationId xmlns:a16="http://schemas.microsoft.com/office/drawing/2014/main" id="{B2887541-B7AC-4E4D-8029-4A386B3DED9E}"/>
                  </a:ext>
                </a:extLst>
              </p:cNvPr>
              <p:cNvSpPr/>
              <p:nvPr/>
            </p:nvSpPr>
            <p:spPr>
              <a:xfrm>
                <a:off x="471677" y="3591305"/>
                <a:ext cx="480059" cy="460375"/>
              </a:xfrm>
              <a:custGeom>
                <a:avLst/>
                <a:gdLst/>
                <a:ahLst/>
                <a:cxnLst/>
                <a:rect l="l" t="t" r="r" b="b"/>
                <a:pathLst>
                  <a:path w="480059" h="460375">
                    <a:moveTo>
                      <a:pt x="0" y="230124"/>
                    </a:moveTo>
                    <a:lnTo>
                      <a:pt x="4876" y="183736"/>
                    </a:lnTo>
                    <a:lnTo>
                      <a:pt x="18863" y="140535"/>
                    </a:lnTo>
                    <a:lnTo>
                      <a:pt x="40993" y="101444"/>
                    </a:lnTo>
                    <a:lnTo>
                      <a:pt x="70304" y="67389"/>
                    </a:lnTo>
                    <a:lnTo>
                      <a:pt x="105827" y="39292"/>
                    </a:lnTo>
                    <a:lnTo>
                      <a:pt x="146600" y="18079"/>
                    </a:lnTo>
                    <a:lnTo>
                      <a:pt x="191656" y="4673"/>
                    </a:lnTo>
                    <a:lnTo>
                      <a:pt x="240029" y="0"/>
                    </a:lnTo>
                    <a:lnTo>
                      <a:pt x="288403" y="4673"/>
                    </a:lnTo>
                    <a:lnTo>
                      <a:pt x="333459" y="18079"/>
                    </a:lnTo>
                    <a:lnTo>
                      <a:pt x="374232" y="39292"/>
                    </a:lnTo>
                    <a:lnTo>
                      <a:pt x="409755" y="67389"/>
                    </a:lnTo>
                    <a:lnTo>
                      <a:pt x="439066" y="101444"/>
                    </a:lnTo>
                    <a:lnTo>
                      <a:pt x="461196" y="140535"/>
                    </a:lnTo>
                    <a:lnTo>
                      <a:pt x="475183" y="183736"/>
                    </a:lnTo>
                    <a:lnTo>
                      <a:pt x="480059" y="230124"/>
                    </a:lnTo>
                    <a:lnTo>
                      <a:pt x="475183" y="276511"/>
                    </a:lnTo>
                    <a:lnTo>
                      <a:pt x="461196" y="319712"/>
                    </a:lnTo>
                    <a:lnTo>
                      <a:pt x="439066" y="358803"/>
                    </a:lnTo>
                    <a:lnTo>
                      <a:pt x="409755" y="392858"/>
                    </a:lnTo>
                    <a:lnTo>
                      <a:pt x="374232" y="420955"/>
                    </a:lnTo>
                    <a:lnTo>
                      <a:pt x="333459" y="442168"/>
                    </a:lnTo>
                    <a:lnTo>
                      <a:pt x="288403" y="455574"/>
                    </a:lnTo>
                    <a:lnTo>
                      <a:pt x="240029" y="460248"/>
                    </a:lnTo>
                    <a:lnTo>
                      <a:pt x="191656" y="455574"/>
                    </a:lnTo>
                    <a:lnTo>
                      <a:pt x="146600" y="442168"/>
                    </a:lnTo>
                    <a:lnTo>
                      <a:pt x="105827" y="420955"/>
                    </a:lnTo>
                    <a:lnTo>
                      <a:pt x="70304" y="392858"/>
                    </a:lnTo>
                    <a:lnTo>
                      <a:pt x="40993" y="358803"/>
                    </a:lnTo>
                    <a:lnTo>
                      <a:pt x="18863" y="319712"/>
                    </a:lnTo>
                    <a:lnTo>
                      <a:pt x="4876" y="276511"/>
                    </a:lnTo>
                    <a:lnTo>
                      <a:pt x="0" y="230124"/>
                    </a:lnTo>
                    <a:close/>
                  </a:path>
                </a:pathLst>
              </a:custGeom>
              <a:ln w="25400">
                <a:solidFill>
                  <a:srgbClr val="D0D7E8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grpSp>
          <p:nvGrpSpPr>
            <p:cNvPr id="42" name="object 39">
              <a:extLst>
                <a:ext uri="{FF2B5EF4-FFF2-40B4-BE49-F238E27FC236}">
                  <a16:creationId xmlns:a16="http://schemas.microsoft.com/office/drawing/2014/main" id="{33233B71-ACF4-492D-8712-00545773B651}"/>
                </a:ext>
              </a:extLst>
            </p:cNvPr>
            <p:cNvGrpSpPr/>
            <p:nvPr/>
          </p:nvGrpSpPr>
          <p:grpSpPr>
            <a:xfrm>
              <a:off x="1283799" y="5123619"/>
              <a:ext cx="8737600" cy="1862455"/>
              <a:chOff x="420877" y="4576826"/>
              <a:chExt cx="8737600" cy="1862455"/>
            </a:xfrm>
          </p:grpSpPr>
          <p:pic>
            <p:nvPicPr>
              <p:cNvPr id="43" name="object 40">
                <a:extLst>
                  <a:ext uri="{FF2B5EF4-FFF2-40B4-BE49-F238E27FC236}">
                    <a16:creationId xmlns:a16="http://schemas.microsoft.com/office/drawing/2014/main" id="{1A0CD976-DDC2-4A6F-BA97-B4E0BFD212D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063484" y="4632960"/>
                <a:ext cx="1075944" cy="754379"/>
              </a:xfrm>
              <a:prstGeom prst="rect">
                <a:avLst/>
              </a:prstGeom>
            </p:spPr>
          </p:pic>
          <p:sp>
            <p:nvSpPr>
              <p:cNvPr id="44" name="object 41">
                <a:extLst>
                  <a:ext uri="{FF2B5EF4-FFF2-40B4-BE49-F238E27FC236}">
                    <a16:creationId xmlns:a16="http://schemas.microsoft.com/office/drawing/2014/main" id="{99C51B07-887D-49F2-967F-3AC0699EB165}"/>
                  </a:ext>
                </a:extLst>
              </p:cNvPr>
              <p:cNvSpPr/>
              <p:nvPr/>
            </p:nvSpPr>
            <p:spPr>
              <a:xfrm>
                <a:off x="8049133" y="4618609"/>
                <a:ext cx="1095375" cy="782955"/>
              </a:xfrm>
              <a:custGeom>
                <a:avLst/>
                <a:gdLst/>
                <a:ahLst/>
                <a:cxnLst/>
                <a:rect l="l" t="t" r="r" b="b"/>
                <a:pathLst>
                  <a:path w="1095375" h="782954">
                    <a:moveTo>
                      <a:pt x="0" y="782955"/>
                    </a:moveTo>
                    <a:lnTo>
                      <a:pt x="1094867" y="782955"/>
                    </a:lnTo>
                  </a:path>
                  <a:path w="1095375" h="782954">
                    <a:moveTo>
                      <a:pt x="1094867" y="0"/>
                    </a:moveTo>
                    <a:lnTo>
                      <a:pt x="0" y="0"/>
                    </a:lnTo>
                    <a:lnTo>
                      <a:pt x="0" y="782955"/>
                    </a:lnTo>
                  </a:path>
                </a:pathLst>
              </a:custGeom>
              <a:ln w="28575">
                <a:solidFill>
                  <a:srgbClr val="00468B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45" name="object 42">
                <a:extLst>
                  <a:ext uri="{FF2B5EF4-FFF2-40B4-BE49-F238E27FC236}">
                    <a16:creationId xmlns:a16="http://schemas.microsoft.com/office/drawing/2014/main" id="{1E6B4B17-837A-468D-8437-514D80F5D7EF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8048244" y="5643372"/>
                <a:ext cx="1095755" cy="795528"/>
              </a:xfrm>
              <a:prstGeom prst="rect">
                <a:avLst/>
              </a:prstGeom>
            </p:spPr>
          </p:pic>
          <p:pic>
            <p:nvPicPr>
              <p:cNvPr id="46" name="object 43">
                <a:extLst>
                  <a:ext uri="{FF2B5EF4-FFF2-40B4-BE49-F238E27FC236}">
                    <a16:creationId xmlns:a16="http://schemas.microsoft.com/office/drawing/2014/main" id="{B341E759-B511-42EA-A428-DE186C39DF3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85393" y="5613654"/>
                <a:ext cx="428244" cy="460248"/>
              </a:xfrm>
              <a:prstGeom prst="rect">
                <a:avLst/>
              </a:prstGeom>
            </p:spPr>
          </p:pic>
          <p:sp>
            <p:nvSpPr>
              <p:cNvPr id="47" name="object 44">
                <a:extLst>
                  <a:ext uri="{FF2B5EF4-FFF2-40B4-BE49-F238E27FC236}">
                    <a16:creationId xmlns:a16="http://schemas.microsoft.com/office/drawing/2014/main" id="{2B505088-FBBF-43D7-B3E4-615A36A25F8D}"/>
                  </a:ext>
                </a:extLst>
              </p:cNvPr>
              <p:cNvSpPr/>
              <p:nvPr/>
            </p:nvSpPr>
            <p:spPr>
              <a:xfrm>
                <a:off x="485393" y="5613654"/>
                <a:ext cx="428625" cy="460375"/>
              </a:xfrm>
              <a:custGeom>
                <a:avLst/>
                <a:gdLst/>
                <a:ahLst/>
                <a:cxnLst/>
                <a:rect l="l" t="t" r="r" b="b"/>
                <a:pathLst>
                  <a:path w="428625" h="460375">
                    <a:moveTo>
                      <a:pt x="0" y="230124"/>
                    </a:moveTo>
                    <a:lnTo>
                      <a:pt x="4349" y="183747"/>
                    </a:lnTo>
                    <a:lnTo>
                      <a:pt x="16825" y="140551"/>
                    </a:lnTo>
                    <a:lnTo>
                      <a:pt x="36567" y="101461"/>
                    </a:lnTo>
                    <a:lnTo>
                      <a:pt x="62712" y="67403"/>
                    </a:lnTo>
                    <a:lnTo>
                      <a:pt x="94401" y="39302"/>
                    </a:lnTo>
                    <a:lnTo>
                      <a:pt x="130773" y="18084"/>
                    </a:lnTo>
                    <a:lnTo>
                      <a:pt x="170967" y="4675"/>
                    </a:lnTo>
                    <a:lnTo>
                      <a:pt x="214122" y="0"/>
                    </a:lnTo>
                    <a:lnTo>
                      <a:pt x="257276" y="4675"/>
                    </a:lnTo>
                    <a:lnTo>
                      <a:pt x="297470" y="18084"/>
                    </a:lnTo>
                    <a:lnTo>
                      <a:pt x="333842" y="39302"/>
                    </a:lnTo>
                    <a:lnTo>
                      <a:pt x="365531" y="67403"/>
                    </a:lnTo>
                    <a:lnTo>
                      <a:pt x="391676" y="101461"/>
                    </a:lnTo>
                    <a:lnTo>
                      <a:pt x="411418" y="140551"/>
                    </a:lnTo>
                    <a:lnTo>
                      <a:pt x="423894" y="183747"/>
                    </a:lnTo>
                    <a:lnTo>
                      <a:pt x="428244" y="230124"/>
                    </a:lnTo>
                    <a:lnTo>
                      <a:pt x="423894" y="276500"/>
                    </a:lnTo>
                    <a:lnTo>
                      <a:pt x="411418" y="319696"/>
                    </a:lnTo>
                    <a:lnTo>
                      <a:pt x="391676" y="358786"/>
                    </a:lnTo>
                    <a:lnTo>
                      <a:pt x="365531" y="392844"/>
                    </a:lnTo>
                    <a:lnTo>
                      <a:pt x="333842" y="420945"/>
                    </a:lnTo>
                    <a:lnTo>
                      <a:pt x="297470" y="442163"/>
                    </a:lnTo>
                    <a:lnTo>
                      <a:pt x="257276" y="455572"/>
                    </a:lnTo>
                    <a:lnTo>
                      <a:pt x="214122" y="460248"/>
                    </a:lnTo>
                    <a:lnTo>
                      <a:pt x="170967" y="455572"/>
                    </a:lnTo>
                    <a:lnTo>
                      <a:pt x="130773" y="442163"/>
                    </a:lnTo>
                    <a:lnTo>
                      <a:pt x="94401" y="420945"/>
                    </a:lnTo>
                    <a:lnTo>
                      <a:pt x="62712" y="392844"/>
                    </a:lnTo>
                    <a:lnTo>
                      <a:pt x="36567" y="358786"/>
                    </a:lnTo>
                    <a:lnTo>
                      <a:pt x="16825" y="319696"/>
                    </a:lnTo>
                    <a:lnTo>
                      <a:pt x="4349" y="276500"/>
                    </a:lnTo>
                    <a:lnTo>
                      <a:pt x="0" y="230124"/>
                    </a:lnTo>
                    <a:close/>
                  </a:path>
                </a:pathLst>
              </a:custGeom>
              <a:ln w="25399">
                <a:solidFill>
                  <a:srgbClr val="D0D7E8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48" name="object 45">
                <a:extLst>
                  <a:ext uri="{FF2B5EF4-FFF2-40B4-BE49-F238E27FC236}">
                    <a16:creationId xmlns:a16="http://schemas.microsoft.com/office/drawing/2014/main" id="{675A08BF-4BA2-49EF-99BC-38B142E826E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33577" y="4589526"/>
                <a:ext cx="512063" cy="466344"/>
              </a:xfrm>
              <a:prstGeom prst="rect">
                <a:avLst/>
              </a:prstGeom>
            </p:spPr>
          </p:pic>
          <p:sp>
            <p:nvSpPr>
              <p:cNvPr id="49" name="object 46">
                <a:extLst>
                  <a:ext uri="{FF2B5EF4-FFF2-40B4-BE49-F238E27FC236}">
                    <a16:creationId xmlns:a16="http://schemas.microsoft.com/office/drawing/2014/main" id="{F88059CB-C613-472E-86F5-229610876B18}"/>
                  </a:ext>
                </a:extLst>
              </p:cNvPr>
              <p:cNvSpPr/>
              <p:nvPr/>
            </p:nvSpPr>
            <p:spPr>
              <a:xfrm>
                <a:off x="433577" y="4589526"/>
                <a:ext cx="51244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512444" h="466725">
                    <a:moveTo>
                      <a:pt x="0" y="233172"/>
                    </a:moveTo>
                    <a:lnTo>
                      <a:pt x="5201" y="186179"/>
                    </a:lnTo>
                    <a:lnTo>
                      <a:pt x="20120" y="142410"/>
                    </a:lnTo>
                    <a:lnTo>
                      <a:pt x="43726" y="102803"/>
                    </a:lnTo>
                    <a:lnTo>
                      <a:pt x="74990" y="68294"/>
                    </a:lnTo>
                    <a:lnTo>
                      <a:pt x="112882" y="39821"/>
                    </a:lnTo>
                    <a:lnTo>
                      <a:pt x="156373" y="18323"/>
                    </a:lnTo>
                    <a:lnTo>
                      <a:pt x="204432" y="4737"/>
                    </a:lnTo>
                    <a:lnTo>
                      <a:pt x="256031" y="0"/>
                    </a:lnTo>
                    <a:lnTo>
                      <a:pt x="307631" y="4737"/>
                    </a:lnTo>
                    <a:lnTo>
                      <a:pt x="355690" y="18323"/>
                    </a:lnTo>
                    <a:lnTo>
                      <a:pt x="399181" y="39821"/>
                    </a:lnTo>
                    <a:lnTo>
                      <a:pt x="437073" y="68294"/>
                    </a:lnTo>
                    <a:lnTo>
                      <a:pt x="468337" y="102803"/>
                    </a:lnTo>
                    <a:lnTo>
                      <a:pt x="491943" y="142410"/>
                    </a:lnTo>
                    <a:lnTo>
                      <a:pt x="506862" y="186179"/>
                    </a:lnTo>
                    <a:lnTo>
                      <a:pt x="512063" y="233172"/>
                    </a:lnTo>
                    <a:lnTo>
                      <a:pt x="506862" y="280164"/>
                    </a:lnTo>
                    <a:lnTo>
                      <a:pt x="491943" y="323933"/>
                    </a:lnTo>
                    <a:lnTo>
                      <a:pt x="468337" y="363540"/>
                    </a:lnTo>
                    <a:lnTo>
                      <a:pt x="437073" y="398049"/>
                    </a:lnTo>
                    <a:lnTo>
                      <a:pt x="399181" y="426522"/>
                    </a:lnTo>
                    <a:lnTo>
                      <a:pt x="355690" y="448020"/>
                    </a:lnTo>
                    <a:lnTo>
                      <a:pt x="307631" y="461606"/>
                    </a:lnTo>
                    <a:lnTo>
                      <a:pt x="256031" y="466344"/>
                    </a:lnTo>
                    <a:lnTo>
                      <a:pt x="204432" y="461606"/>
                    </a:lnTo>
                    <a:lnTo>
                      <a:pt x="156373" y="448020"/>
                    </a:lnTo>
                    <a:lnTo>
                      <a:pt x="112882" y="426522"/>
                    </a:lnTo>
                    <a:lnTo>
                      <a:pt x="74990" y="398049"/>
                    </a:lnTo>
                    <a:lnTo>
                      <a:pt x="43726" y="363540"/>
                    </a:lnTo>
                    <a:lnTo>
                      <a:pt x="20120" y="323933"/>
                    </a:lnTo>
                    <a:lnTo>
                      <a:pt x="5201" y="280164"/>
                    </a:lnTo>
                    <a:lnTo>
                      <a:pt x="0" y="233172"/>
                    </a:lnTo>
                    <a:close/>
                  </a:path>
                </a:pathLst>
              </a:custGeom>
              <a:ln w="25400">
                <a:solidFill>
                  <a:srgbClr val="D0D7E8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grpSp>
        <p:nvGrpSpPr>
          <p:cNvPr id="50" name="object 49">
            <a:extLst>
              <a:ext uri="{FF2B5EF4-FFF2-40B4-BE49-F238E27FC236}">
                <a16:creationId xmlns:a16="http://schemas.microsoft.com/office/drawing/2014/main" id="{666C701A-337D-44E3-80D3-11A053B8D11C}"/>
              </a:ext>
            </a:extLst>
          </p:cNvPr>
          <p:cNvGrpSpPr/>
          <p:nvPr/>
        </p:nvGrpSpPr>
        <p:grpSpPr>
          <a:xfrm>
            <a:off x="1101527" y="2363471"/>
            <a:ext cx="3432175" cy="480059"/>
            <a:chOff x="1054608" y="2022348"/>
            <a:chExt cx="3432175" cy="480059"/>
          </a:xfrm>
        </p:grpSpPr>
        <p:pic>
          <p:nvPicPr>
            <p:cNvPr id="51" name="object 50">
              <a:extLst>
                <a:ext uri="{FF2B5EF4-FFF2-40B4-BE49-F238E27FC236}">
                  <a16:creationId xmlns:a16="http://schemas.microsoft.com/office/drawing/2014/main" id="{9E3970F0-3C52-4803-844F-2F931DC00B0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4608" y="2022348"/>
              <a:ext cx="3432048" cy="480060"/>
            </a:xfrm>
            <a:prstGeom prst="rect">
              <a:avLst/>
            </a:prstGeom>
          </p:spPr>
        </p:pic>
        <p:sp>
          <p:nvSpPr>
            <p:cNvPr id="52" name="object 51">
              <a:extLst>
                <a:ext uri="{FF2B5EF4-FFF2-40B4-BE49-F238E27FC236}">
                  <a16:creationId xmlns:a16="http://schemas.microsoft.com/office/drawing/2014/main" id="{E43FC596-F124-4241-BC7C-F8E4707FAFE9}"/>
                </a:ext>
              </a:extLst>
            </p:cNvPr>
            <p:cNvSpPr/>
            <p:nvPr/>
          </p:nvSpPr>
          <p:spPr>
            <a:xfrm>
              <a:off x="1116330" y="2061210"/>
              <a:ext cx="3313429" cy="361315"/>
            </a:xfrm>
            <a:custGeom>
              <a:avLst/>
              <a:gdLst/>
              <a:ahLst/>
              <a:cxnLst/>
              <a:rect l="l" t="t" r="r" b="b"/>
              <a:pathLst>
                <a:path w="3313429" h="361314">
                  <a:moveTo>
                    <a:pt x="0" y="180593"/>
                  </a:moveTo>
                  <a:lnTo>
                    <a:pt x="28213" y="147242"/>
                  </a:lnTo>
                  <a:lnTo>
                    <a:pt x="84453" y="123529"/>
                  </a:lnTo>
                  <a:lnTo>
                    <a:pt x="137459" y="108470"/>
                  </a:lnTo>
                  <a:lnTo>
                    <a:pt x="202132" y="94093"/>
                  </a:lnTo>
                  <a:lnTo>
                    <a:pt x="277836" y="80466"/>
                  </a:lnTo>
                  <a:lnTo>
                    <a:pt x="319625" y="73956"/>
                  </a:lnTo>
                  <a:lnTo>
                    <a:pt x="363933" y="67660"/>
                  </a:lnTo>
                  <a:lnTo>
                    <a:pt x="410681" y="61586"/>
                  </a:lnTo>
                  <a:lnTo>
                    <a:pt x="459789" y="55743"/>
                  </a:lnTo>
                  <a:lnTo>
                    <a:pt x="511177" y="50140"/>
                  </a:lnTo>
                  <a:lnTo>
                    <a:pt x="564766" y="44785"/>
                  </a:lnTo>
                  <a:lnTo>
                    <a:pt x="620476" y="39688"/>
                  </a:lnTo>
                  <a:lnTo>
                    <a:pt x="678228" y="34856"/>
                  </a:lnTo>
                  <a:lnTo>
                    <a:pt x="737942" y="30299"/>
                  </a:lnTo>
                  <a:lnTo>
                    <a:pt x="799539" y="26026"/>
                  </a:lnTo>
                  <a:lnTo>
                    <a:pt x="862939" y="22044"/>
                  </a:lnTo>
                  <a:lnTo>
                    <a:pt x="928062" y="18363"/>
                  </a:lnTo>
                  <a:lnTo>
                    <a:pt x="994829" y="14991"/>
                  </a:lnTo>
                  <a:lnTo>
                    <a:pt x="1063161" y="11938"/>
                  </a:lnTo>
                  <a:lnTo>
                    <a:pt x="1132978" y="9211"/>
                  </a:lnTo>
                  <a:lnTo>
                    <a:pt x="1204200" y="6819"/>
                  </a:lnTo>
                  <a:lnTo>
                    <a:pt x="1276747" y="4771"/>
                  </a:lnTo>
                  <a:lnTo>
                    <a:pt x="1350541" y="3077"/>
                  </a:lnTo>
                  <a:lnTo>
                    <a:pt x="1425502" y="1743"/>
                  </a:lnTo>
                  <a:lnTo>
                    <a:pt x="1501549" y="780"/>
                  </a:lnTo>
                  <a:lnTo>
                    <a:pt x="1578604" y="196"/>
                  </a:lnTo>
                  <a:lnTo>
                    <a:pt x="1656588" y="0"/>
                  </a:lnTo>
                  <a:lnTo>
                    <a:pt x="1734571" y="196"/>
                  </a:lnTo>
                  <a:lnTo>
                    <a:pt x="1811626" y="780"/>
                  </a:lnTo>
                  <a:lnTo>
                    <a:pt x="1887673" y="1743"/>
                  </a:lnTo>
                  <a:lnTo>
                    <a:pt x="1962634" y="3077"/>
                  </a:lnTo>
                  <a:lnTo>
                    <a:pt x="2036428" y="4771"/>
                  </a:lnTo>
                  <a:lnTo>
                    <a:pt x="2108975" y="6819"/>
                  </a:lnTo>
                  <a:lnTo>
                    <a:pt x="2180197" y="9211"/>
                  </a:lnTo>
                  <a:lnTo>
                    <a:pt x="2250014" y="11938"/>
                  </a:lnTo>
                  <a:lnTo>
                    <a:pt x="2318346" y="14991"/>
                  </a:lnTo>
                  <a:lnTo>
                    <a:pt x="2385113" y="18363"/>
                  </a:lnTo>
                  <a:lnTo>
                    <a:pt x="2450236" y="22044"/>
                  </a:lnTo>
                  <a:lnTo>
                    <a:pt x="2513636" y="26026"/>
                  </a:lnTo>
                  <a:lnTo>
                    <a:pt x="2575233" y="30299"/>
                  </a:lnTo>
                  <a:lnTo>
                    <a:pt x="2634947" y="34856"/>
                  </a:lnTo>
                  <a:lnTo>
                    <a:pt x="2692699" y="39688"/>
                  </a:lnTo>
                  <a:lnTo>
                    <a:pt x="2748409" y="44785"/>
                  </a:lnTo>
                  <a:lnTo>
                    <a:pt x="2801998" y="50140"/>
                  </a:lnTo>
                  <a:lnTo>
                    <a:pt x="2853386" y="55743"/>
                  </a:lnTo>
                  <a:lnTo>
                    <a:pt x="2902494" y="61586"/>
                  </a:lnTo>
                  <a:lnTo>
                    <a:pt x="2949242" y="67660"/>
                  </a:lnTo>
                  <a:lnTo>
                    <a:pt x="2993550" y="73956"/>
                  </a:lnTo>
                  <a:lnTo>
                    <a:pt x="3035339" y="80466"/>
                  </a:lnTo>
                  <a:lnTo>
                    <a:pt x="3074530" y="87181"/>
                  </a:lnTo>
                  <a:lnTo>
                    <a:pt x="3144798" y="101192"/>
                  </a:lnTo>
                  <a:lnTo>
                    <a:pt x="3203717" y="115919"/>
                  </a:lnTo>
                  <a:lnTo>
                    <a:pt x="3250650" y="131292"/>
                  </a:lnTo>
                  <a:lnTo>
                    <a:pt x="3297186" y="155411"/>
                  </a:lnTo>
                  <a:lnTo>
                    <a:pt x="3313176" y="180593"/>
                  </a:lnTo>
                  <a:lnTo>
                    <a:pt x="3311372" y="189091"/>
                  </a:lnTo>
                  <a:lnTo>
                    <a:pt x="3269424" y="221988"/>
                  </a:lnTo>
                  <a:lnTo>
                    <a:pt x="3228722" y="237658"/>
                  </a:lnTo>
                  <a:lnTo>
                    <a:pt x="3175716" y="252717"/>
                  </a:lnTo>
                  <a:lnTo>
                    <a:pt x="3111043" y="267094"/>
                  </a:lnTo>
                  <a:lnTo>
                    <a:pt x="3035339" y="280721"/>
                  </a:lnTo>
                  <a:lnTo>
                    <a:pt x="2993550" y="287231"/>
                  </a:lnTo>
                  <a:lnTo>
                    <a:pt x="2949242" y="293527"/>
                  </a:lnTo>
                  <a:lnTo>
                    <a:pt x="2902494" y="299601"/>
                  </a:lnTo>
                  <a:lnTo>
                    <a:pt x="2853386" y="305444"/>
                  </a:lnTo>
                  <a:lnTo>
                    <a:pt x="2801998" y="311047"/>
                  </a:lnTo>
                  <a:lnTo>
                    <a:pt x="2748409" y="316402"/>
                  </a:lnTo>
                  <a:lnTo>
                    <a:pt x="2692699" y="321499"/>
                  </a:lnTo>
                  <a:lnTo>
                    <a:pt x="2634947" y="326331"/>
                  </a:lnTo>
                  <a:lnTo>
                    <a:pt x="2575233" y="330888"/>
                  </a:lnTo>
                  <a:lnTo>
                    <a:pt x="2513636" y="335161"/>
                  </a:lnTo>
                  <a:lnTo>
                    <a:pt x="2450236" y="339143"/>
                  </a:lnTo>
                  <a:lnTo>
                    <a:pt x="2385113" y="342824"/>
                  </a:lnTo>
                  <a:lnTo>
                    <a:pt x="2318346" y="346196"/>
                  </a:lnTo>
                  <a:lnTo>
                    <a:pt x="2250014" y="349249"/>
                  </a:lnTo>
                  <a:lnTo>
                    <a:pt x="2180197" y="351976"/>
                  </a:lnTo>
                  <a:lnTo>
                    <a:pt x="2108975" y="354368"/>
                  </a:lnTo>
                  <a:lnTo>
                    <a:pt x="2036428" y="356416"/>
                  </a:lnTo>
                  <a:lnTo>
                    <a:pt x="1962634" y="358110"/>
                  </a:lnTo>
                  <a:lnTo>
                    <a:pt x="1887673" y="359444"/>
                  </a:lnTo>
                  <a:lnTo>
                    <a:pt x="1811626" y="360407"/>
                  </a:lnTo>
                  <a:lnTo>
                    <a:pt x="1734571" y="360991"/>
                  </a:lnTo>
                  <a:lnTo>
                    <a:pt x="1656588" y="361188"/>
                  </a:lnTo>
                  <a:lnTo>
                    <a:pt x="1578604" y="360991"/>
                  </a:lnTo>
                  <a:lnTo>
                    <a:pt x="1501549" y="360407"/>
                  </a:lnTo>
                  <a:lnTo>
                    <a:pt x="1425502" y="359444"/>
                  </a:lnTo>
                  <a:lnTo>
                    <a:pt x="1350541" y="358110"/>
                  </a:lnTo>
                  <a:lnTo>
                    <a:pt x="1276747" y="356416"/>
                  </a:lnTo>
                  <a:lnTo>
                    <a:pt x="1204200" y="354368"/>
                  </a:lnTo>
                  <a:lnTo>
                    <a:pt x="1132978" y="351976"/>
                  </a:lnTo>
                  <a:lnTo>
                    <a:pt x="1063161" y="349249"/>
                  </a:lnTo>
                  <a:lnTo>
                    <a:pt x="994829" y="346196"/>
                  </a:lnTo>
                  <a:lnTo>
                    <a:pt x="928062" y="342824"/>
                  </a:lnTo>
                  <a:lnTo>
                    <a:pt x="862939" y="339143"/>
                  </a:lnTo>
                  <a:lnTo>
                    <a:pt x="799539" y="335161"/>
                  </a:lnTo>
                  <a:lnTo>
                    <a:pt x="737942" y="330888"/>
                  </a:lnTo>
                  <a:lnTo>
                    <a:pt x="678228" y="326331"/>
                  </a:lnTo>
                  <a:lnTo>
                    <a:pt x="620476" y="321499"/>
                  </a:lnTo>
                  <a:lnTo>
                    <a:pt x="564766" y="316402"/>
                  </a:lnTo>
                  <a:lnTo>
                    <a:pt x="511177" y="311047"/>
                  </a:lnTo>
                  <a:lnTo>
                    <a:pt x="459789" y="305444"/>
                  </a:lnTo>
                  <a:lnTo>
                    <a:pt x="410681" y="299601"/>
                  </a:lnTo>
                  <a:lnTo>
                    <a:pt x="363933" y="293527"/>
                  </a:lnTo>
                  <a:lnTo>
                    <a:pt x="319625" y="287231"/>
                  </a:lnTo>
                  <a:lnTo>
                    <a:pt x="277836" y="280721"/>
                  </a:lnTo>
                  <a:lnTo>
                    <a:pt x="238645" y="274006"/>
                  </a:lnTo>
                  <a:lnTo>
                    <a:pt x="168377" y="259995"/>
                  </a:lnTo>
                  <a:lnTo>
                    <a:pt x="109458" y="245268"/>
                  </a:lnTo>
                  <a:lnTo>
                    <a:pt x="62525" y="229895"/>
                  </a:lnTo>
                  <a:lnTo>
                    <a:pt x="15989" y="205776"/>
                  </a:lnTo>
                  <a:lnTo>
                    <a:pt x="0" y="180593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54" name="object 49">
            <a:extLst>
              <a:ext uri="{FF2B5EF4-FFF2-40B4-BE49-F238E27FC236}">
                <a16:creationId xmlns:a16="http://schemas.microsoft.com/office/drawing/2014/main" id="{F06D2196-FF26-447F-B7CC-221F271581A8}"/>
              </a:ext>
            </a:extLst>
          </p:cNvPr>
          <p:cNvGrpSpPr/>
          <p:nvPr/>
        </p:nvGrpSpPr>
        <p:grpSpPr>
          <a:xfrm>
            <a:off x="788484" y="3797534"/>
            <a:ext cx="6378604" cy="1455966"/>
            <a:chOff x="1054608" y="2022348"/>
            <a:chExt cx="3432175" cy="480059"/>
          </a:xfrm>
        </p:grpSpPr>
        <p:pic>
          <p:nvPicPr>
            <p:cNvPr id="55" name="object 50">
              <a:extLst>
                <a:ext uri="{FF2B5EF4-FFF2-40B4-BE49-F238E27FC236}">
                  <a16:creationId xmlns:a16="http://schemas.microsoft.com/office/drawing/2014/main" id="{DA3AF450-3713-423E-B071-8BB49F0A9DB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4608" y="2022348"/>
              <a:ext cx="3432048" cy="480060"/>
            </a:xfrm>
            <a:prstGeom prst="rect">
              <a:avLst/>
            </a:prstGeom>
          </p:spPr>
        </p:pic>
        <p:sp>
          <p:nvSpPr>
            <p:cNvPr id="56" name="object 51">
              <a:extLst>
                <a:ext uri="{FF2B5EF4-FFF2-40B4-BE49-F238E27FC236}">
                  <a16:creationId xmlns:a16="http://schemas.microsoft.com/office/drawing/2014/main" id="{B2A591FD-1A79-4FA1-BA8A-58924BE0495A}"/>
                </a:ext>
              </a:extLst>
            </p:cNvPr>
            <p:cNvSpPr/>
            <p:nvPr/>
          </p:nvSpPr>
          <p:spPr>
            <a:xfrm>
              <a:off x="1116330" y="2061210"/>
              <a:ext cx="3313429" cy="361315"/>
            </a:xfrm>
            <a:custGeom>
              <a:avLst/>
              <a:gdLst/>
              <a:ahLst/>
              <a:cxnLst/>
              <a:rect l="l" t="t" r="r" b="b"/>
              <a:pathLst>
                <a:path w="3313429" h="361314">
                  <a:moveTo>
                    <a:pt x="0" y="180593"/>
                  </a:moveTo>
                  <a:lnTo>
                    <a:pt x="28213" y="147242"/>
                  </a:lnTo>
                  <a:lnTo>
                    <a:pt x="84453" y="123529"/>
                  </a:lnTo>
                  <a:lnTo>
                    <a:pt x="137459" y="108470"/>
                  </a:lnTo>
                  <a:lnTo>
                    <a:pt x="202132" y="94093"/>
                  </a:lnTo>
                  <a:lnTo>
                    <a:pt x="277836" y="80466"/>
                  </a:lnTo>
                  <a:lnTo>
                    <a:pt x="319625" y="73956"/>
                  </a:lnTo>
                  <a:lnTo>
                    <a:pt x="363933" y="67660"/>
                  </a:lnTo>
                  <a:lnTo>
                    <a:pt x="410681" y="61586"/>
                  </a:lnTo>
                  <a:lnTo>
                    <a:pt x="459789" y="55743"/>
                  </a:lnTo>
                  <a:lnTo>
                    <a:pt x="511177" y="50140"/>
                  </a:lnTo>
                  <a:lnTo>
                    <a:pt x="564766" y="44785"/>
                  </a:lnTo>
                  <a:lnTo>
                    <a:pt x="620476" y="39688"/>
                  </a:lnTo>
                  <a:lnTo>
                    <a:pt x="678228" y="34856"/>
                  </a:lnTo>
                  <a:lnTo>
                    <a:pt x="737942" y="30299"/>
                  </a:lnTo>
                  <a:lnTo>
                    <a:pt x="799539" y="26026"/>
                  </a:lnTo>
                  <a:lnTo>
                    <a:pt x="862939" y="22044"/>
                  </a:lnTo>
                  <a:lnTo>
                    <a:pt x="928062" y="18363"/>
                  </a:lnTo>
                  <a:lnTo>
                    <a:pt x="994829" y="14991"/>
                  </a:lnTo>
                  <a:lnTo>
                    <a:pt x="1063161" y="11938"/>
                  </a:lnTo>
                  <a:lnTo>
                    <a:pt x="1132978" y="9211"/>
                  </a:lnTo>
                  <a:lnTo>
                    <a:pt x="1204200" y="6819"/>
                  </a:lnTo>
                  <a:lnTo>
                    <a:pt x="1276747" y="4771"/>
                  </a:lnTo>
                  <a:lnTo>
                    <a:pt x="1350541" y="3077"/>
                  </a:lnTo>
                  <a:lnTo>
                    <a:pt x="1425502" y="1743"/>
                  </a:lnTo>
                  <a:lnTo>
                    <a:pt x="1501549" y="780"/>
                  </a:lnTo>
                  <a:lnTo>
                    <a:pt x="1578604" y="196"/>
                  </a:lnTo>
                  <a:lnTo>
                    <a:pt x="1656588" y="0"/>
                  </a:lnTo>
                  <a:lnTo>
                    <a:pt x="1734571" y="196"/>
                  </a:lnTo>
                  <a:lnTo>
                    <a:pt x="1811626" y="780"/>
                  </a:lnTo>
                  <a:lnTo>
                    <a:pt x="1887673" y="1743"/>
                  </a:lnTo>
                  <a:lnTo>
                    <a:pt x="1962634" y="3077"/>
                  </a:lnTo>
                  <a:lnTo>
                    <a:pt x="2036428" y="4771"/>
                  </a:lnTo>
                  <a:lnTo>
                    <a:pt x="2108975" y="6819"/>
                  </a:lnTo>
                  <a:lnTo>
                    <a:pt x="2180197" y="9211"/>
                  </a:lnTo>
                  <a:lnTo>
                    <a:pt x="2250014" y="11938"/>
                  </a:lnTo>
                  <a:lnTo>
                    <a:pt x="2318346" y="14991"/>
                  </a:lnTo>
                  <a:lnTo>
                    <a:pt x="2385113" y="18363"/>
                  </a:lnTo>
                  <a:lnTo>
                    <a:pt x="2450236" y="22044"/>
                  </a:lnTo>
                  <a:lnTo>
                    <a:pt x="2513636" y="26026"/>
                  </a:lnTo>
                  <a:lnTo>
                    <a:pt x="2575233" y="30299"/>
                  </a:lnTo>
                  <a:lnTo>
                    <a:pt x="2634947" y="34856"/>
                  </a:lnTo>
                  <a:lnTo>
                    <a:pt x="2692699" y="39688"/>
                  </a:lnTo>
                  <a:lnTo>
                    <a:pt x="2748409" y="44785"/>
                  </a:lnTo>
                  <a:lnTo>
                    <a:pt x="2801998" y="50140"/>
                  </a:lnTo>
                  <a:lnTo>
                    <a:pt x="2853386" y="55743"/>
                  </a:lnTo>
                  <a:lnTo>
                    <a:pt x="2902494" y="61586"/>
                  </a:lnTo>
                  <a:lnTo>
                    <a:pt x="2949242" y="67660"/>
                  </a:lnTo>
                  <a:lnTo>
                    <a:pt x="2993550" y="73956"/>
                  </a:lnTo>
                  <a:lnTo>
                    <a:pt x="3035339" y="80466"/>
                  </a:lnTo>
                  <a:lnTo>
                    <a:pt x="3074530" y="87181"/>
                  </a:lnTo>
                  <a:lnTo>
                    <a:pt x="3144798" y="101192"/>
                  </a:lnTo>
                  <a:lnTo>
                    <a:pt x="3203717" y="115919"/>
                  </a:lnTo>
                  <a:lnTo>
                    <a:pt x="3250650" y="131292"/>
                  </a:lnTo>
                  <a:lnTo>
                    <a:pt x="3297186" y="155411"/>
                  </a:lnTo>
                  <a:lnTo>
                    <a:pt x="3313176" y="180593"/>
                  </a:lnTo>
                  <a:lnTo>
                    <a:pt x="3311372" y="189091"/>
                  </a:lnTo>
                  <a:lnTo>
                    <a:pt x="3269424" y="221988"/>
                  </a:lnTo>
                  <a:lnTo>
                    <a:pt x="3228722" y="237658"/>
                  </a:lnTo>
                  <a:lnTo>
                    <a:pt x="3175716" y="252717"/>
                  </a:lnTo>
                  <a:lnTo>
                    <a:pt x="3111043" y="267094"/>
                  </a:lnTo>
                  <a:lnTo>
                    <a:pt x="3035339" y="280721"/>
                  </a:lnTo>
                  <a:lnTo>
                    <a:pt x="2993550" y="287231"/>
                  </a:lnTo>
                  <a:lnTo>
                    <a:pt x="2949242" y="293527"/>
                  </a:lnTo>
                  <a:lnTo>
                    <a:pt x="2902494" y="299601"/>
                  </a:lnTo>
                  <a:lnTo>
                    <a:pt x="2853386" y="305444"/>
                  </a:lnTo>
                  <a:lnTo>
                    <a:pt x="2801998" y="311047"/>
                  </a:lnTo>
                  <a:lnTo>
                    <a:pt x="2748409" y="316402"/>
                  </a:lnTo>
                  <a:lnTo>
                    <a:pt x="2692699" y="321499"/>
                  </a:lnTo>
                  <a:lnTo>
                    <a:pt x="2634947" y="326331"/>
                  </a:lnTo>
                  <a:lnTo>
                    <a:pt x="2575233" y="330888"/>
                  </a:lnTo>
                  <a:lnTo>
                    <a:pt x="2513636" y="335161"/>
                  </a:lnTo>
                  <a:lnTo>
                    <a:pt x="2450236" y="339143"/>
                  </a:lnTo>
                  <a:lnTo>
                    <a:pt x="2385113" y="342824"/>
                  </a:lnTo>
                  <a:lnTo>
                    <a:pt x="2318346" y="346196"/>
                  </a:lnTo>
                  <a:lnTo>
                    <a:pt x="2250014" y="349249"/>
                  </a:lnTo>
                  <a:lnTo>
                    <a:pt x="2180197" y="351976"/>
                  </a:lnTo>
                  <a:lnTo>
                    <a:pt x="2108975" y="354368"/>
                  </a:lnTo>
                  <a:lnTo>
                    <a:pt x="2036428" y="356416"/>
                  </a:lnTo>
                  <a:lnTo>
                    <a:pt x="1962634" y="358110"/>
                  </a:lnTo>
                  <a:lnTo>
                    <a:pt x="1887673" y="359444"/>
                  </a:lnTo>
                  <a:lnTo>
                    <a:pt x="1811626" y="360407"/>
                  </a:lnTo>
                  <a:lnTo>
                    <a:pt x="1734571" y="360991"/>
                  </a:lnTo>
                  <a:lnTo>
                    <a:pt x="1656588" y="361188"/>
                  </a:lnTo>
                  <a:lnTo>
                    <a:pt x="1578604" y="360991"/>
                  </a:lnTo>
                  <a:lnTo>
                    <a:pt x="1501549" y="360407"/>
                  </a:lnTo>
                  <a:lnTo>
                    <a:pt x="1425502" y="359444"/>
                  </a:lnTo>
                  <a:lnTo>
                    <a:pt x="1350541" y="358110"/>
                  </a:lnTo>
                  <a:lnTo>
                    <a:pt x="1276747" y="356416"/>
                  </a:lnTo>
                  <a:lnTo>
                    <a:pt x="1204200" y="354368"/>
                  </a:lnTo>
                  <a:lnTo>
                    <a:pt x="1132978" y="351976"/>
                  </a:lnTo>
                  <a:lnTo>
                    <a:pt x="1063161" y="349249"/>
                  </a:lnTo>
                  <a:lnTo>
                    <a:pt x="994829" y="346196"/>
                  </a:lnTo>
                  <a:lnTo>
                    <a:pt x="928062" y="342824"/>
                  </a:lnTo>
                  <a:lnTo>
                    <a:pt x="862939" y="339143"/>
                  </a:lnTo>
                  <a:lnTo>
                    <a:pt x="799539" y="335161"/>
                  </a:lnTo>
                  <a:lnTo>
                    <a:pt x="737942" y="330888"/>
                  </a:lnTo>
                  <a:lnTo>
                    <a:pt x="678228" y="326331"/>
                  </a:lnTo>
                  <a:lnTo>
                    <a:pt x="620476" y="321499"/>
                  </a:lnTo>
                  <a:lnTo>
                    <a:pt x="564766" y="316402"/>
                  </a:lnTo>
                  <a:lnTo>
                    <a:pt x="511177" y="311047"/>
                  </a:lnTo>
                  <a:lnTo>
                    <a:pt x="459789" y="305444"/>
                  </a:lnTo>
                  <a:lnTo>
                    <a:pt x="410681" y="299601"/>
                  </a:lnTo>
                  <a:lnTo>
                    <a:pt x="363933" y="293527"/>
                  </a:lnTo>
                  <a:lnTo>
                    <a:pt x="319625" y="287231"/>
                  </a:lnTo>
                  <a:lnTo>
                    <a:pt x="277836" y="280721"/>
                  </a:lnTo>
                  <a:lnTo>
                    <a:pt x="238645" y="274006"/>
                  </a:lnTo>
                  <a:lnTo>
                    <a:pt x="168377" y="259995"/>
                  </a:lnTo>
                  <a:lnTo>
                    <a:pt x="109458" y="245268"/>
                  </a:lnTo>
                  <a:lnTo>
                    <a:pt x="62525" y="229895"/>
                  </a:lnTo>
                  <a:lnTo>
                    <a:pt x="15989" y="205776"/>
                  </a:lnTo>
                  <a:lnTo>
                    <a:pt x="0" y="180593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41538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0E80B65A-0EBC-458E-A72E-14E87E3243B2}"/>
              </a:ext>
            </a:extLst>
          </p:cNvPr>
          <p:cNvSpPr txBox="1"/>
          <p:nvPr/>
        </p:nvSpPr>
        <p:spPr>
          <a:xfrm>
            <a:off x="758255" y="1596813"/>
            <a:ext cx="68868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SAR payloads on board of Galileo satellites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81D6FB-6FB5-4F2E-99D2-63E88F625074}"/>
              </a:ext>
            </a:extLst>
          </p:cNvPr>
          <p:cNvSpPr txBox="1"/>
          <p:nvPr/>
        </p:nvSpPr>
        <p:spPr>
          <a:xfrm>
            <a:off x="758254" y="2295611"/>
            <a:ext cx="590597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Ground Segment for the Forward Link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D2F8BB-C4BE-4213-A06E-EB3F504E1318}"/>
              </a:ext>
            </a:extLst>
          </p:cNvPr>
          <p:cNvSpPr txBox="1"/>
          <p:nvPr/>
        </p:nvSpPr>
        <p:spPr>
          <a:xfrm>
            <a:off x="748183" y="2962071"/>
            <a:ext cx="568533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Ground Segment for the Return Link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45C15F-D1EF-4789-B7AB-0527B4208F50}"/>
              </a:ext>
            </a:extLst>
          </p:cNvPr>
          <p:cNvSpPr/>
          <p:nvPr/>
        </p:nvSpPr>
        <p:spPr>
          <a:xfrm>
            <a:off x="758255" y="3758319"/>
            <a:ext cx="8215528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Galileo Contribution is 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largest Space Segment (L-band) contributor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largest Ground Segment contributor: 4 MEOSAR Local User Terminal (MEOLUTs)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only Return Link Service Provider</a:t>
            </a:r>
          </a:p>
        </p:txBody>
      </p:sp>
      <p:pic>
        <p:nvPicPr>
          <p:cNvPr id="41" name="Picture 40" descr="https://pbs.twimg.com/media/DKz8xZFXUAA9ll3.jpg:large">
            <a:extLst>
              <a:ext uri="{FF2B5EF4-FFF2-40B4-BE49-F238E27FC236}">
                <a16:creationId xmlns:a16="http://schemas.microsoft.com/office/drawing/2014/main" id="{4D76A5DC-F0C7-4315-934D-0BD846AC0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1"/>
          <a:stretch/>
        </p:blipFill>
        <p:spPr bwMode="auto">
          <a:xfrm>
            <a:off x="7928716" y="1525566"/>
            <a:ext cx="4263284" cy="265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D6E02E41-8091-42C6-B486-33EC2A368C52}"/>
              </a:ext>
            </a:extLst>
          </p:cNvPr>
          <p:cNvSpPr txBox="1">
            <a:spLocks/>
          </p:cNvSpPr>
          <p:nvPr/>
        </p:nvSpPr>
        <p:spPr>
          <a:xfrm>
            <a:off x="758255" y="111189"/>
            <a:ext cx="10515600" cy="1337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dirty="0">
                <a:solidFill>
                  <a:srgbClr val="0E4194"/>
                </a:solidFill>
                <a:latin typeface="Exo SemiBold" pitchFamily="2" charset="0"/>
              </a:rPr>
              <a:t>Galileo SAR: Contribution to the </a:t>
            </a:r>
          </a:p>
          <a:p>
            <a:r>
              <a:rPr lang="en-US" sz="3600" b="0" dirty="0">
                <a:solidFill>
                  <a:srgbClr val="0E4194"/>
                </a:solidFill>
                <a:latin typeface="Exo SemiBold" pitchFamily="2" charset="0"/>
              </a:rPr>
              <a:t>worldwide SAR effort </a:t>
            </a:r>
            <a:r>
              <a:rPr lang="en-US" sz="3600" b="0">
                <a:solidFill>
                  <a:srgbClr val="0E4194"/>
                </a:solidFill>
                <a:latin typeface="Exo SemiBold" pitchFamily="2" charset="0"/>
              </a:rPr>
              <a:t>in Cospas-Sarsat</a:t>
            </a:r>
            <a:endParaRPr lang="en-GB" sz="3600" b="0" dirty="0">
              <a:solidFill>
                <a:srgbClr val="0E4194"/>
              </a:solidFill>
              <a:latin typeface="Exo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96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D9850C8-1C20-4249-8958-CF6E2C7CA95F}"/>
              </a:ext>
            </a:extLst>
          </p:cNvPr>
          <p:cNvSpPr/>
          <p:nvPr/>
        </p:nvSpPr>
        <p:spPr>
          <a:xfrm>
            <a:off x="2726053" y="3846051"/>
            <a:ext cx="2016305" cy="1403393"/>
          </a:xfrm>
          <a:prstGeom prst="roundRect">
            <a:avLst>
              <a:gd name="adj" fmla="val 7658"/>
            </a:avLst>
          </a:prstGeom>
          <a:solidFill>
            <a:schemeClr val="bg1"/>
          </a:solidFill>
          <a:ln>
            <a:solidFill>
              <a:srgbClr val="4A66AC"/>
            </a:solidFill>
            <a:prstDash val="sysDash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DFD1A-22E4-4157-98E6-AB7E6A2F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D733E-3264-41AF-819B-F4786F848FED}" type="slidenum">
              <a:rPr lang="LID4096" smtClean="0"/>
              <a:t>6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6C31FD-8CDB-49ED-8A2B-17D0BB3EC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78" y="2166223"/>
            <a:ext cx="1512488" cy="311009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7971E2-C0D0-4AC1-8323-541A65ECA053}"/>
              </a:ext>
            </a:extLst>
          </p:cNvPr>
          <p:cNvCxnSpPr>
            <a:cxnSpLocks/>
          </p:cNvCxnSpPr>
          <p:nvPr/>
        </p:nvCxnSpPr>
        <p:spPr>
          <a:xfrm>
            <a:off x="1966442" y="3464790"/>
            <a:ext cx="849388" cy="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FEE74E-BC0B-4653-9AE2-FC5C303ED32D}"/>
              </a:ext>
            </a:extLst>
          </p:cNvPr>
          <p:cNvSpPr/>
          <p:nvPr/>
        </p:nvSpPr>
        <p:spPr>
          <a:xfrm>
            <a:off x="2748583" y="2151825"/>
            <a:ext cx="1999549" cy="1250269"/>
          </a:xfrm>
          <a:prstGeom prst="roundRect">
            <a:avLst>
              <a:gd name="adj" fmla="val 7658"/>
            </a:avLst>
          </a:prstGeom>
          <a:noFill/>
          <a:ln>
            <a:solidFill>
              <a:srgbClr val="5AA2AE"/>
            </a:solidFill>
            <a:prstDash val="sysDash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84CB35-F230-4994-9542-C4BAE25407EE}"/>
              </a:ext>
            </a:extLst>
          </p:cNvPr>
          <p:cNvGrpSpPr/>
          <p:nvPr/>
        </p:nvGrpSpPr>
        <p:grpSpPr>
          <a:xfrm>
            <a:off x="2910062" y="2282124"/>
            <a:ext cx="1740259" cy="1007390"/>
            <a:chOff x="749428" y="441020"/>
            <a:chExt cx="4827831" cy="26755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E69A228-47BC-486F-8FFB-251736301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428" y="441020"/>
              <a:ext cx="4827831" cy="267557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7F48F31-E4EC-40CD-99D3-0423C1D72832}"/>
                </a:ext>
              </a:extLst>
            </p:cNvPr>
            <p:cNvSpPr/>
            <p:nvPr/>
          </p:nvSpPr>
          <p:spPr>
            <a:xfrm>
              <a:off x="1607977" y="1778808"/>
              <a:ext cx="1308683" cy="24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E161CA6-9AE4-45DC-B883-FBD868130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1793" y="1821386"/>
              <a:ext cx="373223" cy="175187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19ECFA5-B974-45C1-BDDD-DA8B0F43A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106" y="1071564"/>
              <a:ext cx="285750" cy="1135855"/>
            </a:xfrm>
            <a:prstGeom prst="line">
              <a:avLst/>
            </a:prstGeom>
            <a:ln w="38100">
              <a:solidFill>
                <a:srgbClr val="FFF5BD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E2C6CA-E740-4DC9-B48A-5885392FCBDD}"/>
              </a:ext>
            </a:extLst>
          </p:cNvPr>
          <p:cNvGrpSpPr/>
          <p:nvPr/>
        </p:nvGrpSpPr>
        <p:grpSpPr>
          <a:xfrm>
            <a:off x="2907793" y="4123539"/>
            <a:ext cx="1684265" cy="933417"/>
            <a:chOff x="6096000" y="2822270"/>
            <a:chExt cx="4827831" cy="267557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11AADBB-F7EB-410F-89B4-4D3F84FC7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822270"/>
              <a:ext cx="4827831" cy="267557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B1CA2F7-C6DC-4949-9473-6378BDDCEE85}"/>
                </a:ext>
              </a:extLst>
            </p:cNvPr>
            <p:cNvSpPr/>
            <p:nvPr/>
          </p:nvSpPr>
          <p:spPr>
            <a:xfrm>
              <a:off x="6143625" y="4160058"/>
              <a:ext cx="1081089" cy="247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C364E1E-E1A0-49A4-90E9-FF6E2530E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3624" y="4184507"/>
              <a:ext cx="1081089" cy="19832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620B94D-20FA-4B4B-86A6-900EB020D461}"/>
                </a:ext>
              </a:extLst>
            </p:cNvPr>
            <p:cNvSpPr/>
            <p:nvPr/>
          </p:nvSpPr>
          <p:spPr>
            <a:xfrm>
              <a:off x="7224713" y="4184507"/>
              <a:ext cx="1083468" cy="222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3FC132-F15C-466E-B010-513D144783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8394" y="3445019"/>
              <a:ext cx="285750" cy="1135855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1" descr="image002">
            <a:extLst>
              <a:ext uri="{FF2B5EF4-FFF2-40B4-BE49-F238E27FC236}">
                <a16:creationId xmlns:a16="http://schemas.microsoft.com/office/drawing/2014/main" id="{2CCDD0B0-3EA0-4FE7-848F-A695D1D53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5" b="2669"/>
          <a:stretch/>
        </p:blipFill>
        <p:spPr bwMode="auto">
          <a:xfrm>
            <a:off x="10063813" y="1647428"/>
            <a:ext cx="1939731" cy="202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 descr="image002">
            <a:extLst>
              <a:ext uri="{FF2B5EF4-FFF2-40B4-BE49-F238E27FC236}">
                <a16:creationId xmlns:a16="http://schemas.microsoft.com/office/drawing/2014/main" id="{36D7FC79-6260-4CD4-A49A-01B5F9C52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6" t="4560" r="966" b="5592"/>
          <a:stretch/>
        </p:blipFill>
        <p:spPr bwMode="auto">
          <a:xfrm>
            <a:off x="9953219" y="4185933"/>
            <a:ext cx="2092553" cy="195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574C50-F231-4E72-B358-C1C2F079CC89}"/>
              </a:ext>
            </a:extLst>
          </p:cNvPr>
          <p:cNvCxnSpPr>
            <a:cxnSpLocks/>
          </p:cNvCxnSpPr>
          <p:nvPr/>
        </p:nvCxnSpPr>
        <p:spPr>
          <a:xfrm>
            <a:off x="4803060" y="2351975"/>
            <a:ext cx="721440" cy="14181"/>
          </a:xfrm>
          <a:prstGeom prst="straightConnector1">
            <a:avLst/>
          </a:prstGeom>
          <a:ln w="57150">
            <a:solidFill>
              <a:srgbClr val="5AA2A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2098F64-73F0-4AE1-B674-257DC8C8C35E}"/>
              </a:ext>
            </a:extLst>
          </p:cNvPr>
          <p:cNvSpPr txBox="1"/>
          <p:nvPr/>
        </p:nvSpPr>
        <p:spPr>
          <a:xfrm>
            <a:off x="5565575" y="1665956"/>
            <a:ext cx="4250099" cy="379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Forward Link Service Coverage Areas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a contribution to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Cospas-Sarsat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MEOSAR Programme with: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European MEOLUTs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acting as one deployed in: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Maspalomas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(Spain) , Spitzbergen (Norway),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Larnaca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(Cyprus), Reunion (France).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 SAR L-Band SAR repeaters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onboard the Constellation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Coordination and Monitoring Facility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deployed in in Toulouse 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 Reference Beacons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spread over the Service Areas for Service Monitoring purposes.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fr-BE" sz="1400" b="1" kern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b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fr-BE" sz="1400" kern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 algn="just"/>
            <a:endParaRPr lang="fr-BE" sz="1400" kern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B7C7760-9B07-4A53-BC13-2C695F9EC43B}"/>
              </a:ext>
            </a:extLst>
          </p:cNvPr>
          <p:cNvSpPr/>
          <p:nvPr/>
        </p:nvSpPr>
        <p:spPr>
          <a:xfrm>
            <a:off x="5584247" y="1470921"/>
            <a:ext cx="4256063" cy="3266135"/>
          </a:xfrm>
          <a:prstGeom prst="roundRect">
            <a:avLst>
              <a:gd name="adj" fmla="val 7658"/>
            </a:avLst>
          </a:prstGeom>
          <a:noFill/>
          <a:ln w="28575">
            <a:solidFill>
              <a:srgbClr val="5AA2AE"/>
            </a:solidFill>
            <a:prstDash val="sysDash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C2C24E8-3554-40AA-AF5D-B67C63170156}"/>
              </a:ext>
            </a:extLst>
          </p:cNvPr>
          <p:cNvSpPr/>
          <p:nvPr/>
        </p:nvSpPr>
        <p:spPr>
          <a:xfrm>
            <a:off x="5548819" y="5253772"/>
            <a:ext cx="4228243" cy="1459227"/>
          </a:xfrm>
          <a:prstGeom prst="roundRect">
            <a:avLst>
              <a:gd name="adj" fmla="val 7658"/>
            </a:avLst>
          </a:prstGeom>
          <a:noFill/>
          <a:ln w="28575">
            <a:solidFill>
              <a:srgbClr val="4A66AC"/>
            </a:solidFill>
            <a:prstDash val="sysDash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3A5917-3C67-4480-90D8-62AAE167996F}"/>
              </a:ext>
            </a:extLst>
          </p:cNvPr>
          <p:cNvSpPr/>
          <p:nvPr/>
        </p:nvSpPr>
        <p:spPr>
          <a:xfrm>
            <a:off x="5648688" y="5346830"/>
            <a:ext cx="4079341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B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Return Link Service a 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lobal service enabling a communication link back to the originating emergency beacon through the Galileo Navigation Signal in Space (I/NAV E1) sending a confirmation message (RLM) to the user that the distress signal has been localized by the System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6ECC5D-8599-40E1-A9F9-420C4AF04797}"/>
              </a:ext>
            </a:extLst>
          </p:cNvPr>
          <p:cNvSpPr/>
          <p:nvPr/>
        </p:nvSpPr>
        <p:spPr>
          <a:xfrm>
            <a:off x="9939906" y="3704563"/>
            <a:ext cx="22300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400" b="1" kern="0" dirty="0">
                <a:latin typeface="+mj-lt"/>
              </a:rPr>
              <a:t>Indian Ocean Coverage Area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339491-468F-4DDC-B76A-D551363DC963}"/>
              </a:ext>
            </a:extLst>
          </p:cNvPr>
          <p:cNvSpPr/>
          <p:nvPr/>
        </p:nvSpPr>
        <p:spPr>
          <a:xfrm>
            <a:off x="10064139" y="1254545"/>
            <a:ext cx="1981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kern="0" dirty="0">
                <a:latin typeface="+mj-lt"/>
              </a:rPr>
              <a:t>European Coverage Area 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0B0B1A1-0024-4829-A39B-A8DACA44C346}"/>
              </a:ext>
            </a:extLst>
          </p:cNvPr>
          <p:cNvCxnSpPr>
            <a:cxnSpLocks/>
          </p:cNvCxnSpPr>
          <p:nvPr/>
        </p:nvCxnSpPr>
        <p:spPr>
          <a:xfrm>
            <a:off x="4748132" y="4767082"/>
            <a:ext cx="817444" cy="579748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B55E8FAE-E00C-42AC-AC7A-61AC90404C02}"/>
              </a:ext>
            </a:extLst>
          </p:cNvPr>
          <p:cNvSpPr/>
          <p:nvPr/>
        </p:nvSpPr>
        <p:spPr bwMode="gray">
          <a:xfrm flipH="1">
            <a:off x="4949722" y="4799959"/>
            <a:ext cx="348485" cy="348485"/>
          </a:xfrm>
          <a:prstGeom prst="ellipse">
            <a:avLst/>
          </a:prstGeom>
          <a:solidFill>
            <a:srgbClr val="4A66AC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A6EE3D-E1C8-455B-A868-0A99B9D684DA}"/>
              </a:ext>
            </a:extLst>
          </p:cNvPr>
          <p:cNvSpPr/>
          <p:nvPr/>
        </p:nvSpPr>
        <p:spPr bwMode="gray">
          <a:xfrm flipH="1">
            <a:off x="4930913" y="2166223"/>
            <a:ext cx="348485" cy="348485"/>
          </a:xfrm>
          <a:prstGeom prst="ellipse">
            <a:avLst/>
          </a:prstGeom>
          <a:solidFill>
            <a:srgbClr val="5AA2AE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112486B-A3EC-422D-94D8-572A92691309}"/>
              </a:ext>
            </a:extLst>
          </p:cNvPr>
          <p:cNvSpPr/>
          <p:nvPr/>
        </p:nvSpPr>
        <p:spPr>
          <a:xfrm>
            <a:off x="544295" y="1858446"/>
            <a:ext cx="13548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174489"/>
                </a:solidFill>
                <a:latin typeface="DIN Next LT Pro Light" panose="020B0303020203050203" pitchFamily="34" charset="77"/>
                <a:ea typeface="+mj-ea"/>
                <a:cs typeface="+mj-cs"/>
              </a:rPr>
              <a:t>Galileo Services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F6A20CE-5FE7-4119-A159-12BF664885E3}"/>
              </a:ext>
            </a:extLst>
          </p:cNvPr>
          <p:cNvSpPr/>
          <p:nvPr/>
        </p:nvSpPr>
        <p:spPr>
          <a:xfrm>
            <a:off x="476211" y="3746141"/>
            <a:ext cx="1408786" cy="481642"/>
          </a:xfrm>
          <a:prstGeom prst="rect">
            <a:avLst/>
          </a:prstGeom>
          <a:solidFill>
            <a:srgbClr val="00A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480552-9F8A-426B-B4F7-1FB5FD67AF02}"/>
              </a:ext>
            </a:extLst>
          </p:cNvPr>
          <p:cNvSpPr txBox="1"/>
          <p:nvPr/>
        </p:nvSpPr>
        <p:spPr>
          <a:xfrm>
            <a:off x="607770" y="3742966"/>
            <a:ext cx="845135" cy="31591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just"/>
            <a:r>
              <a:rPr lang="es-ES" sz="1300" b="1" dirty="0">
                <a:solidFill>
                  <a:schemeClr val="bg1"/>
                </a:solidFill>
              </a:rPr>
              <a:t>High </a:t>
            </a:r>
            <a:r>
              <a:rPr lang="en-US" sz="1300" b="1" dirty="0">
                <a:solidFill>
                  <a:schemeClr val="bg1"/>
                </a:solidFill>
              </a:rPr>
              <a:t>Accuracy</a:t>
            </a:r>
          </a:p>
          <a:p>
            <a:pPr algn="just"/>
            <a:r>
              <a:rPr lang="es-ES" sz="1300" b="1" dirty="0">
                <a:solidFill>
                  <a:schemeClr val="bg1"/>
                </a:solidFill>
              </a:rPr>
              <a:t>Service </a:t>
            </a:r>
            <a:r>
              <a:rPr lang="es-ES" sz="1300" dirty="0">
                <a:solidFill>
                  <a:schemeClr val="bg1"/>
                </a:solidFill>
              </a:rPr>
              <a:t>(HAS)</a:t>
            </a:r>
            <a:endParaRPr lang="en-150" sz="1300" dirty="0">
              <a:solidFill>
                <a:schemeClr val="bg1"/>
              </a:solidFill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B6E9F6F3-0FB2-40F8-9467-31BD8DB19D30}"/>
              </a:ext>
            </a:extLst>
          </p:cNvPr>
          <p:cNvSpPr txBox="1">
            <a:spLocks/>
          </p:cNvSpPr>
          <p:nvPr/>
        </p:nvSpPr>
        <p:spPr>
          <a:xfrm>
            <a:off x="412878" y="95079"/>
            <a:ext cx="10515600" cy="1337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0" dirty="0">
                <a:solidFill>
                  <a:srgbClr val="0E4194"/>
                </a:solidFill>
                <a:latin typeface="Exo SemiBold" pitchFamily="2" charset="0"/>
              </a:rPr>
              <a:t>Galileo SAR: Programme Overview </a:t>
            </a:r>
          </a:p>
        </p:txBody>
      </p:sp>
    </p:spTree>
    <p:extLst>
      <p:ext uri="{BB962C8B-B14F-4D97-AF65-F5344CB8AC3E}">
        <p14:creationId xmlns:p14="http://schemas.microsoft.com/office/powerpoint/2010/main" val="3630945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A992325D-7347-1841-9569-5EAABC7BF2F1}"/>
              </a:ext>
            </a:extLst>
          </p:cNvPr>
          <p:cNvSpPr txBox="1">
            <a:spLocks/>
          </p:cNvSpPr>
          <p:nvPr/>
        </p:nvSpPr>
        <p:spPr>
          <a:xfrm>
            <a:off x="759729" y="1030085"/>
            <a:ext cx="9894072" cy="10179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174489"/>
                </a:solidFill>
                <a:latin typeface="DIN Next LT Pro Light" panose="020B0303020203050203" pitchFamily="34" charset="77"/>
                <a:ea typeface="+mj-ea"/>
                <a:cs typeface="+mj-cs"/>
              </a:defRPr>
            </a:lvl1pPr>
          </a:lstStyle>
          <a:p>
            <a:pPr algn="l"/>
            <a:endParaRPr lang="en-GB" sz="3200" b="1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078D7B-330C-46E2-8D7E-C3ABD128A5AF}"/>
              </a:ext>
            </a:extLst>
          </p:cNvPr>
          <p:cNvSpPr/>
          <p:nvPr/>
        </p:nvSpPr>
        <p:spPr>
          <a:xfrm>
            <a:off x="2912956" y="5712035"/>
            <a:ext cx="699967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RLS is the backbone for future Galileo Services 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BB0EF15-F459-4147-8A2E-8C4114216D9B}"/>
              </a:ext>
            </a:extLst>
          </p:cNvPr>
          <p:cNvSpPr txBox="1">
            <a:spLocks/>
          </p:cNvSpPr>
          <p:nvPr/>
        </p:nvSpPr>
        <p:spPr>
          <a:xfrm>
            <a:off x="600185" y="229858"/>
            <a:ext cx="10053616" cy="10179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74489"/>
                </a:solidFill>
                <a:latin typeface="DIN Next LT Pro Light" panose="020B0303020203050203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3600" dirty="0">
                <a:solidFill>
                  <a:srgbClr val="0E4194"/>
                </a:solidFill>
                <a:latin typeface="Exo SemiBold" pitchFamily="2" charset="0"/>
              </a:rPr>
              <a:t>Galileo SAR: Return Link Service Provider (RLSP)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8EB587-F5D4-4F0A-BCEF-602B561B3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220" y="1647519"/>
            <a:ext cx="2143125" cy="60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956C9D-C977-4789-BA88-D8437CDD62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4" r="4929"/>
          <a:stretch/>
        </p:blipFill>
        <p:spPr>
          <a:xfrm>
            <a:off x="975619" y="4507192"/>
            <a:ext cx="1442469" cy="1414547"/>
          </a:xfrm>
          <a:prstGeom prst="trapezoid">
            <a:avLst>
              <a:gd name="adj" fmla="val 9101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346AF4-62A7-4A4C-AE7A-A087DD767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390" y="4157214"/>
            <a:ext cx="908167" cy="13003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94B260-F866-4B90-BB59-C044045BF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476" y="4270135"/>
            <a:ext cx="1206244" cy="13057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395B4-BEDD-43E5-BF72-F96EB1D953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2122" y="4178099"/>
            <a:ext cx="1180749" cy="1411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6BDD74-B349-460E-945C-07894D910D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443" y="1172526"/>
            <a:ext cx="2006828" cy="9567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9423D6-3412-4957-90F7-839CC4442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2935" y="2367617"/>
            <a:ext cx="1133633" cy="13527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7B900D-A829-4EFB-8C33-B7BD0AC18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9425" y="1241123"/>
            <a:ext cx="1244142" cy="113536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E128998-8D4A-4845-BFEE-7F2FF6E9688F}"/>
              </a:ext>
            </a:extLst>
          </p:cNvPr>
          <p:cNvGrpSpPr/>
          <p:nvPr/>
        </p:nvGrpSpPr>
        <p:grpSpPr>
          <a:xfrm>
            <a:off x="1736116" y="2263246"/>
            <a:ext cx="1685925" cy="2133406"/>
            <a:chOff x="257175" y="1295594"/>
            <a:chExt cx="1685925" cy="2133406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1B62E61-A802-4987-B987-F843C35BC7FC}"/>
                </a:ext>
              </a:extLst>
            </p:cNvPr>
            <p:cNvCxnSpPr/>
            <p:nvPr/>
          </p:nvCxnSpPr>
          <p:spPr>
            <a:xfrm flipV="1">
              <a:off x="257175" y="1323975"/>
              <a:ext cx="1685925" cy="210502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66F87E-94E6-4103-8E26-446A2ACE0FF2}"/>
                </a:ext>
              </a:extLst>
            </p:cNvPr>
            <p:cNvSpPr txBox="1"/>
            <p:nvPr/>
          </p:nvSpPr>
          <p:spPr>
            <a:xfrm rot="18501972">
              <a:off x="197" y="2117133"/>
              <a:ext cx="193546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b="1" dirty="0">
                  <a:solidFill>
                    <a:srgbClr val="E94D2C"/>
                  </a:solidFill>
                  <a:latin typeface="+mj-lt"/>
                </a:rPr>
                <a:t>406.1 MHz Distress Uplink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E718524-20CD-487F-9C32-8738E76EC1BD}"/>
                </a:ext>
              </a:extLst>
            </p:cNvPr>
            <p:cNvSpPr/>
            <p:nvPr/>
          </p:nvSpPr>
          <p:spPr>
            <a:xfrm rot="18540343">
              <a:off x="795051" y="2233143"/>
              <a:ext cx="1164488" cy="2755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EA5839"/>
                  </a:solidFill>
                  <a:latin typeface="+mj-lt"/>
                </a:rPr>
                <a:t>RLM Request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1997FB-249E-45AB-97E2-F541207BA39C}"/>
              </a:ext>
            </a:extLst>
          </p:cNvPr>
          <p:cNvGrpSpPr/>
          <p:nvPr/>
        </p:nvGrpSpPr>
        <p:grpSpPr>
          <a:xfrm rot="7809902">
            <a:off x="3163541" y="2366905"/>
            <a:ext cx="2268877" cy="2096536"/>
            <a:chOff x="69747" y="1105811"/>
            <a:chExt cx="2268877" cy="209653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1476B41-15A8-4406-BF9D-5E26027DEF6E}"/>
                </a:ext>
              </a:extLst>
            </p:cNvPr>
            <p:cNvCxnSpPr>
              <a:cxnSpLocks/>
            </p:cNvCxnSpPr>
            <p:nvPr/>
          </p:nvCxnSpPr>
          <p:spPr>
            <a:xfrm rot="14006995">
              <a:off x="914657" y="1097712"/>
              <a:ext cx="579057" cy="226887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E33821-774A-49F8-867D-D73FF9C9396D}"/>
                </a:ext>
              </a:extLst>
            </p:cNvPr>
            <p:cNvSpPr txBox="1"/>
            <p:nvPr/>
          </p:nvSpPr>
          <p:spPr>
            <a:xfrm rot="18501972">
              <a:off x="10439" y="2007885"/>
              <a:ext cx="209653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b="1" dirty="0">
                  <a:solidFill>
                    <a:srgbClr val="E94D2C"/>
                  </a:solidFill>
                  <a:latin typeface="+mj-lt"/>
                </a:rPr>
                <a:t>1544 MHz Distress Downlink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7DD5EAE-D732-4F79-89CF-1607DCEAE463}"/>
                </a:ext>
              </a:extLst>
            </p:cNvPr>
            <p:cNvSpPr/>
            <p:nvPr/>
          </p:nvSpPr>
          <p:spPr>
            <a:xfrm rot="18540343">
              <a:off x="838139" y="2256234"/>
              <a:ext cx="1055499" cy="2755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rgbClr val="EA5839"/>
                  </a:solidFill>
                  <a:latin typeface="+mj-lt"/>
                </a:rPr>
                <a:t> RLM Request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60D08B-72CD-4021-86C8-92306DDC663B}"/>
              </a:ext>
            </a:extLst>
          </p:cNvPr>
          <p:cNvGrpSpPr/>
          <p:nvPr/>
        </p:nvGrpSpPr>
        <p:grpSpPr>
          <a:xfrm>
            <a:off x="1305010" y="1721702"/>
            <a:ext cx="1476789" cy="2544214"/>
            <a:chOff x="733510" y="1963002"/>
            <a:chExt cx="1476789" cy="254421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0AA7DB-9EE5-4955-88A6-DE410EC5BB16}"/>
                </a:ext>
              </a:extLst>
            </p:cNvPr>
            <p:cNvSpPr txBox="1"/>
            <p:nvPr/>
          </p:nvSpPr>
          <p:spPr>
            <a:xfrm rot="16200000">
              <a:off x="-161190" y="2857702"/>
              <a:ext cx="208178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b="1" dirty="0">
                  <a:latin typeface="+mj-lt"/>
                </a:rPr>
                <a:t>1575.42 MHz RLM Downlink</a:t>
              </a:r>
            </a:p>
          </p:txBody>
        </p: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C34D1D7E-07D0-4B93-BD73-E7E026F597B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6981" y="2703898"/>
              <a:ext cx="2464149" cy="1142487"/>
            </a:xfrm>
            <a:prstGeom prst="bentConnector3">
              <a:avLst>
                <a:gd name="adj1" fmla="val 522"/>
              </a:avLst>
            </a:prstGeom>
            <a:ln w="28575">
              <a:solidFill>
                <a:srgbClr val="92D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0F608D-1473-4D3E-A382-AFACAE877F0D}"/>
              </a:ext>
            </a:extLst>
          </p:cNvPr>
          <p:cNvGrpSpPr/>
          <p:nvPr/>
        </p:nvGrpSpPr>
        <p:grpSpPr>
          <a:xfrm>
            <a:off x="5195536" y="1444992"/>
            <a:ext cx="2229576" cy="660273"/>
            <a:chOff x="4624036" y="1686292"/>
            <a:chExt cx="2229576" cy="660273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A911D97-BD75-401F-BA33-96CE7815E4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24036" y="2043065"/>
              <a:ext cx="2229576" cy="0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E2DC606-8548-43DF-990A-E3B457F823AF}"/>
                </a:ext>
              </a:extLst>
            </p:cNvPr>
            <p:cNvSpPr/>
            <p:nvPr/>
          </p:nvSpPr>
          <p:spPr>
            <a:xfrm>
              <a:off x="5542788" y="1686292"/>
              <a:ext cx="535055" cy="27555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+mj-lt"/>
                </a:rPr>
                <a:t>RLM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0CC783-E0BC-46A3-96D0-0DFB603253F6}"/>
                </a:ext>
              </a:extLst>
            </p:cNvPr>
            <p:cNvSpPr txBox="1"/>
            <p:nvPr/>
          </p:nvSpPr>
          <p:spPr>
            <a:xfrm>
              <a:off x="5081987" y="2054177"/>
              <a:ext cx="144462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00" b="1" dirty="0">
                  <a:latin typeface="+mj-lt"/>
                </a:rPr>
                <a:t>C-Band RLM Uplink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6D13E29-DC8C-47FF-99BF-8324533214AA}"/>
              </a:ext>
            </a:extLst>
          </p:cNvPr>
          <p:cNvGrpSpPr/>
          <p:nvPr/>
        </p:nvGrpSpPr>
        <p:grpSpPr>
          <a:xfrm>
            <a:off x="7222297" y="4564492"/>
            <a:ext cx="1076325" cy="574722"/>
            <a:chOff x="7222297" y="4564492"/>
            <a:chExt cx="1076325" cy="57472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375D8D2-046D-41C0-ADA4-1B06198F1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22297" y="4564492"/>
              <a:ext cx="1076325" cy="485775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BBF4652-8AA6-4EDD-8318-7DF78C9957DE}"/>
                </a:ext>
              </a:extLst>
            </p:cNvPr>
            <p:cNvSpPr/>
            <p:nvPr/>
          </p:nvSpPr>
          <p:spPr>
            <a:xfrm>
              <a:off x="7539425" y="4884049"/>
              <a:ext cx="457735" cy="255165"/>
            </a:xfrm>
            <a:prstGeom prst="rect">
              <a:avLst/>
            </a:prstGeom>
            <a:solidFill>
              <a:srgbClr val="0E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>
                  <a:latin typeface="+mj-lt"/>
                </a:rPr>
                <a:t>RLM</a:t>
              </a:r>
              <a:endParaRPr lang="en-GB" sz="1100" dirty="0">
                <a:latin typeface="+mj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2D4763F-56F0-41B6-8008-15E728F40934}"/>
              </a:ext>
            </a:extLst>
          </p:cNvPr>
          <p:cNvGrpSpPr/>
          <p:nvPr/>
        </p:nvGrpSpPr>
        <p:grpSpPr>
          <a:xfrm>
            <a:off x="4852449" y="4638715"/>
            <a:ext cx="828675" cy="500890"/>
            <a:chOff x="4852449" y="4638715"/>
            <a:chExt cx="828675" cy="50089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225C2B0-8B23-46A3-8CC2-07F908DF0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52449" y="4638715"/>
              <a:ext cx="828675" cy="3905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4FDBDDE-A656-4608-B580-878D3D1994BC}"/>
                </a:ext>
              </a:extLst>
            </p:cNvPr>
            <p:cNvSpPr/>
            <p:nvPr/>
          </p:nvSpPr>
          <p:spPr>
            <a:xfrm>
              <a:off x="5043521" y="4884440"/>
              <a:ext cx="457735" cy="255165"/>
            </a:xfrm>
            <a:prstGeom prst="rect">
              <a:avLst/>
            </a:prstGeom>
            <a:solidFill>
              <a:srgbClr val="0E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>
                  <a:latin typeface="+mj-lt"/>
                </a:rPr>
                <a:t>RLM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94D7E5A-543A-4E56-9CB1-96B0EE1D1660}"/>
              </a:ext>
            </a:extLst>
          </p:cNvPr>
          <p:cNvGrpSpPr/>
          <p:nvPr/>
        </p:nvGrpSpPr>
        <p:grpSpPr>
          <a:xfrm>
            <a:off x="9569381" y="3683000"/>
            <a:ext cx="977402" cy="1459822"/>
            <a:chOff x="9569381" y="3683000"/>
            <a:chExt cx="977402" cy="145982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1797D3B-B36D-46A8-B365-739D73267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69381" y="3683000"/>
              <a:ext cx="638175" cy="1459822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C3AF499-F6C6-4982-BA10-1A65C3229569}"/>
                </a:ext>
              </a:extLst>
            </p:cNvPr>
            <p:cNvSpPr/>
            <p:nvPr/>
          </p:nvSpPr>
          <p:spPr>
            <a:xfrm>
              <a:off x="10089048" y="4232823"/>
              <a:ext cx="457735" cy="255165"/>
            </a:xfrm>
            <a:prstGeom prst="rect">
              <a:avLst/>
            </a:prstGeom>
            <a:solidFill>
              <a:srgbClr val="0E5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>
                  <a:latin typeface="+mj-lt"/>
                </a:rPr>
                <a:t>RLM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CE952169-A19E-479E-B68A-570B8E93DFAD}"/>
              </a:ext>
            </a:extLst>
          </p:cNvPr>
          <p:cNvSpPr/>
          <p:nvPr/>
        </p:nvSpPr>
        <p:spPr>
          <a:xfrm>
            <a:off x="1924973" y="1473420"/>
            <a:ext cx="457735" cy="2551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latin typeface="+mj-lt"/>
              </a:rPr>
              <a:t>RLM</a:t>
            </a:r>
            <a:endParaRPr lang="en-GB" sz="1100" dirty="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EF5AAE-3345-4A9D-A134-303C2DAC12C2}"/>
              </a:ext>
            </a:extLst>
          </p:cNvPr>
          <p:cNvSpPr/>
          <p:nvPr/>
        </p:nvSpPr>
        <p:spPr>
          <a:xfrm>
            <a:off x="7324618" y="1030084"/>
            <a:ext cx="3875281" cy="2780421"/>
          </a:xfrm>
          <a:prstGeom prst="roundRect">
            <a:avLst/>
          </a:prstGeom>
          <a:noFill/>
          <a:ln w="28575">
            <a:solidFill>
              <a:srgbClr val="374D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41FE920-8DA7-4001-998C-2001EF26479E}"/>
              </a:ext>
            </a:extLst>
          </p:cNvPr>
          <p:cNvSpPr/>
          <p:nvPr/>
        </p:nvSpPr>
        <p:spPr>
          <a:xfrm>
            <a:off x="10093991" y="4610731"/>
            <a:ext cx="205655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BE" sz="2000" b="1" u="sng" dirty="0">
                <a:solidFill>
                  <a:schemeClr val="bg1">
                    <a:lumMod val="50000"/>
                  </a:schemeClr>
                </a:solidFill>
                <a:latin typeface="+mj-lt"/>
                <a:cs typeface="Segoe UI Light" panose="020B0502040204020203" pitchFamily="34" charset="0"/>
              </a:rPr>
              <a:t>Average of 37seconds </a:t>
            </a:r>
          </a:p>
          <a:p>
            <a:pPr algn="ctr">
              <a:spcBef>
                <a:spcPct val="20000"/>
              </a:spcBef>
            </a:pPr>
            <a:r>
              <a:rPr lang="fr-BE" sz="2000" b="1" u="sng" dirty="0">
                <a:solidFill>
                  <a:schemeClr val="bg1">
                    <a:lumMod val="50000"/>
                  </a:schemeClr>
                </a:solidFill>
                <a:latin typeface="+mj-lt"/>
                <a:cs typeface="Segoe UI Light" panose="020B0502040204020203" pitchFamily="34" charset="0"/>
              </a:rPr>
              <a:t>(RLSP to beacon)</a:t>
            </a:r>
          </a:p>
        </p:txBody>
      </p:sp>
    </p:spTree>
    <p:extLst>
      <p:ext uri="{BB962C8B-B14F-4D97-AF65-F5344CB8AC3E}">
        <p14:creationId xmlns:p14="http://schemas.microsoft.com/office/powerpoint/2010/main" val="104318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8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77C27D02-D334-4699-A979-966C37629C92}"/>
              </a:ext>
            </a:extLst>
          </p:cNvPr>
          <p:cNvSpPr txBox="1">
            <a:spLocks/>
          </p:cNvSpPr>
          <p:nvPr/>
        </p:nvSpPr>
        <p:spPr>
          <a:xfrm>
            <a:off x="2807918" y="1526862"/>
            <a:ext cx="5191287" cy="32316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lang="en-GB" sz="2200" b="1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endParaRPr lang="en-GB" sz="165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432B26B-CEB9-4900-941E-3686C70F2932}"/>
              </a:ext>
            </a:extLst>
          </p:cNvPr>
          <p:cNvSpPr txBox="1">
            <a:spLocks/>
          </p:cNvSpPr>
          <p:nvPr/>
        </p:nvSpPr>
        <p:spPr>
          <a:xfrm>
            <a:off x="3634014" y="1800329"/>
            <a:ext cx="5191287" cy="32316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lang="en-GB" sz="2200" b="1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endParaRPr lang="en-GB" sz="1650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7F2AE7CE-ADAE-4090-B9F2-4B896249A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20" y="1709008"/>
            <a:ext cx="8508900" cy="5148992"/>
          </a:xfr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sz="2800" dirty="0">
                <a:latin typeface="+mn-lt"/>
              </a:rPr>
              <a:t>Excellent Forward and Return Link Availability </a:t>
            </a:r>
            <a:r>
              <a:rPr lang="en-GB" sz="2800" dirty="0">
                <a:latin typeface="+mn-lt"/>
                <a:sym typeface="Symbol" panose="05050102010706020507" pitchFamily="18" charset="2"/>
              </a:rPr>
              <a:t></a:t>
            </a:r>
            <a:r>
              <a:rPr lang="en-GB" sz="2800" dirty="0">
                <a:latin typeface="+mn-lt"/>
              </a:rPr>
              <a:t> 99.9% which contributed to </a:t>
            </a:r>
            <a:r>
              <a:rPr lang="es-ES" sz="2800" dirty="0">
                <a:latin typeface="+mn-lt"/>
              </a:rPr>
              <a:t>390</a:t>
            </a:r>
            <a:r>
              <a:rPr lang="en-GB" sz="2800" dirty="0">
                <a:latin typeface="+mn-lt"/>
              </a:rPr>
              <a:t> SAR events with approx. 1,389 people rescued within EU territories (2022)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sz="2800" dirty="0">
                <a:latin typeface="+mn-lt"/>
              </a:rPr>
              <a:t>All Service commitments were met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latin typeface="+mn-lt"/>
              </a:rPr>
              <a:t>Main </a:t>
            </a:r>
            <a:r>
              <a:rPr lang="en-US" sz="2800" dirty="0">
                <a:latin typeface="+mn-lt"/>
              </a:rPr>
              <a:t>Performance Metrics: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s-ES" sz="2800" dirty="0">
                <a:latin typeface="+mn-lt"/>
              </a:rPr>
              <a:t>Forward Link </a:t>
            </a:r>
            <a:r>
              <a:rPr lang="en-GB" sz="2800" dirty="0">
                <a:latin typeface="+mn-lt"/>
              </a:rPr>
              <a:t>Detection</a:t>
            </a:r>
            <a:r>
              <a:rPr lang="es-ES" sz="2800" dirty="0">
                <a:latin typeface="+mn-lt"/>
              </a:rPr>
              <a:t> </a:t>
            </a:r>
            <a:r>
              <a:rPr lang="en-GB" sz="2800" dirty="0">
                <a:latin typeface="+mn-lt"/>
              </a:rPr>
              <a:t>Probability</a:t>
            </a:r>
            <a:r>
              <a:rPr lang="es-ES" sz="2800" dirty="0">
                <a:latin typeface="+mn-lt"/>
              </a:rPr>
              <a:t> </a:t>
            </a:r>
            <a:r>
              <a:rPr lang="en-GB" sz="2800" dirty="0">
                <a:latin typeface="+mn-lt"/>
              </a:rPr>
              <a:t>constantly</a:t>
            </a:r>
            <a:r>
              <a:rPr lang="es-ES" sz="2800" dirty="0">
                <a:latin typeface="+mn-lt"/>
              </a:rPr>
              <a:t> at 100%;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GB" sz="2800" dirty="0">
                <a:latin typeface="+mn-lt"/>
              </a:rPr>
              <a:t>Location</a:t>
            </a:r>
            <a:r>
              <a:rPr lang="es-ES" sz="2800" dirty="0">
                <a:latin typeface="+mn-lt"/>
              </a:rPr>
              <a:t> </a:t>
            </a:r>
            <a:r>
              <a:rPr lang="en-GB" sz="2800" dirty="0">
                <a:latin typeface="+mn-lt"/>
              </a:rPr>
              <a:t>Accuracy</a:t>
            </a:r>
            <a:r>
              <a:rPr lang="es-ES" sz="2800" dirty="0">
                <a:latin typeface="+mn-lt"/>
              </a:rPr>
              <a:t> </a:t>
            </a:r>
            <a:r>
              <a:rPr lang="en-GB" sz="2800" dirty="0">
                <a:latin typeface="+mn-lt"/>
              </a:rPr>
              <a:t>within</a:t>
            </a:r>
            <a:r>
              <a:rPr lang="es-ES" sz="2800" dirty="0">
                <a:latin typeface="+mn-lt"/>
              </a:rPr>
              <a:t> 5km </a:t>
            </a:r>
            <a:r>
              <a:rPr lang="en-GB" sz="2800" dirty="0">
                <a:latin typeface="+mn-lt"/>
                <a:sym typeface="Symbol" panose="05050102010706020507" pitchFamily="18" charset="2"/>
              </a:rPr>
              <a:t></a:t>
            </a:r>
            <a:r>
              <a:rPr lang="en-GB" sz="2800" dirty="0">
                <a:latin typeface="+mn-lt"/>
              </a:rPr>
              <a:t>  99.8 % 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GB" sz="2800" dirty="0">
                <a:latin typeface="+mn-lt"/>
              </a:rPr>
              <a:t>Mean Location Accuracy 784m;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GB" sz="2800" dirty="0">
                <a:latin typeface="+mn-lt"/>
              </a:rPr>
              <a:t>Return Link Delivery Latency &lt;1min</a:t>
            </a:r>
          </a:p>
          <a:p>
            <a:pPr marL="452438" indent="0" algn="just">
              <a:spcBef>
                <a:spcPts val="0"/>
              </a:spcBef>
              <a:spcAft>
                <a:spcPts val="800"/>
              </a:spcAft>
              <a:buNone/>
            </a:pPr>
            <a:endParaRPr lang="en-GB" sz="20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4F7148A-4DFB-4D86-AF8B-C15736E309FC}"/>
              </a:ext>
            </a:extLst>
          </p:cNvPr>
          <p:cNvSpPr txBox="1">
            <a:spLocks/>
          </p:cNvSpPr>
          <p:nvPr/>
        </p:nvSpPr>
        <p:spPr>
          <a:xfrm>
            <a:off x="452220" y="341763"/>
            <a:ext cx="10493300" cy="10179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600" b="0" dirty="0">
                <a:solidFill>
                  <a:srgbClr val="0E4194"/>
                </a:solidFill>
                <a:latin typeface="Exo SemiBold" pitchFamily="2" charset="0"/>
              </a:rPr>
              <a:t>Galileo SAR Service Performance</a:t>
            </a:r>
            <a:endParaRPr lang="en-GB" sz="3600" b="0" dirty="0">
              <a:solidFill>
                <a:srgbClr val="0E4194"/>
              </a:solidFill>
              <a:latin typeface="Exo SemiBol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2A3EE-3F97-4904-90EE-E8474B227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579" y="1359751"/>
            <a:ext cx="3027335" cy="42783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C4832B-1233-41F2-BA38-7AAABA0F24D9}"/>
              </a:ext>
            </a:extLst>
          </p:cNvPr>
          <p:cNvSpPr/>
          <p:nvPr/>
        </p:nvSpPr>
        <p:spPr>
          <a:xfrm>
            <a:off x="9095733" y="5677751"/>
            <a:ext cx="3027335" cy="88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Galileo SAR commitments are published on a quarterly basis at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www.gsc-europa.eu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150" sz="1400" b="1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4248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9C68C61-0CB7-4028-993F-3C199A1D4E25}"/>
              </a:ext>
            </a:extLst>
          </p:cNvPr>
          <p:cNvGrpSpPr/>
          <p:nvPr/>
        </p:nvGrpSpPr>
        <p:grpSpPr>
          <a:xfrm>
            <a:off x="771624" y="1530902"/>
            <a:ext cx="4107216" cy="1847462"/>
            <a:chOff x="771624" y="1530902"/>
            <a:chExt cx="4107216" cy="184746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80FF5F0-03D3-48BE-A9CA-5FB64A746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843"/>
            <a:stretch/>
          </p:blipFill>
          <p:spPr>
            <a:xfrm>
              <a:off x="998508" y="1530902"/>
              <a:ext cx="3281254" cy="184746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39A3394-5F0B-4F45-B0AB-85665C00ADBE}"/>
                </a:ext>
              </a:extLst>
            </p:cNvPr>
            <p:cNvSpPr/>
            <p:nvPr/>
          </p:nvSpPr>
          <p:spPr>
            <a:xfrm>
              <a:off x="897475" y="1530902"/>
              <a:ext cx="3981365" cy="1847462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253270F-5084-40F4-9EA6-C815E8121760}"/>
                </a:ext>
              </a:extLst>
            </p:cNvPr>
            <p:cNvSpPr/>
            <p:nvPr/>
          </p:nvSpPr>
          <p:spPr bwMode="gray">
            <a:xfrm flipH="1">
              <a:off x="771624" y="1530902"/>
              <a:ext cx="348485" cy="348485"/>
            </a:xfrm>
            <a:prstGeom prst="ellipse">
              <a:avLst/>
            </a:prstGeom>
            <a:solidFill>
              <a:srgbClr val="144194"/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82DDC4B-222E-4EBB-BF87-30E7B103CDEA}"/>
              </a:ext>
            </a:extLst>
          </p:cNvPr>
          <p:cNvGrpSpPr/>
          <p:nvPr/>
        </p:nvGrpSpPr>
        <p:grpSpPr>
          <a:xfrm>
            <a:off x="6510504" y="1532133"/>
            <a:ext cx="4074081" cy="1946746"/>
            <a:chOff x="6510504" y="1532134"/>
            <a:chExt cx="4074081" cy="1847462"/>
          </a:xfrm>
        </p:grpSpPr>
        <p:grpSp>
          <p:nvGrpSpPr>
            <p:cNvPr id="2059" name="Group 2058">
              <a:extLst>
                <a:ext uri="{FF2B5EF4-FFF2-40B4-BE49-F238E27FC236}">
                  <a16:creationId xmlns:a16="http://schemas.microsoft.com/office/drawing/2014/main" id="{9B0982EF-F222-49F8-B143-FA63E1911DB1}"/>
                </a:ext>
              </a:extLst>
            </p:cNvPr>
            <p:cNvGrpSpPr/>
            <p:nvPr/>
          </p:nvGrpSpPr>
          <p:grpSpPr>
            <a:xfrm>
              <a:off x="6860363" y="1532134"/>
              <a:ext cx="3281254" cy="1847462"/>
              <a:chOff x="4292305" y="1713107"/>
              <a:chExt cx="3281254" cy="1847462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AE09E16-ECD6-498E-92C2-501D5A33F289}"/>
                  </a:ext>
                </a:extLst>
              </p:cNvPr>
              <p:cNvGrpSpPr/>
              <p:nvPr/>
            </p:nvGrpSpPr>
            <p:grpSpPr>
              <a:xfrm>
                <a:off x="4292305" y="1713107"/>
                <a:ext cx="3281254" cy="1847462"/>
                <a:chOff x="4159941" y="2636669"/>
                <a:chExt cx="3281254" cy="1847462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CCA60AF0-D3BB-42E8-932C-C08B229ACE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b="5843"/>
                <a:stretch/>
              </p:blipFill>
              <p:spPr>
                <a:xfrm>
                  <a:off x="4159941" y="2636669"/>
                  <a:ext cx="3281254" cy="1847462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217F2DF-BED4-480C-91EA-C9EE330ED624}"/>
                    </a:ext>
                  </a:extLst>
                </p:cNvPr>
                <p:cNvSpPr/>
                <p:nvPr/>
              </p:nvSpPr>
              <p:spPr>
                <a:xfrm>
                  <a:off x="4408170" y="3398520"/>
                  <a:ext cx="1329690" cy="7581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DBDE1BD-CAB4-4128-B5F2-24045F11DB02}"/>
                    </a:ext>
                  </a:extLst>
                </p:cNvPr>
                <p:cNvSpPr/>
                <p:nvPr/>
              </p:nvSpPr>
              <p:spPr>
                <a:xfrm>
                  <a:off x="4560570" y="3402258"/>
                  <a:ext cx="1329690" cy="1924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5C9D902-B3F0-432C-AAED-DEE89BA1E83C}"/>
                  </a:ext>
                </a:extLst>
              </p:cNvPr>
              <p:cNvSpPr txBox="1"/>
              <p:nvPr/>
            </p:nvSpPr>
            <p:spPr>
              <a:xfrm>
                <a:off x="4555440" y="2470348"/>
                <a:ext cx="13649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/>
                  <a:t>Two Way</a:t>
                </a:r>
              </a:p>
              <a:p>
                <a:r>
                  <a:rPr lang="en-GB" sz="1400" b="1" dirty="0"/>
                  <a:t>Communication</a:t>
                </a: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83F884B-34F9-4F60-9C50-10C74CA11788}"/>
                  </a:ext>
                </a:extLst>
              </p:cNvPr>
              <p:cNvSpPr/>
              <p:nvPr/>
            </p:nvSpPr>
            <p:spPr>
              <a:xfrm>
                <a:off x="5938567" y="2924938"/>
                <a:ext cx="1454895" cy="502919"/>
              </a:xfrm>
              <a:prstGeom prst="ellipse">
                <a:avLst/>
              </a:prstGeom>
              <a:gradFill flip="none" rotWithShape="1">
                <a:gsLst>
                  <a:gs pos="0">
                    <a:srgbClr val="03A5E0">
                      <a:shade val="30000"/>
                      <a:satMod val="115000"/>
                    </a:srgbClr>
                  </a:gs>
                  <a:gs pos="50000">
                    <a:srgbClr val="03A5E0">
                      <a:shade val="67500"/>
                      <a:satMod val="115000"/>
                    </a:srgbClr>
                  </a:gs>
                  <a:gs pos="100000">
                    <a:srgbClr val="03A5E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 </a:t>
                </a:r>
              </a:p>
            </p:txBody>
          </p:sp>
          <p:sp>
            <p:nvSpPr>
              <p:cNvPr id="2048" name="Freeform: Shape 2047">
                <a:extLst>
                  <a:ext uri="{FF2B5EF4-FFF2-40B4-BE49-F238E27FC236}">
                    <a16:creationId xmlns:a16="http://schemas.microsoft.com/office/drawing/2014/main" id="{7A963EBA-D1E0-4678-A819-2E6E7C161C6E}"/>
                  </a:ext>
                </a:extLst>
              </p:cNvPr>
              <p:cNvSpPr/>
              <p:nvPr/>
            </p:nvSpPr>
            <p:spPr>
              <a:xfrm>
                <a:off x="6099332" y="2613789"/>
                <a:ext cx="472873" cy="333014"/>
              </a:xfrm>
              <a:custGeom>
                <a:avLst/>
                <a:gdLst>
                  <a:gd name="connsiteX0" fmla="*/ 472440 w 472873"/>
                  <a:gd name="connsiteY0" fmla="*/ 55880 h 333014"/>
                  <a:gd name="connsiteX1" fmla="*/ 421640 w 472873"/>
                  <a:gd name="connsiteY1" fmla="*/ 60960 h 333014"/>
                  <a:gd name="connsiteX2" fmla="*/ 414020 w 472873"/>
                  <a:gd name="connsiteY2" fmla="*/ 63500 h 333014"/>
                  <a:gd name="connsiteX3" fmla="*/ 398780 w 472873"/>
                  <a:gd name="connsiteY3" fmla="*/ 73660 h 333014"/>
                  <a:gd name="connsiteX4" fmla="*/ 383540 w 472873"/>
                  <a:gd name="connsiteY4" fmla="*/ 86360 h 333014"/>
                  <a:gd name="connsiteX5" fmla="*/ 373380 w 472873"/>
                  <a:gd name="connsiteY5" fmla="*/ 101600 h 333014"/>
                  <a:gd name="connsiteX6" fmla="*/ 370840 w 472873"/>
                  <a:gd name="connsiteY6" fmla="*/ 109220 h 333014"/>
                  <a:gd name="connsiteX7" fmla="*/ 360680 w 472873"/>
                  <a:gd name="connsiteY7" fmla="*/ 124460 h 333014"/>
                  <a:gd name="connsiteX8" fmla="*/ 355600 w 472873"/>
                  <a:gd name="connsiteY8" fmla="*/ 139700 h 333014"/>
                  <a:gd name="connsiteX9" fmla="*/ 353060 w 472873"/>
                  <a:gd name="connsiteY9" fmla="*/ 147320 h 333014"/>
                  <a:gd name="connsiteX10" fmla="*/ 347980 w 472873"/>
                  <a:gd name="connsiteY10" fmla="*/ 154940 h 333014"/>
                  <a:gd name="connsiteX11" fmla="*/ 342900 w 472873"/>
                  <a:gd name="connsiteY11" fmla="*/ 170180 h 333014"/>
                  <a:gd name="connsiteX12" fmla="*/ 337820 w 472873"/>
                  <a:gd name="connsiteY12" fmla="*/ 187960 h 333014"/>
                  <a:gd name="connsiteX13" fmla="*/ 335280 w 472873"/>
                  <a:gd name="connsiteY13" fmla="*/ 195580 h 333014"/>
                  <a:gd name="connsiteX14" fmla="*/ 332740 w 472873"/>
                  <a:gd name="connsiteY14" fmla="*/ 205740 h 333014"/>
                  <a:gd name="connsiteX15" fmla="*/ 330200 w 472873"/>
                  <a:gd name="connsiteY15" fmla="*/ 213360 h 333014"/>
                  <a:gd name="connsiteX16" fmla="*/ 325120 w 472873"/>
                  <a:gd name="connsiteY16" fmla="*/ 233680 h 333014"/>
                  <a:gd name="connsiteX17" fmla="*/ 322580 w 472873"/>
                  <a:gd name="connsiteY17" fmla="*/ 307340 h 333014"/>
                  <a:gd name="connsiteX18" fmla="*/ 320040 w 472873"/>
                  <a:gd name="connsiteY18" fmla="*/ 317500 h 333014"/>
                  <a:gd name="connsiteX19" fmla="*/ 312420 w 472873"/>
                  <a:gd name="connsiteY19" fmla="*/ 322580 h 333014"/>
                  <a:gd name="connsiteX20" fmla="*/ 292100 w 472873"/>
                  <a:gd name="connsiteY20" fmla="*/ 327660 h 333014"/>
                  <a:gd name="connsiteX21" fmla="*/ 284480 w 472873"/>
                  <a:gd name="connsiteY21" fmla="*/ 330200 h 333014"/>
                  <a:gd name="connsiteX22" fmla="*/ 149860 w 472873"/>
                  <a:gd name="connsiteY22" fmla="*/ 332740 h 333014"/>
                  <a:gd name="connsiteX23" fmla="*/ 76200 w 472873"/>
                  <a:gd name="connsiteY23" fmla="*/ 330200 h 333014"/>
                  <a:gd name="connsiteX24" fmla="*/ 50800 w 472873"/>
                  <a:gd name="connsiteY24" fmla="*/ 312420 h 333014"/>
                  <a:gd name="connsiteX25" fmla="*/ 25400 w 472873"/>
                  <a:gd name="connsiteY25" fmla="*/ 289560 h 333014"/>
                  <a:gd name="connsiteX26" fmla="*/ 20320 w 472873"/>
                  <a:gd name="connsiteY26" fmla="*/ 281940 h 333014"/>
                  <a:gd name="connsiteX27" fmla="*/ 5080 w 472873"/>
                  <a:gd name="connsiteY27" fmla="*/ 243840 h 333014"/>
                  <a:gd name="connsiteX28" fmla="*/ 0 w 472873"/>
                  <a:gd name="connsiteY28" fmla="*/ 200660 h 333014"/>
                  <a:gd name="connsiteX29" fmla="*/ 2540 w 472873"/>
                  <a:gd name="connsiteY29" fmla="*/ 121920 h 333014"/>
                  <a:gd name="connsiteX30" fmla="*/ 7620 w 472873"/>
                  <a:gd name="connsiteY30" fmla="*/ 109220 h 333014"/>
                  <a:gd name="connsiteX31" fmla="*/ 15240 w 472873"/>
                  <a:gd name="connsiteY31" fmla="*/ 86360 h 333014"/>
                  <a:gd name="connsiteX32" fmla="*/ 30480 w 472873"/>
                  <a:gd name="connsiteY32" fmla="*/ 60960 h 333014"/>
                  <a:gd name="connsiteX33" fmla="*/ 35560 w 472873"/>
                  <a:gd name="connsiteY33" fmla="*/ 53340 h 333014"/>
                  <a:gd name="connsiteX34" fmla="*/ 48260 w 472873"/>
                  <a:gd name="connsiteY34" fmla="*/ 38100 h 333014"/>
                  <a:gd name="connsiteX35" fmla="*/ 58420 w 472873"/>
                  <a:gd name="connsiteY35" fmla="*/ 33020 h 333014"/>
                  <a:gd name="connsiteX36" fmla="*/ 66040 w 472873"/>
                  <a:gd name="connsiteY36" fmla="*/ 25400 h 333014"/>
                  <a:gd name="connsiteX37" fmla="*/ 86360 w 472873"/>
                  <a:gd name="connsiteY37" fmla="*/ 17780 h 333014"/>
                  <a:gd name="connsiteX38" fmla="*/ 132080 w 472873"/>
                  <a:gd name="connsiteY38" fmla="*/ 5080 h 333014"/>
                  <a:gd name="connsiteX39" fmla="*/ 160020 w 472873"/>
                  <a:gd name="connsiteY39" fmla="*/ 0 h 333014"/>
                  <a:gd name="connsiteX40" fmla="*/ 276860 w 472873"/>
                  <a:gd name="connsiteY40" fmla="*/ 2540 h 333014"/>
                  <a:gd name="connsiteX41" fmla="*/ 309880 w 472873"/>
                  <a:gd name="connsiteY41" fmla="*/ 7620 h 333014"/>
                  <a:gd name="connsiteX42" fmla="*/ 332740 w 472873"/>
                  <a:gd name="connsiteY42" fmla="*/ 10160 h 333014"/>
                  <a:gd name="connsiteX43" fmla="*/ 401320 w 472873"/>
                  <a:gd name="connsiteY43" fmla="*/ 15240 h 333014"/>
                  <a:gd name="connsiteX44" fmla="*/ 411480 w 472873"/>
                  <a:gd name="connsiteY44" fmla="*/ 17780 h 333014"/>
                  <a:gd name="connsiteX45" fmla="*/ 426720 w 472873"/>
                  <a:gd name="connsiteY45" fmla="*/ 22860 h 333014"/>
                  <a:gd name="connsiteX46" fmla="*/ 434340 w 472873"/>
                  <a:gd name="connsiteY46" fmla="*/ 30480 h 333014"/>
                  <a:gd name="connsiteX47" fmla="*/ 441960 w 472873"/>
                  <a:gd name="connsiteY47" fmla="*/ 35560 h 333014"/>
                  <a:gd name="connsiteX48" fmla="*/ 447040 w 472873"/>
                  <a:gd name="connsiteY48" fmla="*/ 43180 h 333014"/>
                  <a:gd name="connsiteX49" fmla="*/ 472440 w 472873"/>
                  <a:gd name="connsiteY49" fmla="*/ 55880 h 333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72873" h="333014">
                    <a:moveTo>
                      <a:pt x="472440" y="55880"/>
                    </a:moveTo>
                    <a:cubicBezTo>
                      <a:pt x="468207" y="58843"/>
                      <a:pt x="439953" y="56382"/>
                      <a:pt x="421640" y="60960"/>
                    </a:cubicBezTo>
                    <a:cubicBezTo>
                      <a:pt x="419043" y="61609"/>
                      <a:pt x="416360" y="62200"/>
                      <a:pt x="414020" y="63500"/>
                    </a:cubicBezTo>
                    <a:cubicBezTo>
                      <a:pt x="408683" y="66465"/>
                      <a:pt x="403860" y="70273"/>
                      <a:pt x="398780" y="73660"/>
                    </a:cubicBezTo>
                    <a:cubicBezTo>
                      <a:pt x="392007" y="78176"/>
                      <a:pt x="388805" y="79590"/>
                      <a:pt x="383540" y="86360"/>
                    </a:cubicBezTo>
                    <a:cubicBezTo>
                      <a:pt x="379792" y="91179"/>
                      <a:pt x="375311" y="95808"/>
                      <a:pt x="373380" y="101600"/>
                    </a:cubicBezTo>
                    <a:cubicBezTo>
                      <a:pt x="372533" y="104140"/>
                      <a:pt x="372140" y="106880"/>
                      <a:pt x="370840" y="109220"/>
                    </a:cubicBezTo>
                    <a:cubicBezTo>
                      <a:pt x="367875" y="114557"/>
                      <a:pt x="362611" y="118668"/>
                      <a:pt x="360680" y="124460"/>
                    </a:cubicBezTo>
                    <a:lnTo>
                      <a:pt x="355600" y="139700"/>
                    </a:lnTo>
                    <a:cubicBezTo>
                      <a:pt x="354753" y="142240"/>
                      <a:pt x="354545" y="145092"/>
                      <a:pt x="353060" y="147320"/>
                    </a:cubicBezTo>
                    <a:cubicBezTo>
                      <a:pt x="351367" y="149860"/>
                      <a:pt x="349220" y="152150"/>
                      <a:pt x="347980" y="154940"/>
                    </a:cubicBezTo>
                    <a:cubicBezTo>
                      <a:pt x="345805" y="159833"/>
                      <a:pt x="344593" y="165100"/>
                      <a:pt x="342900" y="170180"/>
                    </a:cubicBezTo>
                    <a:cubicBezTo>
                      <a:pt x="336810" y="188450"/>
                      <a:pt x="344199" y="165634"/>
                      <a:pt x="337820" y="187960"/>
                    </a:cubicBezTo>
                    <a:cubicBezTo>
                      <a:pt x="337084" y="190534"/>
                      <a:pt x="336016" y="193006"/>
                      <a:pt x="335280" y="195580"/>
                    </a:cubicBezTo>
                    <a:cubicBezTo>
                      <a:pt x="334321" y="198937"/>
                      <a:pt x="333699" y="202383"/>
                      <a:pt x="332740" y="205740"/>
                    </a:cubicBezTo>
                    <a:cubicBezTo>
                      <a:pt x="332004" y="208314"/>
                      <a:pt x="330849" y="210763"/>
                      <a:pt x="330200" y="213360"/>
                    </a:cubicBezTo>
                    <a:lnTo>
                      <a:pt x="325120" y="233680"/>
                    </a:lnTo>
                    <a:cubicBezTo>
                      <a:pt x="324273" y="258233"/>
                      <a:pt x="324066" y="282817"/>
                      <a:pt x="322580" y="307340"/>
                    </a:cubicBezTo>
                    <a:cubicBezTo>
                      <a:pt x="322369" y="310825"/>
                      <a:pt x="321976" y="314595"/>
                      <a:pt x="320040" y="317500"/>
                    </a:cubicBezTo>
                    <a:cubicBezTo>
                      <a:pt x="318347" y="320040"/>
                      <a:pt x="315150" y="321215"/>
                      <a:pt x="312420" y="322580"/>
                    </a:cubicBezTo>
                    <a:cubicBezTo>
                      <a:pt x="306614" y="325483"/>
                      <a:pt x="297897" y="326211"/>
                      <a:pt x="292100" y="327660"/>
                    </a:cubicBezTo>
                    <a:cubicBezTo>
                      <a:pt x="289503" y="328309"/>
                      <a:pt x="287156" y="330104"/>
                      <a:pt x="284480" y="330200"/>
                    </a:cubicBezTo>
                    <a:cubicBezTo>
                      <a:pt x="239627" y="331802"/>
                      <a:pt x="194733" y="331893"/>
                      <a:pt x="149860" y="332740"/>
                    </a:cubicBezTo>
                    <a:cubicBezTo>
                      <a:pt x="125307" y="331893"/>
                      <a:pt x="100267" y="335137"/>
                      <a:pt x="76200" y="330200"/>
                    </a:cubicBezTo>
                    <a:cubicBezTo>
                      <a:pt x="66076" y="328123"/>
                      <a:pt x="59297" y="318303"/>
                      <a:pt x="50800" y="312420"/>
                    </a:cubicBezTo>
                    <a:cubicBezTo>
                      <a:pt x="40238" y="305108"/>
                      <a:pt x="34268" y="302862"/>
                      <a:pt x="25400" y="289560"/>
                    </a:cubicBezTo>
                    <a:cubicBezTo>
                      <a:pt x="23707" y="287020"/>
                      <a:pt x="21782" y="284620"/>
                      <a:pt x="20320" y="281940"/>
                    </a:cubicBezTo>
                    <a:cubicBezTo>
                      <a:pt x="11786" y="266294"/>
                      <a:pt x="8674" y="260610"/>
                      <a:pt x="5080" y="243840"/>
                    </a:cubicBezTo>
                    <a:cubicBezTo>
                      <a:pt x="2974" y="234014"/>
                      <a:pt x="808" y="208741"/>
                      <a:pt x="0" y="200660"/>
                    </a:cubicBezTo>
                    <a:cubicBezTo>
                      <a:pt x="847" y="174413"/>
                      <a:pt x="359" y="148090"/>
                      <a:pt x="2540" y="121920"/>
                    </a:cubicBezTo>
                    <a:cubicBezTo>
                      <a:pt x="2919" y="117376"/>
                      <a:pt x="6178" y="113545"/>
                      <a:pt x="7620" y="109220"/>
                    </a:cubicBezTo>
                    <a:cubicBezTo>
                      <a:pt x="14500" y="88581"/>
                      <a:pt x="4640" y="110210"/>
                      <a:pt x="15240" y="86360"/>
                    </a:cubicBezTo>
                    <a:cubicBezTo>
                      <a:pt x="20447" y="74644"/>
                      <a:pt x="22418" y="73054"/>
                      <a:pt x="30480" y="60960"/>
                    </a:cubicBezTo>
                    <a:lnTo>
                      <a:pt x="35560" y="53340"/>
                    </a:lnTo>
                    <a:cubicBezTo>
                      <a:pt x="39611" y="47264"/>
                      <a:pt x="42037" y="42545"/>
                      <a:pt x="48260" y="38100"/>
                    </a:cubicBezTo>
                    <a:cubicBezTo>
                      <a:pt x="51341" y="35899"/>
                      <a:pt x="55339" y="35221"/>
                      <a:pt x="58420" y="33020"/>
                    </a:cubicBezTo>
                    <a:cubicBezTo>
                      <a:pt x="61343" y="30932"/>
                      <a:pt x="63117" y="27488"/>
                      <a:pt x="66040" y="25400"/>
                    </a:cubicBezTo>
                    <a:cubicBezTo>
                      <a:pt x="73757" y="19888"/>
                      <a:pt x="77658" y="20197"/>
                      <a:pt x="86360" y="17780"/>
                    </a:cubicBezTo>
                    <a:cubicBezTo>
                      <a:pt x="91780" y="16274"/>
                      <a:pt x="119446" y="7888"/>
                      <a:pt x="132080" y="5080"/>
                    </a:cubicBezTo>
                    <a:cubicBezTo>
                      <a:pt x="142730" y="2713"/>
                      <a:pt x="148991" y="1838"/>
                      <a:pt x="160020" y="0"/>
                    </a:cubicBezTo>
                    <a:lnTo>
                      <a:pt x="276860" y="2540"/>
                    </a:lnTo>
                    <a:cubicBezTo>
                      <a:pt x="283152" y="2777"/>
                      <a:pt x="303003" y="6703"/>
                      <a:pt x="309880" y="7620"/>
                    </a:cubicBezTo>
                    <a:cubicBezTo>
                      <a:pt x="317480" y="8633"/>
                      <a:pt x="325120" y="9313"/>
                      <a:pt x="332740" y="10160"/>
                    </a:cubicBezTo>
                    <a:cubicBezTo>
                      <a:pt x="360606" y="19449"/>
                      <a:pt x="330454" y="10178"/>
                      <a:pt x="401320" y="15240"/>
                    </a:cubicBezTo>
                    <a:cubicBezTo>
                      <a:pt x="404802" y="15489"/>
                      <a:pt x="408136" y="16777"/>
                      <a:pt x="411480" y="17780"/>
                    </a:cubicBezTo>
                    <a:cubicBezTo>
                      <a:pt x="416609" y="19319"/>
                      <a:pt x="426720" y="22860"/>
                      <a:pt x="426720" y="22860"/>
                    </a:cubicBezTo>
                    <a:cubicBezTo>
                      <a:pt x="429260" y="25400"/>
                      <a:pt x="431580" y="28180"/>
                      <a:pt x="434340" y="30480"/>
                    </a:cubicBezTo>
                    <a:cubicBezTo>
                      <a:pt x="436685" y="32434"/>
                      <a:pt x="439801" y="33401"/>
                      <a:pt x="441960" y="35560"/>
                    </a:cubicBezTo>
                    <a:cubicBezTo>
                      <a:pt x="444119" y="37719"/>
                      <a:pt x="445133" y="40796"/>
                      <a:pt x="447040" y="43180"/>
                    </a:cubicBezTo>
                    <a:cubicBezTo>
                      <a:pt x="448536" y="45050"/>
                      <a:pt x="476673" y="52917"/>
                      <a:pt x="472440" y="558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Speech Bubble: Oval 61">
                <a:extLst>
                  <a:ext uri="{FF2B5EF4-FFF2-40B4-BE49-F238E27FC236}">
                    <a16:creationId xmlns:a16="http://schemas.microsoft.com/office/drawing/2014/main" id="{BA779695-CDF2-4BBE-BAB2-9359B1128767}"/>
                  </a:ext>
                </a:extLst>
              </p:cNvPr>
              <p:cNvSpPr/>
              <p:nvPr/>
            </p:nvSpPr>
            <p:spPr>
              <a:xfrm>
                <a:off x="6420964" y="2613789"/>
                <a:ext cx="624011" cy="517740"/>
              </a:xfrm>
              <a:prstGeom prst="wedgeEllipseCallout">
                <a:avLst>
                  <a:gd name="adj1" fmla="val 31024"/>
                  <a:gd name="adj2" fmla="val 625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b="1" dirty="0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F0F54EF-1E5A-4C56-B3F2-338CC2F8A076}"/>
                  </a:ext>
                </a:extLst>
              </p:cNvPr>
              <p:cNvSpPr/>
              <p:nvPr/>
            </p:nvSpPr>
            <p:spPr>
              <a:xfrm>
                <a:off x="6533857" y="2762452"/>
                <a:ext cx="38664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bg1"/>
                    </a:solidFill>
                    <a:latin typeface="Leelawadee UI" panose="020B0502040204020203" pitchFamily="34" charset="-34"/>
                    <a:cs typeface="Leelawadee UI" panose="020B0502040204020203" pitchFamily="34" charset="-34"/>
                  </a:rPr>
                  <a:t>2W</a:t>
                </a:r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23FC9C1-8F81-43DD-B11A-9769F6BADCCF}"/>
                </a:ext>
              </a:extLst>
            </p:cNvPr>
            <p:cNvSpPr/>
            <p:nvPr/>
          </p:nvSpPr>
          <p:spPr>
            <a:xfrm>
              <a:off x="6603220" y="1569700"/>
              <a:ext cx="3981365" cy="1720604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26B0FF4-3C85-49E7-BF11-DBB66D18D99D}"/>
                </a:ext>
              </a:extLst>
            </p:cNvPr>
            <p:cNvSpPr/>
            <p:nvPr/>
          </p:nvSpPr>
          <p:spPr bwMode="gray">
            <a:xfrm flipH="1">
              <a:off x="6510504" y="1631570"/>
              <a:ext cx="348485" cy="348485"/>
            </a:xfrm>
            <a:prstGeom prst="ellipse">
              <a:avLst/>
            </a:prstGeom>
            <a:solidFill>
              <a:srgbClr val="144194"/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B8E9709-9B70-4374-9052-39EBD65A7AEE}"/>
              </a:ext>
            </a:extLst>
          </p:cNvPr>
          <p:cNvGrpSpPr/>
          <p:nvPr/>
        </p:nvGrpSpPr>
        <p:grpSpPr>
          <a:xfrm>
            <a:off x="881561" y="4428157"/>
            <a:ext cx="4135287" cy="1936992"/>
            <a:chOff x="881561" y="4673961"/>
            <a:chExt cx="4135287" cy="193699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F45851-500A-4BEE-B57E-016CD303E48C}"/>
                </a:ext>
              </a:extLst>
            </p:cNvPr>
            <p:cNvGrpSpPr/>
            <p:nvPr/>
          </p:nvGrpSpPr>
          <p:grpSpPr>
            <a:xfrm>
              <a:off x="1333071" y="4763491"/>
              <a:ext cx="3345063" cy="1847462"/>
              <a:chOff x="7360081" y="3830320"/>
              <a:chExt cx="3357665" cy="1854422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715623C-1368-4C11-BCEC-C19D72296132}"/>
                  </a:ext>
                </a:extLst>
              </p:cNvPr>
              <p:cNvGrpSpPr/>
              <p:nvPr/>
            </p:nvGrpSpPr>
            <p:grpSpPr>
              <a:xfrm>
                <a:off x="7360081" y="3830320"/>
                <a:ext cx="3357665" cy="1854422"/>
                <a:chOff x="4381997" y="4377056"/>
                <a:chExt cx="3357665" cy="1854422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3FF24FCB-750C-444C-99EE-6757281BAEED}"/>
                    </a:ext>
                  </a:extLst>
                </p:cNvPr>
                <p:cNvGrpSpPr/>
                <p:nvPr/>
              </p:nvGrpSpPr>
              <p:grpSpPr>
                <a:xfrm>
                  <a:off x="4381997" y="4384016"/>
                  <a:ext cx="3281254" cy="1847462"/>
                  <a:chOff x="4159941" y="2636669"/>
                  <a:chExt cx="3281254" cy="1847462"/>
                </a:xfrm>
              </p:grpSpPr>
              <p:pic>
                <p:nvPicPr>
                  <p:cNvPr id="65" name="Picture 64">
                    <a:extLst>
                      <a:ext uri="{FF2B5EF4-FFF2-40B4-BE49-F238E27FC236}">
                        <a16:creationId xmlns:a16="http://schemas.microsoft.com/office/drawing/2014/main" id="{A07C0D82-96F9-4298-A2BD-CD896EC1BA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b="5843"/>
                  <a:stretch/>
                </p:blipFill>
                <p:spPr>
                  <a:xfrm>
                    <a:off x="4159941" y="2636669"/>
                    <a:ext cx="3281254" cy="184746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</p:pic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4727A404-EB47-4964-AD61-17EE2B1ABCC8}"/>
                      </a:ext>
                    </a:extLst>
                  </p:cNvPr>
                  <p:cNvSpPr/>
                  <p:nvPr/>
                </p:nvSpPr>
                <p:spPr>
                  <a:xfrm>
                    <a:off x="4408170" y="3398520"/>
                    <a:ext cx="1329690" cy="75819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678D22DC-F7B4-4AE5-BC46-5BAD4B81120F}"/>
                      </a:ext>
                    </a:extLst>
                  </p:cNvPr>
                  <p:cNvSpPr/>
                  <p:nvPr/>
                </p:nvSpPr>
                <p:spPr>
                  <a:xfrm>
                    <a:off x="4560570" y="3402258"/>
                    <a:ext cx="1329690" cy="1924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304C45C-8395-448A-A293-9BE01ACCCB08}"/>
                    </a:ext>
                  </a:extLst>
                </p:cNvPr>
                <p:cNvSpPr txBox="1"/>
                <p:nvPr/>
              </p:nvSpPr>
              <p:spPr>
                <a:xfrm>
                  <a:off x="4645132" y="5141257"/>
                  <a:ext cx="958404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b="1" dirty="0"/>
                    <a:t>Distress</a:t>
                  </a:r>
                </a:p>
                <a:p>
                  <a:r>
                    <a:rPr lang="en-GB" b="1" dirty="0"/>
                    <a:t>Position</a:t>
                  </a:r>
                </a:p>
                <a:p>
                  <a:r>
                    <a:rPr lang="en-GB" b="1" dirty="0"/>
                    <a:t>Sharing</a:t>
                  </a: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F4DB06C-B94C-45B2-8161-34139FD039FA}"/>
                    </a:ext>
                  </a:extLst>
                </p:cNvPr>
                <p:cNvSpPr/>
                <p:nvPr/>
              </p:nvSpPr>
              <p:spPr>
                <a:xfrm>
                  <a:off x="6028259" y="5535284"/>
                  <a:ext cx="1454895" cy="50291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3A5E0">
                        <a:shade val="30000"/>
                        <a:satMod val="115000"/>
                      </a:srgbClr>
                    </a:gs>
                    <a:gs pos="50000">
                      <a:srgbClr val="03A5E0">
                        <a:shade val="67500"/>
                        <a:satMod val="115000"/>
                      </a:srgbClr>
                    </a:gs>
                    <a:gs pos="100000">
                      <a:srgbClr val="03A5E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/>
                    <a:t> </a:t>
                  </a: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8745F892-6F53-412F-880F-AB3DCFD734C5}"/>
                    </a:ext>
                  </a:extLst>
                </p:cNvPr>
                <p:cNvSpPr/>
                <p:nvPr/>
              </p:nvSpPr>
              <p:spPr>
                <a:xfrm>
                  <a:off x="6189024" y="5267700"/>
                  <a:ext cx="1514796" cy="338308"/>
                </a:xfrm>
                <a:custGeom>
                  <a:avLst/>
                  <a:gdLst>
                    <a:gd name="connsiteX0" fmla="*/ 472440 w 472873"/>
                    <a:gd name="connsiteY0" fmla="*/ 55880 h 333014"/>
                    <a:gd name="connsiteX1" fmla="*/ 421640 w 472873"/>
                    <a:gd name="connsiteY1" fmla="*/ 60960 h 333014"/>
                    <a:gd name="connsiteX2" fmla="*/ 414020 w 472873"/>
                    <a:gd name="connsiteY2" fmla="*/ 63500 h 333014"/>
                    <a:gd name="connsiteX3" fmla="*/ 398780 w 472873"/>
                    <a:gd name="connsiteY3" fmla="*/ 73660 h 333014"/>
                    <a:gd name="connsiteX4" fmla="*/ 383540 w 472873"/>
                    <a:gd name="connsiteY4" fmla="*/ 86360 h 333014"/>
                    <a:gd name="connsiteX5" fmla="*/ 373380 w 472873"/>
                    <a:gd name="connsiteY5" fmla="*/ 101600 h 333014"/>
                    <a:gd name="connsiteX6" fmla="*/ 370840 w 472873"/>
                    <a:gd name="connsiteY6" fmla="*/ 109220 h 333014"/>
                    <a:gd name="connsiteX7" fmla="*/ 360680 w 472873"/>
                    <a:gd name="connsiteY7" fmla="*/ 124460 h 333014"/>
                    <a:gd name="connsiteX8" fmla="*/ 355600 w 472873"/>
                    <a:gd name="connsiteY8" fmla="*/ 139700 h 333014"/>
                    <a:gd name="connsiteX9" fmla="*/ 353060 w 472873"/>
                    <a:gd name="connsiteY9" fmla="*/ 147320 h 333014"/>
                    <a:gd name="connsiteX10" fmla="*/ 347980 w 472873"/>
                    <a:gd name="connsiteY10" fmla="*/ 154940 h 333014"/>
                    <a:gd name="connsiteX11" fmla="*/ 342900 w 472873"/>
                    <a:gd name="connsiteY11" fmla="*/ 170180 h 333014"/>
                    <a:gd name="connsiteX12" fmla="*/ 337820 w 472873"/>
                    <a:gd name="connsiteY12" fmla="*/ 187960 h 333014"/>
                    <a:gd name="connsiteX13" fmla="*/ 335280 w 472873"/>
                    <a:gd name="connsiteY13" fmla="*/ 195580 h 333014"/>
                    <a:gd name="connsiteX14" fmla="*/ 332740 w 472873"/>
                    <a:gd name="connsiteY14" fmla="*/ 205740 h 333014"/>
                    <a:gd name="connsiteX15" fmla="*/ 330200 w 472873"/>
                    <a:gd name="connsiteY15" fmla="*/ 213360 h 333014"/>
                    <a:gd name="connsiteX16" fmla="*/ 325120 w 472873"/>
                    <a:gd name="connsiteY16" fmla="*/ 233680 h 333014"/>
                    <a:gd name="connsiteX17" fmla="*/ 322580 w 472873"/>
                    <a:gd name="connsiteY17" fmla="*/ 307340 h 333014"/>
                    <a:gd name="connsiteX18" fmla="*/ 320040 w 472873"/>
                    <a:gd name="connsiteY18" fmla="*/ 317500 h 333014"/>
                    <a:gd name="connsiteX19" fmla="*/ 312420 w 472873"/>
                    <a:gd name="connsiteY19" fmla="*/ 322580 h 333014"/>
                    <a:gd name="connsiteX20" fmla="*/ 292100 w 472873"/>
                    <a:gd name="connsiteY20" fmla="*/ 327660 h 333014"/>
                    <a:gd name="connsiteX21" fmla="*/ 284480 w 472873"/>
                    <a:gd name="connsiteY21" fmla="*/ 330200 h 333014"/>
                    <a:gd name="connsiteX22" fmla="*/ 149860 w 472873"/>
                    <a:gd name="connsiteY22" fmla="*/ 332740 h 333014"/>
                    <a:gd name="connsiteX23" fmla="*/ 76200 w 472873"/>
                    <a:gd name="connsiteY23" fmla="*/ 330200 h 333014"/>
                    <a:gd name="connsiteX24" fmla="*/ 50800 w 472873"/>
                    <a:gd name="connsiteY24" fmla="*/ 312420 h 333014"/>
                    <a:gd name="connsiteX25" fmla="*/ 25400 w 472873"/>
                    <a:gd name="connsiteY25" fmla="*/ 289560 h 333014"/>
                    <a:gd name="connsiteX26" fmla="*/ 20320 w 472873"/>
                    <a:gd name="connsiteY26" fmla="*/ 281940 h 333014"/>
                    <a:gd name="connsiteX27" fmla="*/ 5080 w 472873"/>
                    <a:gd name="connsiteY27" fmla="*/ 243840 h 333014"/>
                    <a:gd name="connsiteX28" fmla="*/ 0 w 472873"/>
                    <a:gd name="connsiteY28" fmla="*/ 200660 h 333014"/>
                    <a:gd name="connsiteX29" fmla="*/ 2540 w 472873"/>
                    <a:gd name="connsiteY29" fmla="*/ 121920 h 333014"/>
                    <a:gd name="connsiteX30" fmla="*/ 7620 w 472873"/>
                    <a:gd name="connsiteY30" fmla="*/ 109220 h 333014"/>
                    <a:gd name="connsiteX31" fmla="*/ 15240 w 472873"/>
                    <a:gd name="connsiteY31" fmla="*/ 86360 h 333014"/>
                    <a:gd name="connsiteX32" fmla="*/ 30480 w 472873"/>
                    <a:gd name="connsiteY32" fmla="*/ 60960 h 333014"/>
                    <a:gd name="connsiteX33" fmla="*/ 35560 w 472873"/>
                    <a:gd name="connsiteY33" fmla="*/ 53340 h 333014"/>
                    <a:gd name="connsiteX34" fmla="*/ 48260 w 472873"/>
                    <a:gd name="connsiteY34" fmla="*/ 38100 h 333014"/>
                    <a:gd name="connsiteX35" fmla="*/ 58420 w 472873"/>
                    <a:gd name="connsiteY35" fmla="*/ 33020 h 333014"/>
                    <a:gd name="connsiteX36" fmla="*/ 66040 w 472873"/>
                    <a:gd name="connsiteY36" fmla="*/ 25400 h 333014"/>
                    <a:gd name="connsiteX37" fmla="*/ 86360 w 472873"/>
                    <a:gd name="connsiteY37" fmla="*/ 17780 h 333014"/>
                    <a:gd name="connsiteX38" fmla="*/ 132080 w 472873"/>
                    <a:gd name="connsiteY38" fmla="*/ 5080 h 333014"/>
                    <a:gd name="connsiteX39" fmla="*/ 160020 w 472873"/>
                    <a:gd name="connsiteY39" fmla="*/ 0 h 333014"/>
                    <a:gd name="connsiteX40" fmla="*/ 276860 w 472873"/>
                    <a:gd name="connsiteY40" fmla="*/ 2540 h 333014"/>
                    <a:gd name="connsiteX41" fmla="*/ 309880 w 472873"/>
                    <a:gd name="connsiteY41" fmla="*/ 7620 h 333014"/>
                    <a:gd name="connsiteX42" fmla="*/ 332740 w 472873"/>
                    <a:gd name="connsiteY42" fmla="*/ 10160 h 333014"/>
                    <a:gd name="connsiteX43" fmla="*/ 401320 w 472873"/>
                    <a:gd name="connsiteY43" fmla="*/ 15240 h 333014"/>
                    <a:gd name="connsiteX44" fmla="*/ 411480 w 472873"/>
                    <a:gd name="connsiteY44" fmla="*/ 17780 h 333014"/>
                    <a:gd name="connsiteX45" fmla="*/ 426720 w 472873"/>
                    <a:gd name="connsiteY45" fmla="*/ 22860 h 333014"/>
                    <a:gd name="connsiteX46" fmla="*/ 434340 w 472873"/>
                    <a:gd name="connsiteY46" fmla="*/ 30480 h 333014"/>
                    <a:gd name="connsiteX47" fmla="*/ 441960 w 472873"/>
                    <a:gd name="connsiteY47" fmla="*/ 35560 h 333014"/>
                    <a:gd name="connsiteX48" fmla="*/ 447040 w 472873"/>
                    <a:gd name="connsiteY48" fmla="*/ 43180 h 333014"/>
                    <a:gd name="connsiteX49" fmla="*/ 472440 w 472873"/>
                    <a:gd name="connsiteY49" fmla="*/ 55880 h 333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72873" h="333014">
                      <a:moveTo>
                        <a:pt x="472440" y="55880"/>
                      </a:moveTo>
                      <a:cubicBezTo>
                        <a:pt x="468207" y="58843"/>
                        <a:pt x="439953" y="56382"/>
                        <a:pt x="421640" y="60960"/>
                      </a:cubicBezTo>
                      <a:cubicBezTo>
                        <a:pt x="419043" y="61609"/>
                        <a:pt x="416360" y="62200"/>
                        <a:pt x="414020" y="63500"/>
                      </a:cubicBezTo>
                      <a:cubicBezTo>
                        <a:pt x="408683" y="66465"/>
                        <a:pt x="403860" y="70273"/>
                        <a:pt x="398780" y="73660"/>
                      </a:cubicBezTo>
                      <a:cubicBezTo>
                        <a:pt x="392007" y="78176"/>
                        <a:pt x="388805" y="79590"/>
                        <a:pt x="383540" y="86360"/>
                      </a:cubicBezTo>
                      <a:cubicBezTo>
                        <a:pt x="379792" y="91179"/>
                        <a:pt x="375311" y="95808"/>
                        <a:pt x="373380" y="101600"/>
                      </a:cubicBezTo>
                      <a:cubicBezTo>
                        <a:pt x="372533" y="104140"/>
                        <a:pt x="372140" y="106880"/>
                        <a:pt x="370840" y="109220"/>
                      </a:cubicBezTo>
                      <a:cubicBezTo>
                        <a:pt x="367875" y="114557"/>
                        <a:pt x="362611" y="118668"/>
                        <a:pt x="360680" y="124460"/>
                      </a:cubicBezTo>
                      <a:lnTo>
                        <a:pt x="355600" y="139700"/>
                      </a:lnTo>
                      <a:cubicBezTo>
                        <a:pt x="354753" y="142240"/>
                        <a:pt x="354545" y="145092"/>
                        <a:pt x="353060" y="147320"/>
                      </a:cubicBezTo>
                      <a:cubicBezTo>
                        <a:pt x="351367" y="149860"/>
                        <a:pt x="349220" y="152150"/>
                        <a:pt x="347980" y="154940"/>
                      </a:cubicBezTo>
                      <a:cubicBezTo>
                        <a:pt x="345805" y="159833"/>
                        <a:pt x="344593" y="165100"/>
                        <a:pt x="342900" y="170180"/>
                      </a:cubicBezTo>
                      <a:cubicBezTo>
                        <a:pt x="336810" y="188450"/>
                        <a:pt x="344199" y="165634"/>
                        <a:pt x="337820" y="187960"/>
                      </a:cubicBezTo>
                      <a:cubicBezTo>
                        <a:pt x="337084" y="190534"/>
                        <a:pt x="336016" y="193006"/>
                        <a:pt x="335280" y="195580"/>
                      </a:cubicBezTo>
                      <a:cubicBezTo>
                        <a:pt x="334321" y="198937"/>
                        <a:pt x="333699" y="202383"/>
                        <a:pt x="332740" y="205740"/>
                      </a:cubicBezTo>
                      <a:cubicBezTo>
                        <a:pt x="332004" y="208314"/>
                        <a:pt x="330849" y="210763"/>
                        <a:pt x="330200" y="213360"/>
                      </a:cubicBezTo>
                      <a:lnTo>
                        <a:pt x="325120" y="233680"/>
                      </a:lnTo>
                      <a:cubicBezTo>
                        <a:pt x="324273" y="258233"/>
                        <a:pt x="324066" y="282817"/>
                        <a:pt x="322580" y="307340"/>
                      </a:cubicBezTo>
                      <a:cubicBezTo>
                        <a:pt x="322369" y="310825"/>
                        <a:pt x="321976" y="314595"/>
                        <a:pt x="320040" y="317500"/>
                      </a:cubicBezTo>
                      <a:cubicBezTo>
                        <a:pt x="318347" y="320040"/>
                        <a:pt x="315150" y="321215"/>
                        <a:pt x="312420" y="322580"/>
                      </a:cubicBezTo>
                      <a:cubicBezTo>
                        <a:pt x="306614" y="325483"/>
                        <a:pt x="297897" y="326211"/>
                        <a:pt x="292100" y="327660"/>
                      </a:cubicBezTo>
                      <a:cubicBezTo>
                        <a:pt x="289503" y="328309"/>
                        <a:pt x="287156" y="330104"/>
                        <a:pt x="284480" y="330200"/>
                      </a:cubicBezTo>
                      <a:cubicBezTo>
                        <a:pt x="239627" y="331802"/>
                        <a:pt x="194733" y="331893"/>
                        <a:pt x="149860" y="332740"/>
                      </a:cubicBezTo>
                      <a:cubicBezTo>
                        <a:pt x="125307" y="331893"/>
                        <a:pt x="100267" y="335137"/>
                        <a:pt x="76200" y="330200"/>
                      </a:cubicBezTo>
                      <a:cubicBezTo>
                        <a:pt x="66076" y="328123"/>
                        <a:pt x="59297" y="318303"/>
                        <a:pt x="50800" y="312420"/>
                      </a:cubicBezTo>
                      <a:cubicBezTo>
                        <a:pt x="40238" y="305108"/>
                        <a:pt x="34268" y="302862"/>
                        <a:pt x="25400" y="289560"/>
                      </a:cubicBezTo>
                      <a:cubicBezTo>
                        <a:pt x="23707" y="287020"/>
                        <a:pt x="21782" y="284620"/>
                        <a:pt x="20320" y="281940"/>
                      </a:cubicBezTo>
                      <a:cubicBezTo>
                        <a:pt x="11786" y="266294"/>
                        <a:pt x="8674" y="260610"/>
                        <a:pt x="5080" y="243840"/>
                      </a:cubicBezTo>
                      <a:cubicBezTo>
                        <a:pt x="2974" y="234014"/>
                        <a:pt x="808" y="208741"/>
                        <a:pt x="0" y="200660"/>
                      </a:cubicBezTo>
                      <a:cubicBezTo>
                        <a:pt x="847" y="174413"/>
                        <a:pt x="359" y="148090"/>
                        <a:pt x="2540" y="121920"/>
                      </a:cubicBezTo>
                      <a:cubicBezTo>
                        <a:pt x="2919" y="117376"/>
                        <a:pt x="6178" y="113545"/>
                        <a:pt x="7620" y="109220"/>
                      </a:cubicBezTo>
                      <a:cubicBezTo>
                        <a:pt x="14500" y="88581"/>
                        <a:pt x="4640" y="110210"/>
                        <a:pt x="15240" y="86360"/>
                      </a:cubicBezTo>
                      <a:cubicBezTo>
                        <a:pt x="20447" y="74644"/>
                        <a:pt x="22418" y="73054"/>
                        <a:pt x="30480" y="60960"/>
                      </a:cubicBezTo>
                      <a:lnTo>
                        <a:pt x="35560" y="53340"/>
                      </a:lnTo>
                      <a:cubicBezTo>
                        <a:pt x="39611" y="47264"/>
                        <a:pt x="42037" y="42545"/>
                        <a:pt x="48260" y="38100"/>
                      </a:cubicBezTo>
                      <a:cubicBezTo>
                        <a:pt x="51341" y="35899"/>
                        <a:pt x="55339" y="35221"/>
                        <a:pt x="58420" y="33020"/>
                      </a:cubicBezTo>
                      <a:cubicBezTo>
                        <a:pt x="61343" y="30932"/>
                        <a:pt x="63117" y="27488"/>
                        <a:pt x="66040" y="25400"/>
                      </a:cubicBezTo>
                      <a:cubicBezTo>
                        <a:pt x="73757" y="19888"/>
                        <a:pt x="77658" y="20197"/>
                        <a:pt x="86360" y="17780"/>
                      </a:cubicBezTo>
                      <a:cubicBezTo>
                        <a:pt x="91780" y="16274"/>
                        <a:pt x="119446" y="7888"/>
                        <a:pt x="132080" y="5080"/>
                      </a:cubicBezTo>
                      <a:cubicBezTo>
                        <a:pt x="142730" y="2713"/>
                        <a:pt x="148991" y="1838"/>
                        <a:pt x="160020" y="0"/>
                      </a:cubicBezTo>
                      <a:lnTo>
                        <a:pt x="276860" y="2540"/>
                      </a:lnTo>
                      <a:cubicBezTo>
                        <a:pt x="283152" y="2777"/>
                        <a:pt x="303003" y="6703"/>
                        <a:pt x="309880" y="7620"/>
                      </a:cubicBezTo>
                      <a:cubicBezTo>
                        <a:pt x="317480" y="8633"/>
                        <a:pt x="325120" y="9313"/>
                        <a:pt x="332740" y="10160"/>
                      </a:cubicBezTo>
                      <a:cubicBezTo>
                        <a:pt x="360606" y="19449"/>
                        <a:pt x="330454" y="10178"/>
                        <a:pt x="401320" y="15240"/>
                      </a:cubicBezTo>
                      <a:cubicBezTo>
                        <a:pt x="404802" y="15489"/>
                        <a:pt x="408136" y="16777"/>
                        <a:pt x="411480" y="17780"/>
                      </a:cubicBezTo>
                      <a:cubicBezTo>
                        <a:pt x="416609" y="19319"/>
                        <a:pt x="426720" y="22860"/>
                        <a:pt x="426720" y="22860"/>
                      </a:cubicBezTo>
                      <a:cubicBezTo>
                        <a:pt x="429260" y="25400"/>
                        <a:pt x="431580" y="28180"/>
                        <a:pt x="434340" y="30480"/>
                      </a:cubicBezTo>
                      <a:cubicBezTo>
                        <a:pt x="436685" y="32434"/>
                        <a:pt x="439801" y="33401"/>
                        <a:pt x="441960" y="35560"/>
                      </a:cubicBezTo>
                      <a:cubicBezTo>
                        <a:pt x="444119" y="37719"/>
                        <a:pt x="445133" y="40796"/>
                        <a:pt x="447040" y="43180"/>
                      </a:cubicBezTo>
                      <a:cubicBezTo>
                        <a:pt x="448536" y="45050"/>
                        <a:pt x="476673" y="52917"/>
                        <a:pt x="472440" y="55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92DFAFB-0EE8-496F-BA7E-ED53CDBD23A9}"/>
                    </a:ext>
                  </a:extLst>
                </p:cNvPr>
                <p:cNvSpPr/>
                <p:nvPr/>
              </p:nvSpPr>
              <p:spPr>
                <a:xfrm>
                  <a:off x="6567623" y="5400411"/>
                  <a:ext cx="510075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000" b="1" dirty="0">
                      <a:solidFill>
                        <a:schemeClr val="bg1"/>
                      </a:solidFill>
                      <a:latin typeface="Leelawadee UI" panose="020B0502040204020203" pitchFamily="34" charset="-34"/>
                      <a:cs typeface="Leelawadee UI" panose="020B0502040204020203" pitchFamily="34" charset="-34"/>
                    </a:rPr>
                    <a:t>2WM</a:t>
                  </a:r>
                </a:p>
              </p:txBody>
            </p:sp>
            <p:sp>
              <p:nvSpPr>
                <p:cNvPr id="54" name="Isosceles Triangle 53">
                  <a:extLst>
                    <a:ext uri="{FF2B5EF4-FFF2-40B4-BE49-F238E27FC236}">
                      <a16:creationId xmlns:a16="http://schemas.microsoft.com/office/drawing/2014/main" id="{95F25DDB-4521-47BA-93AA-A8C2CB3C7B4E}"/>
                    </a:ext>
                  </a:extLst>
                </p:cNvPr>
                <p:cNvSpPr/>
                <p:nvPr/>
              </p:nvSpPr>
              <p:spPr>
                <a:xfrm rot="1657557">
                  <a:off x="6657298" y="4805852"/>
                  <a:ext cx="1082364" cy="840244"/>
                </a:xfrm>
                <a:prstGeom prst="triangle">
                  <a:avLst>
                    <a:gd name="adj" fmla="val 39159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FEAA7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5" name="Isosceles Triangle 54">
                  <a:extLst>
                    <a:ext uri="{FF2B5EF4-FFF2-40B4-BE49-F238E27FC236}">
                      <a16:creationId xmlns:a16="http://schemas.microsoft.com/office/drawing/2014/main" id="{1185662F-0248-4BAA-B36D-889F990D2983}"/>
                    </a:ext>
                  </a:extLst>
                </p:cNvPr>
                <p:cNvSpPr/>
                <p:nvPr/>
              </p:nvSpPr>
              <p:spPr>
                <a:xfrm rot="19326329">
                  <a:off x="6266201" y="4377056"/>
                  <a:ext cx="797414" cy="817114"/>
                </a:xfrm>
                <a:prstGeom prst="triangle">
                  <a:avLst>
                    <a:gd name="adj" fmla="val 35615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0E23CD89-C9A4-41CF-BEFF-96AB9D401F9A}"/>
                    </a:ext>
                  </a:extLst>
                </p:cNvPr>
                <p:cNvSpPr/>
                <p:nvPr/>
              </p:nvSpPr>
              <p:spPr>
                <a:xfrm>
                  <a:off x="6518603" y="5245349"/>
                  <a:ext cx="526372" cy="485296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0E201B02-1052-46F2-AEE9-CB22B0A15B32}"/>
                    </a:ext>
                  </a:extLst>
                </p:cNvPr>
                <p:cNvSpPr/>
                <p:nvPr/>
              </p:nvSpPr>
              <p:spPr>
                <a:xfrm>
                  <a:off x="6466913" y="5194537"/>
                  <a:ext cx="629752" cy="580609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083D1FFB-D110-4872-83C5-13A1502A8B00}"/>
                    </a:ext>
                  </a:extLst>
                </p:cNvPr>
                <p:cNvSpPr/>
                <p:nvPr/>
              </p:nvSpPr>
              <p:spPr>
                <a:xfrm>
                  <a:off x="6402227" y="5134899"/>
                  <a:ext cx="759123" cy="699884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3E76DD1-FF74-4F26-8098-E8F3F009DCC4}"/>
                  </a:ext>
                </a:extLst>
              </p:cNvPr>
              <p:cNvSpPr/>
              <p:nvPr/>
            </p:nvSpPr>
            <p:spPr>
              <a:xfrm>
                <a:off x="9571281" y="4766399"/>
                <a:ext cx="377181" cy="34774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47" name="Picture 33" descr="Red Maps Pin. Location Map Icon. Location Pin. Pin Icon Vector. Stock  Illustration - Illustration of element, design: 136077617">
                <a:extLst>
                  <a:ext uri="{FF2B5EF4-FFF2-40B4-BE49-F238E27FC236}">
                    <a16:creationId xmlns:a16="http://schemas.microsoft.com/office/drawing/2014/main" id="{813D4D9C-B083-4B32-8CDB-91D9B21DE9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6195" y="4789653"/>
                <a:ext cx="355379" cy="355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241EE61-BB51-4739-A2EE-5938D976E349}"/>
                  </a:ext>
                </a:extLst>
              </p:cNvPr>
              <p:cNvSpPr/>
              <p:nvPr/>
            </p:nvSpPr>
            <p:spPr>
              <a:xfrm>
                <a:off x="9738394" y="4904605"/>
                <a:ext cx="45719" cy="45719"/>
              </a:xfrm>
              <a:prstGeom prst="ellipse">
                <a:avLst/>
              </a:prstGeom>
              <a:solidFill>
                <a:srgbClr val="ED1B2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34423C49-7A92-4B5D-93A2-57FAE737AF0E}"/>
                </a:ext>
              </a:extLst>
            </p:cNvPr>
            <p:cNvSpPr/>
            <p:nvPr/>
          </p:nvSpPr>
          <p:spPr>
            <a:xfrm>
              <a:off x="1035483" y="4790795"/>
              <a:ext cx="3981365" cy="1789080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066DAD8-93BC-4539-A219-CA63A126C4FB}"/>
                </a:ext>
              </a:extLst>
            </p:cNvPr>
            <p:cNvSpPr/>
            <p:nvPr/>
          </p:nvSpPr>
          <p:spPr bwMode="gray">
            <a:xfrm flipH="1">
              <a:off x="881561" y="4673961"/>
              <a:ext cx="348485" cy="348485"/>
            </a:xfrm>
            <a:prstGeom prst="ellipse">
              <a:avLst/>
            </a:prstGeom>
            <a:solidFill>
              <a:srgbClr val="144194"/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3D5C01-AE9E-4456-8DF2-F50621F42532}"/>
              </a:ext>
            </a:extLst>
          </p:cNvPr>
          <p:cNvGrpSpPr/>
          <p:nvPr/>
        </p:nvGrpSpPr>
        <p:grpSpPr>
          <a:xfrm>
            <a:off x="6564305" y="4294853"/>
            <a:ext cx="4052646" cy="2196123"/>
            <a:chOff x="6613465" y="4511161"/>
            <a:chExt cx="4052646" cy="219612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11234F5-66B9-4550-8FBE-3F62BA52E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5109" y="4511161"/>
              <a:ext cx="3037843" cy="2196123"/>
            </a:xfrm>
            <a:prstGeom prst="rect">
              <a:avLst/>
            </a:prstGeom>
          </p:spPr>
        </p:pic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1D529CE0-4CD5-4215-B1C3-73DE10B98CFF}"/>
                </a:ext>
              </a:extLst>
            </p:cNvPr>
            <p:cNvSpPr/>
            <p:nvPr/>
          </p:nvSpPr>
          <p:spPr>
            <a:xfrm>
              <a:off x="6684746" y="4770424"/>
              <a:ext cx="3981365" cy="1852977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8A27990-1B08-4ECF-9270-193AEF4EE390}"/>
                </a:ext>
              </a:extLst>
            </p:cNvPr>
            <p:cNvSpPr/>
            <p:nvPr/>
          </p:nvSpPr>
          <p:spPr bwMode="gray">
            <a:xfrm flipH="1">
              <a:off x="6613465" y="4679445"/>
              <a:ext cx="348485" cy="348485"/>
            </a:xfrm>
            <a:prstGeom prst="ellipse">
              <a:avLst/>
            </a:prstGeom>
            <a:solidFill>
              <a:srgbClr val="144194"/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4A6BA5D-6158-4E4E-BAC3-B33F716396FC}"/>
              </a:ext>
            </a:extLst>
          </p:cNvPr>
          <p:cNvSpPr/>
          <p:nvPr/>
        </p:nvSpPr>
        <p:spPr>
          <a:xfrm>
            <a:off x="1035484" y="3520386"/>
            <a:ext cx="963062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Return Link Channel is the backbone of future evolutions with the following characteristics: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 bit rate (10 bits/s); Short messages (80 or 160 bits) &amp; Global coverage: reliable (multiple satellites, available with no ground infrastructure)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0D2B0E-0B41-4D8F-89C7-459E35532488}"/>
              </a:ext>
            </a:extLst>
          </p:cNvPr>
          <p:cNvSpPr/>
          <p:nvPr/>
        </p:nvSpPr>
        <p:spPr>
          <a:xfrm>
            <a:off x="897475" y="3439471"/>
            <a:ext cx="9868848" cy="96098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Title 3">
            <a:extLst>
              <a:ext uri="{FF2B5EF4-FFF2-40B4-BE49-F238E27FC236}">
                <a16:creationId xmlns:a16="http://schemas.microsoft.com/office/drawing/2014/main" id="{A512F292-D4AC-4A1A-8AFC-4A86796F4750}"/>
              </a:ext>
            </a:extLst>
          </p:cNvPr>
          <p:cNvSpPr txBox="1">
            <a:spLocks/>
          </p:cNvSpPr>
          <p:nvPr/>
        </p:nvSpPr>
        <p:spPr>
          <a:xfrm>
            <a:off x="748675" y="317254"/>
            <a:ext cx="10493300" cy="10179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500" b="0" dirty="0">
                <a:solidFill>
                  <a:srgbClr val="0E4194"/>
                </a:solidFill>
                <a:latin typeface="Exo SemiBold" pitchFamily="2" charset="0"/>
              </a:rPr>
              <a:t>Galileo Future Services: </a:t>
            </a:r>
            <a:br>
              <a:rPr lang="en-US" sz="3500" b="0" dirty="0">
                <a:solidFill>
                  <a:srgbClr val="0E4194"/>
                </a:solidFill>
                <a:latin typeface="Exo SemiBold" pitchFamily="2" charset="0"/>
              </a:rPr>
            </a:br>
            <a:r>
              <a:rPr lang="en-US" sz="3500" b="0" dirty="0">
                <a:solidFill>
                  <a:srgbClr val="0E4194"/>
                </a:solidFill>
                <a:latin typeface="Exo SemiBold" pitchFamily="2" charset="0"/>
              </a:rPr>
              <a:t>Enhancing the Galileo Emergency Solutions </a:t>
            </a:r>
            <a:r>
              <a:rPr lang="en-US" sz="3500" b="0" dirty="0" err="1">
                <a:solidFill>
                  <a:srgbClr val="0E4194"/>
                </a:solidFill>
                <a:latin typeface="Exo SemiBold" pitchFamily="2" charset="0"/>
              </a:rPr>
              <a:t>Porfolio</a:t>
            </a:r>
            <a:endParaRPr lang="en-GB" sz="3500" b="0" dirty="0">
              <a:solidFill>
                <a:srgbClr val="0E4194"/>
              </a:solidFill>
              <a:latin typeface="Exo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74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z="1600" dirty="0">
            <a:solidFill>
              <a:schemeClr val="tx1">
                <a:lumMod val="65000"/>
                <a:lumOff val="35000"/>
              </a:schemeClr>
            </a:solidFill>
            <a:latin typeface="Neo Sans W1G" panose="020B05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for Formal Release.potx" id="{75D7CB4C-2C97-4DF2-A28B-A87A5A9FB55C}" vid="{7ED74D08-8A8E-4277-BF71-033AF3D108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MS Document" ma:contentTypeID="0x0101007C898101DE25453D93E6338BA2DA3ADD00BE3E1EFA7E1D428BB8083A42D5159AC90034401DE8D4F68648A6A3BF2A2FB8C890" ma:contentTypeVersion="25" ma:contentTypeDescription="GSA DMS Basic Document content type" ma:contentTypeScope="" ma:versionID="1441c9e58dd1537bd9aacdf62a849c6a">
  <xsd:schema xmlns:xsd="http://www.w3.org/2001/XMLSchema" xmlns:xs="http://www.w3.org/2001/XMLSchema" xmlns:p="http://schemas.microsoft.com/office/2006/metadata/properties" xmlns:ns3="9a272e9d-1866-44a7-b2f6-69703d3cd2fb" xmlns:ns5="917d27c2-673a-4155-bf19-7b3c12a4c9db" xmlns:ns6="495406b6-13fe-4000-ace4-91ce38e5d599" xmlns:ns7="bf27662f-3079-4e88-ac58-b88254cacdd6" xmlns:ns8="25a931e1-e4fe-41b0-b0cd-07217a4a6f83" xmlns:ns9="7be651c6-28fd-42cb-9e21-5fa82d85a27f" xmlns:ns10="61debd70-e028-4dc2-a73f-6a5a40cd1ddf" xmlns:ns12="ed65f743-1d2b-4791-a2fe-71dce49ba958" xmlns:ns13="692a0ef5-ae57-429a-b1fe-9b54d3997451" xmlns:ns14="00ae22fd-3464-4082-b959-c2920c978265" xmlns:ns15="1f4a875a-3549-4742-9b14-408b1ea39d3d" xmlns:ns16="c3b5bbbd-7ccd-49b9-81a6-facf7a9a14e6" xmlns:ns17="a0b37e8c-62a8-42f6-9f61-68d8a8cb0499" xmlns:ns18="e7db1114-c44f-45e9-8982-93bb3f30e030" xmlns:ns19="2a34dde5-bdd6-4edd-9bbb-95ed14f7b8b3" xmlns:ns20="ef562279-9a32-4a89-9943-5479f064de73" xmlns:ns21="fb37da63-a24e-48d0-b2b1-a3b5b046ede5" xmlns:ns22="644ff8a5-da8a-436d-bef6-66e03773f17c" xmlns:ns23="4a8d40e2-5dcb-43cf-851d-f8be19425761" xmlns:ns24="23b8f5ea-05c9-4764-b1a4-ea5b6ec2d662" xmlns:ns25="ea545ddc-1a1c-474d-95a6-2f9a0b41a599" xmlns:ns26="a2c45404-d3b9-4587-9d9c-566aada812c2" xmlns:ns27="6c7c247c-9bf9-4c04-beed-893801e2a974" xmlns:ns28="172e464b-e49e-483c-aecd-1ca9efaa97c1" xmlns:ns29="d3621089-857d-4dce-914e-85d3434ff8d9" xmlns:ns30="a5ec0abb-ee9f-408b-a09c-90242604902e" xmlns:ns31="6cd5876a-bdb6-4337-bcd2-725ab1f55c1b" xmlns:ns32="1cb15d0f-bd81-4951-b53f-b37f0347ed38" xmlns:ns33="736cceb8-f0c0-4408-be7a-973992f2def5" xmlns:ns34="d329fb10-6e1d-44f9-8838-acb5f14bc94b" xmlns:ns35="d36a0372-dbfb-4b8d-87cd-9226cf4cd92d" xmlns:ns36="a83b4bb6-f7a9-494f-818e-1a36e5e9ca7c" xmlns:ns37="8dbd7e59-5214-4d2a-9614-c5c0654f74e7" xmlns:ns38="171f2c7e-e651-4a18-9ede-20cc0eadd302" xmlns:ns39="6b054799-7c1b-4ded-84cc-a8dae396b2f5" xmlns:ns40="6ca0583f-22c6-4080-ae82-01d00498607f" xmlns:ns41="704d8e17-4826-4565-9483-4bd65d519254" xmlns:ns42="2c14815f-a075-4f28-b05c-77c60d367bec" xmlns:ns43="05abfff6-f6c1-4627-85aa-1b15bbf843c5" xmlns:ns44="6ab24c80-77b8-46c2-aa17-c52ac0a116c0" xmlns:ns45="16cea2d5-b351-413d-8de7-bbf0080ec93d" xmlns:ns46="0b179d76-e2ce-4eae-9287-dc665f801877" xmlns:ns47="FCC40C82-A202-4C75-9FA8-084998F9108D" xmlns:ns48="e13dbbf7-32dc-4ea8-8762-8fad89836eec" targetNamespace="http://schemas.microsoft.com/office/2006/metadata/properties" ma:root="true" ma:fieldsID="67656a1a25bc3727b57adeafc118f925" ns3:_="" ns5:_="" ns6:_="" ns7:_="" ns8:_="" ns9:_="" ns10:_="" ns12:_="" ns13:_="" ns14:_="" ns15:_="" ns16:_="" ns17:_="" ns18:_="" ns19:_="" ns20:_="" ns21:_="" ns22:_="" ns23:_="" ns24:_="" ns25:_="" ns26:_="" ns27:_="" ns28:_="" ns29:_="" ns30:_="" ns31:_="" ns32:_="" ns33:_="" ns34:_="" ns35:_="" ns36:_="" ns37:_="" ns38:_="" ns39:_="" ns40:_="" ns41:_="" ns42:_="" ns43:_="" ns44:_="" ns45:_="" ns46:_="" ns47:_="" ns48:_="">
    <xsd:import namespace="9a272e9d-1866-44a7-b2f6-69703d3cd2fb"/>
    <xsd:import namespace="917d27c2-673a-4155-bf19-7b3c12a4c9db"/>
    <xsd:import namespace="495406b6-13fe-4000-ace4-91ce38e5d599"/>
    <xsd:import namespace="bf27662f-3079-4e88-ac58-b88254cacdd6"/>
    <xsd:import namespace="25a931e1-e4fe-41b0-b0cd-07217a4a6f83"/>
    <xsd:import namespace="7be651c6-28fd-42cb-9e21-5fa82d85a27f"/>
    <xsd:import namespace="61debd70-e028-4dc2-a73f-6a5a40cd1ddf"/>
    <xsd:import namespace="ed65f743-1d2b-4791-a2fe-71dce49ba958"/>
    <xsd:import namespace="692a0ef5-ae57-429a-b1fe-9b54d3997451"/>
    <xsd:import namespace="00ae22fd-3464-4082-b959-c2920c978265"/>
    <xsd:import namespace="1f4a875a-3549-4742-9b14-408b1ea39d3d"/>
    <xsd:import namespace="c3b5bbbd-7ccd-49b9-81a6-facf7a9a14e6"/>
    <xsd:import namespace="a0b37e8c-62a8-42f6-9f61-68d8a8cb0499"/>
    <xsd:import namespace="e7db1114-c44f-45e9-8982-93bb3f30e030"/>
    <xsd:import namespace="2a34dde5-bdd6-4edd-9bbb-95ed14f7b8b3"/>
    <xsd:import namespace="ef562279-9a32-4a89-9943-5479f064de73"/>
    <xsd:import namespace="fb37da63-a24e-48d0-b2b1-a3b5b046ede5"/>
    <xsd:import namespace="644ff8a5-da8a-436d-bef6-66e03773f17c"/>
    <xsd:import namespace="4a8d40e2-5dcb-43cf-851d-f8be19425761"/>
    <xsd:import namespace="23b8f5ea-05c9-4764-b1a4-ea5b6ec2d662"/>
    <xsd:import namespace="ea545ddc-1a1c-474d-95a6-2f9a0b41a599"/>
    <xsd:import namespace="a2c45404-d3b9-4587-9d9c-566aada812c2"/>
    <xsd:import namespace="6c7c247c-9bf9-4c04-beed-893801e2a974"/>
    <xsd:import namespace="172e464b-e49e-483c-aecd-1ca9efaa97c1"/>
    <xsd:import namespace="d3621089-857d-4dce-914e-85d3434ff8d9"/>
    <xsd:import namespace="a5ec0abb-ee9f-408b-a09c-90242604902e"/>
    <xsd:import namespace="6cd5876a-bdb6-4337-bcd2-725ab1f55c1b"/>
    <xsd:import namespace="1cb15d0f-bd81-4951-b53f-b37f0347ed38"/>
    <xsd:import namespace="736cceb8-f0c0-4408-be7a-973992f2def5"/>
    <xsd:import namespace="d329fb10-6e1d-44f9-8838-acb5f14bc94b"/>
    <xsd:import namespace="d36a0372-dbfb-4b8d-87cd-9226cf4cd92d"/>
    <xsd:import namespace="a83b4bb6-f7a9-494f-818e-1a36e5e9ca7c"/>
    <xsd:import namespace="8dbd7e59-5214-4d2a-9614-c5c0654f74e7"/>
    <xsd:import namespace="171f2c7e-e651-4a18-9ede-20cc0eadd302"/>
    <xsd:import namespace="6b054799-7c1b-4ded-84cc-a8dae396b2f5"/>
    <xsd:import namespace="6ca0583f-22c6-4080-ae82-01d00498607f"/>
    <xsd:import namespace="704d8e17-4826-4565-9483-4bd65d519254"/>
    <xsd:import namespace="2c14815f-a075-4f28-b05c-77c60d367bec"/>
    <xsd:import namespace="05abfff6-f6c1-4627-85aa-1b15bbf843c5"/>
    <xsd:import namespace="6ab24c80-77b8-46c2-aa17-c52ac0a116c0"/>
    <xsd:import namespace="16cea2d5-b351-413d-8de7-bbf0080ec93d"/>
    <xsd:import namespace="0b179d76-e2ce-4eae-9287-dc665f801877"/>
    <xsd:import namespace="FCC40C82-A202-4C75-9FA8-084998F9108D"/>
    <xsd:import namespace="e13dbbf7-32dc-4ea8-8762-8fad89836eec"/>
    <xsd:element name="properties">
      <xsd:complexType>
        <xsd:sequence>
          <xsd:element name="documentManagement">
            <xsd:complexType>
              <xsd:all>
                <xsd:element ref="ns3:DMS_EUCIClassificationTaxHTField0" minOccurs="0"/>
                <xsd:element ref="ns5:DMS_PRSUserSegmentTaxHTField0" minOccurs="0"/>
                <xsd:element ref="ns6:DMS_ShortTitle" minOccurs="0"/>
                <xsd:element ref="ns7:DMS_DocType" minOccurs="0"/>
                <xsd:element ref="ns8:DMS_DocType_Id" minOccurs="0"/>
                <xsd:element ref="ns9:DMS_MajorVersion" minOccurs="0"/>
                <xsd:element ref="ns10:DMS_MinorVersion" minOccurs="0"/>
                <xsd:element ref="ns12:DMS_Media_ReferenceNumber" minOccurs="0"/>
                <xsd:element ref="ns13:DMS_DocumentStatus" minOccurs="0"/>
                <xsd:element ref="ns14:DMS_BookCaptain" minOccurs="0"/>
                <xsd:element ref="ns15:DMS_DateOfOrigin" minOccurs="0"/>
                <xsd:element ref="ns16:DMS_OriginatorSender" minOccurs="0"/>
                <xsd:element ref="ns17:DMS_CountryOfOrigin" minOccurs="0"/>
                <xsd:element ref="ns18:DMS_Media_TotalNumberProducedOrReceived" minOccurs="0"/>
                <xsd:element ref="ns19:DMS_Media_CopyNumber" minOccurs="0"/>
                <xsd:element ref="ns20:DMS_Classification" minOccurs="0"/>
                <xsd:element ref="ns21:DMS_Media_OnDate" minOccurs="0"/>
                <xsd:element ref="ns22:DMS_Media_DateReceiptReturned" minOccurs="0"/>
                <xsd:element ref="ns23:DMS_Remarks" minOccurs="0"/>
                <xsd:element ref="ns24:DMS_Organization" minOccurs="0"/>
                <xsd:element ref="ns25:DMS_Organization_Id" minOccurs="0"/>
                <xsd:element ref="ns26:DMS_Department" minOccurs="0"/>
                <xsd:element ref="ns27:DMS_Department_Id" minOccurs="0"/>
                <xsd:element ref="ns28:DMS_Area" minOccurs="0"/>
                <xsd:element ref="ns29:DMS_Area_Id" minOccurs="0"/>
                <xsd:element ref="ns30:DMS_ExportedTo" minOccurs="0"/>
                <xsd:element ref="ns31:DMS_Key" minOccurs="0"/>
                <xsd:element ref="ns32:DMS_SourceDocument" minOccurs="0"/>
                <xsd:element ref="ns33:DMS_DocumentID" minOccurs="0"/>
                <xsd:element ref="ns34:DMS_ExportComments" minOccurs="0"/>
                <xsd:element ref="ns35:DMS_SourcePath" minOccurs="0"/>
                <xsd:element ref="ns36:DMS_DeliveryNote" minOccurs="0"/>
                <xsd:element ref="ns37:DMS_CompoundParent" minOccurs="0"/>
                <xsd:element ref="ns38:DMS_ExternalVersion" minOccurs="0"/>
                <xsd:element ref="ns39:DMS_RelatedItems" minOccurs="0"/>
                <xsd:element ref="ns40:DMS_WF_ProcessingState" minOccurs="0"/>
                <xsd:element ref="ns41:DMS_WF_Comments" minOccurs="0"/>
                <xsd:element ref="ns42:DMS_Media_BookAndSerialNumber" minOccurs="0"/>
                <xsd:element ref="ns43:DMS_WorkflowInstanceId" minOccurs="0"/>
                <xsd:element ref="ns44:DMS_WorkflowSiteId" minOccurs="0"/>
                <xsd:element ref="ns45:DMS_WorkflowListId" minOccurs="0"/>
                <xsd:element ref="ns46:DMS_WF_DocumentCategory" minOccurs="0"/>
                <xsd:element ref="ns47:DMS_PRSInfoText" minOccurs="0"/>
                <xsd:element ref="ns48:_dlc_DocId" minOccurs="0"/>
                <xsd:element ref="ns48:_dlc_DocIdUrl" minOccurs="0"/>
                <xsd:element ref="ns48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72e9d-1866-44a7-b2f6-69703d3cd2fb" elementFormDefault="qualified">
    <xsd:import namespace="http://schemas.microsoft.com/office/2006/documentManagement/types"/>
    <xsd:import namespace="http://schemas.microsoft.com/office/infopath/2007/PartnerControls"/>
    <xsd:element name="DMS_EUCIClassificationTaxHTField0" ma:index="9" nillable="true" ma:taxonomy="true" ma:internalName="DMS_EUCIClassificationTaxHTField0" ma:taxonomyFieldName="DMS_EUCIClassification" ma:displayName="EUCI Classification" ma:readOnly="true" ma:fieldId="{74b687fc-5804-4e03-9a3d-894b5ee56c2f}" ma:sspId="b23a056c-89db-4a99-acd4-ee24c7c2bb94" ma:termSetId="52268a42-0d5f-4601-a8e2-2cbba38dacd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d27c2-673a-4155-bf19-7b3c12a4c9db" elementFormDefault="qualified">
    <xsd:import namespace="http://schemas.microsoft.com/office/2006/documentManagement/types"/>
    <xsd:import namespace="http://schemas.microsoft.com/office/infopath/2007/PartnerControls"/>
    <xsd:element name="DMS_PRSUserSegmentTaxHTField0" ma:index="11" nillable="true" ma:taxonomy="true" ma:internalName="DMS_PRSUserSegmentTaxHTField0" ma:taxonomyFieldName="DMS_PRSUserSegment" ma:displayName="PRS User Segment" ma:readOnly="true" ma:fieldId="{cfe9a903-3c0e-4ec9-a81d-f30ee2eaa7ad}" ma:taxonomyMulti="true" ma:sspId="b23a056c-89db-4a99-acd4-ee24c7c2bb94" ma:termSetId="d05c29e5-e53f-425e-9bf8-8bd2515b7bb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406b6-13fe-4000-ace4-91ce38e5d599" elementFormDefault="qualified">
    <xsd:import namespace="http://schemas.microsoft.com/office/2006/documentManagement/types"/>
    <xsd:import namespace="http://schemas.microsoft.com/office/infopath/2007/PartnerControls"/>
    <xsd:element name="DMS_ShortTitle" ma:index="12" nillable="true" ma:displayName="Short Title" ma:internalName="DMS_ShortTitl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7662f-3079-4e88-ac58-b88254cacdd6" elementFormDefault="qualified">
    <xsd:import namespace="http://schemas.microsoft.com/office/2006/documentManagement/types"/>
    <xsd:import namespace="http://schemas.microsoft.com/office/infopath/2007/PartnerControls"/>
    <xsd:element name="DMS_DocType" ma:index="13" nillable="true" ma:displayName="Document Type" ma:internalName="DMS_DocTyp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931e1-e4fe-41b0-b0cd-07217a4a6f83" elementFormDefault="qualified">
    <xsd:import namespace="http://schemas.microsoft.com/office/2006/documentManagement/types"/>
    <xsd:import namespace="http://schemas.microsoft.com/office/infopath/2007/PartnerControls"/>
    <xsd:element name="DMS_DocType_Id" ma:index="14" nillable="true" ma:displayName="Document Type Id" ma:decimals="0" ma:hidden="true" ma:internalName="DMS_DocType_Id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e651c6-28fd-42cb-9e21-5fa82d85a27f" elementFormDefault="qualified">
    <xsd:import namespace="http://schemas.microsoft.com/office/2006/documentManagement/types"/>
    <xsd:import namespace="http://schemas.microsoft.com/office/infopath/2007/PartnerControls"/>
    <xsd:element name="DMS_MajorVersion" ma:index="15" nillable="true" ma:displayName="Major Version" ma:decimals="0" ma:internalName="DMS_MajorVersion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ebd70-e028-4dc2-a73f-6a5a40cd1ddf" elementFormDefault="qualified">
    <xsd:import namespace="http://schemas.microsoft.com/office/2006/documentManagement/types"/>
    <xsd:import namespace="http://schemas.microsoft.com/office/infopath/2007/PartnerControls"/>
    <xsd:element name="DMS_MinorVersion" ma:index="16" nillable="true" ma:displayName="Minor Version" ma:decimals="0" ma:internalName="DMS_MinorVersion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65f743-1d2b-4791-a2fe-71dce49ba958" elementFormDefault="qualified">
    <xsd:import namespace="http://schemas.microsoft.com/office/2006/documentManagement/types"/>
    <xsd:import namespace="http://schemas.microsoft.com/office/infopath/2007/PartnerControls"/>
    <xsd:element name="DMS_Media_ReferenceNumber" ma:index="18" nillable="true" ma:displayName="Reference Number" ma:indexed="true" ma:internalName="DMS_Media_ReferenceNumber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2a0ef5-ae57-429a-b1fe-9b54d3997451" elementFormDefault="qualified">
    <xsd:import namespace="http://schemas.microsoft.com/office/2006/documentManagement/types"/>
    <xsd:import namespace="http://schemas.microsoft.com/office/infopath/2007/PartnerControls"/>
    <xsd:element name="DMS_DocumentStatus" ma:index="19" nillable="true" ma:displayName="Document Status" ma:indexed="true" ma:internalName="DMS_DocumentStatus">
      <xsd:simpleType>
        <xsd:restriction base="dms:Choice">
          <xsd:enumeration value="Under Review"/>
          <xsd:enumeration value="Approved"/>
          <xsd:enumeration value="Obsolete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ae22fd-3464-4082-b959-c2920c978265" elementFormDefault="qualified">
    <xsd:import namespace="http://schemas.microsoft.com/office/2006/documentManagement/types"/>
    <xsd:import namespace="http://schemas.microsoft.com/office/infopath/2007/PartnerControls"/>
    <xsd:element name="DMS_BookCaptain" ma:index="20" nillable="true" ma:displayName="Book Captain" ma:internalName="DMS_BookCaptai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4a875a-3549-4742-9b14-408b1ea39d3d" elementFormDefault="qualified">
    <xsd:import namespace="http://schemas.microsoft.com/office/2006/documentManagement/types"/>
    <xsd:import namespace="http://schemas.microsoft.com/office/infopath/2007/PartnerControls"/>
    <xsd:element name="DMS_DateOfOrigin" ma:index="21" nillable="true" ma:displayName="Doc Date of Origin" ma:hidden="true" ma:internalName="DMS_DateOfOrigi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5bbbd-7ccd-49b9-81a6-facf7a9a14e6" elementFormDefault="qualified">
    <xsd:import namespace="http://schemas.microsoft.com/office/2006/documentManagement/types"/>
    <xsd:import namespace="http://schemas.microsoft.com/office/infopath/2007/PartnerControls"/>
    <xsd:element name="DMS_OriginatorSender" ma:index="22" nillable="true" ma:displayName="Doc Originator or Sender" ma:internalName="DMS_OriginatorSender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b37e8c-62a8-42f6-9f61-68d8a8cb0499" elementFormDefault="qualified">
    <xsd:import namespace="http://schemas.microsoft.com/office/2006/documentManagement/types"/>
    <xsd:import namespace="http://schemas.microsoft.com/office/infopath/2007/PartnerControls"/>
    <xsd:element name="DMS_CountryOfOrigin" ma:index="23" nillable="true" ma:displayName="Doc Country of Origin" ma:hidden="true" ma:internalName="DMS_CountryOfOrigi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db1114-c44f-45e9-8982-93bb3f30e030" elementFormDefault="qualified">
    <xsd:import namespace="http://schemas.microsoft.com/office/2006/documentManagement/types"/>
    <xsd:import namespace="http://schemas.microsoft.com/office/infopath/2007/PartnerControls"/>
    <xsd:element name="DMS_Media_TotalNumberProducedOrReceived" ma:index="24" nillable="true" ma:displayName="Total Number Produced or Received" ma:decimals="0" ma:hidden="true" ma:internalName="DMS_Media_TotalNumberProducedOrReceived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34dde5-bdd6-4edd-9bbb-95ed14f7b8b3" elementFormDefault="qualified">
    <xsd:import namespace="http://schemas.microsoft.com/office/2006/documentManagement/types"/>
    <xsd:import namespace="http://schemas.microsoft.com/office/infopath/2007/PartnerControls"/>
    <xsd:element name="DMS_Media_CopyNumber" ma:index="25" nillable="true" ma:displayName="Copy Number" ma:hidden="true" ma:internalName="DMS_Media_CopyNumber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562279-9a32-4a89-9943-5479f064de73" elementFormDefault="qualified">
    <xsd:import namespace="http://schemas.microsoft.com/office/2006/documentManagement/types"/>
    <xsd:import namespace="http://schemas.microsoft.com/office/infopath/2007/PartnerControls"/>
    <xsd:element name="DMS_Classification" ma:index="26" nillable="true" ma:displayName="Doc Original Classification" ma:hidden="true" ma:internalName="DMS_Classifi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7da63-a24e-48d0-b2b1-a3b5b046ede5" elementFormDefault="qualified">
    <xsd:import namespace="http://schemas.microsoft.com/office/2006/documentManagement/types"/>
    <xsd:import namespace="http://schemas.microsoft.com/office/infopath/2007/PartnerControls"/>
    <xsd:element name="DMS_Media_OnDate" ma:index="27" nillable="true" ma:displayName="On (date)" ma:format="DateTime" ma:hidden="true" ma:internalName="DMS_Media_On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4ff8a5-da8a-436d-bef6-66e03773f17c" elementFormDefault="qualified">
    <xsd:import namespace="http://schemas.microsoft.com/office/2006/documentManagement/types"/>
    <xsd:import namespace="http://schemas.microsoft.com/office/infopath/2007/PartnerControls"/>
    <xsd:element name="DMS_Media_DateReceiptReturned" ma:index="28" nillable="true" ma:displayName="Date Receipt Returned" ma:format="DateTime" ma:hidden="true" ma:internalName="DMS_Media_DateReceiptReturn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d40e2-5dcb-43cf-851d-f8be19425761" elementFormDefault="qualified">
    <xsd:import namespace="http://schemas.microsoft.com/office/2006/documentManagement/types"/>
    <xsd:import namespace="http://schemas.microsoft.com/office/infopath/2007/PartnerControls"/>
    <xsd:element name="DMS_Remarks" ma:index="29" nillable="true" ma:displayName="Doc Remarks" ma:internalName="DMS_Remark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8f5ea-05c9-4764-b1a4-ea5b6ec2d662" elementFormDefault="qualified">
    <xsd:import namespace="http://schemas.microsoft.com/office/2006/documentManagement/types"/>
    <xsd:import namespace="http://schemas.microsoft.com/office/infopath/2007/PartnerControls"/>
    <xsd:element name="DMS_Organization" ma:index="30" nillable="true" ma:displayName="Organization" ma:internalName="DMS_Organiz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545ddc-1a1c-474d-95a6-2f9a0b41a599" elementFormDefault="qualified">
    <xsd:import namespace="http://schemas.microsoft.com/office/2006/documentManagement/types"/>
    <xsd:import namespace="http://schemas.microsoft.com/office/infopath/2007/PartnerControls"/>
    <xsd:element name="DMS_Organization_Id" ma:index="31" nillable="true" ma:displayName="Organization Id" ma:decimals="0" ma:hidden="true" ma:internalName="DMS_Organization_Id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c45404-d3b9-4587-9d9c-566aada812c2" elementFormDefault="qualified">
    <xsd:import namespace="http://schemas.microsoft.com/office/2006/documentManagement/types"/>
    <xsd:import namespace="http://schemas.microsoft.com/office/infopath/2007/PartnerControls"/>
    <xsd:element name="DMS_Department" ma:index="32" nillable="true" ma:displayName="Department/Programme" ma:internalName="DMS_Department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7c247c-9bf9-4c04-beed-893801e2a974" elementFormDefault="qualified">
    <xsd:import namespace="http://schemas.microsoft.com/office/2006/documentManagement/types"/>
    <xsd:import namespace="http://schemas.microsoft.com/office/infopath/2007/PartnerControls"/>
    <xsd:element name="DMS_Department_Id" ma:index="33" nillable="true" ma:displayName="Department Id" ma:decimals="0" ma:hidden="true" ma:internalName="DMS_Department_Id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e464b-e49e-483c-aecd-1ca9efaa97c1" elementFormDefault="qualified">
    <xsd:import namespace="http://schemas.microsoft.com/office/2006/documentManagement/types"/>
    <xsd:import namespace="http://schemas.microsoft.com/office/infopath/2007/PartnerControls"/>
    <xsd:element name="DMS_Area" ma:index="34" nillable="true" ma:displayName="Area/Function" ma:internalName="DMS_Are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21089-857d-4dce-914e-85d3434ff8d9" elementFormDefault="qualified">
    <xsd:import namespace="http://schemas.microsoft.com/office/2006/documentManagement/types"/>
    <xsd:import namespace="http://schemas.microsoft.com/office/infopath/2007/PartnerControls"/>
    <xsd:element name="DMS_Area_Id" ma:index="35" nillable="true" ma:displayName="Area Id" ma:decimals="0" ma:hidden="true" ma:internalName="DMS_Area_Id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c0abb-ee9f-408b-a09c-90242604902e" elementFormDefault="qualified">
    <xsd:import namespace="http://schemas.microsoft.com/office/2006/documentManagement/types"/>
    <xsd:import namespace="http://schemas.microsoft.com/office/infopath/2007/PartnerControls"/>
    <xsd:element name="DMS_ExportedTo" ma:index="36" nillable="true" ma:displayName="Exported To" ma:hidden="true" ma:internalName="DMS_ExportedTo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5876a-bdb6-4337-bcd2-725ab1f55c1b" elementFormDefault="qualified">
    <xsd:import namespace="http://schemas.microsoft.com/office/2006/documentManagement/types"/>
    <xsd:import namespace="http://schemas.microsoft.com/office/infopath/2007/PartnerControls"/>
    <xsd:element name="DMS_Key" ma:index="37" nillable="true" ma:displayName="Encryption Key ID" ma:hidden="true" ma:internalName="DMS_Key">
      <xsd:simpleType>
        <xsd:union memberTypes="dms:Text">
          <xsd:simpleType>
            <xsd:restriction base="dms:Choice"/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b15d0f-bd81-4951-b53f-b37f0347ed38" elementFormDefault="qualified">
    <xsd:import namespace="http://schemas.microsoft.com/office/2006/documentManagement/types"/>
    <xsd:import namespace="http://schemas.microsoft.com/office/infopath/2007/PartnerControls"/>
    <xsd:element name="DMS_SourceDocument" ma:index="38" nillable="true" ma:displayName="Source Document" ma:format="Hyperlink" ma:internalName="DMS_SourceDocument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6cceb8-f0c0-4408-be7a-973992f2def5" elementFormDefault="qualified">
    <xsd:import namespace="http://schemas.microsoft.com/office/2006/documentManagement/types"/>
    <xsd:import namespace="http://schemas.microsoft.com/office/infopath/2007/PartnerControls"/>
    <xsd:element name="DMS_DocumentID" ma:index="39" nillable="true" ma:displayName="Document ID" ma:internalName="DMS_Document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29fb10-6e1d-44f9-8838-acb5f14bc94b" elementFormDefault="qualified">
    <xsd:import namespace="http://schemas.microsoft.com/office/2006/documentManagement/types"/>
    <xsd:import namespace="http://schemas.microsoft.com/office/infopath/2007/PartnerControls"/>
    <xsd:element name="DMS_ExportComments" ma:index="40" nillable="true" ma:displayName="Export Comments" ma:internalName="DMS_ExportComme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a0372-dbfb-4b8d-87cd-9226cf4cd92d" elementFormDefault="qualified">
    <xsd:import namespace="http://schemas.microsoft.com/office/2006/documentManagement/types"/>
    <xsd:import namespace="http://schemas.microsoft.com/office/infopath/2007/PartnerControls"/>
    <xsd:element name="DMS_SourcePath" ma:index="41" nillable="true" ma:displayName="Source Path" ma:hidden="true" ma:internalName="DMS_SourcePath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3b4bb6-f7a9-494f-818e-1a36e5e9ca7c" elementFormDefault="qualified">
    <xsd:import namespace="http://schemas.microsoft.com/office/2006/documentManagement/types"/>
    <xsd:import namespace="http://schemas.microsoft.com/office/infopath/2007/PartnerControls"/>
    <xsd:element name="DMS_DeliveryNote" ma:index="42" nillable="true" ma:displayName="Delivery Note" ma:internalName="DMS_DeliveryNot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bd7e59-5214-4d2a-9614-c5c0654f74e7" elementFormDefault="qualified">
    <xsd:import namespace="http://schemas.microsoft.com/office/2006/documentManagement/types"/>
    <xsd:import namespace="http://schemas.microsoft.com/office/infopath/2007/PartnerControls"/>
    <xsd:element name="DMS_CompoundParent" ma:index="43" nillable="true" ma:displayName="Master Document Reference Number" ma:indexed="true" ma:internalName="DMS_CompoundParent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1f2c7e-e651-4a18-9ede-20cc0eadd302" elementFormDefault="qualified">
    <xsd:import namespace="http://schemas.microsoft.com/office/2006/documentManagement/types"/>
    <xsd:import namespace="http://schemas.microsoft.com/office/infopath/2007/PartnerControls"/>
    <xsd:element name="DMS_ExternalVersion" ma:index="44" nillable="true" ma:displayName="External Version Number" ma:internalName="DMS_ExternalVers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054799-7c1b-4ded-84cc-a8dae396b2f5" elementFormDefault="qualified">
    <xsd:import namespace="http://schemas.microsoft.com/office/2006/documentManagement/types"/>
    <xsd:import namespace="http://schemas.microsoft.com/office/infopath/2007/PartnerControls"/>
    <xsd:element name="DMS_RelatedItems" ma:index="45" nillable="true" ma:displayName="Related Items" ma:hidden="true" ma:internalName="DMS_RelatedItem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a0583f-22c6-4080-ae82-01d00498607f" elementFormDefault="qualified">
    <xsd:import namespace="http://schemas.microsoft.com/office/2006/documentManagement/types"/>
    <xsd:import namespace="http://schemas.microsoft.com/office/infopath/2007/PartnerControls"/>
    <xsd:element name="DMS_WF_ProcessingState" ma:index="46" nillable="true" ma:displayName="Workflow Status" ma:internalName="DMS_WF_ProcessingStat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d8e17-4826-4565-9483-4bd65d519254" elementFormDefault="qualified">
    <xsd:import namespace="http://schemas.microsoft.com/office/2006/documentManagement/types"/>
    <xsd:import namespace="http://schemas.microsoft.com/office/infopath/2007/PartnerControls"/>
    <xsd:element name="DMS_WF_Comments" ma:index="47" nillable="true" ma:displayName="Workflow comments" ma:internalName="DMS_WF_Comment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4815f-a075-4f28-b05c-77c60d367bec" elementFormDefault="qualified">
    <xsd:import namespace="http://schemas.microsoft.com/office/2006/documentManagement/types"/>
    <xsd:import namespace="http://schemas.microsoft.com/office/infopath/2007/PartnerControls"/>
    <xsd:element name="DMS_Media_BookAndSerialNumber" ma:index="48" nillable="true" ma:displayName="BAS Number" ma:hidden="true" ma:internalName="DMS_Media_BookAndSerialNumber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abfff6-f6c1-4627-85aa-1b15bbf843c5" elementFormDefault="qualified">
    <xsd:import namespace="http://schemas.microsoft.com/office/2006/documentManagement/types"/>
    <xsd:import namespace="http://schemas.microsoft.com/office/infopath/2007/PartnerControls"/>
    <xsd:element name="DMS_WorkflowInstanceId" ma:index="49" nillable="true" ma:displayName="Workflow Id" ma:hidden="true" ma:indexed="true" ma:internalName="DMS_WorkflowInstanceId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b24c80-77b8-46c2-aa17-c52ac0a116c0" elementFormDefault="qualified">
    <xsd:import namespace="http://schemas.microsoft.com/office/2006/documentManagement/types"/>
    <xsd:import namespace="http://schemas.microsoft.com/office/infopath/2007/PartnerControls"/>
    <xsd:element name="DMS_WorkflowSiteId" ma:index="50" nillable="true" ma:displayName="Workflow Site Id" ma:hidden="true" ma:internalName="DMS_WorkflowSiteId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ea2d5-b351-413d-8de7-bbf0080ec93d" elementFormDefault="qualified">
    <xsd:import namespace="http://schemas.microsoft.com/office/2006/documentManagement/types"/>
    <xsd:import namespace="http://schemas.microsoft.com/office/infopath/2007/PartnerControls"/>
    <xsd:element name="DMS_WorkflowListId" ma:index="51" nillable="true" ma:displayName="Workflow Library Id" ma:hidden="true" ma:internalName="DMS_WorkflowListId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179d76-e2ce-4eae-9287-dc665f801877" elementFormDefault="qualified">
    <xsd:import namespace="http://schemas.microsoft.com/office/2006/documentManagement/types"/>
    <xsd:import namespace="http://schemas.microsoft.com/office/infopath/2007/PartnerControls"/>
    <xsd:element name="DMS_WF_DocumentCategory" ma:index="52" nillable="true" ma:displayName="Document category" ma:hidden="true" ma:internalName="DMS_WF_DocumentCategory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40C82-A202-4C75-9FA8-084998F9108D" elementFormDefault="qualified">
    <xsd:import namespace="http://schemas.microsoft.com/office/2006/documentManagement/types"/>
    <xsd:import namespace="http://schemas.microsoft.com/office/infopath/2007/PartnerControls"/>
    <xsd:element name="DMS_PRSInfoText" ma:index="53" nillable="true" ma:displayName="PRS Information" ma:default="0" ma:internalName="DMS_PRSInfoTex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dbbf7-32dc-4ea8-8762-8fad89836eec" elementFormDefault="qualified">
    <xsd:import namespace="http://schemas.microsoft.com/office/2006/documentManagement/types"/>
    <xsd:import namespace="http://schemas.microsoft.com/office/infopath/2007/PartnerControls"/>
    <xsd:element name="_dlc_DocId" ma:index="5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58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 ma:readOnly="tru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MS_Organization xmlns="23b8f5ea-05c9-4764-b1a4-ea5b6ec2d662">UNKNOWN</DMS_Organization>
    <DMS_Area_Id xmlns="d3621089-857d-4dce-914e-85d3434ff8d9">0</DMS_Area_Id>
    <DMS_DocType xmlns="bf27662f-3079-4e88-ac58-b88254cacdd6">UNKNOWN</DMS_DocType>
    <DMS_Department xmlns="a2c45404-d3b9-4587-9d9c-566aada812c2">UNKNOWN</DMS_Department>
    <DMS_Department_Id xmlns="6c7c247c-9bf9-4c04-beed-893801e2a974">0</DMS_Department_Id>
    <_dlc_DocId xmlns="e13dbbf7-32dc-4ea8-8762-8fad89836eec">TWS-OED-1F1D97D1C12D4878AE1CAC18F549DDA9</_dlc_DocId>
    <DMS_DocType_Id xmlns="25a931e1-e4fe-41b0-b0cd-07217a4a6f83">0</DMS_DocType_Id>
    <_dlc_DocIdUrl xmlns="e13dbbf7-32dc-4ea8-8762-8fad89836eec">
      <Url>https://dms.gsa.europa.eu/tws/oed/_layouts/15/DocIdRedir.aspx?ID=TWS-OED-1F1D97D1C12D4878AE1CAC18F549DDA9</Url>
      <Description>TWS-OED-1F1D97D1C12D4878AE1CAC18F549DDA9</Description>
    </_dlc_DocIdUrl>
    <DMS_Area xmlns="172e464b-e49e-483c-aecd-1ca9efaa97c1">UNKNOWN</DMS_Area>
    <DMS_Media_ReferenceNumber xmlns="ed65f743-1d2b-4791-a2fe-71dce49ba958" xsi:nil="true"/>
    <DMS_Organization_Id xmlns="ea545ddc-1a1c-474d-95a6-2f9a0b41a599">0</DMS_Organization_Id>
    <DMS_DocumentID xmlns="736cceb8-f0c0-4408-be7a-973992f2def5" xsi:nil="true"/>
    <DMS_ShortTitle xmlns="495406b6-13fe-4000-ace4-91ce38e5d599">Exchange with Ms Parly French Minister of</DMS_ShortTitle>
    <_dlc_DocIdPersistId xmlns="e13dbbf7-32dc-4ea8-8762-8fad89836eec">false</_dlc_DocIdPersistId>
    <DMS_Remarks xmlns="4a8d40e2-5dcb-43cf-851d-f8be19425761" xsi:nil="true"/>
    <DMS_ExportedTo xmlns="a5ec0abb-ee9f-408b-a09c-90242604902e" xsi:nil="true"/>
    <DMS_Key xmlns="6cd5876a-bdb6-4337-bcd2-725ab1f55c1b" xsi:nil="true"/>
    <DMS_SourcePath xmlns="d36a0372-dbfb-4b8d-87cd-9226cf4cd92d" xsi:nil="true"/>
    <DMS_Classification xmlns="ef562279-9a32-4a89-9943-5479f064de73" xsi:nil="true"/>
    <DMS_Media_TotalNumberProducedOrReceived xmlns="e7db1114-c44f-45e9-8982-93bb3f30e030" xsi:nil="true"/>
    <DMS_DateOfOrigin xmlns="1f4a875a-3549-4742-9b14-408b1ea39d3d" xsi:nil="true"/>
    <DMS_BookCaptain xmlns="00ae22fd-3464-4082-b959-c2920c978265">
      <UserInfo>
        <DisplayName/>
        <AccountId xsi:nil="true"/>
        <AccountType/>
      </UserInfo>
    </DMS_BookCaptain>
    <DMS_Media_DateReceiptReturned xmlns="644ff8a5-da8a-436d-bef6-66e03773f17c" xsi:nil="true"/>
    <DMS_PRSInfoText xmlns="FCC40C82-A202-4C75-9FA8-084998F9108D">0</DMS_PRSInfoText>
    <DMS_DocumentStatus xmlns="692a0ef5-ae57-429a-b1fe-9b54d3997451" xsi:nil="true"/>
    <DMS_CountryOfOrigin xmlns="a0b37e8c-62a8-42f6-9f61-68d8a8cb0499" xsi:nil="true"/>
    <DMS_Media_CopyNumber xmlns="2a34dde5-bdd6-4edd-9bbb-95ed14f7b8b3" xsi:nil="true"/>
    <DMS_Media_OnDate xmlns="fb37da63-a24e-48d0-b2b1-a3b5b046ede5" xsi:nil="true"/>
    <DMS_DeliveryNote xmlns="a83b4bb6-f7a9-494f-818e-1a36e5e9ca7c" xsi:nil="true"/>
    <DMS_PRSUserSegmentTaxHTField0 xmlns="917d27c2-673a-4155-bf19-7b3c12a4c9db">
      <Terms xmlns="http://schemas.microsoft.com/office/infopath/2007/PartnerControls"/>
    </DMS_PRSUserSegmentTaxHTField0>
    <DMS_ExternalVersion xmlns="171f2c7e-e651-4a18-9ede-20cc0eadd302" xsi:nil="true"/>
    <DMS_EUCIClassificationTaxHTField0 xmlns="9a272e9d-1866-44a7-b2f6-69703d3cd2fb">
      <Terms xmlns="http://schemas.microsoft.com/office/infopath/2007/PartnerControls"/>
    </DMS_EUCIClassificationTaxHTField0>
    <DMS_WF_Comments xmlns="704d8e17-4826-4565-9483-4bd65d519254" xsi:nil="true"/>
    <DMS_WF_DocumentCategory xmlns="0b179d76-e2ce-4eae-9287-dc665f801877" xsi:nil="true"/>
    <DMS_OriginatorSender xmlns="c3b5bbbd-7ccd-49b9-81a6-facf7a9a14e6" xsi:nil="true"/>
    <DMS_WorkflowListId xmlns="16cea2d5-b351-413d-8de7-bbf0080ec93d" xsi:nil="true"/>
    <DMS_RelatedItems xmlns="6b054799-7c1b-4ded-84cc-a8dae396b2f5" xsi:nil="true"/>
    <DMS_CompoundParent xmlns="8dbd7e59-5214-4d2a-9614-c5c0654f74e7" xsi:nil="true"/>
    <DMS_ExportComments xmlns="d329fb10-6e1d-44f9-8838-acb5f14bc94b" xsi:nil="true"/>
    <DMS_Media_BookAndSerialNumber xmlns="2c14815f-a075-4f28-b05c-77c60d367bec" xsi:nil="true"/>
    <DMS_SourceDocument xmlns="1cb15d0f-bd81-4951-b53f-b37f0347ed38">
      <Url xsi:nil="true"/>
      <Description xsi:nil="true"/>
    </DMS_SourceDocument>
    <DMS_WorkflowInstanceId xmlns="05abfff6-f6c1-4627-85aa-1b15bbf843c5" xsi:nil="true"/>
    <DMS_WorkflowSiteId xmlns="6ab24c80-77b8-46c2-aa17-c52ac0a116c0" xsi:nil="true"/>
    <DMS_WF_ProcessingState xmlns="6ca0583f-22c6-4080-ae82-01d00498607f" xsi:nil="true"/>
  </documentManagement>
</p:properties>
</file>

<file path=customXml/item5.xml><?xml version="1.0" encoding="utf-8"?>
<?mso-contentType ?>
<SharedContentType xmlns="Microsoft.SharePoint.Taxonomy.ContentTypeSync" SourceId="b23a056c-89db-4a99-acd4-ee24c7c2bb94" ContentTypeId="0x0101007C898101DE25453D93E6338BA2DA3ADD" PreviousValue="false"/>
</file>

<file path=customXml/itemProps1.xml><?xml version="1.0" encoding="utf-8"?>
<ds:datastoreItem xmlns:ds="http://schemas.openxmlformats.org/officeDocument/2006/customXml" ds:itemID="{81745BBE-B447-4D80-9313-F2E11DC8C1A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CDF95BF-58D5-4493-AC5B-5F2D2221DE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4E7EBD-D0B9-4809-BCAB-47B713541B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272e9d-1866-44a7-b2f6-69703d3cd2fb"/>
    <ds:schemaRef ds:uri="917d27c2-673a-4155-bf19-7b3c12a4c9db"/>
    <ds:schemaRef ds:uri="495406b6-13fe-4000-ace4-91ce38e5d599"/>
    <ds:schemaRef ds:uri="bf27662f-3079-4e88-ac58-b88254cacdd6"/>
    <ds:schemaRef ds:uri="25a931e1-e4fe-41b0-b0cd-07217a4a6f83"/>
    <ds:schemaRef ds:uri="7be651c6-28fd-42cb-9e21-5fa82d85a27f"/>
    <ds:schemaRef ds:uri="61debd70-e028-4dc2-a73f-6a5a40cd1ddf"/>
    <ds:schemaRef ds:uri="ed65f743-1d2b-4791-a2fe-71dce49ba958"/>
    <ds:schemaRef ds:uri="692a0ef5-ae57-429a-b1fe-9b54d3997451"/>
    <ds:schemaRef ds:uri="00ae22fd-3464-4082-b959-c2920c978265"/>
    <ds:schemaRef ds:uri="1f4a875a-3549-4742-9b14-408b1ea39d3d"/>
    <ds:schemaRef ds:uri="c3b5bbbd-7ccd-49b9-81a6-facf7a9a14e6"/>
    <ds:schemaRef ds:uri="a0b37e8c-62a8-42f6-9f61-68d8a8cb0499"/>
    <ds:schemaRef ds:uri="e7db1114-c44f-45e9-8982-93bb3f30e030"/>
    <ds:schemaRef ds:uri="2a34dde5-bdd6-4edd-9bbb-95ed14f7b8b3"/>
    <ds:schemaRef ds:uri="ef562279-9a32-4a89-9943-5479f064de73"/>
    <ds:schemaRef ds:uri="fb37da63-a24e-48d0-b2b1-a3b5b046ede5"/>
    <ds:schemaRef ds:uri="644ff8a5-da8a-436d-bef6-66e03773f17c"/>
    <ds:schemaRef ds:uri="4a8d40e2-5dcb-43cf-851d-f8be19425761"/>
    <ds:schemaRef ds:uri="23b8f5ea-05c9-4764-b1a4-ea5b6ec2d662"/>
    <ds:schemaRef ds:uri="ea545ddc-1a1c-474d-95a6-2f9a0b41a599"/>
    <ds:schemaRef ds:uri="a2c45404-d3b9-4587-9d9c-566aada812c2"/>
    <ds:schemaRef ds:uri="6c7c247c-9bf9-4c04-beed-893801e2a974"/>
    <ds:schemaRef ds:uri="172e464b-e49e-483c-aecd-1ca9efaa97c1"/>
    <ds:schemaRef ds:uri="d3621089-857d-4dce-914e-85d3434ff8d9"/>
    <ds:schemaRef ds:uri="a5ec0abb-ee9f-408b-a09c-90242604902e"/>
    <ds:schemaRef ds:uri="6cd5876a-bdb6-4337-bcd2-725ab1f55c1b"/>
    <ds:schemaRef ds:uri="1cb15d0f-bd81-4951-b53f-b37f0347ed38"/>
    <ds:schemaRef ds:uri="736cceb8-f0c0-4408-be7a-973992f2def5"/>
    <ds:schemaRef ds:uri="d329fb10-6e1d-44f9-8838-acb5f14bc94b"/>
    <ds:schemaRef ds:uri="d36a0372-dbfb-4b8d-87cd-9226cf4cd92d"/>
    <ds:schemaRef ds:uri="a83b4bb6-f7a9-494f-818e-1a36e5e9ca7c"/>
    <ds:schemaRef ds:uri="8dbd7e59-5214-4d2a-9614-c5c0654f74e7"/>
    <ds:schemaRef ds:uri="171f2c7e-e651-4a18-9ede-20cc0eadd302"/>
    <ds:schemaRef ds:uri="6b054799-7c1b-4ded-84cc-a8dae396b2f5"/>
    <ds:schemaRef ds:uri="6ca0583f-22c6-4080-ae82-01d00498607f"/>
    <ds:schemaRef ds:uri="704d8e17-4826-4565-9483-4bd65d519254"/>
    <ds:schemaRef ds:uri="2c14815f-a075-4f28-b05c-77c60d367bec"/>
    <ds:schemaRef ds:uri="05abfff6-f6c1-4627-85aa-1b15bbf843c5"/>
    <ds:schemaRef ds:uri="6ab24c80-77b8-46c2-aa17-c52ac0a116c0"/>
    <ds:schemaRef ds:uri="16cea2d5-b351-413d-8de7-bbf0080ec93d"/>
    <ds:schemaRef ds:uri="0b179d76-e2ce-4eae-9287-dc665f801877"/>
    <ds:schemaRef ds:uri="FCC40C82-A202-4C75-9FA8-084998F9108D"/>
    <ds:schemaRef ds:uri="e13dbbf7-32dc-4ea8-8762-8fad89836e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F921DA3-7E8A-4D7C-A263-7738F15E6767}">
  <ds:schemaRefs>
    <ds:schemaRef ds:uri="a2c45404-d3b9-4587-9d9c-566aada812c2"/>
    <ds:schemaRef ds:uri="http://schemas.microsoft.com/office/2006/documentManagement/types"/>
    <ds:schemaRef ds:uri="1f4a875a-3549-4742-9b14-408b1ea39d3d"/>
    <ds:schemaRef ds:uri="http://www.w3.org/XML/1998/namespace"/>
    <ds:schemaRef ds:uri="http://purl.org/dc/elements/1.1/"/>
    <ds:schemaRef ds:uri="4a8d40e2-5dcb-43cf-851d-f8be19425761"/>
    <ds:schemaRef ds:uri="917d27c2-673a-4155-bf19-7b3c12a4c9db"/>
    <ds:schemaRef ds:uri="172e464b-e49e-483c-aecd-1ca9efaa97c1"/>
    <ds:schemaRef ds:uri="bf27662f-3079-4e88-ac58-b88254cacdd6"/>
    <ds:schemaRef ds:uri="9a272e9d-1866-44a7-b2f6-69703d3cd2fb"/>
    <ds:schemaRef ds:uri="7be651c6-28fd-42cb-9e21-5fa82d85a27f"/>
    <ds:schemaRef ds:uri="http://purl.org/dc/dcmitype/"/>
    <ds:schemaRef ds:uri="644ff8a5-da8a-436d-bef6-66e03773f17c"/>
    <ds:schemaRef ds:uri="http://schemas.openxmlformats.org/package/2006/metadata/core-properties"/>
    <ds:schemaRef ds:uri="2a34dde5-bdd6-4edd-9bbb-95ed14f7b8b3"/>
    <ds:schemaRef ds:uri="16cea2d5-b351-413d-8de7-bbf0080ec93d"/>
    <ds:schemaRef ds:uri="61debd70-e028-4dc2-a73f-6a5a40cd1ddf"/>
    <ds:schemaRef ds:uri="http://schemas.microsoft.com/office/infopath/2007/PartnerControls"/>
    <ds:schemaRef ds:uri="6cd5876a-bdb6-4337-bcd2-725ab1f55c1b"/>
    <ds:schemaRef ds:uri="23b8f5ea-05c9-4764-b1a4-ea5b6ec2d662"/>
    <ds:schemaRef ds:uri="ef562279-9a32-4a89-9943-5479f064de73"/>
    <ds:schemaRef ds:uri="http://purl.org/dc/terms/"/>
    <ds:schemaRef ds:uri="ea545ddc-1a1c-474d-95a6-2f9a0b41a599"/>
    <ds:schemaRef ds:uri="ed65f743-1d2b-4791-a2fe-71dce49ba958"/>
    <ds:schemaRef ds:uri="e13dbbf7-32dc-4ea8-8762-8fad89836eec"/>
    <ds:schemaRef ds:uri="FCC40C82-A202-4C75-9FA8-084998F9108D"/>
    <ds:schemaRef ds:uri="0b179d76-e2ce-4eae-9287-dc665f801877"/>
    <ds:schemaRef ds:uri="692a0ef5-ae57-429a-b1fe-9b54d3997451"/>
    <ds:schemaRef ds:uri="736cceb8-f0c0-4408-be7a-973992f2def5"/>
    <ds:schemaRef ds:uri="6ab24c80-77b8-46c2-aa17-c52ac0a116c0"/>
    <ds:schemaRef ds:uri="05abfff6-f6c1-4627-85aa-1b15bbf843c5"/>
    <ds:schemaRef ds:uri="2c14815f-a075-4f28-b05c-77c60d367bec"/>
    <ds:schemaRef ds:uri="704d8e17-4826-4565-9483-4bd65d519254"/>
    <ds:schemaRef ds:uri="6ca0583f-22c6-4080-ae82-01d00498607f"/>
    <ds:schemaRef ds:uri="6b054799-7c1b-4ded-84cc-a8dae396b2f5"/>
    <ds:schemaRef ds:uri="fb37da63-a24e-48d0-b2b1-a3b5b046ede5"/>
    <ds:schemaRef ds:uri="171f2c7e-e651-4a18-9ede-20cc0eadd302"/>
    <ds:schemaRef ds:uri="495406b6-13fe-4000-ace4-91ce38e5d599"/>
    <ds:schemaRef ds:uri="25a931e1-e4fe-41b0-b0cd-07217a4a6f83"/>
    <ds:schemaRef ds:uri="8dbd7e59-5214-4d2a-9614-c5c0654f74e7"/>
    <ds:schemaRef ds:uri="d36a0372-dbfb-4b8d-87cd-9226cf4cd92d"/>
    <ds:schemaRef ds:uri="a83b4bb6-f7a9-494f-818e-1a36e5e9ca7c"/>
    <ds:schemaRef ds:uri="d329fb10-6e1d-44f9-8838-acb5f14bc94b"/>
    <ds:schemaRef ds:uri="1cb15d0f-bd81-4951-b53f-b37f0347ed38"/>
    <ds:schemaRef ds:uri="a5ec0abb-ee9f-408b-a09c-90242604902e"/>
    <ds:schemaRef ds:uri="d3621089-857d-4dce-914e-85d3434ff8d9"/>
    <ds:schemaRef ds:uri="http://schemas.microsoft.com/office/2006/metadata/properties"/>
    <ds:schemaRef ds:uri="00ae22fd-3464-4082-b959-c2920c978265"/>
    <ds:schemaRef ds:uri="c3b5bbbd-7ccd-49b9-81a6-facf7a9a14e6"/>
    <ds:schemaRef ds:uri="a0b37e8c-62a8-42f6-9f61-68d8a8cb0499"/>
    <ds:schemaRef ds:uri="e7db1114-c44f-45e9-8982-93bb3f30e030"/>
    <ds:schemaRef ds:uri="6c7c247c-9bf9-4c04-beed-893801e2a974"/>
  </ds:schemaRefs>
</ds:datastoreItem>
</file>

<file path=customXml/itemProps5.xml><?xml version="1.0" encoding="utf-8"?>
<ds:datastoreItem xmlns:ds="http://schemas.openxmlformats.org/officeDocument/2006/customXml" ds:itemID="{9F0715BA-8DE2-4815-993C-019D6FC14808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for Formal Release</Template>
  <TotalTime>453</TotalTime>
  <Words>1185</Words>
  <Application>Microsoft Office PowerPoint</Application>
  <PresentationFormat>Widescreen</PresentationFormat>
  <Paragraphs>172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Segoe UI Black</vt:lpstr>
      <vt:lpstr>Symbol</vt:lpstr>
      <vt:lpstr>Exo Light</vt:lpstr>
      <vt:lpstr>Verdana</vt:lpstr>
      <vt:lpstr>Neo Sans W1G</vt:lpstr>
      <vt:lpstr>DIN Next LT Pro Light</vt:lpstr>
      <vt:lpstr>Calibri Light</vt:lpstr>
      <vt:lpstr>Leelawadee UI</vt:lpstr>
      <vt:lpstr>Calibri</vt:lpstr>
      <vt:lpstr>Segoe UI Light</vt:lpstr>
      <vt:lpstr>Arial</vt:lpstr>
      <vt:lpstr>Exo SemiBold</vt:lpstr>
      <vt:lpstr>Office Theme</vt:lpstr>
      <vt:lpstr>Galileo Contribution for Disaster “Risk” Management </vt:lpstr>
      <vt:lpstr>Content</vt:lpstr>
      <vt:lpstr>Galileo Today </vt:lpstr>
      <vt:lpstr>Galileo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EWSS background </vt:lpstr>
      <vt:lpstr>EWSS Service Concept</vt:lpstr>
      <vt:lpstr>EWSS Operation concept </vt:lpstr>
      <vt:lpstr>EWSS format </vt:lpstr>
      <vt:lpstr>EWSS: next steps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BUIST Peter Jacob</dc:creator>
  <cp:lastModifiedBy>BUIST Peter Jacob</cp:lastModifiedBy>
  <cp:revision>17</cp:revision>
  <dcterms:created xsi:type="dcterms:W3CDTF">2023-12-08T16:04:35Z</dcterms:created>
  <dcterms:modified xsi:type="dcterms:W3CDTF">2023-12-11T08:23:29Z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0x0101007C898101DE25453D93E6338BA2DA3ADD00BE3E1EFA7E1D428BB8083A42D5159AC90034401DE8D4F68648A6A3BF2A2FB8C890</vt:lpwstr>
  </property>
  <property fmtid="{D5CDD505-2E9C-101B-9397-08002B2CF9AE}" pid="3" name="_dlc_DocIdItemGuid">
    <vt:lpwstr>1f1d97d1-c12d-4878-ae1c-ac18f549dda9</vt:lpwstr>
  </property>
  <property fmtid="{D5CDD505-2E9C-101B-9397-08002B2CF9AE}" pid="4" name="DMS_PublishingTagHTField0">
    <vt:lpwstr/>
  </property>
  <property fmtid="{D5CDD505-2E9C-101B-9397-08002B2CF9AE}" pid="5" name="TaxCatchAll">
    <vt:lpwstr/>
  </property>
  <property fmtid="{D5CDD505-2E9C-101B-9397-08002B2CF9AE}" pid="6" name="DMS_PRSUserSegment">
    <vt:lpwstr/>
  </property>
  <property fmtid="{D5CDD505-2E9C-101B-9397-08002B2CF9AE}" pid="7" name="DMS_EUCIClassification">
    <vt:lpwstr/>
  </property>
  <property fmtid="{D5CDD505-2E9C-101B-9397-08002B2CF9AE}" pid="8" name="DMS_PublishingTag">
    <vt:lpwstr/>
  </property>
</Properties>
</file>