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6"/>
  </p:notesMasterIdLst>
  <p:handoutMasterIdLst>
    <p:handoutMasterId r:id="rId17"/>
  </p:handoutMasterIdLst>
  <p:sldIdLst>
    <p:sldId id="256" r:id="rId7"/>
    <p:sldId id="4424" r:id="rId8"/>
    <p:sldId id="265" r:id="rId9"/>
    <p:sldId id="4426" r:id="rId10"/>
    <p:sldId id="4433" r:id="rId11"/>
    <p:sldId id="4435" r:id="rId12"/>
    <p:sldId id="4436" r:id="rId13"/>
    <p:sldId id="4434" r:id="rId14"/>
    <p:sldId id="258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SPA" initials="EUSPA" lastIdx="7" clrIdx="0">
    <p:extLst>
      <p:ext uri="{19B8F6BF-5375-455C-9EA6-DF929625EA0E}">
        <p15:presenceInfo xmlns:p15="http://schemas.microsoft.com/office/powerpoint/2012/main" userId="EUSPA" providerId="None"/>
      </p:ext>
    </p:extLst>
  </p:cmAuthor>
  <p:cmAuthor id="2" name="GARCIA HERNANDEZ Cristina EXT" initials="GHCE" lastIdx="6" clrIdx="1">
    <p:extLst>
      <p:ext uri="{19B8F6BF-5375-455C-9EA6-DF929625EA0E}">
        <p15:presenceInfo xmlns:p15="http://schemas.microsoft.com/office/powerpoint/2012/main" userId="S-1-5-21-4284197286-693118974-3639419269-25612" providerId="AD"/>
      </p:ext>
    </p:extLst>
  </p:cmAuthor>
  <p:cmAuthor id="3" name="BLASI Reinhard" initials="BR" lastIdx="1" clrIdx="2">
    <p:extLst>
      <p:ext uri="{19B8F6BF-5375-455C-9EA6-DF929625EA0E}">
        <p15:presenceInfo xmlns:p15="http://schemas.microsoft.com/office/powerpoint/2012/main" userId="S-1-5-21-4284197286-693118974-3639419269-2108" providerId="AD"/>
      </p:ext>
    </p:extLst>
  </p:cmAuthor>
  <p:cmAuthor id="4" name="VERLINDEN Tania (HOME)" initials="VT(" lastIdx="2" clrIdx="3">
    <p:extLst>
      <p:ext uri="{19B8F6BF-5375-455C-9EA6-DF929625EA0E}">
        <p15:presenceInfo xmlns:p15="http://schemas.microsoft.com/office/powerpoint/2012/main" userId="S-1-5-21-1606980848-2025429265-839522115-385539" providerId="AD"/>
      </p:ext>
    </p:extLst>
  </p:cmAuthor>
  <p:cmAuthor id="5" name="JELINKOVA Nikola EXT" initials="JNE" lastIdx="1" clrIdx="4">
    <p:extLst>
      <p:ext uri="{19B8F6BF-5375-455C-9EA6-DF929625EA0E}">
        <p15:presenceInfo xmlns:p15="http://schemas.microsoft.com/office/powerpoint/2012/main" userId="S-1-5-21-4284197286-693118974-3639419269-30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49A"/>
    <a:srgbClr val="152E75"/>
    <a:srgbClr val="0E4194"/>
    <a:srgbClr val="FFED00"/>
    <a:srgbClr val="573B64"/>
    <a:srgbClr val="BBC3D3"/>
    <a:srgbClr val="81567B"/>
    <a:srgbClr val="3E6CC0"/>
    <a:srgbClr val="EEDF82"/>
    <a:srgbClr val="9EC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865" autoAdjust="0"/>
  </p:normalViewPr>
  <p:slideViewPr>
    <p:cSldViewPr snapToGrid="0">
      <p:cViewPr>
        <p:scale>
          <a:sx n="100" d="100"/>
          <a:sy n="100" d="100"/>
        </p:scale>
        <p:origin x="26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79AA66-5B7E-47E7-BAE8-513C3F9D2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A53B0-C9B9-4938-B0CF-8B9943726F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3BEB3-976A-40A6-BFA0-1FABB5FC58D6}" type="datetimeFigureOut">
              <a:rPr lang="LID4096" smtClean="0"/>
              <a:t>12/08/2023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EF7F3-05F5-44E6-93C1-3ABEEB212B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CBAF0-9801-48DB-B840-B9F8EBF80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B53CE-859E-44D7-8870-A9B7B5A2EF6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76396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2626-451F-4550-ACE5-3BD3BCC5E9B4}" type="datetimeFigureOut">
              <a:rPr lang="x-none" smtClean="0"/>
              <a:t>12/08/2023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BBC58-D4A7-44C2-A40C-F3147D9A8D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3899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facebook.com/EuropeanGnssAgency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european-gnss-agency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jpeg"/><Relationship Id="rId1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hyperlink" Target="https://www.youtube.com/user/egnos1" TargetMode="External"/><Relationship Id="rId5" Type="http://schemas.openxmlformats.org/officeDocument/2006/relationships/hyperlink" Target="https://www.instagram.com/space4eu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hyperlink" Target="http://www.euspa.europa.eu/" TargetMode="External"/><Relationship Id="rId9" Type="http://schemas.openxmlformats.org/officeDocument/2006/relationships/hyperlink" Target="https://twitter.com/EU_GNSS" TargetMode="External"/><Relationship Id="rId1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145558-8246-456E-B8CD-967F661A6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6" y="-9054"/>
            <a:ext cx="12192000" cy="4066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C12994-F954-4CC5-8EB2-187D6F3AE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206" y="4437008"/>
            <a:ext cx="6546194" cy="888812"/>
          </a:xfrm>
        </p:spPr>
        <p:txBody>
          <a:bodyPr anchor="b">
            <a:noAutofit/>
          </a:bodyPr>
          <a:lstStyle>
            <a:lvl1pPr algn="l">
              <a:defRPr sz="3600" b="0">
                <a:solidFill>
                  <a:srgbClr val="0E4194"/>
                </a:solidFill>
                <a:latin typeface="Exo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43214-538D-4338-995B-95C0A0E412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204" y="5436054"/>
            <a:ext cx="6546193" cy="37749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/ Conference Name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A7B9-92A9-4AC2-8BC2-886EE81D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5205" y="626036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EF7968EF-8B58-40DD-98E3-1940FC397E50}" type="datetime1">
              <a:rPr lang="x-none" smtClean="0"/>
              <a:pPr/>
              <a:t>12/08/2023</a:t>
            </a:fld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728F9-1C9F-449C-8C6B-24341B714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587" y="4942522"/>
            <a:ext cx="3348433" cy="131784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391F1B2-943D-4C7F-B700-C80A3FD5BB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5205" y="5867942"/>
            <a:ext cx="6546192" cy="365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  <a:endParaRPr lang="x-non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5CCAA0-90D6-4408-A0FF-F8A4B40127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365" y="325224"/>
            <a:ext cx="1880702" cy="8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4E6618-7400-4716-8CC5-811EB3126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4B5C3-1954-4836-A740-49FB4B65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0661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4006-3564-4BC9-A642-4575A048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19788-4531-4439-90B5-208E25691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110649-030B-415B-96D1-4A434EC32A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7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C0AB09-3DC9-4475-9294-09FA107F7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89E8A8-0CE0-41D3-B10A-28C36CF760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2AF29E4-149F-44EA-AE5C-A5D7D75F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8716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5804C1-46F6-402A-8004-E70D603F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0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DE9A-A776-4884-AB73-2CDE3E0F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B0C1-19B7-417E-A421-9DBCD28BF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0450"/>
            <a:ext cx="5181600" cy="35254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0377E-104B-44F9-ADD6-39E7D7C0C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24099"/>
            <a:ext cx="5181600" cy="35433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9093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7D17-E66A-4268-9494-3E059147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300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20860-6ACE-44FF-976D-C004CDAD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1933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1E8B0-3A0B-4E90-835C-D0B14C0E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48025"/>
            <a:ext cx="5157787" cy="2619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048AE-0FC1-4CE2-912F-76D9FF4ED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933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663BD-0D76-4510-BFF0-E36B468DE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48024"/>
            <a:ext cx="5183188" cy="2619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0621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58CA-2FC7-4F33-BAE5-4E2626C3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25" y="990600"/>
            <a:ext cx="6900949" cy="12021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3956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DC5EBA-5F1E-4148-9034-8FB92887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6CBB6-DA50-4DB8-9451-A6B95D094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4F2F3-3A85-426D-BDB0-F4FD7B2C59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D037027-D50C-43B2-839B-B44B7CC4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25" y="990600"/>
            <a:ext cx="6900949" cy="12021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90375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DC5EBA-5F1E-4148-9034-8FB92887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1219200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6CBB6-DA50-4DB8-9451-A6B95D094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41A4F-7298-4E2D-9729-F7A4389F40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89B139-208C-4B7C-8D06-ECAE8D65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21" y="996352"/>
            <a:ext cx="6900949" cy="12021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9343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C521-E455-4664-8140-A2AA49ED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0124"/>
            <a:ext cx="3932237" cy="11781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E89A1-0815-4810-AA1B-81F0C4F1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24100"/>
            <a:ext cx="6172200" cy="3536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06A7-20A0-44E2-844E-C07CE5BF0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544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622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CDDE-439B-4495-9DC1-71B3FAB8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126"/>
            <a:ext cx="3932237" cy="11761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ECC46-43A1-4334-AEAD-234498055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24100"/>
            <a:ext cx="6172200" cy="3536950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9DAC1-5336-46BD-B674-5233FD07E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544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335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48EC-5E70-47D4-B103-6821FAFB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5C98-E6D5-4C2B-A769-8AF41715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22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69162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CDC09B-F14B-472E-86FC-BB7DE0B60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4" y="5150824"/>
            <a:ext cx="12192000" cy="1716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C49563-FB13-48C9-AF95-E3BEA493D6E8}"/>
              </a:ext>
            </a:extLst>
          </p:cNvPr>
          <p:cNvSpPr txBox="1"/>
          <p:nvPr userDrawn="1"/>
        </p:nvSpPr>
        <p:spPr>
          <a:xfrm>
            <a:off x="838200" y="5463521"/>
            <a:ext cx="233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spc="100" baseline="0" dirty="0">
                <a:solidFill>
                  <a:schemeClr val="bg1"/>
                </a:solidFill>
                <a:latin typeface="+mn-lt"/>
              </a:rPr>
              <a:t>EUSPA is hiring!</a:t>
            </a:r>
            <a:endParaRPr lang="x-none" sz="1800" b="0" spc="10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9AB05-DE83-4DFB-9787-33514F617D52}"/>
              </a:ext>
            </a:extLst>
          </p:cNvPr>
          <p:cNvSpPr txBox="1"/>
          <p:nvPr userDrawn="1"/>
        </p:nvSpPr>
        <p:spPr>
          <a:xfrm>
            <a:off x="838200" y="5865116"/>
            <a:ext cx="450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spc="40" baseline="0" dirty="0">
                <a:solidFill>
                  <a:schemeClr val="bg1"/>
                </a:solidFill>
                <a:latin typeface="+mn-lt"/>
              </a:rPr>
              <a:t>Apply today and help shape the future of #EUSpace!</a:t>
            </a:r>
            <a:endParaRPr lang="x-none" sz="1400" b="0" spc="4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BA745-A349-44DB-B121-31B93B135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975" y="670389"/>
            <a:ext cx="2384255" cy="9383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5A8525-F1BC-45C7-9CC9-732D10920A9D}"/>
              </a:ext>
            </a:extLst>
          </p:cNvPr>
          <p:cNvSpPr txBox="1">
            <a:spLocks/>
          </p:cNvSpPr>
          <p:nvPr userDrawn="1"/>
        </p:nvSpPr>
        <p:spPr>
          <a:xfrm>
            <a:off x="3970417" y="3179776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Get in touch with us</a:t>
            </a:r>
            <a:endParaRPr lang="x-none" sz="1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EB64B9-3D50-4BF2-BB6B-A7178B16DA3F}"/>
              </a:ext>
            </a:extLst>
          </p:cNvPr>
          <p:cNvSpPr txBox="1">
            <a:spLocks/>
          </p:cNvSpPr>
          <p:nvPr userDrawn="1"/>
        </p:nvSpPr>
        <p:spPr>
          <a:xfrm>
            <a:off x="3970417" y="3620214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spc="110" baseline="0" dirty="0">
                <a:solidFill>
                  <a:srgbClr val="0E4194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www.euspa.europa.eu</a:t>
            </a:r>
            <a:endParaRPr lang="x-none" sz="2000" b="1" spc="110" baseline="0" dirty="0">
              <a:solidFill>
                <a:srgbClr val="0E4194"/>
              </a:solidFill>
              <a:latin typeface="+mn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C1EB419-E817-4584-87D0-7B8FFB0A56FB}"/>
              </a:ext>
            </a:extLst>
          </p:cNvPr>
          <p:cNvSpPr txBox="1">
            <a:spLocks/>
          </p:cNvSpPr>
          <p:nvPr userDrawn="1"/>
        </p:nvSpPr>
        <p:spPr>
          <a:xfrm>
            <a:off x="4024109" y="2121249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Exo Light" pitchFamily="2" charset="0"/>
              </a:rPr>
              <a:t>Linking space to user needs</a:t>
            </a:r>
            <a:endParaRPr lang="x-none" sz="1600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Exo Light" pitchFamily="2" charset="0"/>
            </a:endParaRPr>
          </a:p>
        </p:txBody>
      </p:sp>
      <p:pic>
        <p:nvPicPr>
          <p:cNvPr id="27" name="Picture 26">
            <a:hlinkClick r:id="rId5"/>
            <a:extLst>
              <a:ext uri="{FF2B5EF4-FFF2-40B4-BE49-F238E27FC236}">
                <a16:creationId xmlns:a16="http://schemas.microsoft.com/office/drawing/2014/main" id="{5DCD0423-0ED1-41A0-AA02-158CE05C13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37" y="4278667"/>
            <a:ext cx="482708" cy="482708"/>
          </a:xfrm>
          <a:prstGeom prst="rect">
            <a:avLst/>
          </a:prstGeom>
        </p:spPr>
      </p:pic>
      <p:pic>
        <p:nvPicPr>
          <p:cNvPr id="28" name="Picture 27">
            <a:hlinkClick r:id="rId7"/>
            <a:extLst>
              <a:ext uri="{FF2B5EF4-FFF2-40B4-BE49-F238E27FC236}">
                <a16:creationId xmlns:a16="http://schemas.microsoft.com/office/drawing/2014/main" id="{A6B9A15E-0BA2-402E-AF69-287F28EF3A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255271"/>
            <a:ext cx="482708" cy="482708"/>
          </a:xfrm>
          <a:prstGeom prst="rect">
            <a:avLst/>
          </a:prstGeom>
        </p:spPr>
      </p:pic>
      <p:pic>
        <p:nvPicPr>
          <p:cNvPr id="29" name="Picture 28">
            <a:hlinkClick r:id="rId9"/>
            <a:extLst>
              <a:ext uri="{FF2B5EF4-FFF2-40B4-BE49-F238E27FC236}">
                <a16:creationId xmlns:a16="http://schemas.microsoft.com/office/drawing/2014/main" id="{4EFDE00B-5BBE-4A90-AD11-190CFA97826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35" y="4392269"/>
            <a:ext cx="227683" cy="232738"/>
          </a:xfrm>
          <a:prstGeom prst="rect">
            <a:avLst/>
          </a:prstGeom>
        </p:spPr>
      </p:pic>
      <p:pic>
        <p:nvPicPr>
          <p:cNvPr id="30" name="Picture 29">
            <a:hlinkClick r:id="rId11"/>
            <a:extLst>
              <a:ext uri="{FF2B5EF4-FFF2-40B4-BE49-F238E27FC236}">
                <a16:creationId xmlns:a16="http://schemas.microsoft.com/office/drawing/2014/main" id="{0195C0E3-05EC-45D2-A311-7A66EDBB9D5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95" y="4419257"/>
            <a:ext cx="293115" cy="206904"/>
          </a:xfrm>
          <a:prstGeom prst="rect">
            <a:avLst/>
          </a:prstGeom>
        </p:spPr>
      </p:pic>
      <p:pic>
        <p:nvPicPr>
          <p:cNvPr id="31" name="Picture 30">
            <a:hlinkClick r:id="rId13"/>
            <a:extLst>
              <a:ext uri="{FF2B5EF4-FFF2-40B4-BE49-F238E27FC236}">
                <a16:creationId xmlns:a16="http://schemas.microsoft.com/office/drawing/2014/main" id="{EB4D47A0-C570-49EB-A1D6-095E5E5A91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" y="4278667"/>
            <a:ext cx="423276" cy="42327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3532D38-92DB-4C0E-BA7E-AB1D2653B05D}"/>
              </a:ext>
            </a:extLst>
          </p:cNvPr>
          <p:cNvSpPr txBox="1">
            <a:spLocks/>
          </p:cNvSpPr>
          <p:nvPr userDrawn="1"/>
        </p:nvSpPr>
        <p:spPr>
          <a:xfrm>
            <a:off x="7699416" y="4369716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D4732ED-2D96-46B3-813F-6A9F9EF44215}"/>
              </a:ext>
            </a:extLst>
          </p:cNvPr>
          <p:cNvSpPr txBox="1">
            <a:spLocks/>
          </p:cNvSpPr>
          <p:nvPr userDrawn="1"/>
        </p:nvSpPr>
        <p:spPr>
          <a:xfrm>
            <a:off x="6097600" y="4363106"/>
            <a:ext cx="1145698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@space4eu</a:t>
            </a:r>
            <a:endParaRPr lang="x-none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BCBEA2C-B700-4C11-B313-1EA19C52E089}"/>
              </a:ext>
            </a:extLst>
          </p:cNvPr>
          <p:cNvSpPr txBox="1">
            <a:spLocks/>
          </p:cNvSpPr>
          <p:nvPr userDrawn="1"/>
        </p:nvSpPr>
        <p:spPr>
          <a:xfrm>
            <a:off x="4457221" y="4376170"/>
            <a:ext cx="1098352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@EU4Space</a:t>
            </a:r>
            <a:endParaRPr lang="x-none" sz="120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4A1F614-8D0D-4B17-B727-F22395CA9342}"/>
              </a:ext>
            </a:extLst>
          </p:cNvPr>
          <p:cNvSpPr txBox="1">
            <a:spLocks/>
          </p:cNvSpPr>
          <p:nvPr userDrawn="1"/>
        </p:nvSpPr>
        <p:spPr>
          <a:xfrm>
            <a:off x="2950920" y="4360091"/>
            <a:ext cx="1350065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9CD1DAC-539B-44B4-BB82-1F6457D17217}"/>
              </a:ext>
            </a:extLst>
          </p:cNvPr>
          <p:cNvSpPr txBox="1">
            <a:spLocks/>
          </p:cNvSpPr>
          <p:nvPr userDrawn="1"/>
        </p:nvSpPr>
        <p:spPr>
          <a:xfrm>
            <a:off x="1218585" y="4355738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EU4Space</a:t>
            </a:r>
            <a:endParaRPr lang="x-none" sz="1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65287F-F04E-4B7E-A244-23B0179596E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94" y="4369716"/>
            <a:ext cx="370487" cy="310578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774BF58-EDAD-49FB-ACBF-A14E5CE258C5}"/>
              </a:ext>
            </a:extLst>
          </p:cNvPr>
          <p:cNvSpPr txBox="1">
            <a:spLocks/>
          </p:cNvSpPr>
          <p:nvPr userDrawn="1"/>
        </p:nvSpPr>
        <p:spPr>
          <a:xfrm>
            <a:off x="9268022" y="4342728"/>
            <a:ext cx="2495353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@EUSPA@social.network.europa.eu</a:t>
            </a:r>
            <a:endParaRPr lang="x-none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6E362F-27BE-4427-B176-A87F10EB5EF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61" y="602433"/>
            <a:ext cx="2524073" cy="10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911"/>
            <a:ext cx="4955771" cy="35424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1A82BD5-6251-4706-AFC8-4032023B2F6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096000" y="2330450"/>
            <a:ext cx="4957357" cy="3536950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2506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B9D39D-E6AB-4A77-A120-736E97C0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319338"/>
            <a:ext cx="293812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B63126-B278-4EE7-8B08-C3F118B1DB1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156497" y="2319338"/>
            <a:ext cx="293812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76E87D-CEDE-4E9D-8B8B-F683102A0E6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473205" y="2319338"/>
            <a:ext cx="293812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1A9C22B-D120-41A1-BE25-C33806F79F0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73204" y="3269838"/>
            <a:ext cx="2938129" cy="2597562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2292FDB-3421-493E-B1B5-1D7819AFE59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154908" y="3269838"/>
            <a:ext cx="2938129" cy="2597562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CCC744-9FA8-4FBB-AC06-6CB721D5060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9788" y="3258385"/>
            <a:ext cx="2938129" cy="2597562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86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053"/>
            <a:ext cx="10519611" cy="12021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B9D39D-E6AB-4A77-A120-736E97C0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319338"/>
            <a:ext cx="2362189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B63126-B278-4EE7-8B08-C3F118B1DB1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54923" y="2319338"/>
            <a:ext cx="236219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76E87D-CEDE-4E9D-8B8B-F683102A0E6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74887" y="2319338"/>
            <a:ext cx="236219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75F4DDA-10E8-4E23-AD28-CDD4CFB0A6A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90021" y="2319338"/>
            <a:ext cx="236219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8DCD0C-1D20-4F2F-8083-B92D46A116C3}"/>
              </a:ext>
            </a:extLst>
          </p:cNvPr>
          <p:cNvSpPr/>
          <p:nvPr userDrawn="1"/>
        </p:nvSpPr>
        <p:spPr>
          <a:xfrm>
            <a:off x="838200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C23DF-3499-4831-B525-E95261361D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11250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3F77A2-CF3D-4D65-BCA9-31F5ABBAF8C6}"/>
              </a:ext>
            </a:extLst>
          </p:cNvPr>
          <p:cNvSpPr/>
          <p:nvPr userDrawn="1"/>
        </p:nvSpPr>
        <p:spPr>
          <a:xfrm>
            <a:off x="3553335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2F5B2AB-0FD2-4B44-8C4B-F9B345AE0D7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26385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8A3BE3-2A58-4298-BBD8-0EF33B8BC535}"/>
              </a:ext>
            </a:extLst>
          </p:cNvPr>
          <p:cNvSpPr/>
          <p:nvPr userDrawn="1"/>
        </p:nvSpPr>
        <p:spPr>
          <a:xfrm>
            <a:off x="6274887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9CE5858C-E3B0-406D-B2D1-F41C691FC97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47937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214D0BB-4A2B-4C31-9B74-1CA95BB2821A}"/>
              </a:ext>
            </a:extLst>
          </p:cNvPr>
          <p:cNvSpPr/>
          <p:nvPr userDrawn="1"/>
        </p:nvSpPr>
        <p:spPr>
          <a:xfrm>
            <a:off x="8988433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95A2A8D-2657-4E33-9548-AFB74DB0027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61483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82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FB23E9-58BC-4102-881C-E68D0CEE5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7686F-D7E3-4B19-9CC8-D8768253A7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705C4-FA1F-4D4F-B49D-6E6FC081D2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8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911"/>
            <a:ext cx="10515600" cy="35424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C0AB09-3DC9-4475-9294-09FA107F7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89E8A8-0CE0-41D3-B10A-28C36CF760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5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F72AE-D6D5-40FC-AA73-91D214051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799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487" y="2310304"/>
            <a:ext cx="4639313" cy="355709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0304"/>
            <a:ext cx="4619017" cy="22373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19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B5C3-1954-4836-A740-49FB4B65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0661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4006-3564-4BC9-A642-4575A048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4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5673D-84F3-4356-A429-7E8748EE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053"/>
            <a:ext cx="6900949" cy="12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CF2DB-9D68-4A2D-8503-2EEA8B2D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4911"/>
            <a:ext cx="10515600" cy="354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75BF7-D759-47AF-9BED-A7852014DE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AB27CC-B733-4B65-B9FD-DA77CCC17BA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719" r:id="rId3"/>
    <p:sldLayoutId id="2147483720" r:id="rId4"/>
    <p:sldLayoutId id="2147483721" r:id="rId5"/>
    <p:sldLayoutId id="2147483715" r:id="rId6"/>
    <p:sldLayoutId id="2147483687" r:id="rId7"/>
    <p:sldLayoutId id="2147483688" r:id="rId8"/>
    <p:sldLayoutId id="2147483651" r:id="rId9"/>
    <p:sldLayoutId id="2147483717" r:id="rId10"/>
    <p:sldLayoutId id="2147483718" r:id="rId11"/>
    <p:sldLayoutId id="2147483652" r:id="rId12"/>
    <p:sldLayoutId id="2147483653" r:id="rId13"/>
    <p:sldLayoutId id="2147483654" r:id="rId14"/>
    <p:sldLayoutId id="2147483655" r:id="rId15"/>
    <p:sldLayoutId id="2147483716" r:id="rId16"/>
    <p:sldLayoutId id="2147483656" r:id="rId17"/>
    <p:sldLayoutId id="2147483657" r:id="rId18"/>
    <p:sldLayoutId id="2147483658" r:id="rId19"/>
    <p:sldLayoutId id="214748366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E4194"/>
          </a:solidFill>
          <a:latin typeface="Exo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64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orient="horz" pos="62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ENTRUSTED@euspa.europa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B50F-D835-4C1C-ADA0-6005E2E617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GOVSATCOM for Disaster Risk Management 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196FD-0CB9-42CA-BB22-DB6C07C4A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Eurisy</a:t>
            </a:r>
            <a:r>
              <a:rPr lang="en-US" dirty="0"/>
              <a:t> Workshop in Brussels, 11 December 2023 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5CDA8-99FD-43ED-991B-5B6FFBBC49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Georgios SYNNEFAKIS, GOVSATCOM </a:t>
            </a:r>
            <a:r>
              <a:rPr lang="en-US" dirty="0" err="1"/>
              <a:t>Programme</a:t>
            </a:r>
            <a:r>
              <a:rPr lang="en-US" dirty="0"/>
              <a:t> Manager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477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C1D80-490F-4336-8042-83A9468B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553"/>
            <a:ext cx="6900949" cy="1202150"/>
          </a:xfrm>
        </p:spPr>
        <p:txBody>
          <a:bodyPr>
            <a:normAutofit fontScale="90000"/>
          </a:bodyPr>
          <a:lstStyle/>
          <a:p>
            <a:r>
              <a:rPr lang="en-US" dirty="0"/>
              <a:t>Space based solutions and telecommunications for disaster risk management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7155F-F6A8-4EF9-BB81-9D883EC6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05702"/>
            <a:ext cx="10886993" cy="47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A363-360B-4072-BD6C-05FE026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358871"/>
            <a:ext cx="8221909" cy="1276981"/>
          </a:xfrm>
        </p:spPr>
        <p:txBody>
          <a:bodyPr>
            <a:normAutofit fontScale="90000"/>
          </a:bodyPr>
          <a:lstStyle/>
          <a:p>
            <a:r>
              <a:rPr lang="en-US" dirty="0"/>
              <a:t>Crisis Management will account for almost half of the total SATCOM demand in 2025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8770C-1091-40AA-AA59-4DC32F536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060" y="1786856"/>
            <a:ext cx="6397088" cy="2419770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Civil Protection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one of the main contributors </a:t>
            </a:r>
          </a:p>
          <a:p>
            <a:pPr marL="630238" lvl="1" indent="-227013">
              <a:buFont typeface="+mj-lt"/>
              <a:buAutoNum type="romanL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SATCOM is key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terrestrial networks are unavailable</a:t>
            </a:r>
          </a:p>
          <a:p>
            <a:pPr marL="630238" lvl="1" indent="-227013">
              <a:buFont typeface="+mj-lt"/>
              <a:buAutoNum type="romanL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Real-time monitoring of emergency operations, fostering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communication among response teams and coordination centers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number of expected natural disasters due to climate change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of units equipped with 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on the Move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capability and the spread of intelligent sensors transmitting valuable data.</a:t>
            </a:r>
            <a:endParaRPr lang="LID4096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212AA-9208-4F51-816F-CAF81068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298" y="4282860"/>
            <a:ext cx="2239447" cy="2302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1BB68-C63D-4E57-92FD-BF2D716D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06" y="1713744"/>
            <a:ext cx="4204764" cy="2492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3679D-CCB7-4509-8975-B594BCF030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25"/>
          <a:stretch/>
        </p:blipFill>
        <p:spPr>
          <a:xfrm>
            <a:off x="948981" y="4408016"/>
            <a:ext cx="3899505" cy="218655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570C52-ED82-4C3E-8591-2BCD4AC9DB8A}"/>
              </a:ext>
            </a:extLst>
          </p:cNvPr>
          <p:cNvSpPr txBox="1">
            <a:spLocks/>
          </p:cNvSpPr>
          <p:nvPr/>
        </p:nvSpPr>
        <p:spPr>
          <a:xfrm>
            <a:off x="4848486" y="5537021"/>
            <a:ext cx="3424246" cy="9621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emergency response vehicles </a:t>
            </a:r>
            <a:r>
              <a:rPr lang="en-US" sz="1400" dirty="0"/>
              <a:t>serve as a critical asset for first responders, such as civil protection, ambulance services, and fire &amp; rescue teams.</a:t>
            </a:r>
          </a:p>
        </p:txBody>
      </p:sp>
    </p:spTree>
    <p:extLst>
      <p:ext uri="{BB962C8B-B14F-4D97-AF65-F5344CB8AC3E}">
        <p14:creationId xmlns:p14="http://schemas.microsoft.com/office/powerpoint/2010/main" val="406958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6DEC-95E5-4C94-8A29-20000EDE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953"/>
            <a:ext cx="6900949" cy="1202150"/>
          </a:xfrm>
        </p:spPr>
        <p:txBody>
          <a:bodyPr/>
          <a:lstStyle/>
          <a:p>
            <a:r>
              <a:rPr lang="en-US" dirty="0"/>
              <a:t>EU GOVSATCOM – </a:t>
            </a:r>
            <a:br>
              <a:rPr lang="en-US" dirty="0"/>
            </a:br>
            <a:r>
              <a:rPr lang="en-US" dirty="0"/>
              <a:t>Common Union Pool</a:t>
            </a:r>
            <a:endParaRPr lang="LID4096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E0A7DA1-E43A-4667-BD8C-74862F7D3FF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2D733E-3264-41AF-819B-F4786F848FED}" type="slidenum">
              <a:rPr lang="LID4096" smtClean="0"/>
              <a:pPr/>
              <a:t>4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51442-3810-42AE-9FCE-EDC26AD32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2" y="1446147"/>
            <a:ext cx="4664773" cy="2593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893404-0976-4648-8FF8-A658417EA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620" y="1446147"/>
            <a:ext cx="4108938" cy="25949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BD99A0-191F-4C00-8634-9D215BCD721D}"/>
              </a:ext>
            </a:extLst>
          </p:cNvPr>
          <p:cNvSpPr/>
          <p:nvPr/>
        </p:nvSpPr>
        <p:spPr>
          <a:xfrm>
            <a:off x="555152" y="4335488"/>
            <a:ext cx="10958406" cy="201985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GOVSATCOM pools existing satellite communication capacities and services into a common Union pool</a:t>
            </a:r>
          </a:p>
          <a:p>
            <a:endParaRPr lang="en-US" dirty="0"/>
          </a:p>
          <a:p>
            <a:r>
              <a:rPr lang="en-US" dirty="0"/>
              <a:t>Users access capacities and services listed in the service portfolio through the </a:t>
            </a:r>
            <a:r>
              <a:rPr lang="en-US" b="1" dirty="0">
                <a:solidFill>
                  <a:srgbClr val="F9A49A"/>
                </a:solidFill>
              </a:rPr>
              <a:t>GOVSATCOM Hubs</a:t>
            </a:r>
            <a:br>
              <a:rPr lang="en-US" dirty="0"/>
            </a:br>
            <a:endParaRPr lang="en-US" dirty="0"/>
          </a:p>
          <a:p>
            <a:r>
              <a:rPr lang="en-US" dirty="0"/>
              <a:t>3 GOVSATCOM Service categories: 1) raw capacity 2) anchored capacity 3) end to end services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45A2E18-2980-4101-BD00-739E94806E5D}"/>
              </a:ext>
            </a:extLst>
          </p:cNvPr>
          <p:cNvSpPr/>
          <p:nvPr/>
        </p:nvSpPr>
        <p:spPr>
          <a:xfrm>
            <a:off x="5397553" y="2524649"/>
            <a:ext cx="1755287" cy="67324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GOVSATCOM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038D6-30D5-46C1-8B58-D6E12164DAC1}"/>
              </a:ext>
            </a:extLst>
          </p:cNvPr>
          <p:cNvSpPr txBox="1"/>
          <p:nvPr/>
        </p:nvSpPr>
        <p:spPr>
          <a:xfrm>
            <a:off x="8879652" y="1643230"/>
            <a:ext cx="1000823" cy="65781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1200" dirty="0"/>
              <a:t>Common </a:t>
            </a:r>
          </a:p>
          <a:p>
            <a:r>
              <a:rPr lang="en-US" sz="1200" dirty="0"/>
              <a:t>Union </a:t>
            </a:r>
          </a:p>
          <a:p>
            <a:r>
              <a:rPr lang="en-US" sz="1200" dirty="0"/>
              <a:t>Pool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o Sans W1G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3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6DEC-95E5-4C94-8A29-20000EDE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953"/>
            <a:ext cx="6900949" cy="1202150"/>
          </a:xfrm>
        </p:spPr>
        <p:txBody>
          <a:bodyPr>
            <a:normAutofit/>
          </a:bodyPr>
          <a:lstStyle/>
          <a:p>
            <a:r>
              <a:rPr lang="en-US" dirty="0"/>
              <a:t>The GOVSATCOM ecosystem –</a:t>
            </a:r>
            <a:br>
              <a:rPr lang="en-US" dirty="0"/>
            </a:br>
            <a:r>
              <a:rPr lang="en-US" dirty="0"/>
              <a:t>the benefits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9588D-04AD-41BA-87AF-C7B16946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465" y="602990"/>
            <a:ext cx="5142192" cy="21026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6A1D4F-EF68-475B-A177-4423256A3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26" y="2192186"/>
            <a:ext cx="6702122" cy="3993628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5DA9BAD-3D77-4199-9049-349013204336}"/>
              </a:ext>
            </a:extLst>
          </p:cNvPr>
          <p:cNvSpPr/>
          <p:nvPr/>
        </p:nvSpPr>
        <p:spPr>
          <a:xfrm>
            <a:off x="6958465" y="1020569"/>
            <a:ext cx="3901950" cy="177025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DB16AC-634D-4730-872C-FDD32FFD5FCD}"/>
              </a:ext>
            </a:extLst>
          </p:cNvPr>
          <p:cNvSpPr/>
          <p:nvPr/>
        </p:nvSpPr>
        <p:spPr>
          <a:xfrm>
            <a:off x="147301" y="1805140"/>
            <a:ext cx="7277100" cy="4856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892F9B0-E824-4F65-A62D-DAC4A2E4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625" y="3949540"/>
            <a:ext cx="3996074" cy="2419770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Unified satellite communications service catalogue with prices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Easy to compare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 booked resources-services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Easy and fast booking of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priority needs served through crisis margin SATCOM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Innovative SATCOM services delivered by the EU multi-orbital constellation IRIS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. . and many more!</a:t>
            </a:r>
            <a:endParaRPr lang="LID4096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C61ED7-2C0F-43D3-9807-A5E1F948A6D8}"/>
              </a:ext>
            </a:extLst>
          </p:cNvPr>
          <p:cNvCxnSpPr>
            <a:stCxn id="29" idx="1"/>
            <a:endCxn id="30" idx="0"/>
          </p:cNvCxnSpPr>
          <p:nvPr/>
        </p:nvCxnSpPr>
        <p:spPr>
          <a:xfrm flipH="1">
            <a:off x="3785851" y="1279817"/>
            <a:ext cx="3744041" cy="525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A074317-28C6-43C8-A018-41887355C543}"/>
              </a:ext>
            </a:extLst>
          </p:cNvPr>
          <p:cNvCxnSpPr>
            <a:cxnSpLocks/>
            <a:stCxn id="29" idx="5"/>
            <a:endCxn id="30" idx="6"/>
          </p:cNvCxnSpPr>
          <p:nvPr/>
        </p:nvCxnSpPr>
        <p:spPr>
          <a:xfrm flipH="1">
            <a:off x="7424401" y="2531577"/>
            <a:ext cx="2864587" cy="170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7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A363-360B-4072-BD6C-05FE026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358871"/>
            <a:ext cx="8221909" cy="1276981"/>
          </a:xfrm>
        </p:spPr>
        <p:txBody>
          <a:bodyPr>
            <a:normAutofit/>
          </a:bodyPr>
          <a:lstStyle/>
          <a:p>
            <a:r>
              <a:rPr lang="en-GB" dirty="0"/>
              <a:t>ENTRUSTED: The voice of EU and National secure SATCOM users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4E0C1-F1D6-40C2-8D0A-E579C5CA0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3" y="1388231"/>
            <a:ext cx="5363003" cy="39317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D51B43-4984-485E-91F1-DDEEDE6FFD1F}"/>
              </a:ext>
            </a:extLst>
          </p:cNvPr>
          <p:cNvSpPr/>
          <p:nvPr/>
        </p:nvSpPr>
        <p:spPr>
          <a:xfrm>
            <a:off x="483031" y="4089868"/>
            <a:ext cx="5093208" cy="4086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Interaction with Potential GOVSATCOM Users 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BCA281-7FE5-4CDE-AFD1-DC235952EAD3}"/>
              </a:ext>
            </a:extLst>
          </p:cNvPr>
          <p:cNvSpPr/>
          <p:nvPr/>
        </p:nvSpPr>
        <p:spPr>
          <a:xfrm>
            <a:off x="483031" y="5498565"/>
            <a:ext cx="3099776" cy="5819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192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use cases analyzed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D0CD5E-290A-4DEB-B8EF-84831B870EF2}"/>
              </a:ext>
            </a:extLst>
          </p:cNvPr>
          <p:cNvSpPr/>
          <p:nvPr/>
        </p:nvSpPr>
        <p:spPr>
          <a:xfrm>
            <a:off x="5990616" y="5132152"/>
            <a:ext cx="1578006" cy="416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months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F76198-1119-4739-9AF0-A2CA092A7DB4}"/>
              </a:ext>
            </a:extLst>
          </p:cNvPr>
          <p:cNvSpPr/>
          <p:nvPr/>
        </p:nvSpPr>
        <p:spPr>
          <a:xfrm>
            <a:off x="3862915" y="5616450"/>
            <a:ext cx="1578006" cy="4607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Consultation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BE8965-AAC4-482F-87AA-66334D97C903}"/>
              </a:ext>
            </a:extLst>
          </p:cNvPr>
          <p:cNvSpPr/>
          <p:nvPr/>
        </p:nvSpPr>
        <p:spPr>
          <a:xfrm>
            <a:off x="6252464" y="5664263"/>
            <a:ext cx="1578006" cy="3651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450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3458B2-49F8-4369-94A8-21F8F69FE2F8}"/>
              </a:ext>
            </a:extLst>
          </p:cNvPr>
          <p:cNvSpPr/>
          <p:nvPr/>
        </p:nvSpPr>
        <p:spPr>
          <a:xfrm>
            <a:off x="6536851" y="6148106"/>
            <a:ext cx="1653871" cy="416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154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responses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F8C51285-C5C3-4F86-AD7B-335474E84015}"/>
              </a:ext>
            </a:extLst>
          </p:cNvPr>
          <p:cNvSpPr/>
          <p:nvPr/>
        </p:nvSpPr>
        <p:spPr>
          <a:xfrm>
            <a:off x="5509181" y="5167729"/>
            <a:ext cx="345767" cy="1360287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A3DFB9E-53CB-4F2B-BFC9-0F5E250F1377}"/>
              </a:ext>
            </a:extLst>
          </p:cNvPr>
          <p:cNvSpPr/>
          <p:nvPr/>
        </p:nvSpPr>
        <p:spPr>
          <a:xfrm>
            <a:off x="8386457" y="5095533"/>
            <a:ext cx="345767" cy="1469060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34563D-7175-48B5-8207-843FBA8C6711}"/>
              </a:ext>
            </a:extLst>
          </p:cNvPr>
          <p:cNvSpPr/>
          <p:nvPr/>
        </p:nvSpPr>
        <p:spPr>
          <a:xfrm>
            <a:off x="8913468" y="5688253"/>
            <a:ext cx="345767" cy="119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8F5971-B109-41C4-BD05-2673AC18E95A}"/>
              </a:ext>
            </a:extLst>
          </p:cNvPr>
          <p:cNvSpPr/>
          <p:nvPr/>
        </p:nvSpPr>
        <p:spPr>
          <a:xfrm>
            <a:off x="8913469" y="5858059"/>
            <a:ext cx="345767" cy="119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211852-E3BF-45B6-8483-F9DF883156F5}"/>
              </a:ext>
            </a:extLst>
          </p:cNvPr>
          <p:cNvSpPr/>
          <p:nvPr/>
        </p:nvSpPr>
        <p:spPr>
          <a:xfrm>
            <a:off x="9409631" y="5219244"/>
            <a:ext cx="2216049" cy="939519"/>
          </a:xfrm>
          <a:prstGeom prst="roundRect">
            <a:avLst/>
          </a:prstGeom>
          <a:gradFill>
            <a:gsLst>
              <a:gs pos="0">
                <a:srgbClr val="00B0F0">
                  <a:alpha val="9000"/>
                </a:srgbClr>
              </a:gs>
              <a:gs pos="74000">
                <a:srgbClr val="00B0F0">
                  <a:alpha val="46000"/>
                </a:srgbClr>
              </a:gs>
              <a:gs pos="83000">
                <a:srgbClr val="00B0F0">
                  <a:alpha val="35000"/>
                </a:srgbClr>
              </a:gs>
              <a:gs pos="100000">
                <a:srgbClr val="00B0F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Secure SatCom Requirements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317609-7DDB-4261-A0A6-8C1049D66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616" y="1538069"/>
            <a:ext cx="6461086" cy="3524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30340B-1FAA-4EB8-957E-D1F7CF8119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4756">
            <a:off x="9356439" y="6194438"/>
            <a:ext cx="1277393" cy="206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3B77B7-C885-4C12-BE90-573D43A5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8566" y="6031105"/>
            <a:ext cx="422550" cy="3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8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A363-360B-4072-BD6C-05FE026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358871"/>
            <a:ext cx="8221909" cy="1276981"/>
          </a:xfrm>
        </p:spPr>
        <p:txBody>
          <a:bodyPr>
            <a:normAutofit/>
          </a:bodyPr>
          <a:lstStyle/>
          <a:p>
            <a:r>
              <a:rPr lang="en-US" dirty="0"/>
              <a:t>EUSPA is launching a new network of users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99CA91-B9E4-4494-AE3D-6BEA1DF24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35852"/>
            <a:ext cx="5821391" cy="477357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Thematic groups (Emergency Management, Critical Infrastructure, Surveillance…)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Gain access to opportunities and promote </a:t>
            </a:r>
            <a:r>
              <a:rPr lang="en-US" sz="2400" b="1" dirty="0">
                <a:solidFill>
                  <a:srgbClr val="0070C0"/>
                </a:solidFill>
              </a:rPr>
              <a:t>share of experience </a:t>
            </a:r>
            <a:r>
              <a:rPr lang="en-US" sz="2400" dirty="0"/>
              <a:t>across the communities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Identify, discuss and assess further </a:t>
            </a:r>
            <a:r>
              <a:rPr lang="en-US" sz="2400" b="1" dirty="0">
                <a:solidFill>
                  <a:srgbClr val="0070C0"/>
                </a:solidFill>
              </a:rPr>
              <a:t>use cases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70C0"/>
                </a:solidFill>
              </a:rPr>
              <a:t>requirements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70C0"/>
                </a:solidFill>
              </a:rPr>
              <a:t>challenges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70C0"/>
                </a:solidFill>
              </a:rPr>
              <a:t>opportunities</a:t>
            </a:r>
            <a:r>
              <a:rPr lang="en-US" sz="2400" dirty="0"/>
              <a:t> for the use of secure SATCOM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Launch </a:t>
            </a:r>
            <a:r>
              <a:rPr lang="en-US" sz="2400" b="1" dirty="0">
                <a:solidFill>
                  <a:srgbClr val="0070C0"/>
                </a:solidFill>
              </a:rPr>
              <a:t>pilot</a:t>
            </a:r>
            <a:r>
              <a:rPr lang="en-US" sz="2400" dirty="0"/>
              <a:t> activities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Discuss and </a:t>
            </a:r>
            <a:r>
              <a:rPr lang="en-US" sz="2400" dirty="0" err="1"/>
              <a:t>prioritise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technological gaps </a:t>
            </a:r>
            <a:r>
              <a:rPr lang="en-US" sz="2400" dirty="0"/>
              <a:t>to be filled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70C0"/>
                </a:solidFill>
              </a:rPr>
              <a:t>Workshops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70C0"/>
                </a:solidFill>
              </a:rPr>
              <a:t>Demo</a:t>
            </a:r>
            <a:r>
              <a:rPr lang="en-US" sz="2400" dirty="0"/>
              <a:t> events, </a:t>
            </a:r>
            <a:r>
              <a:rPr lang="en-US" sz="2400" b="1" dirty="0">
                <a:solidFill>
                  <a:srgbClr val="0070C0"/>
                </a:solidFill>
              </a:rPr>
              <a:t>Training</a:t>
            </a:r>
            <a:r>
              <a:rPr lang="en-US" sz="2400" dirty="0"/>
              <a:t> needs …</a:t>
            </a:r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r>
              <a:rPr lang="en-US" sz="2000" dirty="0"/>
              <a:t>	… and much more..</a:t>
            </a:r>
            <a:endParaRPr lang="en-150" sz="2000" dirty="0"/>
          </a:p>
        </p:txBody>
      </p:sp>
      <p:sp>
        <p:nvSpPr>
          <p:cNvPr id="4" name="Explosion: 14 Points 3" descr="Register &#10;here!">
            <a:extLst>
              <a:ext uri="{FF2B5EF4-FFF2-40B4-BE49-F238E27FC236}">
                <a16:creationId xmlns:a16="http://schemas.microsoft.com/office/drawing/2014/main" id="{FB83D7F2-29CA-4DAA-A468-1CF1291599E1}"/>
              </a:ext>
            </a:extLst>
          </p:cNvPr>
          <p:cNvSpPr/>
          <p:nvPr/>
        </p:nvSpPr>
        <p:spPr>
          <a:xfrm rot="20955542">
            <a:off x="8410336" y="747433"/>
            <a:ext cx="2475553" cy="108021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Neo Sans W1G" panose="020B0504030504040204" pitchFamily="34" charset="0"/>
              </a:rPr>
              <a:t>Interested to join?</a:t>
            </a:r>
            <a:endParaRPr lang="en-150" sz="1600" b="1" dirty="0">
              <a:solidFill>
                <a:schemeClr val="tx2">
                  <a:lumMod val="75000"/>
                </a:schemeClr>
              </a:solidFill>
              <a:latin typeface="Neo Sans W1G" panose="020B05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55620A-ECD6-4189-89BE-87BBD3BCAECE}"/>
              </a:ext>
            </a:extLst>
          </p:cNvPr>
          <p:cNvSpPr/>
          <p:nvPr/>
        </p:nvSpPr>
        <p:spPr>
          <a:xfrm>
            <a:off x="9235487" y="1710313"/>
            <a:ext cx="2815514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en-150" sz="1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1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NTRUSTED</a:t>
            </a:r>
            <a:r>
              <a:rPr lang="en-150" sz="1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@euspa.europa.eu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EC09B-87BD-40ED-904A-FD0E1B603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375" y="2117928"/>
            <a:ext cx="1851660" cy="4213860"/>
          </a:xfrm>
          <a:prstGeom prst="rect">
            <a:avLst/>
          </a:prstGeom>
        </p:spPr>
      </p:pic>
      <p:pic>
        <p:nvPicPr>
          <p:cNvPr id="10" name="Obraz 5">
            <a:extLst>
              <a:ext uri="{FF2B5EF4-FFF2-40B4-BE49-F238E27FC236}">
                <a16:creationId xmlns:a16="http://schemas.microsoft.com/office/drawing/2014/main" id="{43D600E6-A9A6-4ADD-9C93-62AA1478B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286" y="2405887"/>
            <a:ext cx="2910055" cy="1761161"/>
          </a:xfrm>
          <a:prstGeom prst="rect">
            <a:avLst/>
          </a:prstGeom>
        </p:spPr>
      </p:pic>
      <p:pic>
        <p:nvPicPr>
          <p:cNvPr id="11" name="Obraz 6">
            <a:extLst>
              <a:ext uri="{FF2B5EF4-FFF2-40B4-BE49-F238E27FC236}">
                <a16:creationId xmlns:a16="http://schemas.microsoft.com/office/drawing/2014/main" id="{5B4D8887-E3BE-4852-966C-15926CB4C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86" y="4371857"/>
            <a:ext cx="2965868" cy="14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3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A363-360B-4072-BD6C-05FE026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358871"/>
            <a:ext cx="8221909" cy="1276981"/>
          </a:xfrm>
        </p:spPr>
        <p:txBody>
          <a:bodyPr>
            <a:normAutofit/>
          </a:bodyPr>
          <a:lstStyle/>
          <a:p>
            <a:r>
              <a:rPr lang="en-US" dirty="0"/>
              <a:t>Secure SATCOM in the EU:</a:t>
            </a:r>
            <a:br>
              <a:rPr lang="en-US" dirty="0"/>
            </a:br>
            <a:r>
              <a:rPr lang="en-US" dirty="0"/>
              <a:t>A Comprehensive Overview</a:t>
            </a:r>
            <a:endParaRPr lang="LID4096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712BA5-3B20-49F9-8955-2E8F7CF8BBAF}"/>
              </a:ext>
            </a:extLst>
          </p:cNvPr>
          <p:cNvSpPr txBox="1">
            <a:spLocks/>
          </p:cNvSpPr>
          <p:nvPr/>
        </p:nvSpPr>
        <p:spPr>
          <a:xfrm>
            <a:off x="838200" y="5666690"/>
            <a:ext cx="10515600" cy="1000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Do you want to know more?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Join the online Webinar on </a:t>
            </a:r>
            <a:r>
              <a:rPr lang="en-GB" b="1" dirty="0"/>
              <a:t>12</a:t>
            </a:r>
            <a:r>
              <a:rPr lang="en-GB" b="1" baseline="30000" dirty="0"/>
              <a:t>th</a:t>
            </a:r>
            <a:r>
              <a:rPr lang="en-GB" b="1" dirty="0"/>
              <a:t> December </a:t>
            </a:r>
            <a:r>
              <a:rPr lang="en-GB" dirty="0"/>
              <a:t>at </a:t>
            </a:r>
            <a:r>
              <a:rPr lang="en-GB" b="1" dirty="0"/>
              <a:t>10-12h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B803C4-4EB8-490A-B7F9-53DB7110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1529"/>
            <a:ext cx="6897294" cy="37294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0DE6AA1-6742-486A-9B5B-DEDCE9BF4BB9}"/>
              </a:ext>
            </a:extLst>
          </p:cNvPr>
          <p:cNvSpPr/>
          <p:nvPr/>
        </p:nvSpPr>
        <p:spPr>
          <a:xfrm>
            <a:off x="9434286" y="1700149"/>
            <a:ext cx="2090056" cy="1030899"/>
          </a:xfrm>
          <a:prstGeom prst="homePlate">
            <a:avLst>
              <a:gd name="adj" fmla="val 353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tabLst>
                <a:tab pos="2419350" algn="l"/>
              </a:tabLst>
            </a:pPr>
            <a:r>
              <a:rPr lang="en-GB" b="1" dirty="0">
                <a:solidFill>
                  <a:srgbClr val="002060"/>
                </a:solidFill>
              </a:rPr>
              <a:t>Secure SATCOM </a:t>
            </a:r>
          </a:p>
          <a:p>
            <a:pPr marL="174625">
              <a:tabLst>
                <a:tab pos="2419350" algn="l"/>
              </a:tabLst>
            </a:pPr>
            <a:r>
              <a:rPr lang="en-GB" b="1" dirty="0">
                <a:solidFill>
                  <a:srgbClr val="002060"/>
                </a:solidFill>
              </a:rPr>
              <a:t>Market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868112-3CA1-42AD-8FBC-99154B517312}"/>
              </a:ext>
            </a:extLst>
          </p:cNvPr>
          <p:cNvSpPr/>
          <p:nvPr/>
        </p:nvSpPr>
        <p:spPr>
          <a:xfrm>
            <a:off x="7896647" y="1729177"/>
            <a:ext cx="1494096" cy="988983"/>
          </a:xfrm>
          <a:prstGeom prst="rect">
            <a:avLst/>
          </a:prstGeom>
          <a:blipFill>
            <a:blip r:embed="rId3"/>
            <a:stretch>
              <a:fillRect l="1" r="-33618"/>
            </a:stretch>
          </a:blip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36676176-EFB3-49EB-85BA-C5898844510F}"/>
              </a:ext>
            </a:extLst>
          </p:cNvPr>
          <p:cNvSpPr/>
          <p:nvPr/>
        </p:nvSpPr>
        <p:spPr>
          <a:xfrm>
            <a:off x="9419772" y="3155447"/>
            <a:ext cx="2090056" cy="936204"/>
          </a:xfrm>
          <a:prstGeom prst="homePlate">
            <a:avLst>
              <a:gd name="adj" fmla="val 37597"/>
            </a:avLst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GB" b="1" dirty="0">
                <a:solidFill>
                  <a:schemeClr val="bg1"/>
                </a:solidFill>
              </a:rPr>
              <a:t>Secure SATCOM </a:t>
            </a:r>
          </a:p>
          <a:p>
            <a:pPr marL="174625"/>
            <a:r>
              <a:rPr lang="en-GB" b="1" dirty="0">
                <a:solidFill>
                  <a:schemeClr val="bg1"/>
                </a:solidFill>
              </a:rPr>
              <a:t>Supply</a:t>
            </a:r>
          </a:p>
        </p:txBody>
      </p:sp>
      <p:pic>
        <p:nvPicPr>
          <p:cNvPr id="15" name="Picture 14" descr="Konnect VHTS : un trio opérateurs-constructeur-lanceur européen ?">
            <a:extLst>
              <a:ext uri="{FF2B5EF4-FFF2-40B4-BE49-F238E27FC236}">
                <a16:creationId xmlns:a16="http://schemas.microsoft.com/office/drawing/2014/main" id="{E4F77CD1-7E5C-40FB-9B61-BBA90BC9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47" y="3155449"/>
            <a:ext cx="1494096" cy="9362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3F3A9BF-D56A-4381-BF57-08C55BF7B30B}"/>
              </a:ext>
            </a:extLst>
          </p:cNvPr>
          <p:cNvSpPr/>
          <p:nvPr/>
        </p:nvSpPr>
        <p:spPr>
          <a:xfrm>
            <a:off x="9390743" y="4421990"/>
            <a:ext cx="2090056" cy="988985"/>
          </a:xfrm>
          <a:prstGeom prst="homePlate">
            <a:avLst>
              <a:gd name="adj" fmla="val 3385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GB" b="1" dirty="0">
                <a:solidFill>
                  <a:schemeClr val="bg1"/>
                </a:solidFill>
              </a:rPr>
              <a:t>Secure SATCOM User Technology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60E1F7-8339-4203-960D-04E16118A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543" y="4443553"/>
            <a:ext cx="1600200" cy="10058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AFCA95-EC0C-41F3-852B-6255F8B070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8278">
            <a:off x="7526025" y="655283"/>
            <a:ext cx="1770319" cy="2868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3B69CE-5D36-4093-8224-29F52F7C0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08278">
            <a:off x="9452268" y="465018"/>
            <a:ext cx="984752" cy="8069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4443B1-4276-464E-9AA5-402CD9F2E8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0643" y="5658338"/>
            <a:ext cx="1156774" cy="1167636"/>
          </a:xfrm>
          <a:prstGeom prst="rect">
            <a:avLst/>
          </a:prstGeom>
        </p:spPr>
      </p:pic>
      <p:sp>
        <p:nvSpPr>
          <p:cNvPr id="23" name="Explosion: 14 Points 22" descr="Register &#10;here!">
            <a:extLst>
              <a:ext uri="{FF2B5EF4-FFF2-40B4-BE49-F238E27FC236}">
                <a16:creationId xmlns:a16="http://schemas.microsoft.com/office/drawing/2014/main" id="{17D0DCAE-2D36-4101-B216-4273BDF064BB}"/>
              </a:ext>
            </a:extLst>
          </p:cNvPr>
          <p:cNvSpPr/>
          <p:nvPr/>
        </p:nvSpPr>
        <p:spPr>
          <a:xfrm rot="20955542">
            <a:off x="6706090" y="5418703"/>
            <a:ext cx="2058808" cy="108021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Neo Sans W1G" panose="020B0504030504040204" pitchFamily="34" charset="0"/>
              </a:rPr>
              <a:t>Register </a:t>
            </a:r>
          </a:p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Neo Sans W1G" panose="020B0504030504040204" pitchFamily="34" charset="0"/>
              </a:rPr>
              <a:t>here!</a:t>
            </a:r>
            <a:endParaRPr lang="en-150" sz="1600" b="1" dirty="0">
              <a:solidFill>
                <a:schemeClr val="tx2">
                  <a:lumMod val="75000"/>
                </a:schemeClr>
              </a:solidFill>
              <a:latin typeface="Neo Sans W1G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5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13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1600" dirty="0">
            <a:solidFill>
              <a:schemeClr val="tx1">
                <a:lumMod val="65000"/>
                <a:lumOff val="35000"/>
              </a:schemeClr>
            </a:solidFill>
            <a:latin typeface="Neo Sans W1G" panose="020B05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widescreen.potx" id="{719307DC-6B14-4C46-B958-500D6A42B027}" vid="{F77375ED-2D59-49AF-9B1D-3456903C0F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b23a056c-89db-4a99-acd4-ee24c7c2bb94" ContentTypeId="0x0101007C898101DE25453D93E6338BA2DA3ADD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_Organization xmlns="23b8f5ea-05c9-4764-b1a4-ea5b6ec2d662">UNKNOWN</DMS_Organization>
    <DMS_Area_Id xmlns="d3621089-857d-4dce-914e-85d3434ff8d9">0</DMS_Area_Id>
    <DMS_DocType xmlns="bf27662f-3079-4e88-ac58-b88254cacdd6">UNKNOWN</DMS_DocType>
    <DMS_Department xmlns="a2c45404-d3b9-4587-9d9c-566aada812c2">UNKNOWN</DMS_Department>
    <DMS_Department_Id xmlns="6c7c247c-9bf9-4c04-beed-893801e2a974">0</DMS_Department_Id>
    <_dlc_DocId xmlns="e13dbbf7-32dc-4ea8-8762-8fad89836eec">TWS-OED-1F1D97D1C12D4878AE1CAC18F549DDA9</_dlc_DocId>
    <DMS_DocType_Id xmlns="25a931e1-e4fe-41b0-b0cd-07217a4a6f83">0</DMS_DocType_Id>
    <_dlc_DocIdUrl xmlns="e13dbbf7-32dc-4ea8-8762-8fad89836eec">
      <Url>https://dms.gsa.europa.eu/tws/oed/_layouts/15/DocIdRedir.aspx?ID=TWS-OED-1F1D97D1C12D4878AE1CAC18F549DDA9</Url>
      <Description>TWS-OED-1F1D97D1C12D4878AE1CAC18F549DDA9</Description>
    </_dlc_DocIdUrl>
    <DMS_Area xmlns="172e464b-e49e-483c-aecd-1ca9efaa97c1">UNKNOWN</DMS_Area>
    <DMS_Media_ReferenceNumber xmlns="ed65f743-1d2b-4791-a2fe-71dce49ba958" xsi:nil="true"/>
    <DMS_Organization_Id xmlns="ea545ddc-1a1c-474d-95a6-2f9a0b41a599">0</DMS_Organization_Id>
    <DMS_DocumentID xmlns="736cceb8-f0c0-4408-be7a-973992f2def5" xsi:nil="true"/>
    <DMS_ShortTitle xmlns="495406b6-13fe-4000-ace4-91ce38e5d599">Exchange with Ms Parly French Minister of</DMS_ShortTitle>
    <_dlc_DocIdPersistId xmlns="e13dbbf7-32dc-4ea8-8762-8fad89836eec">false</_dlc_DocIdPersistId>
    <DMS_Remarks xmlns="4a8d40e2-5dcb-43cf-851d-f8be19425761" xsi:nil="true"/>
    <DMS_ExportedTo xmlns="a5ec0abb-ee9f-408b-a09c-90242604902e" xsi:nil="true"/>
    <DMS_Key xmlns="6cd5876a-bdb6-4337-bcd2-725ab1f55c1b" xsi:nil="true"/>
    <DMS_SourcePath xmlns="d36a0372-dbfb-4b8d-87cd-9226cf4cd92d" xsi:nil="true"/>
    <DMS_Classification xmlns="ef562279-9a32-4a89-9943-5479f064de73" xsi:nil="true"/>
    <DMS_Media_TotalNumberProducedOrReceived xmlns="e7db1114-c44f-45e9-8982-93bb3f30e030" xsi:nil="true"/>
    <DMS_DateOfOrigin xmlns="1f4a875a-3549-4742-9b14-408b1ea39d3d" xsi:nil="true"/>
    <DMS_BookCaptain xmlns="00ae22fd-3464-4082-b959-c2920c978265">
      <UserInfo>
        <DisplayName/>
        <AccountId xsi:nil="true"/>
        <AccountType/>
      </UserInfo>
    </DMS_BookCaptain>
    <DMS_Media_DateReceiptReturned xmlns="644ff8a5-da8a-436d-bef6-66e03773f17c" xsi:nil="true"/>
    <DMS_PRSInfoText xmlns="FCC40C82-A202-4C75-9FA8-084998F9108D">0</DMS_PRSInfoText>
    <DMS_DocumentStatus xmlns="692a0ef5-ae57-429a-b1fe-9b54d3997451" xsi:nil="true"/>
    <DMS_CountryOfOrigin xmlns="a0b37e8c-62a8-42f6-9f61-68d8a8cb0499" xsi:nil="true"/>
    <DMS_Media_CopyNumber xmlns="2a34dde5-bdd6-4edd-9bbb-95ed14f7b8b3" xsi:nil="true"/>
    <DMS_Media_OnDate xmlns="fb37da63-a24e-48d0-b2b1-a3b5b046ede5" xsi:nil="true"/>
    <DMS_DeliveryNote xmlns="a83b4bb6-f7a9-494f-818e-1a36e5e9ca7c" xsi:nil="true"/>
    <DMS_PRSUserSegmentTaxHTField0 xmlns="917d27c2-673a-4155-bf19-7b3c12a4c9db">
      <Terms xmlns="http://schemas.microsoft.com/office/infopath/2007/PartnerControls"/>
    </DMS_PRSUserSegmentTaxHTField0>
    <DMS_ExternalVersion xmlns="171f2c7e-e651-4a18-9ede-20cc0eadd302" xsi:nil="true"/>
    <DMS_EUCIClassificationTaxHTField0 xmlns="9a272e9d-1866-44a7-b2f6-69703d3cd2fb">
      <Terms xmlns="http://schemas.microsoft.com/office/infopath/2007/PartnerControls"/>
    </DMS_EUCIClassificationTaxHTField0>
    <DMS_WF_Comments xmlns="704d8e17-4826-4565-9483-4bd65d519254" xsi:nil="true"/>
    <DMS_WF_DocumentCategory xmlns="0b179d76-e2ce-4eae-9287-dc665f801877" xsi:nil="true"/>
    <DMS_OriginatorSender xmlns="c3b5bbbd-7ccd-49b9-81a6-facf7a9a14e6" xsi:nil="true"/>
    <DMS_WorkflowListId xmlns="16cea2d5-b351-413d-8de7-bbf0080ec93d" xsi:nil="true"/>
    <DMS_RelatedItems xmlns="6b054799-7c1b-4ded-84cc-a8dae396b2f5" xsi:nil="true"/>
    <DMS_CompoundParent xmlns="8dbd7e59-5214-4d2a-9614-c5c0654f74e7" xsi:nil="true"/>
    <DMS_ExportComments xmlns="d329fb10-6e1d-44f9-8838-acb5f14bc94b" xsi:nil="true"/>
    <DMS_Media_BookAndSerialNumber xmlns="2c14815f-a075-4f28-b05c-77c60d367bec" xsi:nil="true"/>
    <DMS_SourceDocument xmlns="1cb15d0f-bd81-4951-b53f-b37f0347ed38">
      <Url xsi:nil="true"/>
      <Description xsi:nil="true"/>
    </DMS_SourceDocument>
    <DMS_WorkflowInstanceId xmlns="05abfff6-f6c1-4627-85aa-1b15bbf843c5" xsi:nil="true"/>
    <DMS_WorkflowSiteId xmlns="6ab24c80-77b8-46c2-aa17-c52ac0a116c0" xsi:nil="true"/>
    <DMS_WF_ProcessingState xmlns="6ca0583f-22c6-4080-ae82-01d00498607f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MS Document" ma:contentTypeID="0x0101007C898101DE25453D93E6338BA2DA3ADD00BE3E1EFA7E1D428BB8083A42D5159AC90034401DE8D4F68648A6A3BF2A2FB8C890" ma:contentTypeVersion="25" ma:contentTypeDescription="GSA DMS Basic Document content type" ma:contentTypeScope="" ma:versionID="1441c9e58dd1537bd9aacdf62a849c6a">
  <xsd:schema xmlns:xsd="http://www.w3.org/2001/XMLSchema" xmlns:xs="http://www.w3.org/2001/XMLSchema" xmlns:p="http://schemas.microsoft.com/office/2006/metadata/properties" xmlns:ns3="9a272e9d-1866-44a7-b2f6-69703d3cd2fb" xmlns:ns5="917d27c2-673a-4155-bf19-7b3c12a4c9db" xmlns:ns6="495406b6-13fe-4000-ace4-91ce38e5d599" xmlns:ns7="bf27662f-3079-4e88-ac58-b88254cacdd6" xmlns:ns8="25a931e1-e4fe-41b0-b0cd-07217a4a6f83" xmlns:ns9="7be651c6-28fd-42cb-9e21-5fa82d85a27f" xmlns:ns10="61debd70-e028-4dc2-a73f-6a5a40cd1ddf" xmlns:ns12="ed65f743-1d2b-4791-a2fe-71dce49ba958" xmlns:ns13="692a0ef5-ae57-429a-b1fe-9b54d3997451" xmlns:ns14="00ae22fd-3464-4082-b959-c2920c978265" xmlns:ns15="1f4a875a-3549-4742-9b14-408b1ea39d3d" xmlns:ns16="c3b5bbbd-7ccd-49b9-81a6-facf7a9a14e6" xmlns:ns17="a0b37e8c-62a8-42f6-9f61-68d8a8cb0499" xmlns:ns18="e7db1114-c44f-45e9-8982-93bb3f30e030" xmlns:ns19="2a34dde5-bdd6-4edd-9bbb-95ed14f7b8b3" xmlns:ns20="ef562279-9a32-4a89-9943-5479f064de73" xmlns:ns21="fb37da63-a24e-48d0-b2b1-a3b5b046ede5" xmlns:ns22="644ff8a5-da8a-436d-bef6-66e03773f17c" xmlns:ns23="4a8d40e2-5dcb-43cf-851d-f8be19425761" xmlns:ns24="23b8f5ea-05c9-4764-b1a4-ea5b6ec2d662" xmlns:ns25="ea545ddc-1a1c-474d-95a6-2f9a0b41a599" xmlns:ns26="a2c45404-d3b9-4587-9d9c-566aada812c2" xmlns:ns27="6c7c247c-9bf9-4c04-beed-893801e2a974" xmlns:ns28="172e464b-e49e-483c-aecd-1ca9efaa97c1" xmlns:ns29="d3621089-857d-4dce-914e-85d3434ff8d9" xmlns:ns30="a5ec0abb-ee9f-408b-a09c-90242604902e" xmlns:ns31="6cd5876a-bdb6-4337-bcd2-725ab1f55c1b" xmlns:ns32="1cb15d0f-bd81-4951-b53f-b37f0347ed38" xmlns:ns33="736cceb8-f0c0-4408-be7a-973992f2def5" xmlns:ns34="d329fb10-6e1d-44f9-8838-acb5f14bc94b" xmlns:ns35="d36a0372-dbfb-4b8d-87cd-9226cf4cd92d" xmlns:ns36="a83b4bb6-f7a9-494f-818e-1a36e5e9ca7c" xmlns:ns37="8dbd7e59-5214-4d2a-9614-c5c0654f74e7" xmlns:ns38="171f2c7e-e651-4a18-9ede-20cc0eadd302" xmlns:ns39="6b054799-7c1b-4ded-84cc-a8dae396b2f5" xmlns:ns40="6ca0583f-22c6-4080-ae82-01d00498607f" xmlns:ns41="704d8e17-4826-4565-9483-4bd65d519254" xmlns:ns42="2c14815f-a075-4f28-b05c-77c60d367bec" xmlns:ns43="05abfff6-f6c1-4627-85aa-1b15bbf843c5" xmlns:ns44="6ab24c80-77b8-46c2-aa17-c52ac0a116c0" xmlns:ns45="16cea2d5-b351-413d-8de7-bbf0080ec93d" xmlns:ns46="0b179d76-e2ce-4eae-9287-dc665f801877" xmlns:ns47="FCC40C82-A202-4C75-9FA8-084998F9108D" xmlns:ns48="e13dbbf7-32dc-4ea8-8762-8fad89836eec" targetNamespace="http://schemas.microsoft.com/office/2006/metadata/properties" ma:root="true" ma:fieldsID="67656a1a25bc3727b57adeafc118f925" ns3:_="" ns5:_="" ns6:_="" ns7:_="" ns8:_="" ns9:_="" ns10:_="" ns12:_="" ns13:_="" ns14:_="" ns15:_="" ns16:_="" ns17:_="" ns18:_="" ns19:_="" ns20:_="" ns21:_="" ns22:_="" ns23:_="" ns24:_="" ns25:_="" ns26:_="" ns27:_="" ns28:_="" ns29:_="" ns30:_="" ns31:_="" ns32:_="" ns33:_="" ns34:_="" ns35:_="" ns36:_="" ns37:_="" ns38:_="" ns39:_="" ns40:_="" ns41:_="" ns42:_="" ns43:_="" ns44:_="" ns45:_="" ns46:_="" ns47:_="" ns48:_="">
    <xsd:import namespace="9a272e9d-1866-44a7-b2f6-69703d3cd2fb"/>
    <xsd:import namespace="917d27c2-673a-4155-bf19-7b3c12a4c9db"/>
    <xsd:import namespace="495406b6-13fe-4000-ace4-91ce38e5d599"/>
    <xsd:import namespace="bf27662f-3079-4e88-ac58-b88254cacdd6"/>
    <xsd:import namespace="25a931e1-e4fe-41b0-b0cd-07217a4a6f83"/>
    <xsd:import namespace="7be651c6-28fd-42cb-9e21-5fa82d85a27f"/>
    <xsd:import namespace="61debd70-e028-4dc2-a73f-6a5a40cd1ddf"/>
    <xsd:import namespace="ed65f743-1d2b-4791-a2fe-71dce49ba958"/>
    <xsd:import namespace="692a0ef5-ae57-429a-b1fe-9b54d3997451"/>
    <xsd:import namespace="00ae22fd-3464-4082-b959-c2920c978265"/>
    <xsd:import namespace="1f4a875a-3549-4742-9b14-408b1ea39d3d"/>
    <xsd:import namespace="c3b5bbbd-7ccd-49b9-81a6-facf7a9a14e6"/>
    <xsd:import namespace="a0b37e8c-62a8-42f6-9f61-68d8a8cb0499"/>
    <xsd:import namespace="e7db1114-c44f-45e9-8982-93bb3f30e030"/>
    <xsd:import namespace="2a34dde5-bdd6-4edd-9bbb-95ed14f7b8b3"/>
    <xsd:import namespace="ef562279-9a32-4a89-9943-5479f064de73"/>
    <xsd:import namespace="fb37da63-a24e-48d0-b2b1-a3b5b046ede5"/>
    <xsd:import namespace="644ff8a5-da8a-436d-bef6-66e03773f17c"/>
    <xsd:import namespace="4a8d40e2-5dcb-43cf-851d-f8be19425761"/>
    <xsd:import namespace="23b8f5ea-05c9-4764-b1a4-ea5b6ec2d662"/>
    <xsd:import namespace="ea545ddc-1a1c-474d-95a6-2f9a0b41a599"/>
    <xsd:import namespace="a2c45404-d3b9-4587-9d9c-566aada812c2"/>
    <xsd:import namespace="6c7c247c-9bf9-4c04-beed-893801e2a974"/>
    <xsd:import namespace="172e464b-e49e-483c-aecd-1ca9efaa97c1"/>
    <xsd:import namespace="d3621089-857d-4dce-914e-85d3434ff8d9"/>
    <xsd:import namespace="a5ec0abb-ee9f-408b-a09c-90242604902e"/>
    <xsd:import namespace="6cd5876a-bdb6-4337-bcd2-725ab1f55c1b"/>
    <xsd:import namespace="1cb15d0f-bd81-4951-b53f-b37f0347ed38"/>
    <xsd:import namespace="736cceb8-f0c0-4408-be7a-973992f2def5"/>
    <xsd:import namespace="d329fb10-6e1d-44f9-8838-acb5f14bc94b"/>
    <xsd:import namespace="d36a0372-dbfb-4b8d-87cd-9226cf4cd92d"/>
    <xsd:import namespace="a83b4bb6-f7a9-494f-818e-1a36e5e9ca7c"/>
    <xsd:import namespace="8dbd7e59-5214-4d2a-9614-c5c0654f74e7"/>
    <xsd:import namespace="171f2c7e-e651-4a18-9ede-20cc0eadd302"/>
    <xsd:import namespace="6b054799-7c1b-4ded-84cc-a8dae396b2f5"/>
    <xsd:import namespace="6ca0583f-22c6-4080-ae82-01d00498607f"/>
    <xsd:import namespace="704d8e17-4826-4565-9483-4bd65d519254"/>
    <xsd:import namespace="2c14815f-a075-4f28-b05c-77c60d367bec"/>
    <xsd:import namespace="05abfff6-f6c1-4627-85aa-1b15bbf843c5"/>
    <xsd:import namespace="6ab24c80-77b8-46c2-aa17-c52ac0a116c0"/>
    <xsd:import namespace="16cea2d5-b351-413d-8de7-bbf0080ec93d"/>
    <xsd:import namespace="0b179d76-e2ce-4eae-9287-dc665f801877"/>
    <xsd:import namespace="FCC40C82-A202-4C75-9FA8-084998F9108D"/>
    <xsd:import namespace="e13dbbf7-32dc-4ea8-8762-8fad89836eec"/>
    <xsd:element name="properties">
      <xsd:complexType>
        <xsd:sequence>
          <xsd:element name="documentManagement">
            <xsd:complexType>
              <xsd:all>
                <xsd:element ref="ns3:DMS_EUCIClassificationTaxHTField0" minOccurs="0"/>
                <xsd:element ref="ns5:DMS_PRSUserSegmentTaxHTField0" minOccurs="0"/>
                <xsd:element ref="ns6:DMS_ShortTitle" minOccurs="0"/>
                <xsd:element ref="ns7:DMS_DocType" minOccurs="0"/>
                <xsd:element ref="ns8:DMS_DocType_Id" minOccurs="0"/>
                <xsd:element ref="ns9:DMS_MajorVersion" minOccurs="0"/>
                <xsd:element ref="ns10:DMS_MinorVersion" minOccurs="0"/>
                <xsd:element ref="ns12:DMS_Media_ReferenceNumber" minOccurs="0"/>
                <xsd:element ref="ns13:DMS_DocumentStatus" minOccurs="0"/>
                <xsd:element ref="ns14:DMS_BookCaptain" minOccurs="0"/>
                <xsd:element ref="ns15:DMS_DateOfOrigin" minOccurs="0"/>
                <xsd:element ref="ns16:DMS_OriginatorSender" minOccurs="0"/>
                <xsd:element ref="ns17:DMS_CountryOfOrigin" minOccurs="0"/>
                <xsd:element ref="ns18:DMS_Media_TotalNumberProducedOrReceived" minOccurs="0"/>
                <xsd:element ref="ns19:DMS_Media_CopyNumber" minOccurs="0"/>
                <xsd:element ref="ns20:DMS_Classification" minOccurs="0"/>
                <xsd:element ref="ns21:DMS_Media_OnDate" minOccurs="0"/>
                <xsd:element ref="ns22:DMS_Media_DateReceiptReturned" minOccurs="0"/>
                <xsd:element ref="ns23:DMS_Remarks" minOccurs="0"/>
                <xsd:element ref="ns24:DMS_Organization" minOccurs="0"/>
                <xsd:element ref="ns25:DMS_Organization_Id" minOccurs="0"/>
                <xsd:element ref="ns26:DMS_Department" minOccurs="0"/>
                <xsd:element ref="ns27:DMS_Department_Id" minOccurs="0"/>
                <xsd:element ref="ns28:DMS_Area" minOccurs="0"/>
                <xsd:element ref="ns29:DMS_Area_Id" minOccurs="0"/>
                <xsd:element ref="ns30:DMS_ExportedTo" minOccurs="0"/>
                <xsd:element ref="ns31:DMS_Key" minOccurs="0"/>
                <xsd:element ref="ns32:DMS_SourceDocument" minOccurs="0"/>
                <xsd:element ref="ns33:DMS_DocumentID" minOccurs="0"/>
                <xsd:element ref="ns34:DMS_ExportComments" minOccurs="0"/>
                <xsd:element ref="ns35:DMS_SourcePath" minOccurs="0"/>
                <xsd:element ref="ns36:DMS_DeliveryNote" minOccurs="0"/>
                <xsd:element ref="ns37:DMS_CompoundParent" minOccurs="0"/>
                <xsd:element ref="ns38:DMS_ExternalVersion" minOccurs="0"/>
                <xsd:element ref="ns39:DMS_RelatedItems" minOccurs="0"/>
                <xsd:element ref="ns40:DMS_WF_ProcessingState" minOccurs="0"/>
                <xsd:element ref="ns41:DMS_WF_Comments" minOccurs="0"/>
                <xsd:element ref="ns42:DMS_Media_BookAndSerialNumber" minOccurs="0"/>
                <xsd:element ref="ns43:DMS_WorkflowInstanceId" minOccurs="0"/>
                <xsd:element ref="ns44:DMS_WorkflowSiteId" minOccurs="0"/>
                <xsd:element ref="ns45:DMS_WorkflowListId" minOccurs="0"/>
                <xsd:element ref="ns46:DMS_WF_DocumentCategory" minOccurs="0"/>
                <xsd:element ref="ns47:DMS_PRSInfoText" minOccurs="0"/>
                <xsd:element ref="ns48:_dlc_DocId" minOccurs="0"/>
                <xsd:element ref="ns48:_dlc_DocIdUrl" minOccurs="0"/>
                <xsd:element ref="ns48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72e9d-1866-44a7-b2f6-69703d3cd2fb" elementFormDefault="qualified">
    <xsd:import namespace="http://schemas.microsoft.com/office/2006/documentManagement/types"/>
    <xsd:import namespace="http://schemas.microsoft.com/office/infopath/2007/PartnerControls"/>
    <xsd:element name="DMS_EUCIClassificationTaxHTField0" ma:index="9" nillable="true" ma:taxonomy="true" ma:internalName="DMS_EUCIClassificationTaxHTField0" ma:taxonomyFieldName="DMS_EUCIClassification" ma:displayName="EUCI Classification" ma:readOnly="true" ma:fieldId="{74b687fc-5804-4e03-9a3d-894b5ee56c2f}" ma:sspId="b23a056c-89db-4a99-acd4-ee24c7c2bb94" ma:termSetId="52268a42-0d5f-4601-a8e2-2cbba38dac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d27c2-673a-4155-bf19-7b3c12a4c9db" elementFormDefault="qualified">
    <xsd:import namespace="http://schemas.microsoft.com/office/2006/documentManagement/types"/>
    <xsd:import namespace="http://schemas.microsoft.com/office/infopath/2007/PartnerControls"/>
    <xsd:element name="DMS_PRSUserSegmentTaxHTField0" ma:index="11" nillable="true" ma:taxonomy="true" ma:internalName="DMS_PRSUserSegmentTaxHTField0" ma:taxonomyFieldName="DMS_PRSUserSegment" ma:displayName="PRS User Segment" ma:readOnly="true" ma:fieldId="{cfe9a903-3c0e-4ec9-a81d-f30ee2eaa7ad}" ma:taxonomyMulti="true" ma:sspId="b23a056c-89db-4a99-acd4-ee24c7c2bb94" ma:termSetId="d05c29e5-e53f-425e-9bf8-8bd2515b7bb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406b6-13fe-4000-ace4-91ce38e5d599" elementFormDefault="qualified">
    <xsd:import namespace="http://schemas.microsoft.com/office/2006/documentManagement/types"/>
    <xsd:import namespace="http://schemas.microsoft.com/office/infopath/2007/PartnerControls"/>
    <xsd:element name="DMS_ShortTitle" ma:index="12" nillable="true" ma:displayName="Short Title" ma:internalName="DMS_ShortTitl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7662f-3079-4e88-ac58-b88254cacdd6" elementFormDefault="qualified">
    <xsd:import namespace="http://schemas.microsoft.com/office/2006/documentManagement/types"/>
    <xsd:import namespace="http://schemas.microsoft.com/office/infopath/2007/PartnerControls"/>
    <xsd:element name="DMS_DocType" ma:index="13" nillable="true" ma:displayName="Document Type" ma:internalName="DMS_DocTyp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931e1-e4fe-41b0-b0cd-07217a4a6f83" elementFormDefault="qualified">
    <xsd:import namespace="http://schemas.microsoft.com/office/2006/documentManagement/types"/>
    <xsd:import namespace="http://schemas.microsoft.com/office/infopath/2007/PartnerControls"/>
    <xsd:element name="DMS_DocType_Id" ma:index="14" nillable="true" ma:displayName="Document Type Id" ma:decimals="0" ma:hidden="true" ma:internalName="DMS_DocType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651c6-28fd-42cb-9e21-5fa82d85a27f" elementFormDefault="qualified">
    <xsd:import namespace="http://schemas.microsoft.com/office/2006/documentManagement/types"/>
    <xsd:import namespace="http://schemas.microsoft.com/office/infopath/2007/PartnerControls"/>
    <xsd:element name="DMS_MajorVersion" ma:index="15" nillable="true" ma:displayName="Major Version" ma:decimals="0" ma:internalName="DMS_Maj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bd70-e028-4dc2-a73f-6a5a40cd1ddf" elementFormDefault="qualified">
    <xsd:import namespace="http://schemas.microsoft.com/office/2006/documentManagement/types"/>
    <xsd:import namespace="http://schemas.microsoft.com/office/infopath/2007/PartnerControls"/>
    <xsd:element name="DMS_MinorVersion" ma:index="16" nillable="true" ma:displayName="Minor Version" ma:decimals="0" ma:internalName="DMS_Min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5f743-1d2b-4791-a2fe-71dce49ba958" elementFormDefault="qualified">
    <xsd:import namespace="http://schemas.microsoft.com/office/2006/documentManagement/types"/>
    <xsd:import namespace="http://schemas.microsoft.com/office/infopath/2007/PartnerControls"/>
    <xsd:element name="DMS_Media_ReferenceNumber" ma:index="18" nillable="true" ma:displayName="Reference Number" ma:indexed="true" ma:internalName="DMS_Media_Reference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a0ef5-ae57-429a-b1fe-9b54d3997451" elementFormDefault="qualified">
    <xsd:import namespace="http://schemas.microsoft.com/office/2006/documentManagement/types"/>
    <xsd:import namespace="http://schemas.microsoft.com/office/infopath/2007/PartnerControls"/>
    <xsd:element name="DMS_DocumentStatus" ma:index="19" nillable="true" ma:displayName="Document Status" ma:indexed="true" ma:internalName="DMS_DocumentStatus">
      <xsd:simpleType>
        <xsd:restriction base="dms:Choice">
          <xsd:enumeration value="Under Review"/>
          <xsd:enumeration value="Approved"/>
          <xsd:enumeration value="Obsolete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e22fd-3464-4082-b959-c2920c978265" elementFormDefault="qualified">
    <xsd:import namespace="http://schemas.microsoft.com/office/2006/documentManagement/types"/>
    <xsd:import namespace="http://schemas.microsoft.com/office/infopath/2007/PartnerControls"/>
    <xsd:element name="DMS_BookCaptain" ma:index="20" nillable="true" ma:displayName="Book Captain" ma:internalName="DMS_BookCaptai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a875a-3549-4742-9b14-408b1ea39d3d" elementFormDefault="qualified">
    <xsd:import namespace="http://schemas.microsoft.com/office/2006/documentManagement/types"/>
    <xsd:import namespace="http://schemas.microsoft.com/office/infopath/2007/PartnerControls"/>
    <xsd:element name="DMS_DateOfOrigin" ma:index="21" nillable="true" ma:displayName="Doc Date of Origin" ma:hidden="true" ma:internalName="DMS_Date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5bbbd-7ccd-49b9-81a6-facf7a9a14e6" elementFormDefault="qualified">
    <xsd:import namespace="http://schemas.microsoft.com/office/2006/documentManagement/types"/>
    <xsd:import namespace="http://schemas.microsoft.com/office/infopath/2007/PartnerControls"/>
    <xsd:element name="DMS_OriginatorSender" ma:index="22" nillable="true" ma:displayName="Doc Originator or Sender" ma:internalName="DMS_OriginatorSen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37e8c-62a8-42f6-9f61-68d8a8cb0499" elementFormDefault="qualified">
    <xsd:import namespace="http://schemas.microsoft.com/office/2006/documentManagement/types"/>
    <xsd:import namespace="http://schemas.microsoft.com/office/infopath/2007/PartnerControls"/>
    <xsd:element name="DMS_CountryOfOrigin" ma:index="23" nillable="true" ma:displayName="Doc Country of Origin" ma:hidden="true" ma:internalName="DMS_Country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b1114-c44f-45e9-8982-93bb3f30e030" elementFormDefault="qualified">
    <xsd:import namespace="http://schemas.microsoft.com/office/2006/documentManagement/types"/>
    <xsd:import namespace="http://schemas.microsoft.com/office/infopath/2007/PartnerControls"/>
    <xsd:element name="DMS_Media_TotalNumberProducedOrReceived" ma:index="24" nillable="true" ma:displayName="Total Number Produced or Received" ma:decimals="0" ma:hidden="true" ma:internalName="DMS_Media_TotalNumberProducedOrReceive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4dde5-bdd6-4edd-9bbb-95ed14f7b8b3" elementFormDefault="qualified">
    <xsd:import namespace="http://schemas.microsoft.com/office/2006/documentManagement/types"/>
    <xsd:import namespace="http://schemas.microsoft.com/office/infopath/2007/PartnerControls"/>
    <xsd:element name="DMS_Media_CopyNumber" ma:index="25" nillable="true" ma:displayName="Copy Number" ma:hidden="true" ma:internalName="DMS_Media_CopyNumb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62279-9a32-4a89-9943-5479f064de73" elementFormDefault="qualified">
    <xsd:import namespace="http://schemas.microsoft.com/office/2006/documentManagement/types"/>
    <xsd:import namespace="http://schemas.microsoft.com/office/infopath/2007/PartnerControls"/>
    <xsd:element name="DMS_Classification" ma:index="26" nillable="true" ma:displayName="Doc Original Classification" ma:hidden="true" ma:internalName="DMS_Classifi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7da63-a24e-48d0-b2b1-a3b5b046ede5" elementFormDefault="qualified">
    <xsd:import namespace="http://schemas.microsoft.com/office/2006/documentManagement/types"/>
    <xsd:import namespace="http://schemas.microsoft.com/office/infopath/2007/PartnerControls"/>
    <xsd:element name="DMS_Media_OnDate" ma:index="27" nillable="true" ma:displayName="On (date)" ma:format="DateTime" ma:hidden="true" ma:internalName="DMS_Media_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ff8a5-da8a-436d-bef6-66e03773f17c" elementFormDefault="qualified">
    <xsd:import namespace="http://schemas.microsoft.com/office/2006/documentManagement/types"/>
    <xsd:import namespace="http://schemas.microsoft.com/office/infopath/2007/PartnerControls"/>
    <xsd:element name="DMS_Media_DateReceiptReturned" ma:index="28" nillable="true" ma:displayName="Date Receipt Returned" ma:format="DateTime" ma:hidden="true" ma:internalName="DMS_Media_DateReceiptReturn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d40e2-5dcb-43cf-851d-f8be19425761" elementFormDefault="qualified">
    <xsd:import namespace="http://schemas.microsoft.com/office/2006/documentManagement/types"/>
    <xsd:import namespace="http://schemas.microsoft.com/office/infopath/2007/PartnerControls"/>
    <xsd:element name="DMS_Remarks" ma:index="29" nillable="true" ma:displayName="Doc Remarks" ma:internalName="DMS_Remark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8f5ea-05c9-4764-b1a4-ea5b6ec2d662" elementFormDefault="qualified">
    <xsd:import namespace="http://schemas.microsoft.com/office/2006/documentManagement/types"/>
    <xsd:import namespace="http://schemas.microsoft.com/office/infopath/2007/PartnerControls"/>
    <xsd:element name="DMS_Organization" ma:index="30" nillable="true" ma:displayName="Organization" ma:internalName="DMS_Organiz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45ddc-1a1c-474d-95a6-2f9a0b41a599" elementFormDefault="qualified">
    <xsd:import namespace="http://schemas.microsoft.com/office/2006/documentManagement/types"/>
    <xsd:import namespace="http://schemas.microsoft.com/office/infopath/2007/PartnerControls"/>
    <xsd:element name="DMS_Organization_Id" ma:index="31" nillable="true" ma:displayName="Organization Id" ma:decimals="0" ma:hidden="true" ma:internalName="DMS_Organization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45404-d3b9-4587-9d9c-566aada812c2" elementFormDefault="qualified">
    <xsd:import namespace="http://schemas.microsoft.com/office/2006/documentManagement/types"/>
    <xsd:import namespace="http://schemas.microsoft.com/office/infopath/2007/PartnerControls"/>
    <xsd:element name="DMS_Department" ma:index="32" nillable="true" ma:displayName="Department/Programme" ma:internalName="DMS_Depart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c247c-9bf9-4c04-beed-893801e2a974" elementFormDefault="qualified">
    <xsd:import namespace="http://schemas.microsoft.com/office/2006/documentManagement/types"/>
    <xsd:import namespace="http://schemas.microsoft.com/office/infopath/2007/PartnerControls"/>
    <xsd:element name="DMS_Department_Id" ma:index="33" nillable="true" ma:displayName="Department Id" ma:decimals="0" ma:hidden="true" ma:internalName="DMS_Department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464b-e49e-483c-aecd-1ca9efaa97c1" elementFormDefault="qualified">
    <xsd:import namespace="http://schemas.microsoft.com/office/2006/documentManagement/types"/>
    <xsd:import namespace="http://schemas.microsoft.com/office/infopath/2007/PartnerControls"/>
    <xsd:element name="DMS_Area" ma:index="34" nillable="true" ma:displayName="Area/Function" ma:internalName="DMS_Are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21089-857d-4dce-914e-85d3434ff8d9" elementFormDefault="qualified">
    <xsd:import namespace="http://schemas.microsoft.com/office/2006/documentManagement/types"/>
    <xsd:import namespace="http://schemas.microsoft.com/office/infopath/2007/PartnerControls"/>
    <xsd:element name="DMS_Area_Id" ma:index="35" nillable="true" ma:displayName="Area Id" ma:decimals="0" ma:hidden="true" ma:internalName="DMS_Area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0abb-ee9f-408b-a09c-90242604902e" elementFormDefault="qualified">
    <xsd:import namespace="http://schemas.microsoft.com/office/2006/documentManagement/types"/>
    <xsd:import namespace="http://schemas.microsoft.com/office/infopath/2007/PartnerControls"/>
    <xsd:element name="DMS_ExportedTo" ma:index="36" nillable="true" ma:displayName="Exported To" ma:hidden="true" ma:internalName="DMS_ExportedT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5876a-bdb6-4337-bcd2-725ab1f55c1b" elementFormDefault="qualified">
    <xsd:import namespace="http://schemas.microsoft.com/office/2006/documentManagement/types"/>
    <xsd:import namespace="http://schemas.microsoft.com/office/infopath/2007/PartnerControls"/>
    <xsd:element name="DMS_Key" ma:index="37" nillable="true" ma:displayName="Encryption Key ID" ma:hidden="true" ma:internalName="DMS_Key">
      <xsd:simpleType>
        <xsd:union memberTypes="dms:Text">
          <xsd:simpleType>
            <xsd:restriction base="dms:Choice"/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15d0f-bd81-4951-b53f-b37f0347ed38" elementFormDefault="qualified">
    <xsd:import namespace="http://schemas.microsoft.com/office/2006/documentManagement/types"/>
    <xsd:import namespace="http://schemas.microsoft.com/office/infopath/2007/PartnerControls"/>
    <xsd:element name="DMS_SourceDocument" ma:index="38" nillable="true" ma:displayName="Source Document" ma:format="Hyperlink" ma:internalName="DMS_SourceDocumen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cceb8-f0c0-4408-be7a-973992f2def5" elementFormDefault="qualified">
    <xsd:import namespace="http://schemas.microsoft.com/office/2006/documentManagement/types"/>
    <xsd:import namespace="http://schemas.microsoft.com/office/infopath/2007/PartnerControls"/>
    <xsd:element name="DMS_DocumentID" ma:index="39" nillable="true" ma:displayName="Document ID" ma:internalName="DMS_Document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9fb10-6e1d-44f9-8838-acb5f14bc94b" elementFormDefault="qualified">
    <xsd:import namespace="http://schemas.microsoft.com/office/2006/documentManagement/types"/>
    <xsd:import namespace="http://schemas.microsoft.com/office/infopath/2007/PartnerControls"/>
    <xsd:element name="DMS_ExportComments" ma:index="40" nillable="true" ma:displayName="Export Comments" ma:internalName="DMS_ExportComme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a0372-dbfb-4b8d-87cd-9226cf4cd92d" elementFormDefault="qualified">
    <xsd:import namespace="http://schemas.microsoft.com/office/2006/documentManagement/types"/>
    <xsd:import namespace="http://schemas.microsoft.com/office/infopath/2007/PartnerControls"/>
    <xsd:element name="DMS_SourcePath" ma:index="41" nillable="true" ma:displayName="Source Path" ma:hidden="true" ma:internalName="DMS_SourcePath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b4bb6-f7a9-494f-818e-1a36e5e9ca7c" elementFormDefault="qualified">
    <xsd:import namespace="http://schemas.microsoft.com/office/2006/documentManagement/types"/>
    <xsd:import namespace="http://schemas.microsoft.com/office/infopath/2007/PartnerControls"/>
    <xsd:element name="DMS_DeliveryNote" ma:index="42" nillable="true" ma:displayName="Delivery Note" ma:internalName="DMS_DeliveryNo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d7e59-5214-4d2a-9614-c5c0654f74e7" elementFormDefault="qualified">
    <xsd:import namespace="http://schemas.microsoft.com/office/2006/documentManagement/types"/>
    <xsd:import namespace="http://schemas.microsoft.com/office/infopath/2007/PartnerControls"/>
    <xsd:element name="DMS_CompoundParent" ma:index="43" nillable="true" ma:displayName="Master Document Reference Number" ma:indexed="true" ma:internalName="DMS_CompoundPar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f2c7e-e651-4a18-9ede-20cc0eadd302" elementFormDefault="qualified">
    <xsd:import namespace="http://schemas.microsoft.com/office/2006/documentManagement/types"/>
    <xsd:import namespace="http://schemas.microsoft.com/office/infopath/2007/PartnerControls"/>
    <xsd:element name="DMS_ExternalVersion" ma:index="44" nillable="true" ma:displayName="External Version Number" ma:internalName="DMS_External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54799-7c1b-4ded-84cc-a8dae396b2f5" elementFormDefault="qualified">
    <xsd:import namespace="http://schemas.microsoft.com/office/2006/documentManagement/types"/>
    <xsd:import namespace="http://schemas.microsoft.com/office/infopath/2007/PartnerControls"/>
    <xsd:element name="DMS_RelatedItems" ma:index="45" nillable="true" ma:displayName="Related Items" ma:hidden="true" ma:internalName="DMS_RelatedItem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0583f-22c6-4080-ae82-01d00498607f" elementFormDefault="qualified">
    <xsd:import namespace="http://schemas.microsoft.com/office/2006/documentManagement/types"/>
    <xsd:import namespace="http://schemas.microsoft.com/office/infopath/2007/PartnerControls"/>
    <xsd:element name="DMS_WF_ProcessingState" ma:index="46" nillable="true" ma:displayName="Workflow Status" ma:internalName="DMS_WF_ProcessingSta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d8e17-4826-4565-9483-4bd65d519254" elementFormDefault="qualified">
    <xsd:import namespace="http://schemas.microsoft.com/office/2006/documentManagement/types"/>
    <xsd:import namespace="http://schemas.microsoft.com/office/infopath/2007/PartnerControls"/>
    <xsd:element name="DMS_WF_Comments" ma:index="47" nillable="true" ma:displayName="Workflow comments" ma:internalName="DMS_WF_Comment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4815f-a075-4f28-b05c-77c60d367bec" elementFormDefault="qualified">
    <xsd:import namespace="http://schemas.microsoft.com/office/2006/documentManagement/types"/>
    <xsd:import namespace="http://schemas.microsoft.com/office/infopath/2007/PartnerControls"/>
    <xsd:element name="DMS_Media_BookAndSerialNumber" ma:index="48" nillable="true" ma:displayName="BAS Number" ma:hidden="true" ma:internalName="DMS_Media_BookAndSerial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fff6-f6c1-4627-85aa-1b15bbf843c5" elementFormDefault="qualified">
    <xsd:import namespace="http://schemas.microsoft.com/office/2006/documentManagement/types"/>
    <xsd:import namespace="http://schemas.microsoft.com/office/infopath/2007/PartnerControls"/>
    <xsd:element name="DMS_WorkflowInstanceId" ma:index="49" nillable="true" ma:displayName="Workflow Id" ma:hidden="true" ma:indexed="true" ma:internalName="DMS_WorkflowInstanc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24c80-77b8-46c2-aa17-c52ac0a116c0" elementFormDefault="qualified">
    <xsd:import namespace="http://schemas.microsoft.com/office/2006/documentManagement/types"/>
    <xsd:import namespace="http://schemas.microsoft.com/office/infopath/2007/PartnerControls"/>
    <xsd:element name="DMS_WorkflowSiteId" ma:index="50" nillable="true" ma:displayName="Workflow Site Id" ma:hidden="true" ma:internalName="DMS_WorkflowSit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ea2d5-b351-413d-8de7-bbf0080ec93d" elementFormDefault="qualified">
    <xsd:import namespace="http://schemas.microsoft.com/office/2006/documentManagement/types"/>
    <xsd:import namespace="http://schemas.microsoft.com/office/infopath/2007/PartnerControls"/>
    <xsd:element name="DMS_WorkflowListId" ma:index="51" nillable="true" ma:displayName="Workflow Library Id" ma:hidden="true" ma:internalName="DMS_WorkflowList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79d76-e2ce-4eae-9287-dc665f801877" elementFormDefault="qualified">
    <xsd:import namespace="http://schemas.microsoft.com/office/2006/documentManagement/types"/>
    <xsd:import namespace="http://schemas.microsoft.com/office/infopath/2007/PartnerControls"/>
    <xsd:element name="DMS_WF_DocumentCategory" ma:index="52" nillable="true" ma:displayName="Document category" ma:hidden="true" ma:internalName="DMS_WF_DocumentCategory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40C82-A202-4C75-9FA8-084998F9108D" elementFormDefault="qualified">
    <xsd:import namespace="http://schemas.microsoft.com/office/2006/documentManagement/types"/>
    <xsd:import namespace="http://schemas.microsoft.com/office/infopath/2007/PartnerControls"/>
    <xsd:element name="DMS_PRSInfoText" ma:index="53" nillable="true" ma:displayName="PRS Information" ma:default="0" ma:internalName="DMS_PRSInfoTex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dbbf7-32dc-4ea8-8762-8fad89836eec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 ma:readOnly="tru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DF95BF-58D5-4493-AC5B-5F2D2221D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745BBE-B447-4D80-9313-F2E11DC8C1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0715BA-8DE2-4815-993C-019D6FC1480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F921DA3-7E8A-4D7C-A263-7738F15E6767}">
  <ds:schemaRefs>
    <ds:schemaRef ds:uri="16cea2d5-b351-413d-8de7-bbf0080ec93d"/>
    <ds:schemaRef ds:uri="d3621089-857d-4dce-914e-85d3434ff8d9"/>
    <ds:schemaRef ds:uri="704d8e17-4826-4565-9483-4bd65d519254"/>
    <ds:schemaRef ds:uri="0b179d76-e2ce-4eae-9287-dc665f801877"/>
    <ds:schemaRef ds:uri="http://schemas.microsoft.com/office/2006/documentManagement/types"/>
    <ds:schemaRef ds:uri="692a0ef5-ae57-429a-b1fe-9b54d3997451"/>
    <ds:schemaRef ds:uri="http://purl.org/dc/terms/"/>
    <ds:schemaRef ds:uri="4a8d40e2-5dcb-43cf-851d-f8be19425761"/>
    <ds:schemaRef ds:uri="61debd70-e028-4dc2-a73f-6a5a40cd1ddf"/>
    <ds:schemaRef ds:uri="http://schemas.microsoft.com/office/2006/metadata/properties"/>
    <ds:schemaRef ds:uri="9a272e9d-1866-44a7-b2f6-69703d3cd2fb"/>
    <ds:schemaRef ds:uri="1cb15d0f-bd81-4951-b53f-b37f0347ed38"/>
    <ds:schemaRef ds:uri="a5ec0abb-ee9f-408b-a09c-90242604902e"/>
    <ds:schemaRef ds:uri="171f2c7e-e651-4a18-9ede-20cc0eadd302"/>
    <ds:schemaRef ds:uri="6ca0583f-22c6-4080-ae82-01d00498607f"/>
    <ds:schemaRef ds:uri="http://purl.org/dc/dcmitype/"/>
    <ds:schemaRef ds:uri="ea545ddc-1a1c-474d-95a6-2f9a0b41a599"/>
    <ds:schemaRef ds:uri="fb37da63-a24e-48d0-b2b1-a3b5b046ede5"/>
    <ds:schemaRef ds:uri="bf27662f-3079-4e88-ac58-b88254cacdd6"/>
    <ds:schemaRef ds:uri="ed65f743-1d2b-4791-a2fe-71dce49ba958"/>
    <ds:schemaRef ds:uri="25a931e1-e4fe-41b0-b0cd-07217a4a6f83"/>
    <ds:schemaRef ds:uri="http://schemas.microsoft.com/office/infopath/2007/PartnerControls"/>
    <ds:schemaRef ds:uri="http://schemas.openxmlformats.org/package/2006/metadata/core-properties"/>
    <ds:schemaRef ds:uri="495406b6-13fe-4000-ace4-91ce38e5d599"/>
    <ds:schemaRef ds:uri="1f4a875a-3549-4742-9b14-408b1ea39d3d"/>
    <ds:schemaRef ds:uri="a0b37e8c-62a8-42f6-9f61-68d8a8cb0499"/>
    <ds:schemaRef ds:uri="23b8f5ea-05c9-4764-b1a4-ea5b6ec2d662"/>
    <ds:schemaRef ds:uri="6b054799-7c1b-4ded-84cc-a8dae396b2f5"/>
    <ds:schemaRef ds:uri="6c7c247c-9bf9-4c04-beed-893801e2a974"/>
    <ds:schemaRef ds:uri="http://purl.org/dc/elements/1.1/"/>
    <ds:schemaRef ds:uri="e13dbbf7-32dc-4ea8-8762-8fad89836eec"/>
    <ds:schemaRef ds:uri="FCC40C82-A202-4C75-9FA8-084998F9108D"/>
    <ds:schemaRef ds:uri="6ab24c80-77b8-46c2-aa17-c52ac0a116c0"/>
    <ds:schemaRef ds:uri="05abfff6-f6c1-4627-85aa-1b15bbf843c5"/>
    <ds:schemaRef ds:uri="2c14815f-a075-4f28-b05c-77c60d367bec"/>
    <ds:schemaRef ds:uri="8dbd7e59-5214-4d2a-9614-c5c0654f74e7"/>
    <ds:schemaRef ds:uri="a83b4bb6-f7a9-494f-818e-1a36e5e9ca7c"/>
    <ds:schemaRef ds:uri="a2c45404-d3b9-4587-9d9c-566aada812c2"/>
    <ds:schemaRef ds:uri="d329fb10-6e1d-44f9-8838-acb5f14bc94b"/>
    <ds:schemaRef ds:uri="2a34dde5-bdd6-4edd-9bbb-95ed14f7b8b3"/>
    <ds:schemaRef ds:uri="d36a0372-dbfb-4b8d-87cd-9226cf4cd92d"/>
    <ds:schemaRef ds:uri="172e464b-e49e-483c-aecd-1ca9efaa97c1"/>
    <ds:schemaRef ds:uri="736cceb8-f0c0-4408-be7a-973992f2def5"/>
    <ds:schemaRef ds:uri="6cd5876a-bdb6-4337-bcd2-725ab1f55c1b"/>
    <ds:schemaRef ds:uri="917d27c2-673a-4155-bf19-7b3c12a4c9db"/>
    <ds:schemaRef ds:uri="7be651c6-28fd-42cb-9e21-5fa82d85a27f"/>
    <ds:schemaRef ds:uri="00ae22fd-3464-4082-b959-c2920c978265"/>
    <ds:schemaRef ds:uri="c3b5bbbd-7ccd-49b9-81a6-facf7a9a14e6"/>
    <ds:schemaRef ds:uri="http://www.w3.org/XML/1998/namespace"/>
    <ds:schemaRef ds:uri="e7db1114-c44f-45e9-8982-93bb3f30e030"/>
    <ds:schemaRef ds:uri="ef562279-9a32-4a89-9943-5479f064de73"/>
    <ds:schemaRef ds:uri="644ff8a5-da8a-436d-bef6-66e03773f17c"/>
  </ds:schemaRefs>
</ds:datastoreItem>
</file>

<file path=customXml/itemProps5.xml><?xml version="1.0" encoding="utf-8"?>
<ds:datastoreItem xmlns:ds="http://schemas.openxmlformats.org/officeDocument/2006/customXml" ds:itemID="{6F4E7EBD-D0B9-4809-BCAB-47B713541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72e9d-1866-44a7-b2f6-69703d3cd2fb"/>
    <ds:schemaRef ds:uri="917d27c2-673a-4155-bf19-7b3c12a4c9db"/>
    <ds:schemaRef ds:uri="495406b6-13fe-4000-ace4-91ce38e5d599"/>
    <ds:schemaRef ds:uri="bf27662f-3079-4e88-ac58-b88254cacdd6"/>
    <ds:schemaRef ds:uri="25a931e1-e4fe-41b0-b0cd-07217a4a6f83"/>
    <ds:schemaRef ds:uri="7be651c6-28fd-42cb-9e21-5fa82d85a27f"/>
    <ds:schemaRef ds:uri="61debd70-e028-4dc2-a73f-6a5a40cd1ddf"/>
    <ds:schemaRef ds:uri="ed65f743-1d2b-4791-a2fe-71dce49ba958"/>
    <ds:schemaRef ds:uri="692a0ef5-ae57-429a-b1fe-9b54d3997451"/>
    <ds:schemaRef ds:uri="00ae22fd-3464-4082-b959-c2920c978265"/>
    <ds:schemaRef ds:uri="1f4a875a-3549-4742-9b14-408b1ea39d3d"/>
    <ds:schemaRef ds:uri="c3b5bbbd-7ccd-49b9-81a6-facf7a9a14e6"/>
    <ds:schemaRef ds:uri="a0b37e8c-62a8-42f6-9f61-68d8a8cb0499"/>
    <ds:schemaRef ds:uri="e7db1114-c44f-45e9-8982-93bb3f30e030"/>
    <ds:schemaRef ds:uri="2a34dde5-bdd6-4edd-9bbb-95ed14f7b8b3"/>
    <ds:schemaRef ds:uri="ef562279-9a32-4a89-9943-5479f064de73"/>
    <ds:schemaRef ds:uri="fb37da63-a24e-48d0-b2b1-a3b5b046ede5"/>
    <ds:schemaRef ds:uri="644ff8a5-da8a-436d-bef6-66e03773f17c"/>
    <ds:schemaRef ds:uri="4a8d40e2-5dcb-43cf-851d-f8be19425761"/>
    <ds:schemaRef ds:uri="23b8f5ea-05c9-4764-b1a4-ea5b6ec2d662"/>
    <ds:schemaRef ds:uri="ea545ddc-1a1c-474d-95a6-2f9a0b41a599"/>
    <ds:schemaRef ds:uri="a2c45404-d3b9-4587-9d9c-566aada812c2"/>
    <ds:schemaRef ds:uri="6c7c247c-9bf9-4c04-beed-893801e2a974"/>
    <ds:schemaRef ds:uri="172e464b-e49e-483c-aecd-1ca9efaa97c1"/>
    <ds:schemaRef ds:uri="d3621089-857d-4dce-914e-85d3434ff8d9"/>
    <ds:schemaRef ds:uri="a5ec0abb-ee9f-408b-a09c-90242604902e"/>
    <ds:schemaRef ds:uri="6cd5876a-bdb6-4337-bcd2-725ab1f55c1b"/>
    <ds:schemaRef ds:uri="1cb15d0f-bd81-4951-b53f-b37f0347ed38"/>
    <ds:schemaRef ds:uri="736cceb8-f0c0-4408-be7a-973992f2def5"/>
    <ds:schemaRef ds:uri="d329fb10-6e1d-44f9-8838-acb5f14bc94b"/>
    <ds:schemaRef ds:uri="d36a0372-dbfb-4b8d-87cd-9226cf4cd92d"/>
    <ds:schemaRef ds:uri="a83b4bb6-f7a9-494f-818e-1a36e5e9ca7c"/>
    <ds:schemaRef ds:uri="8dbd7e59-5214-4d2a-9614-c5c0654f74e7"/>
    <ds:schemaRef ds:uri="171f2c7e-e651-4a18-9ede-20cc0eadd302"/>
    <ds:schemaRef ds:uri="6b054799-7c1b-4ded-84cc-a8dae396b2f5"/>
    <ds:schemaRef ds:uri="6ca0583f-22c6-4080-ae82-01d00498607f"/>
    <ds:schemaRef ds:uri="704d8e17-4826-4565-9483-4bd65d519254"/>
    <ds:schemaRef ds:uri="2c14815f-a075-4f28-b05c-77c60d367bec"/>
    <ds:schemaRef ds:uri="05abfff6-f6c1-4627-85aa-1b15bbf843c5"/>
    <ds:schemaRef ds:uri="6ab24c80-77b8-46c2-aa17-c52ac0a116c0"/>
    <ds:schemaRef ds:uri="16cea2d5-b351-413d-8de7-bbf0080ec93d"/>
    <ds:schemaRef ds:uri="0b179d76-e2ce-4eae-9287-dc665f801877"/>
    <ds:schemaRef ds:uri="FCC40C82-A202-4C75-9FA8-084998F9108D"/>
    <ds:schemaRef ds:uri="e13dbbf7-32dc-4ea8-8762-8fad89836e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Presentation-widescreen</Template>
  <TotalTime>1989</TotalTime>
  <Words>401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Exo Light</vt:lpstr>
      <vt:lpstr>Exo SemiBold</vt:lpstr>
      <vt:lpstr>Neo Sans W1G</vt:lpstr>
      <vt:lpstr>Wingdings</vt:lpstr>
      <vt:lpstr>Office Theme</vt:lpstr>
      <vt:lpstr>GOVSATCOM for Disaster Risk Management </vt:lpstr>
      <vt:lpstr>Space based solutions and telecommunications for disaster risk management</vt:lpstr>
      <vt:lpstr>Crisis Management will account for almost half of the total SATCOM demand in 2025</vt:lpstr>
      <vt:lpstr>EU GOVSATCOM –  Common Union Pool</vt:lpstr>
      <vt:lpstr>The GOVSATCOM ecosystem – the benefits</vt:lpstr>
      <vt:lpstr>ENTRUSTED: The voice of EU and National secure SATCOM users</vt:lpstr>
      <vt:lpstr>EUSPA is launching a new network of users</vt:lpstr>
      <vt:lpstr>Secure SATCOM in the EU: A Comprehensive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SBARDELLATI Flavio</dc:creator>
  <cp:lastModifiedBy>SYNNEFAKIS Georgios Andreas</cp:lastModifiedBy>
  <cp:revision>73</cp:revision>
  <dcterms:created xsi:type="dcterms:W3CDTF">2023-11-27T11:08:25Z</dcterms:created>
  <dcterms:modified xsi:type="dcterms:W3CDTF">2023-12-08T15:37:15Z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0x0101007C898101DE25453D93E6338BA2DA3ADD00BE3E1EFA7E1D428BB8083A42D5159AC90034401DE8D4F68648A6A3BF2A2FB8C890</vt:lpwstr>
  </property>
  <property fmtid="{D5CDD505-2E9C-101B-9397-08002B2CF9AE}" pid="3" name="_dlc_DocIdItemGuid">
    <vt:lpwstr>1f1d97d1-c12d-4878-ae1c-ac18f549dda9</vt:lpwstr>
  </property>
  <property fmtid="{D5CDD505-2E9C-101B-9397-08002B2CF9AE}" pid="4" name="DMS_PublishingTagHTField0">
    <vt:lpwstr/>
  </property>
  <property fmtid="{D5CDD505-2E9C-101B-9397-08002B2CF9AE}" pid="5" name="TaxCatchAll">
    <vt:lpwstr/>
  </property>
  <property fmtid="{D5CDD505-2E9C-101B-9397-08002B2CF9AE}" pid="6" name="DMS_PRSUserSegment">
    <vt:lpwstr/>
  </property>
  <property fmtid="{D5CDD505-2E9C-101B-9397-08002B2CF9AE}" pid="7" name="DMS_EUCIClassification">
    <vt:lpwstr/>
  </property>
  <property fmtid="{D5CDD505-2E9C-101B-9397-08002B2CF9AE}" pid="8" name="DMS_PublishingTag">
    <vt:lpwstr/>
  </property>
</Properties>
</file>