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8" r:id="rId5"/>
    <p:sldId id="876" r:id="rId6"/>
    <p:sldId id="874" r:id="rId7"/>
    <p:sldId id="377" r:id="rId8"/>
    <p:sldId id="761" r:id="rId9"/>
    <p:sldId id="879" r:id="rId10"/>
    <p:sldId id="875" r:id="rId11"/>
    <p:sldId id="881" r:id="rId12"/>
    <p:sldId id="883" r:id="rId13"/>
    <p:sldId id="882" r:id="rId14"/>
    <p:sldId id="878" r:id="rId15"/>
    <p:sldId id="273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1C20D1-E0A7-476E-B8F6-E49E7AB353FA}" v="5" dt="2023-11-23T13:07:46.957"/>
    <p1510:client id="{CACDB34B-2567-4052-9987-52797DE79A09}" v="1" dt="2023-11-23T15:03:29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Scheerlinck" userId="defa6d84-b00c-448e-8e7e-fac74485b0e6" providerId="ADAL" clId="{CACDB34B-2567-4052-9987-52797DE79A09}"/>
    <pc:docChg chg="modSld">
      <pc:chgData name="Michiel Scheerlinck" userId="defa6d84-b00c-448e-8e7e-fac74485b0e6" providerId="ADAL" clId="{CACDB34B-2567-4052-9987-52797DE79A09}" dt="2023-11-23T15:18:01.501" v="218"/>
      <pc:docMkLst>
        <pc:docMk/>
      </pc:docMkLst>
      <pc:sldChg chg="modSp mod">
        <pc:chgData name="Michiel Scheerlinck" userId="defa6d84-b00c-448e-8e7e-fac74485b0e6" providerId="ADAL" clId="{CACDB34B-2567-4052-9987-52797DE79A09}" dt="2023-11-23T15:00:51.478" v="140" actId="20577"/>
        <pc:sldMkLst>
          <pc:docMk/>
          <pc:sldMk cId="2127863399" sldId="258"/>
        </pc:sldMkLst>
        <pc:spChg chg="mod">
          <ac:chgData name="Michiel Scheerlinck" userId="defa6d84-b00c-448e-8e7e-fac74485b0e6" providerId="ADAL" clId="{CACDB34B-2567-4052-9987-52797DE79A09}" dt="2023-11-23T15:00:51.478" v="140" actId="20577"/>
          <ac:spMkLst>
            <pc:docMk/>
            <pc:sldMk cId="2127863399" sldId="258"/>
            <ac:spMk id="2" creationId="{337DE431-DAC6-CF43-9992-700D6A82ABE0}"/>
          </ac:spMkLst>
        </pc:spChg>
      </pc:sldChg>
      <pc:sldChg chg="modSp mod">
        <pc:chgData name="Michiel Scheerlinck" userId="defa6d84-b00c-448e-8e7e-fac74485b0e6" providerId="ADAL" clId="{CACDB34B-2567-4052-9987-52797DE79A09}" dt="2023-11-23T15:16:49.422" v="205" actId="20577"/>
        <pc:sldMkLst>
          <pc:docMk/>
          <pc:sldMk cId="1425000847" sldId="273"/>
        </pc:sldMkLst>
        <pc:spChg chg="mod">
          <ac:chgData name="Michiel Scheerlinck" userId="defa6d84-b00c-448e-8e7e-fac74485b0e6" providerId="ADAL" clId="{CACDB34B-2567-4052-9987-52797DE79A09}" dt="2023-11-23T15:16:49.422" v="205" actId="20577"/>
          <ac:spMkLst>
            <pc:docMk/>
            <pc:sldMk cId="1425000847" sldId="273"/>
            <ac:spMk id="3" creationId="{6B80E1FD-7505-4012-B928-F9825F123A9A}"/>
          </ac:spMkLst>
        </pc:spChg>
      </pc:sldChg>
      <pc:sldChg chg="modSp mod">
        <pc:chgData name="Michiel Scheerlinck" userId="defa6d84-b00c-448e-8e7e-fac74485b0e6" providerId="ADAL" clId="{CACDB34B-2567-4052-9987-52797DE79A09}" dt="2023-11-23T15:18:01.501" v="218"/>
        <pc:sldMkLst>
          <pc:docMk/>
          <pc:sldMk cId="1752891164" sldId="377"/>
        </pc:sldMkLst>
        <pc:spChg chg="mod">
          <ac:chgData name="Michiel Scheerlinck" userId="defa6d84-b00c-448e-8e7e-fac74485b0e6" providerId="ADAL" clId="{CACDB34B-2567-4052-9987-52797DE79A09}" dt="2023-11-23T15:18:01.501" v="218"/>
          <ac:spMkLst>
            <pc:docMk/>
            <pc:sldMk cId="1752891164" sldId="377"/>
            <ac:spMk id="3" creationId="{F7A857D3-47A7-4CA8-170B-0DC65CDA2287}"/>
          </ac:spMkLst>
        </pc:spChg>
      </pc:sldChg>
      <pc:sldChg chg="modSp mod">
        <pc:chgData name="Michiel Scheerlinck" userId="defa6d84-b00c-448e-8e7e-fac74485b0e6" providerId="ADAL" clId="{CACDB34B-2567-4052-9987-52797DE79A09}" dt="2023-11-23T15:17:53.193" v="213" actId="20577"/>
        <pc:sldMkLst>
          <pc:docMk/>
          <pc:sldMk cId="4091605761" sldId="876"/>
        </pc:sldMkLst>
        <pc:spChg chg="mod">
          <ac:chgData name="Michiel Scheerlinck" userId="defa6d84-b00c-448e-8e7e-fac74485b0e6" providerId="ADAL" clId="{CACDB34B-2567-4052-9987-52797DE79A09}" dt="2023-11-23T15:17:53.193" v="213" actId="20577"/>
          <ac:spMkLst>
            <pc:docMk/>
            <pc:sldMk cId="4091605761" sldId="876"/>
            <ac:spMk id="6" creationId="{242F79EB-7F00-CCF8-043D-A1BB4074D3AD}"/>
          </ac:spMkLst>
        </pc:spChg>
      </pc:sldChg>
      <pc:sldChg chg="modSp mod">
        <pc:chgData name="Michiel Scheerlinck" userId="defa6d84-b00c-448e-8e7e-fac74485b0e6" providerId="ADAL" clId="{CACDB34B-2567-4052-9987-52797DE79A09}" dt="2023-11-23T14:59:05.575" v="56" actId="20577"/>
        <pc:sldMkLst>
          <pc:docMk/>
          <pc:sldMk cId="3341976858" sldId="878"/>
        </pc:sldMkLst>
        <pc:spChg chg="mod">
          <ac:chgData name="Michiel Scheerlinck" userId="defa6d84-b00c-448e-8e7e-fac74485b0e6" providerId="ADAL" clId="{CACDB34B-2567-4052-9987-52797DE79A09}" dt="2023-11-23T14:59:05.575" v="56" actId="20577"/>
          <ac:spMkLst>
            <pc:docMk/>
            <pc:sldMk cId="3341976858" sldId="878"/>
            <ac:spMk id="13" creationId="{0D820501-F186-4F3F-3435-595849BAF144}"/>
          </ac:spMkLst>
        </pc:spChg>
      </pc:sldChg>
      <pc:sldChg chg="modSp mod">
        <pc:chgData name="Michiel Scheerlinck" userId="defa6d84-b00c-448e-8e7e-fac74485b0e6" providerId="ADAL" clId="{CACDB34B-2567-4052-9987-52797DE79A09}" dt="2023-11-23T14:57:01.292" v="9" actId="20577"/>
        <pc:sldMkLst>
          <pc:docMk/>
          <pc:sldMk cId="174749377" sldId="881"/>
        </pc:sldMkLst>
        <pc:spChg chg="mod">
          <ac:chgData name="Michiel Scheerlinck" userId="defa6d84-b00c-448e-8e7e-fac74485b0e6" providerId="ADAL" clId="{CACDB34B-2567-4052-9987-52797DE79A09}" dt="2023-11-23T14:57:01.292" v="9" actId="20577"/>
          <ac:spMkLst>
            <pc:docMk/>
            <pc:sldMk cId="174749377" sldId="881"/>
            <ac:spMk id="2" creationId="{0812EE0C-5DF4-8250-AEB1-12ACEA764A22}"/>
          </ac:spMkLst>
        </pc:spChg>
      </pc:sldChg>
      <pc:sldChg chg="modSp mod">
        <pc:chgData name="Michiel Scheerlinck" userId="defa6d84-b00c-448e-8e7e-fac74485b0e6" providerId="ADAL" clId="{CACDB34B-2567-4052-9987-52797DE79A09}" dt="2023-11-23T14:57:09.838" v="11"/>
        <pc:sldMkLst>
          <pc:docMk/>
          <pc:sldMk cId="1225872057" sldId="882"/>
        </pc:sldMkLst>
        <pc:spChg chg="mod">
          <ac:chgData name="Michiel Scheerlinck" userId="defa6d84-b00c-448e-8e7e-fac74485b0e6" providerId="ADAL" clId="{CACDB34B-2567-4052-9987-52797DE79A09}" dt="2023-11-23T14:57:09.838" v="11"/>
          <ac:spMkLst>
            <pc:docMk/>
            <pc:sldMk cId="1225872057" sldId="882"/>
            <ac:spMk id="2" creationId="{0812EE0C-5DF4-8250-AEB1-12ACEA764A22}"/>
          </ac:spMkLst>
        </pc:spChg>
      </pc:sldChg>
      <pc:sldChg chg="modSp mod">
        <pc:chgData name="Michiel Scheerlinck" userId="defa6d84-b00c-448e-8e7e-fac74485b0e6" providerId="ADAL" clId="{CACDB34B-2567-4052-9987-52797DE79A09}" dt="2023-11-23T14:57:06.781" v="10"/>
        <pc:sldMkLst>
          <pc:docMk/>
          <pc:sldMk cId="4131133419" sldId="883"/>
        </pc:sldMkLst>
        <pc:spChg chg="mod">
          <ac:chgData name="Michiel Scheerlinck" userId="defa6d84-b00c-448e-8e7e-fac74485b0e6" providerId="ADAL" clId="{CACDB34B-2567-4052-9987-52797DE79A09}" dt="2023-11-23T14:57:06.781" v="10"/>
          <ac:spMkLst>
            <pc:docMk/>
            <pc:sldMk cId="4131133419" sldId="883"/>
            <ac:spMk id="2" creationId="{0812EE0C-5DF4-8250-AEB1-12ACEA764A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7FD4E-ABC8-4A61-8161-6A01CE045AE8}" type="datetimeFigureOut">
              <a:rPr lang="en-BE" smtClean="0"/>
              <a:t>11/23/2023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1E960-9C40-4E45-9B84-27997DF486CF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610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 iedereen. Welkom op de BE-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Alert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basisopleiding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overheden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Ik ben Pao-lin Beuselinck, één van de Nederlandstalige communicatiemedewerkers bij BE-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Alert. Het is de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bedoeling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vandaag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alle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nodige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informatie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omtrent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BE-Alert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meegeef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zodat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jullie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zelf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mee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slag </a:t>
            </a:r>
            <a:r>
              <a:rPr lang="en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kunnen</a:t>
            </a: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opleiding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vandaag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bestaat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twee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zijnde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powerpoint-presentatie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uitgebreide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het BE-Alert platform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waarbij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nadruk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liggen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 het correct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opstellen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versturen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BE-Alert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campagnes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Daarnaast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zullen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ook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specifieke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functionaliteiten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BE-Alert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getoond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Indien jullie vragen zouden hebben tijdens de presentatie of de demonstratie,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jullie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altijd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de chat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stellen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jullie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mij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ook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gerust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onderbreken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jullie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F59D-689A-6943-8B01-40848329D8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3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7F59D-689A-6943-8B01-40848329D8E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6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7F59D-689A-6943-8B01-40848329D8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75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Nu,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slide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 ik heel uitgebreid bespreken.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zit de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essentie van BE-Alert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vervat: wie kan alarmeren, via welke kanalen en naar welke doelgroepen? 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beginnen bij het begin: wie heeft de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bevoegdheid om te alarmeren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Bovenaan zien jullie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bevoegde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instanties.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links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naar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rechts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minister van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innenlandse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aken, de provinciegouverneurs en de burgemeesters. In theorie hebben zij dus de bevoegdheid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alarmeren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maar in praktijk wordt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alarmerin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zelf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gewoon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uitgevoerd door de medewerkers van de ondersteunende diensten. Door jullie en ik dus. 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Zoals jullie onderaan kunnen zien, zijn er 3 verschillende clusters van kanalen die via BE-Alert kunnen worden ingezet. De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BE-Alert inschrijvingen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vormen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oudste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cluster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Hiermee is het allemaal begonnen. Het principe is als volgt: mensen gaan zich op vrijwillige basis registreren in BE-Alert en wanneer er zich een noodsituatie in hun buurt voordoet, dan worden zij daarvan op de hoogte gebracht via sms, via een spraakbericht en/of via e-mail. Die en/of is belangrijk want de alarmerende instantie heeft hier altijd de mogelijk om één of meerdere communicatiekanalen in te zetten. Momenteel zijn er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iets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921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.000 adressen ingeschreven, wat betekent dat een BE-Alert verzending naar alle inschrijvingen lang niet iedereen 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bereikt. </a:t>
            </a: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Vandaar dat sinds eind 2018 ook de mogelijkheid bestaat om te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alarmeren op basis van lokalisatie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overheid kan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geval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urgente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BE-Alert bericht verzenden naar alle personen die fysiek aanwezig zijn op de plaats van een incident of bijna-incident. Het principe is als volgt: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behulp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zendmasten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drie mobiele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netwerkoperateren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Proximus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Orange en Telenet) alle mobiele toestellen in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bepaalde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 detecteren. Alle gedetecteerde toestellen ontvangen dan een BE-Alert sms – en dat los van het feit of ze zich hebben geregistreerd in BE-Alert of niet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Belangrijk om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vermelden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dat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enige</a:t>
            </a:r>
            <a:r>
              <a:rPr lang="en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gegevens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verzameld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individuele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gsm-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nummers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Naam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voornaam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blijven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anoniem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maanden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verzending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het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alarmeringsbericht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lijst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alle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gedetecteerde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gsm-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nummers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automatisch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vernietigd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Nu, wanneer een alarmering op basis van aanwezigheid wordt ingezet, valt het echter vaak voor dat personen die normaal gezien geen BE-Alert bericht zouden moeten krijgen (omdat ze zich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risico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bevinden bijvoorbeeld) er toch eentje krijgen omdat hun mobiele telefoon toevallig in contact stond met een van de zendmasten die de BE-Alert berichtgeving verstuurde. 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besluiten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type alarmering een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heel snel en krachtig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kanaal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maar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altijd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 beperkingen aan verbonden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blijven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vergelijking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eerste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cluster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gericht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 BE-Alert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inschrijvingen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(1) een eerste beperking is dat er </a:t>
            </a:r>
            <a:r>
              <a:rPr lang="nl-NL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 sms’jes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kunnen worden verstuurd (2) een tweede beperking is dat wij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</a:t>
            </a:r>
            <a:r>
              <a:rPr lang="en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weten wie </a:t>
            </a:r>
            <a:r>
              <a:rPr lang="en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nl-NL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effectief gealarmeerd</a:t>
            </a:r>
            <a:r>
              <a:rPr lang="en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aangezien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persoonsgegevens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verzameld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door de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mobiele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netwerkoperatoren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derde beperking is dat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</a:t>
            </a:r>
            <a:r>
              <a:rPr lang="en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type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alarmering</a:t>
            </a:r>
            <a:r>
              <a:rPr lang="en-B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minder </a:t>
            </a:r>
            <a:r>
              <a:rPr lang="en-B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nauwkeurig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in die zin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het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altijd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mogelijk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bepaalde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sms’en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ook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enkele meters of kilometers buiten de afgebakende zone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afgeleverd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dat brengt ons bij de derde cluster, de zogeheten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CAP-kanalen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Momenteel is dit in volle uitrol. Maar het principe hier is om BE-Alert berichten ook op elektronische infoborden en schermen te projecteren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F59D-689A-6943-8B01-40848329D8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60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7F59D-689A-6943-8B01-40848329D8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7F59D-689A-6943-8B01-40848329D8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364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 geeft een </a:t>
            </a:r>
            <a:r>
              <a:rPr lang="en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actuele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 van zaken weer. Links zie je welke gemeenten – in het groen – er momenteel allemaal aangesloten zijn. Op een paar plekken na kleurt de kaart dus overwegend groen wat betekent dat er al heel wat gemeenten zijn die reeds gebruik maken van BE-Alert. Rechts vind je per provincie het aantal geregistreerde adressen in de BE-Alert databank terug. De </a:t>
            </a:r>
            <a:r>
              <a:rPr lang="en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presentatie krijgen jullie achteraf trouwens nog bezorgd, dus jullie kunnen de cijfers later nog eens rustig bekijken als jullie dat willen. 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F59D-689A-6943-8B01-40848329D8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4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7F59D-689A-6943-8B01-40848329D8E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 err="1"/>
              <a:t>Ik</a:t>
            </a:r>
            <a:r>
              <a:rPr lang="en-BE" dirty="0"/>
              <a:t> </a:t>
            </a:r>
            <a:r>
              <a:rPr lang="en-BE" dirty="0" err="1"/>
              <a:t>kijk</a:t>
            </a:r>
            <a:r>
              <a:rPr lang="en-BE" dirty="0"/>
              <a:t> </a:t>
            </a:r>
            <a:r>
              <a:rPr lang="en-BE" dirty="0" err="1"/>
              <a:t>nog</a:t>
            </a:r>
            <a:r>
              <a:rPr lang="en-BE" dirty="0"/>
              <a:t> even </a:t>
            </a:r>
            <a:r>
              <a:rPr lang="en-BE" dirty="0" err="1"/>
              <a:t>naar</a:t>
            </a:r>
            <a:r>
              <a:rPr lang="en-BE" dirty="0"/>
              <a:t> de </a:t>
            </a:r>
            <a:r>
              <a:rPr lang="en-BE" dirty="0" err="1"/>
              <a:t>nieuwe</a:t>
            </a:r>
            <a:r>
              <a:rPr lang="en-BE" dirty="0"/>
              <a:t> </a:t>
            </a:r>
            <a:r>
              <a:rPr lang="en-BE" dirty="0" err="1"/>
              <a:t>vragen</a:t>
            </a:r>
            <a:r>
              <a:rPr lang="en-BE" dirty="0"/>
              <a:t> in de chat </a:t>
            </a:r>
            <a:r>
              <a:rPr lang="en-BE" dirty="0" err="1"/>
              <a:t>en</a:t>
            </a:r>
            <a:r>
              <a:rPr lang="en-BE" dirty="0"/>
              <a:t> dan </a:t>
            </a:r>
            <a:r>
              <a:rPr lang="en-BE" dirty="0" err="1"/>
              <a:t>stel</a:t>
            </a:r>
            <a:r>
              <a:rPr lang="en-BE" dirty="0"/>
              <a:t> </a:t>
            </a:r>
            <a:r>
              <a:rPr lang="en-BE" dirty="0" err="1"/>
              <a:t>ik</a:t>
            </a:r>
            <a:r>
              <a:rPr lang="en-BE" dirty="0"/>
              <a:t> </a:t>
            </a:r>
            <a:r>
              <a:rPr lang="en-BE" dirty="0" err="1"/>
              <a:t>voor</a:t>
            </a:r>
            <a:r>
              <a:rPr lang="en-BE" dirty="0"/>
              <a:t> </a:t>
            </a:r>
            <a:r>
              <a:rPr lang="en-BE" dirty="0" err="1"/>
              <a:t>dat</a:t>
            </a:r>
            <a:r>
              <a:rPr lang="en-BE" dirty="0"/>
              <a:t> we </a:t>
            </a:r>
            <a:r>
              <a:rPr lang="en-BE" dirty="0" err="1"/>
              <a:t>een</a:t>
            </a:r>
            <a:r>
              <a:rPr lang="en-BE" dirty="0"/>
              <a:t> 15-tal </a:t>
            </a:r>
            <a:r>
              <a:rPr lang="en-BE" dirty="0" err="1"/>
              <a:t>minuten</a:t>
            </a:r>
            <a:r>
              <a:rPr lang="en-BE" dirty="0"/>
              <a:t> </a:t>
            </a:r>
            <a:r>
              <a:rPr lang="en-BE" dirty="0" err="1"/>
              <a:t>pauze</a:t>
            </a:r>
            <a:r>
              <a:rPr lang="en-BE" dirty="0"/>
              <a:t> </a:t>
            </a:r>
            <a:r>
              <a:rPr lang="en-BE" dirty="0" err="1"/>
              <a:t>inlassen</a:t>
            </a:r>
            <a:r>
              <a:rPr lang="en-BE" dirty="0"/>
              <a:t> </a:t>
            </a:r>
            <a:r>
              <a:rPr lang="en-BE" dirty="0" err="1"/>
              <a:t>vooraleer</a:t>
            </a:r>
            <a:r>
              <a:rPr lang="en-BE" dirty="0"/>
              <a:t> we </a:t>
            </a:r>
            <a:r>
              <a:rPr lang="en-BE" dirty="0" err="1"/>
              <a:t>verdergaan</a:t>
            </a:r>
            <a:r>
              <a:rPr lang="en-BE" dirty="0"/>
              <a:t> met de </a:t>
            </a:r>
            <a:r>
              <a:rPr lang="en-BE" dirty="0" err="1"/>
              <a:t>demonstratie</a:t>
            </a:r>
            <a:r>
              <a:rPr lang="en-BE" dirty="0"/>
              <a:t> in het platform. </a:t>
            </a:r>
          </a:p>
          <a:p>
            <a:endParaRPr lang="en-BE" dirty="0"/>
          </a:p>
          <a:p>
            <a:endParaRPr lang="en-BE" dirty="0"/>
          </a:p>
          <a:p>
            <a:endParaRPr lang="en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F59D-689A-6943-8B01-40848329D8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0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risiscentrum_1920x1080p_v1.mp4">
            <a:hlinkClick r:id="" action="ppaction://media"/>
            <a:extLst>
              <a:ext uri="{FF2B5EF4-FFF2-40B4-BE49-F238E27FC236}">
                <a16:creationId xmlns:a16="http://schemas.microsoft.com/office/drawing/2014/main" id="{6BE3F2BF-3595-4C46-8229-1F4C7F93AD2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rgbClr val="1B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5126"/>
            <a:ext cx="10621962" cy="669196"/>
          </a:xfrm>
        </p:spPr>
        <p:txBody>
          <a:bodyPr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978701"/>
            <a:ext cx="10621962" cy="419826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4934"/>
            <a:ext cx="1677219" cy="39761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064302"/>
            <a:ext cx="10621962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3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1B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65126"/>
            <a:ext cx="10621962" cy="669196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780" y="1978701"/>
            <a:ext cx="4923020" cy="40029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4934"/>
            <a:ext cx="1677219" cy="39761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064302"/>
            <a:ext cx="10621962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49A8CB9-58A5-7C49-A11F-F4FCED917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78701"/>
            <a:ext cx="5257800" cy="4002999"/>
          </a:xfrm>
          <a:pattFill prst="pct5">
            <a:fgClr>
              <a:srgbClr val="1BAFA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1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rgbClr val="1B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65126"/>
            <a:ext cx="10621962" cy="669196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10028"/>
            <a:ext cx="10515600" cy="217167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4934"/>
            <a:ext cx="1677219" cy="39761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064302"/>
            <a:ext cx="10621962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49A8CB9-58A5-7C49-A11F-F4FCED917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691363"/>
            <a:ext cx="10515600" cy="1929045"/>
          </a:xfrm>
          <a:pattFill prst="pct5">
            <a:fgClr>
              <a:srgbClr val="1BAFA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4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rgbClr val="1B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2456529"/>
            <a:ext cx="4802529" cy="669196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782767"/>
            <a:ext cx="4027025" cy="217167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4934"/>
            <a:ext cx="1677219" cy="39761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3155705"/>
            <a:ext cx="4802529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49A8CB9-58A5-7C49-A11F-F4FCED917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0474" y="775505"/>
            <a:ext cx="2663824" cy="2653496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6D13A717-EA2B-9B45-8445-8D9316418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9975" y="775505"/>
            <a:ext cx="2663824" cy="2653496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858B4FB4-45A4-814C-B67B-F67D308F89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00474" y="3541855"/>
            <a:ext cx="2663824" cy="2653496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09FC8DF2-0571-C740-A94A-6BAFB0BDB9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75" y="3541855"/>
            <a:ext cx="2663824" cy="2653496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5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21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rgbClr val="1B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C39E283-ED66-EA41-BF1D-78C19C3D75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7103" y="-59960"/>
            <a:ext cx="5295439" cy="696667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D0FD5F3-EA96-6D49-AA88-8F4ED6D1D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8" y="2665753"/>
            <a:ext cx="7872412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Eindslide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D67546-93B5-B74C-B22B-5182A92783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449" y="6171319"/>
            <a:ext cx="1707715" cy="40484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4FF96A-138D-7446-8AB2-5D601C089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7496" y="6113932"/>
            <a:ext cx="677402" cy="5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rgbClr val="1B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FC391-6EBA-804D-8FA0-6B2CC82DA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780" y="0"/>
            <a:ext cx="9325971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presentatie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D4A578-E98F-F240-8570-70F57D5EE1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0780" y="2479675"/>
            <a:ext cx="932597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presentatie</a:t>
            </a:r>
            <a:endParaRPr lang="en-GB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C543E2-8E2A-7A46-9F0B-C2F5A312B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8721" y="4525489"/>
            <a:ext cx="2667477" cy="23517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79473C-3E1D-194E-9B68-B63E8BF2A4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449" y="6171319"/>
            <a:ext cx="1707715" cy="4048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524FE4-2817-F54E-8343-CEFC11E3A5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7496" y="6113932"/>
            <a:ext cx="677402" cy="5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FC391-6EBA-804D-8FA0-6B2CC82DA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0"/>
            <a:ext cx="9334913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 dirty="0"/>
              <a:t>Titel presentatie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D4A578-E98F-F240-8570-70F57D5EE1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2479675"/>
            <a:ext cx="9334913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presentatie</a:t>
            </a:r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832E1E1-3328-3C40-AF0D-71F105B22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1319"/>
            <a:ext cx="1677219" cy="40484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C543E2-8E2A-7A46-9F0B-C2F5A312B9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88721" y="4525489"/>
            <a:ext cx="2667477" cy="23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570F0DC-1413-C246-993D-9442FB869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57103" y="-59960"/>
            <a:ext cx="5295439" cy="696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pattFill prst="pct5">
          <a:fgClr>
            <a:schemeClr val="bg1"/>
          </a:fgClr>
          <a:bgClr>
            <a:srgbClr val="1BAFA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C7BD2-521E-EA4C-B2B3-F27D3B107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389653"/>
            <a:ext cx="7872412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Tussenslide met achtergrondafbeelding</a:t>
            </a:r>
            <a:endParaRPr lang="en-GB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2CB00EC-0E7B-024A-9CC7-26C2BD0482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4857333"/>
            <a:ext cx="7872412" cy="8842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Voeg achtergrondafbeelding toe door rechts te klikken op de slide en achtergrond opmaken te selecteren</a:t>
            </a:r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C39E283-ED66-EA41-BF1D-78C19C3D75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7103" y="-59960"/>
            <a:ext cx="5295439" cy="696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5126"/>
            <a:ext cx="10621962" cy="669196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978701"/>
            <a:ext cx="10621962" cy="419826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1319"/>
            <a:ext cx="1677219" cy="40484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064302"/>
            <a:ext cx="10621962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1BAFA5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7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65126"/>
            <a:ext cx="10621962" cy="669196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780" y="1978701"/>
            <a:ext cx="4923020" cy="40029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064302"/>
            <a:ext cx="10621962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1BAFA5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49A8CB9-58A5-7C49-A11F-F4FCED917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78701"/>
            <a:ext cx="5257800" cy="4002999"/>
          </a:xfrm>
          <a:pattFill prst="pct5">
            <a:fgClr>
              <a:srgbClr val="1BAFA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2AFFB1-D984-C246-AF76-CA01D8B0E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1319"/>
            <a:ext cx="1677219" cy="4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65126"/>
            <a:ext cx="10621962" cy="669196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810028"/>
            <a:ext cx="10621962" cy="21716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1319"/>
            <a:ext cx="1677219" cy="40484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064302"/>
            <a:ext cx="10621962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1BAFA5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49A8CB9-58A5-7C49-A11F-F4FCED917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91363"/>
            <a:ext cx="12192000" cy="1929045"/>
          </a:xfrm>
          <a:pattFill prst="pct5">
            <a:fgClr>
              <a:srgbClr val="1BAFA5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9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37EC6-CA17-AF4A-ADB1-51248888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600002"/>
            <a:ext cx="4802529" cy="669196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08F76-6953-954E-A3F1-6A7A66B1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429000"/>
            <a:ext cx="4802529" cy="252543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7AD8AF-EEA1-BA44-BDF1-F714F95F9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697" y="6171319"/>
            <a:ext cx="1677219" cy="40484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0BD0157-6A72-0E4B-88E1-C547E23AA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2299178"/>
            <a:ext cx="4802529" cy="62706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1BAFA5"/>
                </a:solidFill>
              </a:defRPr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49A8CB9-58A5-7C49-A11F-F4FCED917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0474" y="884729"/>
            <a:ext cx="2663824" cy="2476981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rgbClr val="1BAFA5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6D13A717-EA2B-9B45-8445-8D9316418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9975" y="884729"/>
            <a:ext cx="2663824" cy="2476981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rgbClr val="1BAFA5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ijdelijke aanduiding voor afbeelding 4">
            <a:extLst>
              <a:ext uri="{FF2B5EF4-FFF2-40B4-BE49-F238E27FC236}">
                <a16:creationId xmlns:a16="http://schemas.microsoft.com/office/drawing/2014/main" id="{7D7C4802-CD9A-BB4A-AC31-690A565CAD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00474" y="3477458"/>
            <a:ext cx="2663824" cy="2476981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rgbClr val="1BAFA5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ijdelijke aanduiding voor afbeelding 4">
            <a:extLst>
              <a:ext uri="{FF2B5EF4-FFF2-40B4-BE49-F238E27FC236}">
                <a16:creationId xmlns:a16="http://schemas.microsoft.com/office/drawing/2014/main" id="{FEA4D1FA-0BCD-4545-996E-BE35B6174F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75" y="3477458"/>
            <a:ext cx="2663824" cy="2476981"/>
          </a:xfrm>
          <a:pattFill prst="pct5">
            <a:fgClr>
              <a:srgbClr val="1BAFA5"/>
            </a:fgClr>
            <a:bgClr>
              <a:schemeClr val="bg1"/>
            </a:bgClr>
          </a:pattFill>
          <a:ln>
            <a:solidFill>
              <a:srgbClr val="1BAFA5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1BAFA5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0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213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EAABB86-828A-1047-99B1-21351AFA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5125"/>
            <a:ext cx="106219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DB8CFE-7874-B041-8C21-A04AEE5E5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825625"/>
            <a:ext cx="106219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6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DE431-DAC6-CF43-9992-700D6A82A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" y="3551079"/>
            <a:ext cx="9784080" cy="1194816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rgbClr val="00A79D"/>
                </a:solidFill>
              </a:rPr>
              <a:t>Belgian Public </a:t>
            </a:r>
            <a:r>
              <a:rPr lang="nl-BE" sz="3200" dirty="0" err="1">
                <a:solidFill>
                  <a:srgbClr val="00A79D"/>
                </a:solidFill>
              </a:rPr>
              <a:t>Warning</a:t>
            </a:r>
            <a:br>
              <a:rPr lang="nl-BE" sz="3200" dirty="0">
                <a:solidFill>
                  <a:srgbClr val="00A79D"/>
                </a:solidFill>
              </a:rPr>
            </a:br>
            <a:r>
              <a:rPr lang="nl-BE" sz="3200" dirty="0" err="1">
                <a:solidFill>
                  <a:srgbClr val="00A79D"/>
                </a:solidFill>
              </a:rPr>
              <a:t>and</a:t>
            </a:r>
            <a:r>
              <a:rPr lang="nl-BE" sz="3200" dirty="0">
                <a:solidFill>
                  <a:srgbClr val="00A79D"/>
                </a:solidFill>
              </a:rPr>
              <a:t> </a:t>
            </a:r>
            <a:r>
              <a:rPr lang="nl-BE" sz="3200" dirty="0" err="1">
                <a:solidFill>
                  <a:srgbClr val="00A79D"/>
                </a:solidFill>
              </a:rPr>
              <a:t>Satellite-Based</a:t>
            </a:r>
            <a:r>
              <a:rPr lang="nl-BE" sz="3200" dirty="0">
                <a:solidFill>
                  <a:srgbClr val="00A79D"/>
                </a:solidFill>
              </a:rPr>
              <a:t> </a:t>
            </a:r>
            <a:r>
              <a:rPr lang="nl-BE" sz="3200" dirty="0" err="1">
                <a:solidFill>
                  <a:srgbClr val="00A79D"/>
                </a:solidFill>
              </a:rPr>
              <a:t>Opportunities</a:t>
            </a:r>
            <a:endParaRPr lang="en-GB" sz="3200" dirty="0">
              <a:solidFill>
                <a:srgbClr val="00A79D"/>
              </a:solidFill>
            </a:endParaRPr>
          </a:p>
        </p:txBody>
      </p:sp>
      <p:pic>
        <p:nvPicPr>
          <p:cNvPr id="3" name="Tijdelijke aanduiding voor inhoud 7">
            <a:extLst>
              <a:ext uri="{FF2B5EF4-FFF2-40B4-BE49-F238E27FC236}">
                <a16:creationId xmlns:a16="http://schemas.microsoft.com/office/drawing/2014/main" id="{8D2390A1-CBAA-8EAE-DAC4-14EA0DEA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97" y="2197576"/>
            <a:ext cx="4392105" cy="7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72">
        <p:fade/>
      </p:transition>
    </mc:Choice>
    <mc:Fallback xmlns="">
      <p:transition spd="med" advTm="36372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2EE0C-5DF4-8250-AEB1-12ACEA76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</a:t>
            </a:r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E78AF5-B4A1-8CB2-6A8D-9750E905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02" y="1647029"/>
            <a:ext cx="6126162" cy="4198261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Increasing risk of major emergencies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focus on </a:t>
            </a:r>
            <a:r>
              <a:rPr lang="en-GB" sz="1800" b="1" dirty="0">
                <a:sym typeface="Wingdings" panose="05000000000000000000" pitchFamily="2" charset="2"/>
              </a:rPr>
              <a:t>larger scale </a:t>
            </a:r>
            <a:r>
              <a:rPr lang="en-GB" sz="1800" dirty="0">
                <a:sym typeface="Wingdings" panose="05000000000000000000" pitchFamily="2" charset="2"/>
              </a:rPr>
              <a:t>and </a:t>
            </a:r>
            <a:r>
              <a:rPr lang="en-GB" sz="1800" b="1" dirty="0">
                <a:sym typeface="Wingdings" panose="05000000000000000000" pitchFamily="2" charset="2"/>
              </a:rPr>
              <a:t>larger target groups</a:t>
            </a:r>
            <a:endParaRPr lang="en-GB" sz="18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Diverse, multilingual population offer of alerting and communication channels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b="1" dirty="0">
                <a:sym typeface="Wingdings" panose="05000000000000000000" pitchFamily="2" charset="2"/>
              </a:rPr>
              <a:t>expansion</a:t>
            </a:r>
            <a:r>
              <a:rPr lang="en-GB" sz="1800" dirty="0">
                <a:sym typeface="Wingdings" panose="05000000000000000000" pitchFamily="2" charset="2"/>
              </a:rPr>
              <a:t> of the number of communication channels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Deployment at the municipal and provincial level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programme of </a:t>
            </a:r>
            <a:r>
              <a:rPr lang="en-GB" sz="1800" b="1" dirty="0">
                <a:sym typeface="Wingdings" panose="05000000000000000000" pitchFamily="2" charset="2"/>
              </a:rPr>
              <a:t>training, </a:t>
            </a:r>
            <a:r>
              <a:rPr lang="en-GB" sz="1800" b="1" dirty="0" err="1">
                <a:sym typeface="Wingdings" panose="05000000000000000000" pitchFamily="2" charset="2"/>
              </a:rPr>
              <a:t>exercices</a:t>
            </a:r>
            <a:r>
              <a:rPr lang="en-GB" sz="1800" b="1" dirty="0">
                <a:sym typeface="Wingdings" panose="05000000000000000000" pitchFamily="2" charset="2"/>
              </a:rPr>
              <a:t> and support </a:t>
            </a:r>
            <a:r>
              <a:rPr lang="en-GB" sz="1800" dirty="0">
                <a:sym typeface="Wingdings" panose="05000000000000000000" pitchFamily="2" charset="2"/>
              </a:rPr>
              <a:t>from experts at the Crisis </a:t>
            </a:r>
            <a:r>
              <a:rPr lang="en-GB" sz="1800" dirty="0" err="1">
                <a:sym typeface="Wingdings" panose="05000000000000000000" pitchFamily="2" charset="2"/>
              </a:rPr>
              <a:t>Center</a:t>
            </a:r>
            <a:endParaRPr lang="en-GB" sz="1800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13B318-0F65-787B-0E04-DF055592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865" y="1538901"/>
            <a:ext cx="5474830" cy="44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E3249-9FF8-436D-B12A-6B460A4D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65126"/>
            <a:ext cx="12620179" cy="669196"/>
          </a:xfrm>
        </p:spPr>
        <p:txBody>
          <a:bodyPr>
            <a:noAutofit/>
          </a:bodyPr>
          <a:lstStyle/>
          <a:p>
            <a:r>
              <a:rPr lang="nl-BE" sz="2800" dirty="0"/>
              <a:t>6. </a:t>
            </a:r>
            <a:r>
              <a:rPr lang="nl-BE" sz="2800" dirty="0" err="1"/>
              <a:t>Satellite-based</a:t>
            </a:r>
            <a:r>
              <a:rPr lang="nl-BE" sz="2800" dirty="0"/>
              <a:t> </a:t>
            </a:r>
            <a:r>
              <a:rPr lang="nl-BE" sz="2800" dirty="0" err="1"/>
              <a:t>opportunities</a:t>
            </a:r>
            <a:r>
              <a:rPr lang="nl-BE" sz="2800" dirty="0"/>
              <a:t> </a:t>
            </a:r>
            <a:r>
              <a:rPr lang="nl-BE" sz="2800" dirty="0" err="1"/>
              <a:t>for</a:t>
            </a:r>
            <a:r>
              <a:rPr lang="nl-BE" sz="2800" dirty="0"/>
              <a:t> public </a:t>
            </a:r>
            <a:r>
              <a:rPr lang="nl-BE" sz="2800" dirty="0" err="1"/>
              <a:t>warning</a:t>
            </a:r>
            <a:endParaRPr lang="nl-BE" sz="2800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D820501-F186-4F3F-3435-595849BA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396" y="1811708"/>
            <a:ext cx="10533404" cy="4110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dirty="0">
                <a:sym typeface="Wingdings" panose="05000000000000000000" pitchFamily="2" charset="2"/>
              </a:rPr>
              <a:t>Extra channel </a:t>
            </a:r>
            <a:r>
              <a:rPr lang="en-GB" sz="1800" dirty="0">
                <a:sym typeface="Wingdings" panose="05000000000000000000" pitchFamily="2" charset="2"/>
              </a:rPr>
              <a:t>with trigger effect, high capacity and speed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dirty="0">
                <a:sym typeface="Wingdings" panose="05000000000000000000" pitchFamily="2" charset="2"/>
              </a:rPr>
              <a:t> F</a:t>
            </a:r>
            <a:r>
              <a:rPr lang="en-GB" sz="1800" dirty="0"/>
              <a:t>urther expansion of communication channels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focus on </a:t>
            </a:r>
            <a:r>
              <a:rPr lang="en-GB" sz="1800" b="1" dirty="0">
                <a:sym typeface="Wingdings" panose="05000000000000000000" pitchFamily="2" charset="2"/>
              </a:rPr>
              <a:t>larger scale </a:t>
            </a:r>
            <a:r>
              <a:rPr lang="en-GB" sz="1800" dirty="0">
                <a:sym typeface="Wingdings" panose="05000000000000000000" pitchFamily="2" charset="2"/>
              </a:rPr>
              <a:t>and </a:t>
            </a:r>
            <a:r>
              <a:rPr lang="en-GB" sz="1800" b="1" dirty="0">
                <a:sym typeface="Wingdings" panose="05000000000000000000" pitchFamily="2" charset="2"/>
              </a:rPr>
              <a:t>larger target groups</a:t>
            </a:r>
            <a:endParaRPr lang="en-GB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Improvement in </a:t>
            </a:r>
            <a:r>
              <a:rPr lang="en-GB" sz="1800" b="1" dirty="0"/>
              <a:t>redundancy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Geofencing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b="1" dirty="0"/>
              <a:t>Accuracy</a:t>
            </a:r>
            <a:r>
              <a:rPr lang="en-GB" sz="1800" dirty="0"/>
              <a:t> gains + message at entry of zone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Message according to </a:t>
            </a:r>
            <a:r>
              <a:rPr lang="en-GB" sz="1800" b="1" dirty="0"/>
              <a:t>language</a:t>
            </a:r>
            <a:r>
              <a:rPr lang="en-GB" sz="1800" dirty="0"/>
              <a:t> preferences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extra possibilities of informing a d</a:t>
            </a:r>
            <a:r>
              <a:rPr lang="en-GB" sz="1800" dirty="0"/>
              <a:t>iverse, multilingual population</a:t>
            </a:r>
            <a:endParaRPr lang="en-GB" sz="1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19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9278A-4850-0242-B38D-9828032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3757133"/>
            <a:ext cx="7872412" cy="132556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br>
              <a:rPr lang="nl-BE" dirty="0">
                <a:solidFill>
                  <a:srgbClr val="4C8676"/>
                </a:solidFill>
              </a:rPr>
            </a:br>
            <a:endParaRPr lang="en-GB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81" y="459970"/>
            <a:ext cx="1853188" cy="335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80E1FD-7505-4012-B928-F9825F123A9A}"/>
              </a:ext>
            </a:extLst>
          </p:cNvPr>
          <p:cNvSpPr txBox="1"/>
          <p:nvPr/>
        </p:nvSpPr>
        <p:spPr>
          <a:xfrm>
            <a:off x="757238" y="1269596"/>
            <a:ext cx="652997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B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endParaRPr kumimoji="0" lang="nl-B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Michiel Scheerlinck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 BE-Alert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National Crisis Center</a:t>
            </a:r>
            <a:endParaRPr lang="nl-BE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nl-BE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be-alert</a:t>
            </a:r>
            <a:r>
              <a:rPr kumimoji="0" lang="nl-BE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@nccn.fgov.be</a:t>
            </a:r>
            <a:br>
              <a:rPr lang="nl-B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37">
        <p:fade/>
      </p:transition>
    </mc:Choice>
    <mc:Fallback xmlns="">
      <p:transition spd="med" advTm="2683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E3249-9FF8-436D-B12A-6B460A4D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Content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42F79EB-7F00-CCF8-043D-A1BB4074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19" y="1445301"/>
            <a:ext cx="10621962" cy="419826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nl-BE" sz="2400" b="1" dirty="0" err="1"/>
              <a:t>History</a:t>
            </a:r>
            <a:endParaRPr lang="nl-BE" sz="2400" b="1" dirty="0"/>
          </a:p>
          <a:p>
            <a:pPr marL="342900" indent="-342900">
              <a:buAutoNum type="arabicPeriod"/>
            </a:pPr>
            <a:r>
              <a:rPr lang="nl-BE" sz="2400" b="1" dirty="0"/>
              <a:t>Communication </a:t>
            </a:r>
            <a:r>
              <a:rPr lang="nl-BE" sz="2400" b="1" dirty="0" err="1"/>
              <a:t>channels</a:t>
            </a:r>
            <a:endParaRPr lang="nl-BE" sz="2400" b="1" dirty="0"/>
          </a:p>
          <a:p>
            <a:pPr marL="342900" indent="-342900">
              <a:buAutoNum type="arabicPeriod"/>
            </a:pPr>
            <a:r>
              <a:rPr lang="nl-BE" sz="2400" b="1" dirty="0" err="1"/>
              <a:t>Advantages</a:t>
            </a:r>
            <a:endParaRPr lang="nl-BE" sz="2400" b="1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BE" sz="2400" b="1" dirty="0" err="1"/>
              <a:t>Interaction</a:t>
            </a:r>
            <a:r>
              <a:rPr lang="nl-BE" sz="2400" b="1" dirty="0"/>
              <a:t> </a:t>
            </a:r>
            <a:r>
              <a:rPr lang="nl-BE" sz="2400" b="1" dirty="0" err="1"/>
              <a:t>with</a:t>
            </a:r>
            <a:r>
              <a:rPr lang="nl-BE" sz="2400" b="1" dirty="0"/>
              <a:t> </a:t>
            </a:r>
            <a:r>
              <a:rPr lang="nl-BE" sz="2400" b="1" dirty="0" err="1"/>
              <a:t>the</a:t>
            </a:r>
            <a:r>
              <a:rPr lang="nl-BE" sz="2400" b="1" dirty="0"/>
              <a:t> </a:t>
            </a:r>
            <a:r>
              <a:rPr lang="nl-BE" sz="2400" b="1" dirty="0" err="1"/>
              <a:t>population</a:t>
            </a:r>
            <a:endParaRPr lang="nl-BE" sz="2400" b="1" dirty="0"/>
          </a:p>
          <a:p>
            <a:pPr marL="342900" indent="-342900">
              <a:buAutoNum type="arabicPeriod"/>
            </a:pPr>
            <a:r>
              <a:rPr lang="nl-BE" sz="2400" b="1" dirty="0" err="1"/>
              <a:t>Challenges</a:t>
            </a:r>
            <a:endParaRPr lang="nl-BE" sz="2400" b="1" dirty="0"/>
          </a:p>
          <a:p>
            <a:pPr marL="342900" indent="-342900">
              <a:buAutoNum type="arabicPeriod"/>
            </a:pPr>
            <a:r>
              <a:rPr lang="nl-BE" sz="2400" b="1" dirty="0" err="1"/>
              <a:t>Satellite-based</a:t>
            </a:r>
            <a:r>
              <a:rPr lang="nl-BE" sz="2400" b="1" dirty="0"/>
              <a:t> </a:t>
            </a:r>
            <a:r>
              <a:rPr lang="nl-BE" sz="2400" b="1" dirty="0" err="1"/>
              <a:t>opportunities</a:t>
            </a:r>
            <a:r>
              <a:rPr lang="nl-BE" sz="2400" b="1" dirty="0"/>
              <a:t> </a:t>
            </a:r>
            <a:r>
              <a:rPr lang="nl-BE" sz="2400" b="1" dirty="0" err="1"/>
              <a:t>for</a:t>
            </a:r>
            <a:r>
              <a:rPr lang="nl-BE" sz="2400" b="1" dirty="0"/>
              <a:t> public </a:t>
            </a:r>
            <a:r>
              <a:rPr lang="nl-BE" sz="2400" b="1" dirty="0" err="1"/>
              <a:t>warning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40916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buiten, lucht, huis, steen&#10;&#10;Automatisch gegenereerde beschrijving">
            <a:extLst>
              <a:ext uri="{FF2B5EF4-FFF2-40B4-BE49-F238E27FC236}">
                <a16:creationId xmlns:a16="http://schemas.microsoft.com/office/drawing/2014/main" id="{0D0AB52A-13C7-6FD6-67E2-91B588B08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472" y="0"/>
            <a:ext cx="2504655" cy="33395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6D45BA-8CBA-4478-91A3-C1F2DC63A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</a:t>
            </a:r>
            <a:r>
              <a:rPr lang="nl-BE" dirty="0" err="1"/>
              <a:t>History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7A50F2-1461-42A4-A9C9-995A0F0396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ELSI: The </a:t>
            </a:r>
            <a:r>
              <a:rPr lang="nl-BE" dirty="0" err="1"/>
              <a:t>network</a:t>
            </a:r>
            <a:r>
              <a:rPr lang="nl-BE" dirty="0"/>
              <a:t> of </a:t>
            </a:r>
            <a:r>
              <a:rPr lang="nl-BE" dirty="0" err="1"/>
              <a:t>electronical</a:t>
            </a:r>
            <a:r>
              <a:rPr lang="nl-BE" dirty="0"/>
              <a:t> </a:t>
            </a:r>
            <a:r>
              <a:rPr lang="nl-BE" dirty="0" err="1"/>
              <a:t>sirens</a:t>
            </a:r>
            <a:endParaRPr lang="nl-BE" dirty="0"/>
          </a:p>
        </p:txBody>
      </p:sp>
      <p:pic>
        <p:nvPicPr>
          <p:cNvPr id="11" name="Tijdelijke aanduiding voor inhoud 10" descr="Afbeelding met buiten, vuilnis&#10;&#10;Automatisch gegenereerde beschrijving">
            <a:extLst>
              <a:ext uri="{FF2B5EF4-FFF2-40B4-BE49-F238E27FC236}">
                <a16:creationId xmlns:a16="http://schemas.microsoft.com/office/drawing/2014/main" id="{E77E8874-BD67-9516-7314-71CE3C423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41250" y="18268"/>
            <a:ext cx="1263221" cy="1684295"/>
          </a:xfr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44DB5F4-8065-A254-7C2E-146E6DD97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884" y="3309337"/>
            <a:ext cx="2712740" cy="3557011"/>
          </a:xfrm>
          <a:prstGeom prst="rect">
            <a:avLst/>
          </a:prstGeom>
        </p:spPr>
      </p:pic>
      <p:pic>
        <p:nvPicPr>
          <p:cNvPr id="5" name="Afbeelding 4" descr="Afbeelding met lucht, buiten, transport, dag&#10;&#10;Automatisch gegenereerde beschrijving">
            <a:extLst>
              <a:ext uri="{FF2B5EF4-FFF2-40B4-BE49-F238E27FC236}">
                <a16:creationId xmlns:a16="http://schemas.microsoft.com/office/drawing/2014/main" id="{0EA1B001-DCC4-E5E9-10BF-7BD1DBB34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98" r="26048"/>
          <a:stretch/>
        </p:blipFill>
        <p:spPr>
          <a:xfrm>
            <a:off x="1548" y="3309337"/>
            <a:ext cx="2542482" cy="3571823"/>
          </a:xfrm>
          <a:prstGeom prst="rect">
            <a:avLst/>
          </a:prstGeom>
        </p:spPr>
      </p:pic>
      <p:pic>
        <p:nvPicPr>
          <p:cNvPr id="10" name="Afbeelding 9" descr="Afbeelding met grond, boom, buiten, zonnecel&#10;&#10;Automatisch gegenereerde beschrijving">
            <a:extLst>
              <a:ext uri="{FF2B5EF4-FFF2-40B4-BE49-F238E27FC236}">
                <a16:creationId xmlns:a16="http://schemas.microsoft.com/office/drawing/2014/main" id="{6942E2F9-985E-9E31-5F50-7A45A5505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251" y="1702563"/>
            <a:ext cx="1263221" cy="1684295"/>
          </a:xfrm>
          <a:prstGeom prst="rect">
            <a:avLst/>
          </a:prstGeom>
        </p:spPr>
      </p:pic>
      <p:pic>
        <p:nvPicPr>
          <p:cNvPr id="17" name="Afbeelding 16" descr="Afbeelding met lucht, grond, buiten, dag&#10;&#10;Automatisch gegenereerde beschrijving">
            <a:extLst>
              <a:ext uri="{FF2B5EF4-FFF2-40B4-BE49-F238E27FC236}">
                <a16:creationId xmlns:a16="http://schemas.microsoft.com/office/drawing/2014/main" id="{AA84264D-CDF9-E24B-3FE6-70E1BAB514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809" r="18794" b="27125"/>
          <a:stretch/>
        </p:blipFill>
        <p:spPr>
          <a:xfrm>
            <a:off x="5728511" y="-1"/>
            <a:ext cx="2712740" cy="33395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DE8B1A9-E0B7-925C-955C-400D2CBB1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4070" y="3309338"/>
            <a:ext cx="4459944" cy="355701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275749-C64A-57F4-5CEA-6C1E500A65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5" t="304" r="1944" b="10869"/>
          <a:stretch/>
        </p:blipFill>
        <p:spPr>
          <a:xfrm>
            <a:off x="2540395" y="3309336"/>
            <a:ext cx="2492125" cy="3557012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9101F022-CB96-103F-1537-F920787FBAF3}"/>
              </a:ext>
            </a:extLst>
          </p:cNvPr>
          <p:cNvSpPr txBox="1">
            <a:spLocks/>
          </p:cNvSpPr>
          <p:nvPr/>
        </p:nvSpPr>
        <p:spPr>
          <a:xfrm>
            <a:off x="820397" y="1811708"/>
            <a:ext cx="4602942" cy="1380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ca. 570 </a:t>
            </a:r>
            <a:r>
              <a:rPr lang="nl-NL" dirty="0" err="1"/>
              <a:t>sirens</a:t>
            </a: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Focus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nuclear</a:t>
            </a:r>
            <a:r>
              <a:rPr lang="nl-NL" dirty="0"/>
              <a:t> zones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 err="1"/>
              <a:t>Continuation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industry</a:t>
            </a: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End of project: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884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620">
            <a:extLst>
              <a:ext uri="{FF2B5EF4-FFF2-40B4-BE49-F238E27FC236}">
                <a16:creationId xmlns:a16="http://schemas.microsoft.com/office/drawing/2014/main" id="{FE938BBF-3062-492A-A553-9972D926F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554" y="4911600"/>
            <a:ext cx="3056202" cy="1785429"/>
          </a:xfrm>
          <a:prstGeom prst="rect">
            <a:avLst/>
          </a:prstGeom>
          <a:noFill/>
          <a:ln w="28575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buChar char="•"/>
              <a:defRPr sz="23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ts val="2500"/>
              </a:lnSpc>
              <a:spcBef>
                <a:spcPct val="20000"/>
              </a:spcBef>
              <a:buClr>
                <a:srgbClr val="FF6400"/>
              </a:buClr>
              <a:buFont typeface="Arial" panose="020B0604020202020204" pitchFamily="34" charset="0"/>
              <a:buChar char="-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1BF805-39A9-0990-AFD6-4D28BA20A402}"/>
              </a:ext>
            </a:extLst>
          </p:cNvPr>
          <p:cNvGrpSpPr/>
          <p:nvPr/>
        </p:nvGrpSpPr>
        <p:grpSpPr>
          <a:xfrm>
            <a:off x="1539169" y="936166"/>
            <a:ext cx="9813985" cy="5700717"/>
            <a:chOff x="1539169" y="936166"/>
            <a:chExt cx="9813985" cy="5700717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94FE59F-1C76-428E-B482-AC72F35F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40" r="26121" b="68745"/>
            <a:stretch/>
          </p:blipFill>
          <p:spPr>
            <a:xfrm>
              <a:off x="3895471" y="995098"/>
              <a:ext cx="668263" cy="908931"/>
            </a:xfrm>
            <a:prstGeom prst="rect">
              <a:avLst/>
            </a:prstGeom>
          </p:spPr>
        </p:pic>
        <p:sp>
          <p:nvSpPr>
            <p:cNvPr id="16" name="Shape 570">
              <a:extLst>
                <a:ext uri="{FF2B5EF4-FFF2-40B4-BE49-F238E27FC236}">
                  <a16:creationId xmlns:a16="http://schemas.microsoft.com/office/drawing/2014/main" id="{C6292580-9DC0-47C3-BC83-6268017B8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8148" y="1904029"/>
              <a:ext cx="87947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lnSpc>
                  <a:spcPts val="28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3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Clr>
                  <a:srgbClr val="FF6400"/>
                </a:buClr>
                <a:buFont typeface="Arial" panose="020B0604020202020204" pitchFamily="34" charset="0"/>
                <a:buChar char="-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Char char="•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nl" altLang="nl-B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Minister</a:t>
              </a: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EA37ED0A-1A2E-4128-B55A-B9C2F965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532" y="936166"/>
              <a:ext cx="695880" cy="967155"/>
            </a:xfrm>
            <a:prstGeom prst="rect">
              <a:avLst/>
            </a:prstGeom>
          </p:spPr>
        </p:pic>
        <p:sp>
          <p:nvSpPr>
            <p:cNvPr id="20" name="Shape 572">
              <a:extLst>
                <a:ext uri="{FF2B5EF4-FFF2-40B4-BE49-F238E27FC236}">
                  <a16:creationId xmlns:a16="http://schemas.microsoft.com/office/drawing/2014/main" id="{B6E49DF2-90A6-4DAE-AB61-C33B0DAE1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818" y="1947952"/>
              <a:ext cx="10699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lnSpc>
                  <a:spcPts val="28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3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Clr>
                  <a:srgbClr val="FF6400"/>
                </a:buClr>
                <a:buFont typeface="Arial" panose="020B0604020202020204" pitchFamily="34" charset="0"/>
                <a:buChar char="-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Char char="•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nl" altLang="nl-B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Gouvernor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75220C78-04C3-4E3A-A879-3F3279225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4756" y="963959"/>
              <a:ext cx="725320" cy="970993"/>
            </a:xfrm>
            <a:prstGeom prst="rect">
              <a:avLst/>
            </a:prstGeom>
          </p:spPr>
        </p:pic>
        <p:sp>
          <p:nvSpPr>
            <p:cNvPr id="22" name="Shape 573">
              <a:extLst>
                <a:ext uri="{FF2B5EF4-FFF2-40B4-BE49-F238E27FC236}">
                  <a16:creationId xmlns:a16="http://schemas.microsoft.com/office/drawing/2014/main" id="{ED3DB837-AB89-4875-AF19-E99D8ED56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2472" y="1977518"/>
              <a:ext cx="1307052" cy="29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lnSpc>
                  <a:spcPts val="28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3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Clr>
                  <a:srgbClr val="FF6400"/>
                </a:buClr>
                <a:buFont typeface="Arial" panose="020B0604020202020204" pitchFamily="34" charset="0"/>
                <a:buChar char="-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Char char="•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nl" altLang="nl-B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Mayor</a:t>
              </a:r>
            </a:p>
          </p:txBody>
        </p:sp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49DC3D7C-F193-4BD8-86F4-5C93EC8C4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245" y="2882329"/>
              <a:ext cx="5390539" cy="975018"/>
            </a:xfrm>
            <a:prstGeom prst="rect">
              <a:avLst/>
            </a:prstGeom>
          </p:spPr>
        </p:pic>
        <p:grpSp>
          <p:nvGrpSpPr>
            <p:cNvPr id="92" name="Shape 612">
              <a:extLst>
                <a:ext uri="{FF2B5EF4-FFF2-40B4-BE49-F238E27FC236}">
                  <a16:creationId xmlns:a16="http://schemas.microsoft.com/office/drawing/2014/main" id="{FF7E5581-F146-4B84-9FCD-593DAD8B0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0259" y="5911424"/>
              <a:ext cx="861790" cy="725459"/>
              <a:chOff x="5534829" y="7119052"/>
              <a:chExt cx="590426" cy="608107"/>
            </a:xfrm>
          </p:grpSpPr>
          <p:pic>
            <p:nvPicPr>
              <p:cNvPr id="94" name="Shape 615">
                <a:extLst>
                  <a:ext uri="{FF2B5EF4-FFF2-40B4-BE49-F238E27FC236}">
                    <a16:creationId xmlns:a16="http://schemas.microsoft.com/office/drawing/2014/main" id="{4E161628-C6CA-4499-9CE2-2B28F23E385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8896">
                <a:off x="5534829" y="7119052"/>
                <a:ext cx="311203" cy="608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5" name="Shape 616">
                <a:extLst>
                  <a:ext uri="{FF2B5EF4-FFF2-40B4-BE49-F238E27FC236}">
                    <a16:creationId xmlns:a16="http://schemas.microsoft.com/office/drawing/2014/main" id="{FD34C9CD-D73D-491A-9E45-A709D1AB59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542717" y="7311114"/>
                <a:ext cx="92100" cy="26190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96" name="Shape 617">
                <a:extLst>
                  <a:ext uri="{FF2B5EF4-FFF2-40B4-BE49-F238E27FC236}">
                    <a16:creationId xmlns:a16="http://schemas.microsoft.com/office/drawing/2014/main" id="{5623CD1D-C36D-455A-A236-7CAAF2BE63A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355" y="7360289"/>
                <a:ext cx="126900" cy="360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C08E228F-6189-415C-9490-3F611DE12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9" t="29885" r="17911" b="30256"/>
            <a:stretch/>
          </p:blipFill>
          <p:spPr>
            <a:xfrm>
              <a:off x="6958607" y="4947902"/>
              <a:ext cx="909316" cy="342643"/>
            </a:xfrm>
            <a:prstGeom prst="rect">
              <a:avLst/>
            </a:prstGeom>
          </p:spPr>
        </p:pic>
        <p:pic>
          <p:nvPicPr>
            <p:cNvPr id="103" name="Afbeelding 102">
              <a:extLst>
                <a:ext uri="{FF2B5EF4-FFF2-40B4-BE49-F238E27FC236}">
                  <a16:creationId xmlns:a16="http://schemas.microsoft.com/office/drawing/2014/main" id="{F347849E-98DA-436E-A219-9ADF0B3EF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0" t="31519" r="11824" b="37762"/>
            <a:stretch/>
          </p:blipFill>
          <p:spPr>
            <a:xfrm>
              <a:off x="5770327" y="5016314"/>
              <a:ext cx="1055672" cy="282554"/>
            </a:xfrm>
            <a:prstGeom prst="rect">
              <a:avLst/>
            </a:prstGeom>
          </p:spPr>
        </p:pic>
        <p:pic>
          <p:nvPicPr>
            <p:cNvPr id="104" name="Afbeelding 103">
              <a:extLst>
                <a:ext uri="{FF2B5EF4-FFF2-40B4-BE49-F238E27FC236}">
                  <a16:creationId xmlns:a16="http://schemas.microsoft.com/office/drawing/2014/main" id="{A3BEBF62-56F8-4786-AD31-D3C238D6C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4" t="15242" r="29209" b="13083"/>
            <a:stretch/>
          </p:blipFill>
          <p:spPr>
            <a:xfrm>
              <a:off x="4863904" y="4940640"/>
              <a:ext cx="612680" cy="595664"/>
            </a:xfrm>
            <a:prstGeom prst="rect">
              <a:avLst/>
            </a:prstGeom>
          </p:spPr>
        </p:pic>
        <p:cxnSp>
          <p:nvCxnSpPr>
            <p:cNvPr id="107" name="Shape 619">
              <a:extLst>
                <a:ext uri="{FF2B5EF4-FFF2-40B4-BE49-F238E27FC236}">
                  <a16:creationId xmlns:a16="http://schemas.microsoft.com/office/drawing/2014/main" id="{0D9D2B74-FB68-4DE0-A185-EF1D7825E6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81297" y="5588290"/>
              <a:ext cx="505521" cy="444302"/>
            </a:xfrm>
            <a:prstGeom prst="straightConnector1">
              <a:avLst/>
            </a:prstGeom>
            <a:noFill/>
            <a:ln w="63500">
              <a:solidFill>
                <a:srgbClr val="92D050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hape 618">
              <a:extLst>
                <a:ext uri="{FF2B5EF4-FFF2-40B4-BE49-F238E27FC236}">
                  <a16:creationId xmlns:a16="http://schemas.microsoft.com/office/drawing/2014/main" id="{C33ADF66-B48E-4819-9492-C3AA59797C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371138" y="5307477"/>
              <a:ext cx="2822" cy="634915"/>
            </a:xfrm>
            <a:prstGeom prst="straightConnector1">
              <a:avLst/>
            </a:prstGeom>
            <a:noFill/>
            <a:ln w="63500">
              <a:solidFill>
                <a:srgbClr val="1987F4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hape 623">
              <a:extLst>
                <a:ext uri="{FF2B5EF4-FFF2-40B4-BE49-F238E27FC236}">
                  <a16:creationId xmlns:a16="http://schemas.microsoft.com/office/drawing/2014/main" id="{8A46C9DB-17DB-42FE-9751-6950D28D01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975517" y="5492240"/>
              <a:ext cx="426815" cy="561309"/>
            </a:xfrm>
            <a:prstGeom prst="straightConnector1">
              <a:avLst/>
            </a:prstGeom>
            <a:noFill/>
            <a:ln w="63500">
              <a:solidFill>
                <a:srgbClr val="008080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" name="Shape 590">
              <a:extLst>
                <a:ext uri="{FF2B5EF4-FFF2-40B4-BE49-F238E27FC236}">
                  <a16:creationId xmlns:a16="http://schemas.microsoft.com/office/drawing/2014/main" id="{83B527FE-D2BB-4FB9-8F85-5DFAB728F2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36253" y="4995397"/>
              <a:ext cx="363269" cy="158750"/>
            </a:xfrm>
            <a:prstGeom prst="rightArrow">
              <a:avLst>
                <a:gd name="adj1" fmla="val 50000"/>
                <a:gd name="adj2" fmla="val 10071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>
                <a:lnSpc>
                  <a:spcPts val="28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3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Clr>
                  <a:srgbClr val="FF6400"/>
                </a:buClr>
                <a:buFont typeface="Arial" panose="020B0604020202020204" pitchFamily="34" charset="0"/>
                <a:buChar char="-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Char char="•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altLang="nl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Shape 590">
              <a:extLst>
                <a:ext uri="{FF2B5EF4-FFF2-40B4-BE49-F238E27FC236}">
                  <a16:creationId xmlns:a16="http://schemas.microsoft.com/office/drawing/2014/main" id="{E2759292-2CA9-482C-90D8-CA334A2783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41896" y="4995397"/>
              <a:ext cx="345280" cy="158750"/>
            </a:xfrm>
            <a:prstGeom prst="rightArrow">
              <a:avLst>
                <a:gd name="adj1" fmla="val 50000"/>
                <a:gd name="adj2" fmla="val 10071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>
                <a:lnSpc>
                  <a:spcPts val="28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3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Clr>
                  <a:srgbClr val="FF6400"/>
                </a:buClr>
                <a:buFont typeface="Arial" panose="020B0604020202020204" pitchFamily="34" charset="0"/>
                <a:buChar char="-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Char char="•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altLang="nl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Shape 590">
              <a:extLst>
                <a:ext uri="{FF2B5EF4-FFF2-40B4-BE49-F238E27FC236}">
                  <a16:creationId xmlns:a16="http://schemas.microsoft.com/office/drawing/2014/main" id="{44792943-58CC-4096-8651-2034503B76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714655" y="4961534"/>
              <a:ext cx="363268" cy="172116"/>
            </a:xfrm>
            <a:prstGeom prst="rightArrow">
              <a:avLst>
                <a:gd name="adj1" fmla="val 50000"/>
                <a:gd name="adj2" fmla="val 10071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5" tIns="45700" rIns="91425" bIns="45700" anchor="ctr"/>
            <a:lstStyle>
              <a:lvl1pPr>
                <a:lnSpc>
                  <a:spcPts val="28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3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Clr>
                  <a:srgbClr val="FF6400"/>
                </a:buClr>
                <a:buFont typeface="Arial" panose="020B0604020202020204" pitchFamily="34" charset="0"/>
                <a:buChar char="-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Char char="•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altLang="nl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0" name="Afbeelding 119">
              <a:extLst>
                <a:ext uri="{FF2B5EF4-FFF2-40B4-BE49-F238E27FC236}">
                  <a16:creationId xmlns:a16="http://schemas.microsoft.com/office/drawing/2014/main" id="{DAD3AC04-1D7D-4364-B10B-05F3C26E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23419" y="5367617"/>
              <a:ext cx="871817" cy="844885"/>
            </a:xfrm>
            <a:prstGeom prst="rect">
              <a:avLst/>
            </a:prstGeom>
          </p:spPr>
        </p:pic>
        <p:pic>
          <p:nvPicPr>
            <p:cNvPr id="121" name="Shape 563">
              <a:extLst>
                <a:ext uri="{FF2B5EF4-FFF2-40B4-BE49-F238E27FC236}">
                  <a16:creationId xmlns:a16="http://schemas.microsoft.com/office/drawing/2014/main" id="{0CC519CF-8AEB-4DF0-9FFE-5F24E9DBED2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083" y="5492240"/>
              <a:ext cx="672872" cy="62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Afbeelding 121">
              <a:extLst>
                <a:ext uri="{FF2B5EF4-FFF2-40B4-BE49-F238E27FC236}">
                  <a16:creationId xmlns:a16="http://schemas.microsoft.com/office/drawing/2014/main" id="{F9FD47E6-AA52-4046-8B96-1DAD66D7A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5651" t="3713" r="14717"/>
            <a:stretch/>
          </p:blipFill>
          <p:spPr>
            <a:xfrm>
              <a:off x="1539169" y="5367617"/>
              <a:ext cx="661254" cy="914375"/>
            </a:xfrm>
            <a:prstGeom prst="rect">
              <a:avLst/>
            </a:prstGeom>
          </p:spPr>
        </p:pic>
        <p:pic>
          <p:nvPicPr>
            <p:cNvPr id="123" name="Afbeelding 122">
              <a:extLst>
                <a:ext uri="{FF2B5EF4-FFF2-40B4-BE49-F238E27FC236}">
                  <a16:creationId xmlns:a16="http://schemas.microsoft.com/office/drawing/2014/main" id="{8BC1F948-BEBD-48A8-B1D9-6880AFF10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657" t="20924" r="43043" b="4891"/>
            <a:stretch/>
          </p:blipFill>
          <p:spPr>
            <a:xfrm>
              <a:off x="8659671" y="4880472"/>
              <a:ext cx="1155568" cy="929968"/>
            </a:xfrm>
            <a:prstGeom prst="rect">
              <a:avLst/>
            </a:prstGeom>
          </p:spPr>
        </p:pic>
        <p:pic>
          <p:nvPicPr>
            <p:cNvPr id="124" name="Afbeelding 123">
              <a:extLst>
                <a:ext uri="{FF2B5EF4-FFF2-40B4-BE49-F238E27FC236}">
                  <a16:creationId xmlns:a16="http://schemas.microsoft.com/office/drawing/2014/main" id="{F19B3352-0FF8-401F-B59E-5BDBA23D7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9116" t="50679" b="4483"/>
            <a:stretch/>
          </p:blipFill>
          <p:spPr>
            <a:xfrm>
              <a:off x="10014857" y="4893137"/>
              <a:ext cx="1338297" cy="917304"/>
            </a:xfrm>
            <a:prstGeom prst="rect">
              <a:avLst/>
            </a:prstGeom>
          </p:spPr>
        </p:pic>
        <p:sp>
          <p:nvSpPr>
            <p:cNvPr id="35" name="Pijl: omlaag 34">
              <a:extLst>
                <a:ext uri="{FF2B5EF4-FFF2-40B4-BE49-F238E27FC236}">
                  <a16:creationId xmlns:a16="http://schemas.microsoft.com/office/drawing/2014/main" id="{8F2DB37A-E796-4AEC-816F-313E051D2CC9}"/>
                </a:ext>
              </a:extLst>
            </p:cNvPr>
            <p:cNvSpPr/>
            <p:nvPr/>
          </p:nvSpPr>
          <p:spPr>
            <a:xfrm>
              <a:off x="6176592" y="2364438"/>
              <a:ext cx="298579" cy="348646"/>
            </a:xfrm>
            <a:prstGeom prst="downArrow">
              <a:avLst/>
            </a:prstGeom>
            <a:solidFill>
              <a:srgbClr val="FDDB0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Pijl: omlaag 35">
              <a:extLst>
                <a:ext uri="{FF2B5EF4-FFF2-40B4-BE49-F238E27FC236}">
                  <a16:creationId xmlns:a16="http://schemas.microsoft.com/office/drawing/2014/main" id="{8CA7688F-9BF4-44C5-8277-37F8B1672DD1}"/>
                </a:ext>
              </a:extLst>
            </p:cNvPr>
            <p:cNvSpPr/>
            <p:nvPr/>
          </p:nvSpPr>
          <p:spPr>
            <a:xfrm>
              <a:off x="8175903" y="2375626"/>
              <a:ext cx="298579" cy="34864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Pijl: omlaag 36">
              <a:extLst>
                <a:ext uri="{FF2B5EF4-FFF2-40B4-BE49-F238E27FC236}">
                  <a16:creationId xmlns:a16="http://schemas.microsoft.com/office/drawing/2014/main" id="{F13BBA2C-FF40-46E5-93E3-D6A339D6C82B}"/>
                </a:ext>
              </a:extLst>
            </p:cNvPr>
            <p:cNvSpPr/>
            <p:nvPr/>
          </p:nvSpPr>
          <p:spPr>
            <a:xfrm>
              <a:off x="4086391" y="2335505"/>
              <a:ext cx="298579" cy="348646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0A92B4F2-FDF4-4B83-BF39-8FD42F8B8A1D}"/>
                </a:ext>
              </a:extLst>
            </p:cNvPr>
            <p:cNvSpPr/>
            <p:nvPr/>
          </p:nvSpPr>
          <p:spPr>
            <a:xfrm>
              <a:off x="1810231" y="4236141"/>
              <a:ext cx="1597591" cy="447869"/>
            </a:xfrm>
            <a:prstGeom prst="rect">
              <a:avLst/>
            </a:prstGeom>
            <a:solidFill>
              <a:srgbClr val="1BAF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Subscriptions</a:t>
              </a:r>
            </a:p>
          </p:txBody>
        </p:sp>
        <p:sp>
          <p:nvSpPr>
            <p:cNvPr id="5" name="Linkeraccolade 4">
              <a:extLst>
                <a:ext uri="{FF2B5EF4-FFF2-40B4-BE49-F238E27FC236}">
                  <a16:creationId xmlns:a16="http://schemas.microsoft.com/office/drawing/2014/main" id="{41CFB863-F88D-4CAD-8570-849FE3B5EE5E}"/>
                </a:ext>
              </a:extLst>
            </p:cNvPr>
            <p:cNvSpPr/>
            <p:nvPr/>
          </p:nvSpPr>
          <p:spPr>
            <a:xfrm rot="5400000">
              <a:off x="6239446" y="-507007"/>
              <a:ext cx="117434" cy="925596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9D94B03F-3703-477F-B6F7-8E6C490F8268}"/>
                </a:ext>
              </a:extLst>
            </p:cNvPr>
            <p:cNvSpPr/>
            <p:nvPr/>
          </p:nvSpPr>
          <p:spPr>
            <a:xfrm>
              <a:off x="5523009" y="4272952"/>
              <a:ext cx="1597591" cy="447869"/>
            </a:xfrm>
            <a:prstGeom prst="rect">
              <a:avLst/>
            </a:prstGeom>
            <a:solidFill>
              <a:srgbClr val="1BAF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Localisation</a:t>
              </a:r>
              <a:endPara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3FB1206E-05E3-42D0-BB37-11EBE251017C}"/>
                </a:ext>
              </a:extLst>
            </p:cNvPr>
            <p:cNvSpPr/>
            <p:nvPr/>
          </p:nvSpPr>
          <p:spPr>
            <a:xfrm>
              <a:off x="8816054" y="4333899"/>
              <a:ext cx="2080028" cy="447869"/>
            </a:xfrm>
            <a:prstGeom prst="rect">
              <a:avLst/>
            </a:prstGeom>
            <a:solidFill>
              <a:srgbClr val="1BAF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External</a:t>
              </a:r>
              <a:r>
                <a:rPr kumimoji="0" lang="nl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nl-B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channels</a:t>
              </a:r>
              <a:endPara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F7A857D3-47A7-4CA8-170B-0DC65CDA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5126"/>
            <a:ext cx="10621962" cy="669196"/>
          </a:xfrm>
        </p:spPr>
        <p:txBody>
          <a:bodyPr/>
          <a:lstStyle/>
          <a:p>
            <a:r>
              <a:rPr lang="nl-BE" dirty="0"/>
              <a:t>2. </a:t>
            </a:r>
            <a:r>
              <a:rPr lang="nl-BE" dirty="0" err="1"/>
              <a:t>communication</a:t>
            </a:r>
            <a:r>
              <a:rPr lang="nl-BE" dirty="0"/>
              <a:t> </a:t>
            </a:r>
            <a:r>
              <a:rPr lang="nl-BE" dirty="0" err="1"/>
              <a:t>Channels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28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855">
        <p:fade/>
      </p:transition>
    </mc:Choice>
    <mc:Fallback xmlns="">
      <p:transition spd="med" advTm="22085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E3249-9FF8-436D-B12A-6B460A4D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</a:t>
            </a:r>
            <a:r>
              <a:rPr lang="nl-BE" dirty="0" err="1"/>
              <a:t>Advantages</a:t>
            </a:r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D820501-F186-4F3F-3435-595849BA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396" y="1811708"/>
            <a:ext cx="10104779" cy="4110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Brand name and </a:t>
            </a:r>
            <a:r>
              <a:rPr lang="en-GB" sz="1800" b="1" dirty="0"/>
              <a:t>recognisability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dirty="0"/>
              <a:t>Diverse</a:t>
            </a:r>
            <a:r>
              <a:rPr lang="en-GB" sz="1800" dirty="0"/>
              <a:t> range of alerting and communication channels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Deployment at the </a:t>
            </a:r>
            <a:r>
              <a:rPr lang="en-GB" sz="1800" b="1" dirty="0"/>
              <a:t>most appropriate level</a:t>
            </a:r>
            <a:r>
              <a:rPr lang="en-GB" sz="1800" dirty="0"/>
              <a:t>, close to information and events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dirty="0"/>
              <a:t>Robustness</a:t>
            </a:r>
            <a:r>
              <a:rPr lang="en-GB" sz="1800" dirty="0"/>
              <a:t> and high reliability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Evolution: combining with new technologies</a:t>
            </a:r>
          </a:p>
          <a:p>
            <a:pPr marL="1028700" lvl="1" indent="-342900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202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E3249-9FF8-436D-B12A-6B460A4D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</a:t>
            </a:r>
            <a:r>
              <a:rPr lang="nl-BE" dirty="0" err="1"/>
              <a:t>Interaction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population</a:t>
            </a:r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D820501-F186-4F3F-3435-595849BA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456" y="1423015"/>
            <a:ext cx="6823050" cy="41563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800" b="1" dirty="0"/>
              <a:t>1.100 alerting campaigns </a:t>
            </a:r>
            <a:r>
              <a:rPr lang="en-GB" sz="1800" dirty="0"/>
              <a:t>since beginning in July 2017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800" b="1" dirty="0"/>
              <a:t>260 campaigns concerning COVID-19 </a:t>
            </a:r>
            <a:r>
              <a:rPr lang="en-GB" sz="1800" dirty="0"/>
              <a:t>during 2020 and 2021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Communicating the COVID-measures through </a:t>
            </a:r>
            <a:r>
              <a:rPr lang="en-GB" sz="1800" b="1" dirty="0"/>
              <a:t>regular national campaigns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800" b="1" dirty="0"/>
              <a:t>1.180.000 citizen-subscribers</a:t>
            </a:r>
            <a:r>
              <a:rPr lang="en-GB" sz="1800" dirty="0"/>
              <a:t>, and counting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Extensive </a:t>
            </a:r>
            <a:r>
              <a:rPr lang="en-GB" sz="1800" b="1" dirty="0"/>
              <a:t>feedback</a:t>
            </a:r>
            <a:r>
              <a:rPr lang="en-GB" sz="1800" dirty="0"/>
              <a:t> from citizens through surveys, information sessions and personal contact</a:t>
            </a:r>
          </a:p>
        </p:txBody>
      </p:sp>
      <p:graphicFrame>
        <p:nvGraphicFramePr>
          <p:cNvPr id="3" name="Tabel 8">
            <a:extLst>
              <a:ext uri="{FF2B5EF4-FFF2-40B4-BE49-F238E27FC236}">
                <a16:creationId xmlns:a16="http://schemas.microsoft.com/office/drawing/2014/main" id="{F8A76211-2FC3-DA9A-FDCC-3C276BB78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766577"/>
              </p:ext>
            </p:extLst>
          </p:nvPr>
        </p:nvGraphicFramePr>
        <p:xfrm>
          <a:off x="7784123" y="1034322"/>
          <a:ext cx="4152524" cy="4933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134">
                  <a:extLst>
                    <a:ext uri="{9D8B030D-6E8A-4147-A177-3AD203B41FA5}">
                      <a16:colId xmlns:a16="http://schemas.microsoft.com/office/drawing/2014/main" val="3100021804"/>
                    </a:ext>
                  </a:extLst>
                </a:gridCol>
                <a:gridCol w="2159390">
                  <a:extLst>
                    <a:ext uri="{9D8B030D-6E8A-4147-A177-3AD203B41FA5}">
                      <a16:colId xmlns:a16="http://schemas.microsoft.com/office/drawing/2014/main" val="801934134"/>
                    </a:ext>
                  </a:extLst>
                </a:gridCol>
              </a:tblGrid>
              <a:tr h="364843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Province</a:t>
                      </a:r>
                      <a:endParaRPr lang="nl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>
                          <a:latin typeface="Arial"/>
                          <a:cs typeface="Arial"/>
                        </a:rPr>
                        <a:t>Subscribers</a:t>
                      </a:r>
                      <a:endParaRPr lang="nl-BE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594796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Antwerp</a:t>
                      </a:r>
                      <a:endParaRPr lang="nl-BE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27.132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835227"/>
                  </a:ext>
                </a:extLst>
              </a:tr>
              <a:tr h="479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Brussels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91.399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3650895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Hainaut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9.707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39633895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Limburg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82587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Liège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8.446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25529277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Luxembourg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2.249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1567473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7.494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81351611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</a:t>
                      </a:r>
                      <a:r>
                        <a:rPr lang="nl-BE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Flanders</a:t>
                      </a: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84.097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333190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Flemish</a:t>
                      </a: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Brabant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28.910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4082709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Walloon</a:t>
                      </a: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Brabant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41.058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7122496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</a:t>
                      </a:r>
                      <a:r>
                        <a:rPr lang="nl-BE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Flanders</a:t>
                      </a:r>
                      <a:endParaRPr lang="nl-BE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70.670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7225012"/>
                  </a:ext>
                </a:extLst>
              </a:tr>
              <a:tr h="37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.184.695</a:t>
                      </a:r>
                      <a:endParaRPr lang="en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33839843"/>
                  </a:ext>
                </a:extLst>
              </a:tr>
            </a:tbl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E8AE9BDC-B0F9-18BA-06B2-D8374BB5EF58}"/>
              </a:ext>
            </a:extLst>
          </p:cNvPr>
          <p:cNvSpPr txBox="1"/>
          <p:nvPr/>
        </p:nvSpPr>
        <p:spPr>
          <a:xfrm>
            <a:off x="7784123" y="6215875"/>
            <a:ext cx="4494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r>
              <a:rPr lang="nl-BE" sz="1200" i="1" dirty="0"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nl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nl-BE" sz="1200" i="1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en-B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857C244F-AB94-49F3-8762-42E41D5739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100" y="426293"/>
            <a:ext cx="1978870" cy="369059"/>
          </a:xfrm>
          <a:prstGeom prst="rect">
            <a:avLst/>
          </a:prstGeom>
        </p:spPr>
      </p:pic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904D1F27-8EA6-42ED-A03F-A27A759B5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73164"/>
              </p:ext>
            </p:extLst>
          </p:nvPr>
        </p:nvGraphicFramePr>
        <p:xfrm>
          <a:off x="7870371" y="1501942"/>
          <a:ext cx="3925599" cy="3576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808">
                  <a:extLst>
                    <a:ext uri="{9D8B030D-6E8A-4147-A177-3AD203B41FA5}">
                      <a16:colId xmlns:a16="http://schemas.microsoft.com/office/drawing/2014/main" val="3100021804"/>
                    </a:ext>
                  </a:extLst>
                </a:gridCol>
                <a:gridCol w="2571791">
                  <a:extLst>
                    <a:ext uri="{9D8B030D-6E8A-4147-A177-3AD203B41FA5}">
                      <a16:colId xmlns:a16="http://schemas.microsoft.com/office/drawing/2014/main" val="801934134"/>
                    </a:ext>
                  </a:extLst>
                </a:gridCol>
              </a:tblGrid>
              <a:tr h="390809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nl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>
                          <a:latin typeface="Arial"/>
                          <a:cs typeface="Arial"/>
                        </a:rPr>
                        <a:t>Campaigns</a:t>
                      </a:r>
                      <a:endParaRPr lang="nl-BE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594796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39633895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82587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25529277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1567473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81351611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333190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n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4082709"/>
                  </a:ext>
                </a:extLst>
              </a:tr>
              <a:tr h="398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1.142</a:t>
                      </a:r>
                      <a:endParaRPr lang="en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3383984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A0398DD-28E4-4789-9E3A-B6DA3E733D00}"/>
              </a:ext>
            </a:extLst>
          </p:cNvPr>
          <p:cNvSpPr txBox="1"/>
          <p:nvPr/>
        </p:nvSpPr>
        <p:spPr>
          <a:xfrm>
            <a:off x="7870371" y="5267528"/>
            <a:ext cx="4494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r>
              <a:rPr lang="nl-BE" sz="1200" i="1" dirty="0"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nl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nl-BE" sz="1200" i="1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en-B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8B8BF4-B298-476B-9E5A-759202E9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51" y="1497218"/>
            <a:ext cx="7123967" cy="453759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B991D1D-0D4F-4C98-B725-EF30441D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5126"/>
            <a:ext cx="10621962" cy="669196"/>
          </a:xfrm>
        </p:spPr>
        <p:txBody>
          <a:bodyPr/>
          <a:lstStyle/>
          <a:p>
            <a:r>
              <a:rPr lang="nl-BE" cap="all" dirty="0"/>
              <a:t>4. </a:t>
            </a:r>
            <a:r>
              <a:rPr lang="nl-BE" cap="all" dirty="0" err="1"/>
              <a:t>Interaction</a:t>
            </a:r>
            <a:r>
              <a:rPr lang="nl-BE" cap="all" dirty="0"/>
              <a:t> </a:t>
            </a:r>
            <a:r>
              <a:rPr lang="nl-BE" cap="all" dirty="0" err="1"/>
              <a:t>with</a:t>
            </a:r>
            <a:r>
              <a:rPr lang="nl-BE" cap="all" dirty="0"/>
              <a:t> </a:t>
            </a:r>
            <a:r>
              <a:rPr lang="nl-BE" cap="all" dirty="0" err="1"/>
              <a:t>the</a:t>
            </a:r>
            <a:r>
              <a:rPr lang="nl-BE" cap="all" dirty="0"/>
              <a:t> </a:t>
            </a:r>
            <a:r>
              <a:rPr lang="nl-BE" cap="all" dirty="0" err="1"/>
              <a:t>population</a:t>
            </a:r>
            <a:endParaRPr lang="nl-BE" cap="all" dirty="0"/>
          </a:p>
        </p:txBody>
      </p:sp>
    </p:spTree>
    <p:extLst>
      <p:ext uri="{BB962C8B-B14F-4D97-AF65-F5344CB8AC3E}">
        <p14:creationId xmlns:p14="http://schemas.microsoft.com/office/powerpoint/2010/main" val="29774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310">
        <p:fade/>
      </p:transition>
    </mc:Choice>
    <mc:Fallback xmlns="">
      <p:transition spd="med" advTm="7631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2EE0C-5DF4-8250-AEB1-12ACEA76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</a:t>
            </a:r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E78AF5-B4A1-8CB2-6A8D-9750E905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02" y="1647029"/>
            <a:ext cx="6126162" cy="4198261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Increasing risk of major emergencies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focus on </a:t>
            </a:r>
            <a:r>
              <a:rPr lang="en-GB" sz="1800" b="1" dirty="0">
                <a:sym typeface="Wingdings" panose="05000000000000000000" pitchFamily="2" charset="2"/>
              </a:rPr>
              <a:t>larger scale </a:t>
            </a:r>
            <a:r>
              <a:rPr lang="en-GB" sz="1800" dirty="0">
                <a:sym typeface="Wingdings" panose="05000000000000000000" pitchFamily="2" charset="2"/>
              </a:rPr>
              <a:t>and </a:t>
            </a:r>
            <a:r>
              <a:rPr lang="en-GB" sz="1800" b="1" dirty="0">
                <a:sym typeface="Wingdings" panose="05000000000000000000" pitchFamily="2" charset="2"/>
              </a:rPr>
              <a:t>larger target groups</a:t>
            </a:r>
            <a:endParaRPr lang="en-GB" sz="1800" b="1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C03F619-861F-00EF-8EBE-F8720362B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764" y="1314996"/>
            <a:ext cx="5075345" cy="51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2EE0C-5DF4-8250-AEB1-12ACEA76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</a:t>
            </a:r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E78AF5-B4A1-8CB2-6A8D-9750E905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02" y="1647029"/>
            <a:ext cx="6126162" cy="4198261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Increasing risk of major emergencies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focus on </a:t>
            </a:r>
            <a:r>
              <a:rPr lang="en-GB" sz="1800" b="1" dirty="0">
                <a:sym typeface="Wingdings" panose="05000000000000000000" pitchFamily="2" charset="2"/>
              </a:rPr>
              <a:t>larger scale </a:t>
            </a:r>
            <a:r>
              <a:rPr lang="en-GB" sz="1800" dirty="0">
                <a:sym typeface="Wingdings" panose="05000000000000000000" pitchFamily="2" charset="2"/>
              </a:rPr>
              <a:t>and </a:t>
            </a:r>
            <a:r>
              <a:rPr lang="en-GB" sz="1800" b="1" dirty="0">
                <a:sym typeface="Wingdings" panose="05000000000000000000" pitchFamily="2" charset="2"/>
              </a:rPr>
              <a:t>larger target groups</a:t>
            </a:r>
            <a:endParaRPr lang="en-GB" sz="18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Diverse, multilingual population offer of alerting and communication channels</a:t>
            </a:r>
            <a:br>
              <a:rPr lang="en-GB" sz="1800" dirty="0"/>
            </a:b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b="1" dirty="0">
                <a:sym typeface="Wingdings" panose="05000000000000000000" pitchFamily="2" charset="2"/>
              </a:rPr>
              <a:t>expansion</a:t>
            </a:r>
            <a:r>
              <a:rPr lang="en-GB" sz="1800" dirty="0">
                <a:sym typeface="Wingdings" panose="05000000000000000000" pitchFamily="2" charset="2"/>
              </a:rPr>
              <a:t> of the number of communication channels</a:t>
            </a:r>
          </a:p>
          <a:p>
            <a:endParaRPr lang="nl-BE" dirty="0"/>
          </a:p>
        </p:txBody>
      </p:sp>
      <p:pic>
        <p:nvPicPr>
          <p:cNvPr id="6" name="Afbeelding 5" descr="Afbeelding met tekst, overdekt, muur, Weergave-apparaat&#10;&#10;Automatisch gegenereerde beschrijving">
            <a:extLst>
              <a:ext uri="{FF2B5EF4-FFF2-40B4-BE49-F238E27FC236}">
                <a16:creationId xmlns:a16="http://schemas.microsoft.com/office/drawing/2014/main" id="{A0781C8C-F1C9-0FA4-A949-ABF0BC45B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24185" r="9728"/>
          <a:stretch/>
        </p:blipFill>
        <p:spPr>
          <a:xfrm>
            <a:off x="7261479" y="1719193"/>
            <a:ext cx="3254122" cy="22537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6877-BCB4-A9C4-27C4-9056BDBCA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631"/>
          <a:stretch/>
        </p:blipFill>
        <p:spPr>
          <a:xfrm>
            <a:off x="10585584" y="1719193"/>
            <a:ext cx="1536431" cy="2327722"/>
          </a:xfrm>
          <a:prstGeom prst="rect">
            <a:avLst/>
          </a:prstGeom>
        </p:spPr>
      </p:pic>
      <p:pic>
        <p:nvPicPr>
          <p:cNvPr id="9" name="Afbeelding 8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FC51D381-4E93-8801-E2E1-8FDF4E666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80" y="5016247"/>
            <a:ext cx="4897369" cy="1658086"/>
          </a:xfrm>
          <a:prstGeom prst="rect">
            <a:avLst/>
          </a:prstGeom>
        </p:spPr>
      </p:pic>
      <p:pic>
        <p:nvPicPr>
          <p:cNvPr id="11" name="Afbeelding 10" descr="Afbeelding met tekst, schermopname, lijn, Parallel&#10;&#10;Automatisch gegenereerde beschrijving">
            <a:extLst>
              <a:ext uri="{FF2B5EF4-FFF2-40B4-BE49-F238E27FC236}">
                <a16:creationId xmlns:a16="http://schemas.microsoft.com/office/drawing/2014/main" id="{20A6E743-0DE9-6A0A-49A5-A0715EE15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79" y="4130058"/>
            <a:ext cx="4897369" cy="6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ec36077-e485-4134-baa9-338ae8e021b6">
      <UserInfo>
        <DisplayName>Yves Stevens</DisplayName>
        <AccountId>38</AccountId>
        <AccountType/>
      </UserInfo>
    </SharedWithUsers>
    <TaxCatchAll xmlns="9ec36077-e485-4134-baa9-338ae8e021b6" xsi:nil="true"/>
    <lcf76f155ced4ddcb4097134ff3c332f xmlns="187802c9-aff1-4740-ab91-fcdc6fc53c31">
      <Terms xmlns="http://schemas.microsoft.com/office/infopath/2007/PartnerControls"/>
    </lcf76f155ced4ddcb4097134ff3c332f>
    <_Flow_SignoffStatus xmlns="187802c9-aff1-4740-ab91-fcdc6fc53c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77F4C1A7EAE4980711A7A94093807" ma:contentTypeVersion="18" ma:contentTypeDescription="Een nieuw document maken." ma:contentTypeScope="" ma:versionID="e47e3eb28d0222702d5220d92ed03b5d">
  <xsd:schema xmlns:xsd="http://www.w3.org/2001/XMLSchema" xmlns:xs="http://www.w3.org/2001/XMLSchema" xmlns:p="http://schemas.microsoft.com/office/2006/metadata/properties" xmlns:ns2="187802c9-aff1-4740-ab91-fcdc6fc53c31" xmlns:ns3="9ec36077-e485-4134-baa9-338ae8e021b6" targetNamespace="http://schemas.microsoft.com/office/2006/metadata/properties" ma:root="true" ma:fieldsID="eda763968b387bc9ffe96addb34431bf" ns2:_="" ns3:_="">
    <xsd:import namespace="187802c9-aff1-4740-ab91-fcdc6fc53c31"/>
    <xsd:import namespace="9ec36077-e485-4134-baa9-338ae8e021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802c9-aff1-4740-ab91-fcdc6fc53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34b2316-2a77-4670-a53d-14e7d1a03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Afmeldingsstatus" ma:internalName="Afmeldings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36077-e485-4134-baa9-338ae8e021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e3b7a9-fcad-430a-bb8e-913933e7c27d}" ma:internalName="TaxCatchAll" ma:showField="CatchAllData" ma:web="9ec36077-e485-4134-baa9-338ae8e021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4CBE1B-BB02-49A4-9AB9-2A1CE41E5D50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187802c9-aff1-4740-ab91-fcdc6fc53c31"/>
    <ds:schemaRef ds:uri="http://purl.org/dc/elements/1.1/"/>
    <ds:schemaRef ds:uri="http://schemas.microsoft.com/office/infopath/2007/PartnerControls"/>
    <ds:schemaRef ds:uri="9ec36077-e485-4134-baa9-338ae8e021b6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3F82F3D-7996-4905-AD1D-0BF3A28B27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F9EE79-7CCE-4352-9EBF-9BBE0D0834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7802c9-aff1-4740-ab91-fcdc6fc53c31"/>
    <ds:schemaRef ds:uri="9ec36077-e485-4134-baa9-338ae8e021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1280</Words>
  <Application>Microsoft Office PowerPoint</Application>
  <PresentationFormat>Breedbeeld</PresentationFormat>
  <Paragraphs>137</Paragraphs>
  <Slides>12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Kantoorthema</vt:lpstr>
      <vt:lpstr>Belgian Public Warning and Satellite-Based Opportunities</vt:lpstr>
      <vt:lpstr>Content</vt:lpstr>
      <vt:lpstr>1. History</vt:lpstr>
      <vt:lpstr>2. communication Channels</vt:lpstr>
      <vt:lpstr>3. Advantages</vt:lpstr>
      <vt:lpstr>4. Interaction with the population</vt:lpstr>
      <vt:lpstr>4. Interaction with the population</vt:lpstr>
      <vt:lpstr>5. CHallenges</vt:lpstr>
      <vt:lpstr>5. CHallenges</vt:lpstr>
      <vt:lpstr>5. CHallenges</vt:lpstr>
      <vt:lpstr>6. Satellite-based opportunities for public warning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Voorstelling BE-Alert</dc:title>
  <dc:creator>Koen De Budt</dc:creator>
  <cp:lastModifiedBy>Michiel Scheerlinck</cp:lastModifiedBy>
  <cp:revision>21</cp:revision>
  <dcterms:created xsi:type="dcterms:W3CDTF">2021-09-16T12:07:01Z</dcterms:created>
  <dcterms:modified xsi:type="dcterms:W3CDTF">2023-11-23T15:18:09Z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0x01010031777F4C1A7EAE4980711A7A94093807</vt:lpwstr>
  </property>
  <property fmtid="{D5CDD505-2E9C-101B-9397-08002B2CF9AE}" pid="3" name="MediaServiceImageTags">
    <vt:lpwstr/>
  </property>
</Properties>
</file>