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56" r:id="rId5"/>
    <p:sldId id="266" r:id="rId6"/>
    <p:sldId id="260" r:id="rId7"/>
    <p:sldId id="263" r:id="rId8"/>
    <p:sldId id="268" r:id="rId9"/>
    <p:sldId id="270" r:id="rId10"/>
    <p:sldId id="271" r:id="rId11"/>
    <p:sldId id="284" r:id="rId12"/>
    <p:sldId id="272" r:id="rId13"/>
    <p:sldId id="285" r:id="rId14"/>
    <p:sldId id="273" r:id="rId15"/>
    <p:sldId id="286"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entury Gothic" panose="020B0502020202020204" pitchFamily="34" charset="0"/>
      <p:regular r:id="rId22"/>
      <p:bold r:id="rId23"/>
      <p:italic r:id="rId24"/>
      <p:boldItalic r:id="rId25"/>
    </p:embeddedFont>
    <p:embeddedFont>
      <p:font typeface="Proxima Nova Lt" panose="02000506030000020004" charset="0"/>
      <p:regular r:id="rId26"/>
      <p:bold r:id="rId27"/>
      <p:italic r:id="rId28"/>
      <p:boldItalic r:id="rId29"/>
    </p:embeddedFont>
    <p:embeddedFont>
      <p:font typeface="Trebuchet MS" panose="020B0603020202020204" pitchFamily="34" charset="0"/>
      <p:regular r:id="rId30"/>
      <p:bold r:id="rId31"/>
      <p:italic r:id="rId32"/>
      <p:boldItalic r:id="rId33"/>
    </p:embeddedFont>
  </p:embeddedFontLst>
  <p:defaultTextStyle>
    <a:defPPr>
      <a:defRPr lang="en-US"/>
    </a:defPPr>
    <a:lvl1pPr algn="l" defTabSz="457200" rtl="0" fontAlgn="base">
      <a:spcBef>
        <a:spcPct val="0"/>
      </a:spcBef>
      <a:spcAft>
        <a:spcPct val="0"/>
      </a:spcAft>
      <a:defRPr kern="1200">
        <a:solidFill>
          <a:schemeClr val="tx1"/>
        </a:solidFill>
        <a:latin typeface="Trebuchet MS"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Trebuchet MS"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Trebuchet MS"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Trebuchet MS"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Trebuchet MS" pitchFamily="34" charset="0"/>
        <a:ea typeface="+mn-ea"/>
        <a:cs typeface="Arial" pitchFamily="34" charset="0"/>
      </a:defRPr>
    </a:lvl5pPr>
    <a:lvl6pPr marL="2286000" algn="l" defTabSz="914400" rtl="0" eaLnBrk="1" latinLnBrk="0" hangingPunct="1">
      <a:defRPr kern="1200">
        <a:solidFill>
          <a:schemeClr val="tx1"/>
        </a:solidFill>
        <a:latin typeface="Trebuchet MS" pitchFamily="34" charset="0"/>
        <a:ea typeface="+mn-ea"/>
        <a:cs typeface="Arial" pitchFamily="34" charset="0"/>
      </a:defRPr>
    </a:lvl6pPr>
    <a:lvl7pPr marL="2743200" algn="l" defTabSz="914400" rtl="0" eaLnBrk="1" latinLnBrk="0" hangingPunct="1">
      <a:defRPr kern="1200">
        <a:solidFill>
          <a:schemeClr val="tx1"/>
        </a:solidFill>
        <a:latin typeface="Trebuchet MS" pitchFamily="34" charset="0"/>
        <a:ea typeface="+mn-ea"/>
        <a:cs typeface="Arial" pitchFamily="34" charset="0"/>
      </a:defRPr>
    </a:lvl7pPr>
    <a:lvl8pPr marL="3200400" algn="l" defTabSz="914400" rtl="0" eaLnBrk="1" latinLnBrk="0" hangingPunct="1">
      <a:defRPr kern="1200">
        <a:solidFill>
          <a:schemeClr val="tx1"/>
        </a:solidFill>
        <a:latin typeface="Trebuchet MS" pitchFamily="34" charset="0"/>
        <a:ea typeface="+mn-ea"/>
        <a:cs typeface="Arial" pitchFamily="34" charset="0"/>
      </a:defRPr>
    </a:lvl8pPr>
    <a:lvl9pPr marL="3657600" algn="l" defTabSz="914400" rtl="0" eaLnBrk="1" latinLnBrk="0" hangingPunct="1">
      <a:defRPr kern="1200">
        <a:solidFill>
          <a:schemeClr val="tx1"/>
        </a:solidFill>
        <a:latin typeface="Trebuchet MS"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67AF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79821-9A84-481D-A3B5-74732DEAC36F}" v="30" dt="2023-12-10T10:33:34.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88" d="100"/>
          <a:sy n="88" d="100"/>
        </p:scale>
        <p:origin x="644"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724F7-57D8-4F58-8CC1-7BCB6508A558}" type="datetimeFigureOut">
              <a:rPr lang="fr-BE" smtClean="0"/>
              <a:t>20-12-23</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A28D7-7362-4CD6-9D6F-E79C3C537842}" type="slidenum">
              <a:rPr lang="fr-BE" smtClean="0"/>
              <a:t>‹#›</a:t>
            </a:fld>
            <a:endParaRPr lang="fr-BE"/>
          </a:p>
        </p:txBody>
      </p:sp>
    </p:spTree>
    <p:extLst>
      <p:ext uri="{BB962C8B-B14F-4D97-AF65-F5344CB8AC3E}">
        <p14:creationId xmlns:p14="http://schemas.microsoft.com/office/powerpoint/2010/main" val="429232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for a dual approach, making use of the advantages of both the pixel and the object level. We start from thresholding, as this very fast, but combine it with several refinements based on region growing and edge refinement. </a:t>
            </a:r>
          </a:p>
          <a:p>
            <a:r>
              <a:rPr lang="en-US" dirty="0"/>
              <a:t>As I said, we chose to fully exploit the local data availability. Besides SAR, we also use land cover, elevation and flood risk elevation. </a:t>
            </a:r>
          </a:p>
          <a:p>
            <a:r>
              <a:rPr lang="en-US" dirty="0"/>
              <a:t>Moreover, we make use of a SAR pair, in order to discriminate between permanent and temporary water surfaces.</a:t>
            </a:r>
          </a:p>
          <a:p>
            <a:r>
              <a:rPr lang="en-US" dirty="0"/>
              <a:t>All of this results in an 8-class map, discriminating …</a:t>
            </a:r>
          </a:p>
          <a:p>
            <a:r>
              <a:rPr lang="en-US" dirty="0"/>
              <a:t>Flood water beneath trees cannot be seen using C-band SAR, but making use of our ancillary data we are able to proved a “probably flooded forest” class.</a:t>
            </a:r>
          </a:p>
          <a:p>
            <a:r>
              <a:rPr lang="en-US" dirty="0"/>
              <a:t>We tested and validated our approach based on a set of drone images. If you want to know more, we described everything in detail in a paper.</a:t>
            </a:r>
            <a:endParaRPr lang="en-BE" dirty="0"/>
          </a:p>
        </p:txBody>
      </p:sp>
      <p:sp>
        <p:nvSpPr>
          <p:cNvPr id="4" name="Slide Number Placeholder 3"/>
          <p:cNvSpPr>
            <a:spLocks noGrp="1"/>
          </p:cNvSpPr>
          <p:nvPr>
            <p:ph type="sldNum" sz="quarter" idx="5"/>
          </p:nvPr>
        </p:nvSpPr>
        <p:spPr/>
        <p:txBody>
          <a:bodyPr/>
          <a:lstStyle/>
          <a:p>
            <a:fld id="{7E0CA3CB-5150-46C7-A2AD-9930B5206409}" type="slidenum">
              <a:rPr lang="en-BE" smtClean="0"/>
              <a:t>8</a:t>
            </a:fld>
            <a:endParaRPr lang="en-BE"/>
          </a:p>
        </p:txBody>
      </p:sp>
    </p:spTree>
    <p:extLst>
      <p:ext uri="{BB962C8B-B14F-4D97-AF65-F5344CB8AC3E}">
        <p14:creationId xmlns:p14="http://schemas.microsoft.com/office/powerpoint/2010/main" val="32475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algorithm allowed us to translate VMM’s water level time series into spatial maps, as you can see here for the floods in the </a:t>
            </a:r>
            <a:r>
              <a:rPr lang="en-US" dirty="0" err="1"/>
              <a:t>Demer</a:t>
            </a:r>
            <a:r>
              <a:rPr lang="en-US" dirty="0"/>
              <a:t> valley in July 2021. </a:t>
            </a:r>
          </a:p>
          <a:p>
            <a:r>
              <a:rPr lang="en-US" dirty="0"/>
              <a:t>You can see lake </a:t>
            </a:r>
            <a:r>
              <a:rPr lang="en-US" dirty="0" err="1"/>
              <a:t>Schulensbroek</a:t>
            </a:r>
            <a:r>
              <a:rPr lang="en-US" dirty="0"/>
              <a:t>, a permanent water body. </a:t>
            </a:r>
          </a:p>
          <a:p>
            <a:r>
              <a:rPr lang="en-US" dirty="0"/>
              <a:t>Its surroundings are used a retention basin to protect the nearby cities from flooding. As you can see, the retention basin was successfully activated in the beginning of the month, and then emptied in time to buffer the mid-July peak. Then also many agricultural areas got flooded.</a:t>
            </a:r>
            <a:endParaRPr lang="en-BE" dirty="0"/>
          </a:p>
        </p:txBody>
      </p:sp>
      <p:sp>
        <p:nvSpPr>
          <p:cNvPr id="4" name="Slide Number Placeholder 3"/>
          <p:cNvSpPr>
            <a:spLocks noGrp="1"/>
          </p:cNvSpPr>
          <p:nvPr>
            <p:ph type="sldNum" sz="quarter" idx="5"/>
          </p:nvPr>
        </p:nvSpPr>
        <p:spPr/>
        <p:txBody>
          <a:bodyPr/>
          <a:lstStyle/>
          <a:p>
            <a:fld id="{AEF4B22D-C51E-4003-81E0-2F97DB78ACBC}" type="slidenum">
              <a:rPr lang="en-BE" smtClean="0"/>
              <a:t>10</a:t>
            </a:fld>
            <a:endParaRPr lang="en-BE"/>
          </a:p>
        </p:txBody>
      </p:sp>
    </p:spTree>
    <p:extLst>
      <p:ext uri="{BB962C8B-B14F-4D97-AF65-F5344CB8AC3E}">
        <p14:creationId xmlns:p14="http://schemas.microsoft.com/office/powerpoint/2010/main" val="1458462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1">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550" y="555625"/>
            <a:ext cx="21637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899592" y="3165816"/>
            <a:ext cx="7349626" cy="1512169"/>
          </a:xfrm>
        </p:spPr>
        <p:txBody>
          <a:bodyPr anchor="ctr">
            <a:normAutofit/>
          </a:bodyPr>
          <a:lstStyle>
            <a:lvl1pPr marL="0" marR="0" indent="0" algn="ctr" defTabSz="457200" rtl="0" eaLnBrk="1" fontAlgn="auto" latinLnBrk="0" hangingPunct="1">
              <a:lnSpc>
                <a:spcPct val="100000"/>
              </a:lnSpc>
              <a:spcBef>
                <a:spcPct val="20000"/>
              </a:spcBef>
              <a:spcAft>
                <a:spcPts val="0"/>
              </a:spcAft>
              <a:buClr>
                <a:schemeClr val="tx1">
                  <a:lumMod val="90000"/>
                  <a:lumOff val="10000"/>
                </a:schemeClr>
              </a:buClr>
              <a:buSzTx/>
              <a:buFont typeface="Arial" panose="020B0604020202020204" pitchFamily="34" charset="0"/>
              <a:buNone/>
              <a:tabLst/>
              <a:defRPr sz="5000" b="0" baseline="0">
                <a:solidFill>
                  <a:srgbClr val="67AF3E"/>
                </a:solidFill>
                <a:latin typeface="Century Gothic" panose="020B0502020202020204" pitchFamily="34" charset="0"/>
              </a:defRPr>
            </a:lvl1pPr>
            <a:lvl2pPr marL="457200" indent="0">
              <a:buClr>
                <a:schemeClr val="tx1">
                  <a:lumMod val="90000"/>
                  <a:lumOff val="10000"/>
                </a:schemeClr>
              </a:buClr>
              <a:buFont typeface="Arial" panose="020B0604020202020204" pitchFamily="34" charset="0"/>
              <a:buNone/>
              <a:defRPr sz="1800">
                <a:solidFill>
                  <a:srgbClr val="4C4C4C"/>
                </a:solidFill>
                <a:latin typeface="Century Gothic" panose="020B0502020202020204" pitchFamily="34" charset="0"/>
              </a:defRPr>
            </a:lvl2pPr>
            <a:lvl3pPr marL="1143000" indent="-228600">
              <a:buClr>
                <a:schemeClr val="tx1">
                  <a:lumMod val="90000"/>
                  <a:lumOff val="10000"/>
                </a:schemeClr>
              </a:buClr>
              <a:buFont typeface="Arial" panose="020B0604020202020204" pitchFamily="34" charset="0"/>
              <a:buChar char="•"/>
              <a:defRPr sz="1400">
                <a:solidFill>
                  <a:srgbClr val="4C4C4C"/>
                </a:solidFill>
                <a:latin typeface="Century Gothic" panose="020B0502020202020204" pitchFamily="34" charset="0"/>
              </a:defRPr>
            </a:lvl3pPr>
            <a:lvl4pPr marL="1600200" indent="-228600">
              <a:buClr>
                <a:schemeClr val="tx1">
                  <a:lumMod val="90000"/>
                  <a:lumOff val="10000"/>
                </a:schemeClr>
              </a:buClr>
              <a:buFont typeface="Arial" panose="020B0604020202020204" pitchFamily="34" charset="0"/>
              <a:buChar char="•"/>
              <a:defRPr sz="1400" i="1">
                <a:solidFill>
                  <a:srgbClr val="4C4C4C"/>
                </a:solidFill>
                <a:latin typeface="Century Gothic" panose="020B0502020202020204" pitchFamily="34" charset="0"/>
              </a:defRPr>
            </a:lvl4pPr>
            <a:lvl5pPr>
              <a:defRPr sz="1400">
                <a:solidFill>
                  <a:srgbClr val="4C4C4C"/>
                </a:solidFill>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833499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_5">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1120261">
            <a:off x="-627063" y="2332038"/>
            <a:ext cx="4037013"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73067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_6">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pic>
        <p:nvPicPr>
          <p:cNvPr id="6" name="Picture Placeholder 3"/>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4584" y="647516"/>
            <a:ext cx="4248472" cy="480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0913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_7">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2" y="955675"/>
            <a:ext cx="3917578" cy="3917578"/>
          </a:xfrm>
          <a:prstGeom prst="rect">
            <a:avLst/>
          </a:prstGeom>
        </p:spPr>
      </p:pic>
    </p:spTree>
    <p:extLst>
      <p:ext uri="{BB962C8B-B14F-4D97-AF65-F5344CB8AC3E}">
        <p14:creationId xmlns:p14="http://schemas.microsoft.com/office/powerpoint/2010/main" val="40973964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_8">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4548188" cy="5143500"/>
          </a:xfrm>
        </p:spPr>
        <p:txBody>
          <a:bodyPr rtlCol="0">
            <a:normAutofit/>
          </a:bodyPr>
          <a:lstStyle>
            <a:lvl1pPr>
              <a:defRPr/>
            </a:lvl1pPr>
          </a:lstStyle>
          <a:p>
            <a:pPr lvl="0"/>
            <a:r>
              <a:rPr lang="en-US" noProof="0"/>
              <a:t>Click icon to add picture</a:t>
            </a:r>
            <a:endParaRPr lang="nl-BE" noProof="0" dirty="0"/>
          </a:p>
        </p:txBody>
      </p:sp>
      <p:sp>
        <p:nvSpPr>
          <p:cNvPr id="6" name="Text Placeholder 3"/>
          <p:cNvSpPr>
            <a:spLocks noGrp="1"/>
          </p:cNvSpPr>
          <p:nvPr>
            <p:ph type="body" sz="quarter" idx="13"/>
          </p:nvPr>
        </p:nvSpPr>
        <p:spPr>
          <a:xfrm>
            <a:off x="4903290" y="1491630"/>
            <a:ext cx="3917182"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202381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e.the.bigger.pictur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sp>
        <p:nvSpPr>
          <p:cNvPr id="7" name="TextBox 6"/>
          <p:cNvSpPr txBox="1">
            <a:spLocks noChangeArrowheads="1"/>
          </p:cNvSpPr>
          <p:nvPr/>
        </p:nvSpPr>
        <p:spPr bwMode="auto">
          <a:xfrm>
            <a:off x="12700" y="-55563"/>
            <a:ext cx="1103313" cy="113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defRPr/>
            </a:pPr>
            <a:r>
              <a:rPr lang="nl-BE" altLang="nl-BE" sz="1700" b="1">
                <a:solidFill>
                  <a:schemeClr val="bg1"/>
                </a:solidFill>
                <a:latin typeface="Century Gothic" pitchFamily="34" charset="0"/>
              </a:rPr>
              <a:t>SEE </a:t>
            </a:r>
            <a:br>
              <a:rPr lang="nl-BE" altLang="nl-BE" sz="1700" b="1">
                <a:solidFill>
                  <a:schemeClr val="bg1"/>
                </a:solidFill>
                <a:latin typeface="Century Gothic" pitchFamily="34" charset="0"/>
              </a:rPr>
            </a:br>
            <a:r>
              <a:rPr lang="nl-BE" altLang="nl-BE" sz="1700" b="1">
                <a:solidFill>
                  <a:schemeClr val="bg1"/>
                </a:solidFill>
                <a:latin typeface="Century Gothic" pitchFamily="34" charset="0"/>
              </a:rPr>
              <a:t>THE</a:t>
            </a:r>
          </a:p>
          <a:p>
            <a:pPr>
              <a:defRPr/>
            </a:pPr>
            <a:r>
              <a:rPr lang="nl-BE" altLang="nl-BE" sz="1700" b="1">
                <a:solidFill>
                  <a:schemeClr val="bg1"/>
                </a:solidFill>
                <a:latin typeface="Century Gothic" pitchFamily="34" charset="0"/>
              </a:rPr>
              <a:t>BIGGER</a:t>
            </a:r>
          </a:p>
          <a:p>
            <a:pPr>
              <a:defRPr/>
            </a:pPr>
            <a:r>
              <a:rPr lang="nl-BE" altLang="nl-BE" sz="1700" b="1">
                <a:solidFill>
                  <a:schemeClr val="bg1"/>
                </a:solidFill>
                <a:latin typeface="Century Gothic" pitchFamily="34" charset="0"/>
              </a:rPr>
              <a:t>PICTURE</a:t>
            </a:r>
          </a:p>
        </p:txBody>
      </p:sp>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3"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Tree>
    <p:extLst>
      <p:ext uri="{BB962C8B-B14F-4D97-AF65-F5344CB8AC3E}">
        <p14:creationId xmlns:p14="http://schemas.microsoft.com/office/powerpoint/2010/main" val="180273865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lob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88" y="103188"/>
            <a:ext cx="8874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81539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lobe2">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8"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88" y="103188"/>
            <a:ext cx="8874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403350" y="1549400"/>
            <a:ext cx="3312666" cy="284163"/>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sp>
        <p:nvSpPr>
          <p:cNvPr id="10" name="TextBox 9"/>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403648" y="1923678"/>
            <a:ext cx="5981474" cy="2304256"/>
          </a:xfrm>
        </p:spPr>
        <p:txBody>
          <a:bodyPr>
            <a:normAutofit/>
          </a:bodyPr>
          <a:lstStyle>
            <a:lvl1pPr marL="0" indent="0">
              <a:buFont typeface="Arial" panose="020B0604020202020204" pitchFamily="34" charset="0"/>
              <a:buNone/>
              <a:defRPr sz="1800">
                <a:latin typeface="Century Gothic" panose="020B0502020202020204" pitchFamily="34" charset="0"/>
              </a:defRPr>
            </a:lvl1pPr>
            <a:lvl2pPr marL="742950" indent="-285750">
              <a:buFont typeface="Arial" panose="020B0604020202020204" pitchFamily="34" charset="0"/>
              <a:buChar char="•"/>
              <a:defRPr sz="1800" i="0">
                <a:effectLst/>
                <a:latin typeface="+mn-lt"/>
              </a:defRPr>
            </a:lvl2pPr>
            <a:lvl3pPr marL="1143000" indent="-228600">
              <a:buFont typeface="Arial" panose="020B0604020202020204" pitchFamily="34" charset="0"/>
              <a:buChar char="•"/>
              <a:defRPr sz="1400" u="none">
                <a:solidFill>
                  <a:schemeClr val="tx1">
                    <a:lumMod val="50000"/>
                  </a:schemeClr>
                </a:solidFill>
                <a:latin typeface="+mn-lt"/>
              </a:defRPr>
            </a:lvl3pPr>
            <a:lvl4pPr marL="1371600" indent="0">
              <a:buFont typeface="Arial" panose="020B0604020202020204" pitchFamily="34" charset="0"/>
              <a:buNone/>
              <a:defRPr sz="1400" i="1">
                <a:solidFill>
                  <a:srgbClr val="67AF3E"/>
                </a:solidFill>
                <a:effectLst/>
                <a:latin typeface="+mn-lt"/>
              </a:defRPr>
            </a:lvl4pPr>
            <a:lvl5pPr marL="2057400" indent="-228600">
              <a:buFont typeface="Arial" panose="020B0604020202020204" pitchFamily="34" charset="0"/>
              <a:buChar char="•"/>
              <a:defRPr/>
            </a:lvl5pPr>
          </a:lstStyle>
          <a:p>
            <a:pPr lvl="0"/>
            <a:r>
              <a:rPr lang="en-US"/>
              <a:t>Click to edit Master text styles</a:t>
            </a:r>
          </a:p>
        </p:txBody>
      </p:sp>
      <p:sp>
        <p:nvSpPr>
          <p:cNvPr id="29" name="Text Placeholder 15"/>
          <p:cNvSpPr>
            <a:spLocks noGrp="1"/>
          </p:cNvSpPr>
          <p:nvPr>
            <p:ph type="body" sz="quarter" idx="11"/>
          </p:nvPr>
        </p:nvSpPr>
        <p:spPr>
          <a:xfrm>
            <a:off x="1403648" y="1549845"/>
            <a:ext cx="3312368" cy="284038"/>
          </a:xfrm>
        </p:spPr>
        <p:txBody>
          <a:bodyPr anchor="ctr">
            <a:noAutofit/>
          </a:bodyPr>
          <a:lstStyle>
            <a:lvl1pPr marL="0" indent="0">
              <a:buFont typeface="Arial" panose="020B0604020202020204" pitchFamily="34" charset="0"/>
              <a:buNone/>
              <a:defRPr sz="1700">
                <a:solidFill>
                  <a:schemeClr val="bg1"/>
                </a:solidFill>
                <a:latin typeface="Century Gothic" panose="020B0502020202020204" pitchFamily="34" charset="0"/>
              </a:defRPr>
            </a:lvl1pPr>
            <a:lvl2pPr marL="742950" indent="-285750">
              <a:buFont typeface="Arial" panose="020B0604020202020204" pitchFamily="34" charset="0"/>
              <a:buChar char="•"/>
              <a:defRPr sz="1800" i="0">
                <a:effectLst/>
                <a:latin typeface="+mn-lt"/>
              </a:defRPr>
            </a:lvl2pPr>
            <a:lvl3pPr marL="1143000" indent="-228600">
              <a:buFont typeface="Arial" panose="020B0604020202020204" pitchFamily="34" charset="0"/>
              <a:buChar char="•"/>
              <a:defRPr sz="1400" u="none">
                <a:solidFill>
                  <a:schemeClr val="tx1">
                    <a:lumMod val="50000"/>
                  </a:schemeClr>
                </a:solidFill>
                <a:latin typeface="+mn-lt"/>
              </a:defRPr>
            </a:lvl3pPr>
            <a:lvl4pPr marL="1371600" indent="0">
              <a:buFont typeface="Arial" panose="020B0604020202020204" pitchFamily="34" charset="0"/>
              <a:buNone/>
              <a:defRPr sz="1400" i="1">
                <a:solidFill>
                  <a:srgbClr val="67AF3E"/>
                </a:solidFill>
                <a:effectLst/>
                <a:latin typeface="+mn-lt"/>
              </a:defRPr>
            </a:lvl4pPr>
            <a:lvl5pPr marL="2057400" indent="-228600">
              <a:buFont typeface="Arial" panose="020B0604020202020204" pitchFamily="34" charset="0"/>
              <a:buChar char="•"/>
              <a:defRPr/>
            </a:lvl5pPr>
          </a:lstStyle>
          <a:p>
            <a:pPr lvl="0"/>
            <a:r>
              <a:rPr lang="en-US"/>
              <a:t>Click to edit Master text styles</a:t>
            </a:r>
          </a:p>
        </p:txBody>
      </p:sp>
    </p:spTree>
    <p:extLst>
      <p:ext uri="{BB962C8B-B14F-4D97-AF65-F5344CB8AC3E}">
        <p14:creationId xmlns:p14="http://schemas.microsoft.com/office/powerpoint/2010/main" val="336395235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be3">
    <p:spTree>
      <p:nvGrpSpPr>
        <p:cNvPr id="1" name=""/>
        <p:cNvGrpSpPr/>
        <p:nvPr/>
      </p:nvGrpSpPr>
      <p:grpSpPr>
        <a:xfrm>
          <a:off x="0" y="0"/>
          <a:ext cx="0" cy="0"/>
          <a:chOff x="0" y="0"/>
          <a:chExt cx="0" cy="0"/>
        </a:xfrm>
      </p:grpSpPr>
      <p:sp>
        <p:nvSpPr>
          <p:cNvPr id="5" name="Rectangle 4"/>
          <p:cNvSpPr/>
          <p:nvPr/>
        </p:nvSpPr>
        <p:spPr>
          <a:xfrm>
            <a:off x="1403350" y="1549400"/>
            <a:ext cx="3312666" cy="284163"/>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6"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9"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88" y="103188"/>
            <a:ext cx="8874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403648" y="1923678"/>
            <a:ext cx="5981474" cy="2304256"/>
          </a:xfrm>
        </p:spPr>
        <p:txBody>
          <a:bodyPr>
            <a:normAutofit/>
          </a:bodyPr>
          <a:lstStyle>
            <a:lvl1pPr marL="0" indent="0">
              <a:buFont typeface="Arial" panose="020B0604020202020204" pitchFamily="34" charset="0"/>
              <a:buNone/>
              <a:defRPr sz="1800">
                <a:latin typeface="Century Gothic" panose="020B0502020202020204" pitchFamily="34" charset="0"/>
              </a:defRPr>
            </a:lvl1pPr>
            <a:lvl2pPr marL="742950" indent="-285750">
              <a:buFont typeface="Arial" panose="020B0604020202020204" pitchFamily="34" charset="0"/>
              <a:buChar char="•"/>
              <a:defRPr sz="1800" i="0">
                <a:effectLst/>
                <a:latin typeface="+mn-lt"/>
              </a:defRPr>
            </a:lvl2pPr>
            <a:lvl3pPr marL="1143000" indent="-228600">
              <a:buFont typeface="Arial" panose="020B0604020202020204" pitchFamily="34" charset="0"/>
              <a:buChar char="•"/>
              <a:defRPr sz="1400" u="none">
                <a:solidFill>
                  <a:schemeClr val="tx1">
                    <a:lumMod val="50000"/>
                  </a:schemeClr>
                </a:solidFill>
                <a:latin typeface="+mn-lt"/>
              </a:defRPr>
            </a:lvl3pPr>
            <a:lvl4pPr marL="1371600" indent="0">
              <a:buFont typeface="Arial" panose="020B0604020202020204" pitchFamily="34" charset="0"/>
              <a:buNone/>
              <a:defRPr sz="1400" i="1">
                <a:solidFill>
                  <a:srgbClr val="67AF3E"/>
                </a:solidFill>
                <a:effectLst/>
                <a:latin typeface="+mn-lt"/>
              </a:defRPr>
            </a:lvl4pPr>
            <a:lvl5pPr marL="2057400" indent="-228600">
              <a:buFont typeface="Arial" panose="020B0604020202020204" pitchFamily="34" charset="0"/>
              <a:buChar char="•"/>
              <a:defRPr/>
            </a:lvl5pPr>
          </a:lstStyle>
          <a:p>
            <a:pPr lvl="0"/>
            <a:r>
              <a:rPr lang="en-US"/>
              <a:t>Click to edit Master text styles</a:t>
            </a:r>
          </a:p>
        </p:txBody>
      </p:sp>
      <p:sp>
        <p:nvSpPr>
          <p:cNvPr id="29" name="Text Placeholder 15"/>
          <p:cNvSpPr>
            <a:spLocks noGrp="1"/>
          </p:cNvSpPr>
          <p:nvPr>
            <p:ph type="body" sz="quarter" idx="11"/>
          </p:nvPr>
        </p:nvSpPr>
        <p:spPr>
          <a:xfrm>
            <a:off x="1403648" y="1549845"/>
            <a:ext cx="3312368" cy="284038"/>
          </a:xfrm>
        </p:spPr>
        <p:txBody>
          <a:bodyPr anchor="ctr">
            <a:noAutofit/>
          </a:bodyPr>
          <a:lstStyle>
            <a:lvl1pPr marL="0" indent="0">
              <a:buFont typeface="Arial" panose="020B0604020202020204" pitchFamily="34" charset="0"/>
              <a:buNone/>
              <a:defRPr sz="1700">
                <a:solidFill>
                  <a:schemeClr val="bg1"/>
                </a:solidFill>
                <a:latin typeface="Century Gothic" panose="020B0502020202020204" pitchFamily="34" charset="0"/>
              </a:defRPr>
            </a:lvl1pPr>
            <a:lvl2pPr marL="742950" indent="-285750">
              <a:buFont typeface="Arial" panose="020B0604020202020204" pitchFamily="34" charset="0"/>
              <a:buChar char="•"/>
              <a:defRPr sz="1800" i="0">
                <a:effectLst/>
                <a:latin typeface="+mn-lt"/>
              </a:defRPr>
            </a:lvl2pPr>
            <a:lvl3pPr marL="1143000" indent="-228600">
              <a:buFont typeface="Arial" panose="020B0604020202020204" pitchFamily="34" charset="0"/>
              <a:buChar char="•"/>
              <a:defRPr sz="1400" u="none">
                <a:solidFill>
                  <a:schemeClr val="tx1">
                    <a:lumMod val="50000"/>
                  </a:schemeClr>
                </a:solidFill>
                <a:latin typeface="+mn-lt"/>
              </a:defRPr>
            </a:lvl3pPr>
            <a:lvl4pPr marL="1371600" indent="0">
              <a:buFont typeface="Arial" panose="020B0604020202020204" pitchFamily="34" charset="0"/>
              <a:buNone/>
              <a:defRPr sz="1400" i="1">
                <a:solidFill>
                  <a:srgbClr val="67AF3E"/>
                </a:solidFill>
                <a:effectLst/>
                <a:latin typeface="+mn-lt"/>
              </a:defRPr>
            </a:lvl4pPr>
            <a:lvl5pPr marL="2057400" indent="-228600">
              <a:buFont typeface="Arial" panose="020B0604020202020204" pitchFamily="34" charset="0"/>
              <a:buChar char="•"/>
              <a:defRPr/>
            </a:lvl5pPr>
          </a:lstStyle>
          <a:p>
            <a:pPr lvl="0"/>
            <a:r>
              <a:rPr lang="en-US"/>
              <a:t>Click to edit Master text styles</a:t>
            </a:r>
          </a:p>
        </p:txBody>
      </p:sp>
    </p:spTree>
    <p:extLst>
      <p:ext uri="{BB962C8B-B14F-4D97-AF65-F5344CB8AC3E}">
        <p14:creationId xmlns:p14="http://schemas.microsoft.com/office/powerpoint/2010/main" val="42764407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tellit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188" y="103188"/>
            <a:ext cx="8636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276430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to-en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188" y="128588"/>
            <a:ext cx="8636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99316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536" y="1333032"/>
            <a:ext cx="8608948" cy="2988462"/>
          </a:xfrm>
          <a:prstGeom prst="rect">
            <a:avLst/>
          </a:prstGeom>
        </p:spPr>
      </p:pic>
      <p:sp>
        <p:nvSpPr>
          <p:cNvPr id="5" name="Rectangle 4"/>
          <p:cNvSpPr/>
          <p:nvPr userDrawn="1"/>
        </p:nvSpPr>
        <p:spPr>
          <a:xfrm>
            <a:off x="3419872" y="2048758"/>
            <a:ext cx="5832648" cy="1728192"/>
          </a:xfrm>
          <a:prstGeom prst="rect">
            <a:avLst/>
          </a:prstGeom>
          <a:solidFill>
            <a:srgbClr val="67AF3E"/>
          </a:solidFill>
          <a:ln>
            <a:solidFill>
              <a:srgbClr val="67AF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539763" y="627534"/>
            <a:ext cx="1803241" cy="6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2" hasCustomPrompt="1"/>
          </p:nvPr>
        </p:nvSpPr>
        <p:spPr>
          <a:xfrm>
            <a:off x="3563888" y="2211710"/>
            <a:ext cx="5400600" cy="1086013"/>
          </a:xfrm>
        </p:spPr>
        <p:txBody>
          <a:bodyPr anchor="b">
            <a:noAutofit/>
          </a:bodyPr>
          <a:lstStyle>
            <a:lvl1pPr marL="0" indent="0" algn="l">
              <a:buClr>
                <a:srgbClr val="67AF3E"/>
              </a:buClr>
              <a:buFont typeface="+mj-lt"/>
              <a:buNone/>
              <a:defRPr sz="3000" b="1">
                <a:solidFill>
                  <a:schemeClr val="bg1"/>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dirty="0"/>
              <a:t>CLICK TO EDIT TITLE</a:t>
            </a:r>
          </a:p>
        </p:txBody>
      </p:sp>
      <p:cxnSp>
        <p:nvCxnSpPr>
          <p:cNvPr id="11" name="Straight Connector 10"/>
          <p:cNvCxnSpPr/>
          <p:nvPr userDrawn="1"/>
        </p:nvCxnSpPr>
        <p:spPr>
          <a:xfrm>
            <a:off x="3707904" y="3291830"/>
            <a:ext cx="432048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13" hasCustomPrompt="1"/>
          </p:nvPr>
        </p:nvSpPr>
        <p:spPr>
          <a:xfrm>
            <a:off x="3563888" y="3327834"/>
            <a:ext cx="4752528" cy="396044"/>
          </a:xfrm>
        </p:spPr>
        <p:txBody>
          <a:bodyPr anchor="t">
            <a:noAutofit/>
          </a:bodyPr>
          <a:lstStyle>
            <a:lvl1pPr marL="0" indent="0" algn="l">
              <a:buClr>
                <a:srgbClr val="67AF3E"/>
              </a:buClr>
              <a:buFont typeface="+mj-lt"/>
              <a:buNone/>
              <a:defRPr sz="2000" b="0">
                <a:solidFill>
                  <a:schemeClr val="bg1"/>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dirty="0"/>
              <a:t>CLICK TO EDIT SUBTITLE</a:t>
            </a:r>
          </a:p>
        </p:txBody>
      </p:sp>
      <p:sp>
        <p:nvSpPr>
          <p:cNvPr id="13" name="Text Placeholder 3"/>
          <p:cNvSpPr>
            <a:spLocks noGrp="1"/>
          </p:cNvSpPr>
          <p:nvPr>
            <p:ph type="body" sz="quarter" idx="14" hasCustomPrompt="1"/>
          </p:nvPr>
        </p:nvSpPr>
        <p:spPr>
          <a:xfrm>
            <a:off x="3603884" y="4443958"/>
            <a:ext cx="4752528" cy="396044"/>
          </a:xfrm>
        </p:spPr>
        <p:txBody>
          <a:bodyPr anchor="t">
            <a:noAutofit/>
          </a:bodyPr>
          <a:lstStyle>
            <a:lvl1pPr marL="0" indent="0" algn="r">
              <a:buClr>
                <a:srgbClr val="67AF3E"/>
              </a:buClr>
              <a:buFont typeface="+mj-lt"/>
              <a:buNone/>
              <a:defRPr sz="1400" b="1" i="0"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dirty="0"/>
              <a:t>CLICK TO ADD EVENT / MEETING</a:t>
            </a:r>
          </a:p>
        </p:txBody>
      </p:sp>
    </p:spTree>
    <p:extLst>
      <p:ext uri="{BB962C8B-B14F-4D97-AF65-F5344CB8AC3E}">
        <p14:creationId xmlns:p14="http://schemas.microsoft.com/office/powerpoint/2010/main" val="120582689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Processin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000" y="128588"/>
            <a:ext cx="81597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338332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27000" y="174885"/>
            <a:ext cx="815975" cy="7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3328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Processing.Services">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74091" y="174885"/>
            <a:ext cx="721792" cy="7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30903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rmation.Products">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74091" y="174885"/>
            <a:ext cx="721792" cy="7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30903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nership">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613" y="157163"/>
            <a:ext cx="92075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764516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niqu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13" y="49213"/>
            <a:ext cx="97155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5506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ubtitle_AGRI">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2" y="843161"/>
            <a:ext cx="4579366" cy="4579366"/>
          </a:xfrm>
          <a:prstGeom prst="rect">
            <a:avLst/>
          </a:prstGeom>
        </p:spPr>
      </p:pic>
    </p:spTree>
    <p:extLst>
      <p:ext uri="{BB962C8B-B14F-4D97-AF65-F5344CB8AC3E}">
        <p14:creationId xmlns:p14="http://schemas.microsoft.com/office/powerpoint/2010/main" val="23210298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ubtitle_VEGETATION">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3510" y="656158"/>
            <a:ext cx="5011414" cy="5011414"/>
          </a:xfrm>
          <a:prstGeom prst="rect">
            <a:avLst/>
          </a:prstGeom>
        </p:spPr>
      </p:pic>
    </p:spTree>
    <p:extLst>
      <p:ext uri="{BB962C8B-B14F-4D97-AF65-F5344CB8AC3E}">
        <p14:creationId xmlns:p14="http://schemas.microsoft.com/office/powerpoint/2010/main" val="28825245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ubtitle_W&amp;C">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8640" y="771550"/>
            <a:ext cx="4795390" cy="4795390"/>
          </a:xfrm>
          <a:prstGeom prst="rect">
            <a:avLst/>
          </a:prstGeom>
        </p:spPr>
      </p:pic>
    </p:spTree>
    <p:extLst>
      <p:ext uri="{BB962C8B-B14F-4D97-AF65-F5344CB8AC3E}">
        <p14:creationId xmlns:p14="http://schemas.microsoft.com/office/powerpoint/2010/main" val="421634446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ubtitle_INFRA">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8560" y="1246460"/>
            <a:ext cx="3845570" cy="3845570"/>
          </a:xfrm>
          <a:prstGeom prst="rect">
            <a:avLst/>
          </a:prstGeom>
        </p:spPr>
      </p:pic>
    </p:spTree>
    <p:extLst>
      <p:ext uri="{BB962C8B-B14F-4D97-AF65-F5344CB8AC3E}">
        <p14:creationId xmlns:p14="http://schemas.microsoft.com/office/powerpoint/2010/main" val="26714281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Sloga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32655" y="1715233"/>
            <a:ext cx="7347857" cy="2440693"/>
          </a:xfrm>
          <a:prstGeom prst="rect">
            <a:avLst/>
          </a:prstGeom>
        </p:spPr>
      </p:pic>
      <p:sp>
        <p:nvSpPr>
          <p:cNvPr id="5" name="Rectangle 4"/>
          <p:cNvSpPr/>
          <p:nvPr userDrawn="1"/>
        </p:nvSpPr>
        <p:spPr>
          <a:xfrm>
            <a:off x="971600" y="2071484"/>
            <a:ext cx="2664296" cy="1728192"/>
          </a:xfrm>
          <a:prstGeom prst="rect">
            <a:avLst/>
          </a:prstGeom>
          <a:solidFill>
            <a:srgbClr val="67AF3E"/>
          </a:solidFill>
          <a:ln>
            <a:solidFill>
              <a:srgbClr val="67AF3E"/>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l-BE"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832655" y="891558"/>
            <a:ext cx="1803241" cy="6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3" hasCustomPrompt="1"/>
          </p:nvPr>
        </p:nvSpPr>
        <p:spPr>
          <a:xfrm>
            <a:off x="971600" y="2287508"/>
            <a:ext cx="2664296" cy="1364362"/>
          </a:xfrm>
        </p:spPr>
        <p:txBody>
          <a:bodyPr anchor="ctr">
            <a:noAutofit/>
          </a:bodyPr>
          <a:lstStyle>
            <a:lvl1pPr marL="0" indent="0" algn="l">
              <a:buClr>
                <a:srgbClr val="67AF3E"/>
              </a:buClr>
              <a:buFont typeface="+mj-lt"/>
              <a:buNone/>
              <a:defRPr sz="1800" b="0">
                <a:solidFill>
                  <a:schemeClr val="bg1"/>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a:spcBef>
                <a:spcPts val="600"/>
              </a:spcBef>
              <a:spcAft>
                <a:spcPts val="600"/>
              </a:spcAft>
            </a:pPr>
            <a:r>
              <a:rPr lang="en-US" dirty="0"/>
              <a:t>REMOTE SENSING, </a:t>
            </a:r>
          </a:p>
          <a:p>
            <a:pPr>
              <a:spcBef>
                <a:spcPts val="600"/>
              </a:spcBef>
              <a:spcAft>
                <a:spcPts val="600"/>
              </a:spcAft>
            </a:pPr>
            <a:r>
              <a:rPr lang="en-US" dirty="0"/>
              <a:t>A KEY ENABLER FOR </a:t>
            </a:r>
          </a:p>
          <a:p>
            <a:pPr>
              <a:spcBef>
                <a:spcPts val="600"/>
              </a:spcBef>
              <a:spcAft>
                <a:spcPts val="600"/>
              </a:spcAft>
            </a:pPr>
            <a:r>
              <a:rPr lang="en-US" dirty="0"/>
              <a:t>CIRCULAR ECONOMY</a:t>
            </a:r>
          </a:p>
        </p:txBody>
      </p:sp>
    </p:spTree>
    <p:extLst>
      <p:ext uri="{BB962C8B-B14F-4D97-AF65-F5344CB8AC3E}">
        <p14:creationId xmlns:p14="http://schemas.microsoft.com/office/powerpoint/2010/main" val="301248580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Subtitle_INFRA">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4624" y="771550"/>
            <a:ext cx="4824536" cy="4824536"/>
          </a:xfrm>
          <a:prstGeom prst="rect">
            <a:avLst/>
          </a:prstGeom>
        </p:spPr>
      </p:pic>
    </p:spTree>
    <p:extLst>
      <p:ext uri="{BB962C8B-B14F-4D97-AF65-F5344CB8AC3E}">
        <p14:creationId xmlns:p14="http://schemas.microsoft.com/office/powerpoint/2010/main" val="304428450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9213" y="50006"/>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01539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ter&amp;Coas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83286" y="50006"/>
            <a:ext cx="703404"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34808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rastructur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83286" y="184185"/>
            <a:ext cx="703404" cy="70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66785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getation">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6409" y="47203"/>
            <a:ext cx="977156" cy="97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667850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25424" y="50006"/>
            <a:ext cx="81912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2989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urity">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190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63" y="-4763"/>
            <a:ext cx="1079501" cy="1081088"/>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25424" y="126217"/>
            <a:ext cx="819128" cy="81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24"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7" name="Text Placeholder 15"/>
          <p:cNvSpPr>
            <a:spLocks noGrp="1"/>
          </p:cNvSpPr>
          <p:nvPr>
            <p:ph type="body" sz="quarter" idx="10"/>
          </p:nvPr>
        </p:nvSpPr>
        <p:spPr>
          <a:xfrm>
            <a:off x="1115616"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79370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dirty="0">
                <a:solidFill>
                  <a:srgbClr val="67AF3E"/>
                </a:solidFill>
                <a:latin typeface="Century Gothic" pitchFamily="34" charset="0"/>
              </a:rPr>
              <a:t>remotesensing.vito.be</a:t>
            </a:r>
          </a:p>
        </p:txBody>
      </p:sp>
    </p:spTree>
    <p:extLst>
      <p:ext uri="{BB962C8B-B14F-4D97-AF65-F5344CB8AC3E}">
        <p14:creationId xmlns:p14="http://schemas.microsoft.com/office/powerpoint/2010/main" val="328045059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ogan2">
    <p:bg>
      <p:bgPr>
        <a:solidFill>
          <a:srgbClr val="67AF3E"/>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135813" y="4759325"/>
            <a:ext cx="190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200" dirty="0">
                <a:solidFill>
                  <a:schemeClr val="bg2"/>
                </a:solidFill>
                <a:latin typeface="Century Gothic" pitchFamily="34" charset="0"/>
              </a:rPr>
              <a:t>remotesensing.vito.be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1187624" y="1347614"/>
            <a:ext cx="6787662" cy="2159140"/>
          </a:xfrm>
          <a:ln w="38100">
            <a:solidFill>
              <a:schemeClr val="tx1"/>
            </a:solidFill>
          </a:ln>
        </p:spPr>
        <p:txBody>
          <a:bodyPr/>
          <a:lstStyle>
            <a:lvl1pPr algn="ctr">
              <a:defRPr b="0" cap="all" baseline="0">
                <a:solidFill>
                  <a:schemeClr val="bg1"/>
                </a:solidFill>
                <a:latin typeface="Century Gothic" panose="020B0502020202020204" pitchFamily="34" charset="0"/>
              </a:defRPr>
            </a:lvl1pPr>
          </a:lstStyle>
          <a:p>
            <a:r>
              <a:rPr lang="en-US"/>
              <a:t>Click to edit Master title style</a:t>
            </a:r>
            <a:endParaRPr lang="nl-BE" dirty="0"/>
          </a:p>
        </p:txBody>
      </p:sp>
    </p:spTree>
    <p:extLst>
      <p:ext uri="{BB962C8B-B14F-4D97-AF65-F5344CB8AC3E}">
        <p14:creationId xmlns:p14="http://schemas.microsoft.com/office/powerpoint/2010/main" val="80140941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You">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53" y="1821938"/>
            <a:ext cx="9266159" cy="3861010"/>
          </a:xfrm>
          <a:prstGeom prst="rect">
            <a:avLst/>
          </a:prstGeom>
        </p:spPr>
      </p:pic>
      <p:sp>
        <p:nvSpPr>
          <p:cNvPr id="8" name="Rectangle 7"/>
          <p:cNvSpPr/>
          <p:nvPr userDrawn="1"/>
        </p:nvSpPr>
        <p:spPr>
          <a:xfrm>
            <a:off x="2827330" y="1131590"/>
            <a:ext cx="3528392" cy="1803533"/>
          </a:xfrm>
          <a:prstGeom prst="rect">
            <a:avLst/>
          </a:prstGeom>
          <a:solidFill>
            <a:srgbClr val="231F20"/>
          </a:solidFill>
          <a:ln>
            <a:solidFill>
              <a:srgbClr val="231F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7" name="TextBox 6"/>
          <p:cNvSpPr txBox="1"/>
          <p:nvPr userDrawn="1"/>
        </p:nvSpPr>
        <p:spPr>
          <a:xfrm>
            <a:off x="3275856" y="1563638"/>
            <a:ext cx="2520280" cy="584775"/>
          </a:xfrm>
          <a:prstGeom prst="rect">
            <a:avLst/>
          </a:prstGeom>
          <a:solidFill>
            <a:srgbClr val="231F20"/>
          </a:solidFill>
        </p:spPr>
        <p:txBody>
          <a:bodyPr wrap="square" rtlCol="0">
            <a:spAutoFit/>
          </a:bodyPr>
          <a:lstStyle/>
          <a:p>
            <a:pPr algn="ctr"/>
            <a:r>
              <a:rPr lang="nl-BE" sz="3200" dirty="0">
                <a:solidFill>
                  <a:schemeClr val="bg1"/>
                </a:solidFill>
                <a:latin typeface="Century Gothic" panose="020B0502020202020204" pitchFamily="34" charset="0"/>
              </a:rPr>
              <a:t>THANK YOU</a:t>
            </a:r>
          </a:p>
        </p:txBody>
      </p:sp>
      <p:sp>
        <p:nvSpPr>
          <p:cNvPr id="9" name="TextBox 8"/>
          <p:cNvSpPr txBox="1"/>
          <p:nvPr userDrawn="1"/>
        </p:nvSpPr>
        <p:spPr>
          <a:xfrm>
            <a:off x="3079359" y="2404095"/>
            <a:ext cx="3024336" cy="276999"/>
          </a:xfrm>
          <a:prstGeom prst="rect">
            <a:avLst/>
          </a:prstGeom>
          <a:solidFill>
            <a:srgbClr val="231F20"/>
          </a:solidFill>
        </p:spPr>
        <p:txBody>
          <a:bodyPr wrap="square" rtlCol="0">
            <a:spAutoFit/>
          </a:bodyPr>
          <a:lstStyle/>
          <a:p>
            <a:pPr algn="ctr"/>
            <a:r>
              <a:rPr lang="nl-BE" sz="1200" dirty="0">
                <a:solidFill>
                  <a:schemeClr val="bg1"/>
                </a:solidFill>
                <a:latin typeface="Century Gothic" panose="020B0502020202020204" pitchFamily="34" charset="0"/>
              </a:rPr>
              <a:t>remotesensing.vito.be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827331" y="555526"/>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19559" y="4912300"/>
            <a:ext cx="2457724" cy="215444"/>
          </a:xfrm>
          <a:prstGeom prst="rect">
            <a:avLst/>
          </a:prstGeom>
          <a:noFill/>
        </p:spPr>
        <p:txBody>
          <a:bodyPr wrap="none" rtlCol="0">
            <a:spAutoFit/>
          </a:bodyPr>
          <a:lstStyle/>
          <a:p>
            <a:r>
              <a:rPr lang="nl-BE" sz="800" i="1" dirty="0">
                <a:solidFill>
                  <a:schemeClr val="bg1"/>
                </a:solidFill>
              </a:rPr>
              <a:t>Sentinel-2</a:t>
            </a:r>
            <a:r>
              <a:rPr lang="nl-BE" sz="800" i="1" baseline="0" dirty="0">
                <a:solidFill>
                  <a:schemeClr val="bg1"/>
                </a:solidFill>
              </a:rPr>
              <a:t> image Copernicus Sentinel data (2016)</a:t>
            </a:r>
            <a:endParaRPr lang="nl-BE" sz="800" i="1" dirty="0">
              <a:solidFill>
                <a:schemeClr val="bg1"/>
              </a:solidFill>
            </a:endParaRPr>
          </a:p>
        </p:txBody>
      </p:sp>
    </p:spTree>
    <p:extLst>
      <p:ext uri="{BB962C8B-B14F-4D97-AF65-F5344CB8AC3E}">
        <p14:creationId xmlns:p14="http://schemas.microsoft.com/office/powerpoint/2010/main" val="2952348103"/>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Rectangle 8"/>
          <p:cNvSpPr/>
          <p:nvPr userDrawn="1"/>
        </p:nvSpPr>
        <p:spPr>
          <a:xfrm>
            <a:off x="3203848" y="-17780"/>
            <a:ext cx="2736304" cy="1094103"/>
          </a:xfrm>
          <a:prstGeom prst="rect">
            <a:avLst/>
          </a:prstGeom>
          <a:solidFill>
            <a:srgbClr val="231F20"/>
          </a:solidFill>
          <a:ln>
            <a:solidFill>
              <a:srgbClr val="231F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3671900" y="297254"/>
            <a:ext cx="18002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ctr">
              <a:defRPr/>
            </a:pPr>
            <a:r>
              <a:rPr lang="nl-BE" altLang="nl-BE" sz="2500" b="0" dirty="0">
                <a:solidFill>
                  <a:schemeClr val="bg1"/>
                </a:solidFill>
                <a:latin typeface="Century Gothic" panose="020B0502020202020204" pitchFamily="34" charset="0"/>
              </a:rPr>
              <a:t>CONTENT</a:t>
            </a:r>
          </a:p>
        </p:txBody>
      </p:sp>
      <p:sp>
        <p:nvSpPr>
          <p:cNvPr id="7" name="TextBox 6"/>
          <p:cNvSpPr txBox="1">
            <a:spLocks noChangeArrowheads="1"/>
          </p:cNvSpPr>
          <p:nvPr userDrawn="1"/>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dirty="0">
                <a:solidFill>
                  <a:srgbClr val="67AF3E"/>
                </a:solidFill>
                <a:latin typeface="Century Gothic" pitchFamily="34" charset="0"/>
              </a:rPr>
              <a:t>remotesensing.vito.be</a:t>
            </a:r>
          </a:p>
        </p:txBody>
      </p:sp>
      <p:sp>
        <p:nvSpPr>
          <p:cNvPr id="8" name="Text Placeholder 15"/>
          <p:cNvSpPr>
            <a:spLocks noGrp="1"/>
          </p:cNvSpPr>
          <p:nvPr>
            <p:ph type="body" sz="quarter" idx="10" hasCustomPrompt="1"/>
          </p:nvPr>
        </p:nvSpPr>
        <p:spPr>
          <a:xfrm>
            <a:off x="1691680" y="1275606"/>
            <a:ext cx="5760000" cy="3168352"/>
          </a:xfrm>
          <a:noFill/>
          <a:ln w="19050">
            <a:solidFill>
              <a:srgbClr val="231F20"/>
            </a:solidFill>
          </a:ln>
        </p:spPr>
        <p:txBody>
          <a:bodyPr anchor="ctr"/>
          <a:lstStyle>
            <a:lvl1pPr marL="446088" marR="0" indent="-342900" algn="l" defTabSz="457200" rtl="0" eaLnBrk="1" fontAlgn="base" latinLnBrk="0" hangingPunct="1">
              <a:lnSpc>
                <a:spcPct val="100000"/>
              </a:lnSpc>
              <a:spcBef>
                <a:spcPts val="600"/>
              </a:spcBef>
              <a:spcAft>
                <a:spcPct val="0"/>
              </a:spcAft>
              <a:buClr>
                <a:schemeClr val="bg1"/>
              </a:buClr>
              <a:buSzTx/>
              <a:buFont typeface="Wingdings" panose="05000000000000000000" pitchFamily="2" charset="2"/>
              <a:buChar char="§"/>
              <a:tabLst/>
              <a:defRPr sz="1800" cap="all" baseline="0">
                <a:solidFill>
                  <a:srgbClr val="67AF3E"/>
                </a:solidFill>
                <a:latin typeface="Century Gothic" panose="020B0502020202020204" pitchFamily="34" charset="0"/>
              </a:defRPr>
            </a:lvl1pPr>
            <a:lvl2pPr marL="742950" indent="-285750">
              <a:buFont typeface="Arial" panose="020B0604020202020204" pitchFamily="34" charset="0"/>
              <a:buChar char="•"/>
              <a:defRPr sz="1800" i="0">
                <a:solidFill>
                  <a:schemeClr val="bg1"/>
                </a:solidFill>
                <a:effectLst/>
                <a:latin typeface="Proxima Nova Lt" pitchFamily="50" charset="0"/>
              </a:defRPr>
            </a:lvl2pPr>
            <a:lvl3pPr marL="1143000" indent="-228600">
              <a:buFont typeface="Arial" panose="020B0604020202020204" pitchFamily="34" charset="0"/>
              <a:buChar char="•"/>
              <a:defRPr sz="1400" u="none">
                <a:solidFill>
                  <a:schemeClr val="bg1"/>
                </a:solidFill>
                <a:latin typeface="Proxima Nova Lt" pitchFamily="50" charset="0"/>
              </a:defRPr>
            </a:lvl3pPr>
            <a:lvl4pPr marL="1371600" indent="0">
              <a:buFont typeface="Arial" panose="020B0604020202020204" pitchFamily="34" charset="0"/>
              <a:buNone/>
              <a:defRPr sz="1400" i="1">
                <a:solidFill>
                  <a:schemeClr val="bg1"/>
                </a:solidFill>
                <a:effectLst/>
                <a:latin typeface="Proxima Nova Lt" pitchFamily="50" charset="0"/>
              </a:defRPr>
            </a:lvl4pPr>
            <a:lvl5pPr marL="2057400" indent="-228600">
              <a:buFont typeface="Arial" panose="020B0604020202020204" pitchFamily="34" charset="0"/>
              <a:buChar char="•"/>
              <a:defRPr>
                <a:solidFill>
                  <a:schemeClr val="bg1"/>
                </a:solidFill>
                <a:latin typeface="Proxima Nova Lt" pitchFamily="50" charset="0"/>
              </a:defRPr>
            </a:lvl5pPr>
          </a:lstStyle>
          <a:p>
            <a:pPr marL="446088" marR="0" lvl="0" indent="-342900" algn="l" defTabSz="457200" rtl="0" eaLnBrk="1" fontAlgn="base" latinLnBrk="0" hangingPunct="1">
              <a:lnSpc>
                <a:spcPct val="100000"/>
              </a:lnSpc>
              <a:spcBef>
                <a:spcPct val="20000"/>
              </a:spcBef>
              <a:spcAft>
                <a:spcPct val="0"/>
              </a:spcAft>
              <a:buClr>
                <a:schemeClr val="bg1"/>
              </a:buClr>
              <a:buSzTx/>
              <a:buFont typeface="Wingdings" panose="05000000000000000000" pitchFamily="2" charset="2"/>
              <a:buChar char="§"/>
              <a:tabLst/>
              <a:defRPr/>
            </a:pPr>
            <a:r>
              <a:rPr lang="en-US" dirty="0"/>
              <a:t>TOPIC 1 - CLICK TO EDIT</a:t>
            </a:r>
          </a:p>
          <a:p>
            <a:pPr lvl="0"/>
            <a:r>
              <a:rPr lang="en-US" dirty="0"/>
              <a:t>TOPIC 2</a:t>
            </a:r>
          </a:p>
          <a:p>
            <a:pPr lvl="0"/>
            <a:r>
              <a:rPr lang="en-US" dirty="0"/>
              <a:t>TOPIC 3</a:t>
            </a:r>
          </a:p>
          <a:p>
            <a:pPr lvl="0"/>
            <a:r>
              <a:rPr lang="en-US" dirty="0"/>
              <a:t>TOPIC 4</a:t>
            </a:r>
          </a:p>
          <a:p>
            <a:pPr lvl="0"/>
            <a:r>
              <a:rPr lang="en-US" dirty="0"/>
              <a:t>TOPIC 5</a:t>
            </a:r>
          </a:p>
        </p:txBody>
      </p:sp>
    </p:spTree>
    <p:extLst>
      <p:ext uri="{BB962C8B-B14F-4D97-AF65-F5344CB8AC3E}">
        <p14:creationId xmlns:p14="http://schemas.microsoft.com/office/powerpoint/2010/main" val="293283541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siness.Car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13" y="-720725"/>
            <a:ext cx="4356101"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0750" y="268288"/>
            <a:ext cx="15160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643438" y="4227513"/>
            <a:ext cx="2952750" cy="252412"/>
          </a:xfrm>
          <a:prstGeom prst="rect">
            <a:avLst/>
          </a:prstGeom>
          <a:noFill/>
        </p:spPr>
        <p:txBody>
          <a:bodyPr>
            <a:spAutoFit/>
          </a:bodyPr>
          <a:lstStyle/>
          <a:p>
            <a:pPr fontAlgn="auto">
              <a:spcBef>
                <a:spcPts val="0"/>
              </a:spcBef>
              <a:spcAft>
                <a:spcPts val="0"/>
              </a:spcAft>
              <a:defRPr/>
            </a:pPr>
            <a:r>
              <a:rPr lang="nl-BE" sz="1040" spc="300" dirty="0">
                <a:solidFill>
                  <a:schemeClr val="accent3"/>
                </a:solidFill>
                <a:latin typeface="Century Gothic" panose="020B0502020202020204" pitchFamily="34" charset="0"/>
                <a:cs typeface="+mn-cs"/>
              </a:rPr>
              <a:t>blog.vito.be/</a:t>
            </a:r>
            <a:r>
              <a:rPr lang="nl-BE" sz="1040" spc="300" dirty="0" err="1">
                <a:solidFill>
                  <a:schemeClr val="accent3"/>
                </a:solidFill>
                <a:latin typeface="Century Gothic" panose="020B0502020202020204" pitchFamily="34" charset="0"/>
                <a:cs typeface="+mn-cs"/>
              </a:rPr>
              <a:t>remotesensing</a:t>
            </a:r>
            <a:endParaRPr lang="nl-BE" sz="1040" spc="300" dirty="0">
              <a:solidFill>
                <a:schemeClr val="accent3"/>
              </a:solidFill>
              <a:latin typeface="Century Gothic" panose="020B0502020202020204" pitchFamily="34" charset="0"/>
              <a:cs typeface="+mn-cs"/>
            </a:endParaRPr>
          </a:p>
        </p:txBody>
      </p:sp>
      <p:sp>
        <p:nvSpPr>
          <p:cNvPr id="9" name="TextBox 8"/>
          <p:cNvSpPr txBox="1">
            <a:spLocks noChangeArrowheads="1"/>
          </p:cNvSpPr>
          <p:nvPr/>
        </p:nvSpPr>
        <p:spPr bwMode="auto">
          <a:xfrm>
            <a:off x="4572000" y="3148013"/>
            <a:ext cx="2520950"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defRPr/>
            </a:pPr>
            <a:r>
              <a:rPr lang="nl-BE" altLang="nl-BE" sz="1100" dirty="0" err="1">
                <a:latin typeface="Century Gothic" pitchFamily="34" charset="0"/>
              </a:rPr>
              <a:t>Boeretang</a:t>
            </a:r>
            <a:r>
              <a:rPr lang="nl-BE" altLang="nl-BE" sz="1100" dirty="0">
                <a:latin typeface="Century Gothic" pitchFamily="34" charset="0"/>
              </a:rPr>
              <a:t> 200</a:t>
            </a:r>
          </a:p>
          <a:p>
            <a:pPr>
              <a:defRPr/>
            </a:pPr>
            <a:r>
              <a:rPr lang="nl-BE" altLang="nl-BE" sz="1100" dirty="0">
                <a:latin typeface="Century Gothic" pitchFamily="34" charset="0"/>
              </a:rPr>
              <a:t>2400 Mol - Belgium</a:t>
            </a:r>
          </a:p>
          <a:p>
            <a:pPr>
              <a:defRPr/>
            </a:pPr>
            <a:r>
              <a:rPr lang="nl-BE" altLang="nl-BE" sz="1100" dirty="0">
                <a:latin typeface="Century Gothic" pitchFamily="34" charset="0"/>
              </a:rPr>
              <a:t>mailadres@vito.be</a:t>
            </a:r>
          </a:p>
        </p:txBody>
      </p:sp>
      <p:cxnSp>
        <p:nvCxnSpPr>
          <p:cNvPr id="10" name="Straight Connector 9"/>
          <p:cNvCxnSpPr/>
          <p:nvPr/>
        </p:nvCxnSpPr>
        <p:spPr>
          <a:xfrm>
            <a:off x="4787900" y="-20638"/>
            <a:ext cx="3671888" cy="3744913"/>
          </a:xfrm>
          <a:prstGeom prst="line">
            <a:avLst/>
          </a:prstGeom>
          <a:ln>
            <a:solidFill>
              <a:srgbClr val="67AF3E"/>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7108825" y="2935288"/>
            <a:ext cx="2122488" cy="2232025"/>
          </a:xfrm>
          <a:prstGeom prst="line">
            <a:avLst/>
          </a:prstGeom>
          <a:ln>
            <a:solidFill>
              <a:srgbClr val="67AF3E"/>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643438" y="3949700"/>
            <a:ext cx="2881312" cy="277813"/>
          </a:xfrm>
          <a:prstGeom prst="rect">
            <a:avLst/>
          </a:prstGeom>
          <a:solidFill>
            <a:srgbClr val="67AF3E"/>
          </a:solidFill>
          <a:ln>
            <a:solidFill>
              <a:srgbClr val="67AF3E"/>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p>
        </p:txBody>
      </p:sp>
      <p:sp>
        <p:nvSpPr>
          <p:cNvPr id="13" name="TextBox 12"/>
          <p:cNvSpPr txBox="1"/>
          <p:nvPr/>
        </p:nvSpPr>
        <p:spPr>
          <a:xfrm>
            <a:off x="4670425" y="3935413"/>
            <a:ext cx="2925763" cy="306387"/>
          </a:xfrm>
          <a:prstGeom prst="rect">
            <a:avLst/>
          </a:prstGeom>
          <a:noFill/>
        </p:spPr>
        <p:txBody>
          <a:bodyPr>
            <a:spAutoFit/>
          </a:bodyPr>
          <a:lstStyle/>
          <a:p>
            <a:pPr fontAlgn="auto">
              <a:spcBef>
                <a:spcPts val="0"/>
              </a:spcBef>
              <a:spcAft>
                <a:spcPts val="0"/>
              </a:spcAft>
              <a:defRPr/>
            </a:pPr>
            <a:r>
              <a:rPr lang="nl-BE" sz="1400" spc="300" dirty="0">
                <a:solidFill>
                  <a:schemeClr val="bg1"/>
                </a:solidFill>
                <a:latin typeface="Century Gothic" panose="020B0502020202020204" pitchFamily="34" charset="0"/>
                <a:cs typeface="+mn-cs"/>
              </a:rPr>
              <a:t>remotesensing.vito.be</a:t>
            </a:r>
          </a:p>
        </p:txBody>
      </p:sp>
      <p:sp>
        <p:nvSpPr>
          <p:cNvPr id="14" name="TextBox 13"/>
          <p:cNvSpPr txBox="1"/>
          <p:nvPr/>
        </p:nvSpPr>
        <p:spPr>
          <a:xfrm>
            <a:off x="307975" y="2652713"/>
            <a:ext cx="2520950" cy="1816100"/>
          </a:xfrm>
          <a:prstGeom prst="rect">
            <a:avLst/>
          </a:prstGeom>
          <a:noFill/>
        </p:spPr>
        <p:txBody>
          <a:bodyPr>
            <a:spAutoFit/>
          </a:bodyPr>
          <a:lstStyle/>
          <a:p>
            <a:pPr fontAlgn="auto">
              <a:lnSpc>
                <a:spcPct val="80000"/>
              </a:lnSpc>
              <a:spcBef>
                <a:spcPts val="0"/>
              </a:spcBef>
              <a:spcAft>
                <a:spcPts val="0"/>
              </a:spcAft>
              <a:defRPr/>
            </a:pPr>
            <a:r>
              <a:rPr lang="en-US" sz="3500" b="1" dirty="0">
                <a:solidFill>
                  <a:srgbClr val="67AF3E"/>
                </a:solidFill>
                <a:effectLst>
                  <a:outerShdw blurRad="38100" dist="38100" dir="2700000" algn="tl">
                    <a:srgbClr val="000000">
                      <a:alpha val="43137"/>
                    </a:srgbClr>
                  </a:outerShdw>
                </a:effectLst>
                <a:latin typeface="+mn-lt"/>
                <a:cs typeface="+mn-cs"/>
              </a:rPr>
              <a:t>SEE</a:t>
            </a:r>
          </a:p>
          <a:p>
            <a:pPr fontAlgn="auto">
              <a:lnSpc>
                <a:spcPct val="80000"/>
              </a:lnSpc>
              <a:spcBef>
                <a:spcPts val="0"/>
              </a:spcBef>
              <a:spcAft>
                <a:spcPts val="0"/>
              </a:spcAft>
              <a:defRPr/>
            </a:pPr>
            <a:r>
              <a:rPr lang="en-US" sz="3500" b="1" dirty="0">
                <a:solidFill>
                  <a:srgbClr val="67AF3E"/>
                </a:solidFill>
                <a:effectLst>
                  <a:outerShdw blurRad="38100" dist="38100" dir="2700000" algn="tl">
                    <a:srgbClr val="000000">
                      <a:alpha val="43137"/>
                    </a:srgbClr>
                  </a:outerShdw>
                </a:effectLst>
                <a:latin typeface="+mn-lt"/>
                <a:cs typeface="+mn-cs"/>
              </a:rPr>
              <a:t>THE</a:t>
            </a:r>
          </a:p>
          <a:p>
            <a:pPr fontAlgn="auto">
              <a:lnSpc>
                <a:spcPct val="80000"/>
              </a:lnSpc>
              <a:spcBef>
                <a:spcPts val="0"/>
              </a:spcBef>
              <a:spcAft>
                <a:spcPts val="0"/>
              </a:spcAft>
              <a:defRPr/>
            </a:pPr>
            <a:r>
              <a:rPr lang="en-US" sz="3500" b="1" dirty="0">
                <a:solidFill>
                  <a:srgbClr val="67AF3E"/>
                </a:solidFill>
                <a:effectLst>
                  <a:outerShdw blurRad="38100" dist="38100" dir="2700000" algn="tl">
                    <a:srgbClr val="000000">
                      <a:alpha val="43137"/>
                    </a:srgbClr>
                  </a:outerShdw>
                </a:effectLst>
                <a:latin typeface="+mn-lt"/>
                <a:cs typeface="+mn-cs"/>
              </a:rPr>
              <a:t>BIGGER</a:t>
            </a:r>
          </a:p>
          <a:p>
            <a:pPr fontAlgn="auto">
              <a:lnSpc>
                <a:spcPct val="80000"/>
              </a:lnSpc>
              <a:spcBef>
                <a:spcPts val="0"/>
              </a:spcBef>
              <a:spcAft>
                <a:spcPts val="0"/>
              </a:spcAft>
              <a:defRPr/>
            </a:pPr>
            <a:r>
              <a:rPr lang="en-US" sz="3500" b="1" dirty="0">
                <a:solidFill>
                  <a:srgbClr val="67AF3E"/>
                </a:solidFill>
                <a:effectLst>
                  <a:outerShdw blurRad="38100" dist="38100" dir="2700000" algn="tl">
                    <a:srgbClr val="000000">
                      <a:alpha val="43137"/>
                    </a:srgbClr>
                  </a:outerShdw>
                </a:effectLst>
                <a:latin typeface="+mn-lt"/>
                <a:cs typeface="+mn-cs"/>
              </a:rPr>
              <a:t>PICTURE</a:t>
            </a:r>
          </a:p>
        </p:txBody>
      </p:sp>
      <p:sp>
        <p:nvSpPr>
          <p:cNvPr id="45" name="Picture Placeholder 44"/>
          <p:cNvSpPr>
            <a:spLocks noGrp="1"/>
          </p:cNvSpPr>
          <p:nvPr>
            <p:ph type="pic" sz="quarter" idx="15"/>
          </p:nvPr>
        </p:nvSpPr>
        <p:spPr>
          <a:xfrm>
            <a:off x="0" y="-165100"/>
            <a:ext cx="4319588" cy="5473700"/>
          </a:xfrm>
        </p:spPr>
        <p:txBody>
          <a:bodyPr rtlCol="0">
            <a:normAutofit/>
          </a:bodyPr>
          <a:lstStyle/>
          <a:p>
            <a:pPr lvl="0"/>
            <a:r>
              <a:rPr lang="en-US" noProof="0"/>
              <a:t>Click icon to add picture</a:t>
            </a:r>
            <a:endParaRPr lang="nl-BE" noProof="0"/>
          </a:p>
        </p:txBody>
      </p:sp>
      <p:sp>
        <p:nvSpPr>
          <p:cNvPr id="38" name="Content Placeholder 37"/>
          <p:cNvSpPr>
            <a:spLocks noGrp="1"/>
          </p:cNvSpPr>
          <p:nvPr>
            <p:ph sz="quarter" idx="12" hasCustomPrompt="1"/>
          </p:nvPr>
        </p:nvSpPr>
        <p:spPr>
          <a:xfrm>
            <a:off x="4572000" y="1672407"/>
            <a:ext cx="4320480" cy="395287"/>
          </a:xfrm>
        </p:spPr>
        <p:txBody>
          <a:bodyPr/>
          <a:lstStyle>
            <a:lvl1pPr marL="0" marR="0" indent="0" algn="l" defTabSz="457200" rtl="0" eaLnBrk="1" fontAlgn="auto" latinLnBrk="0" hangingPunct="1">
              <a:lnSpc>
                <a:spcPct val="100000"/>
              </a:lnSpc>
              <a:spcBef>
                <a:spcPct val="20000"/>
              </a:spcBef>
              <a:spcAft>
                <a:spcPts val="0"/>
              </a:spcAft>
              <a:buClr>
                <a:schemeClr val="tx1"/>
              </a:buClr>
              <a:buSzTx/>
              <a:buFont typeface="Lucida Grande"/>
              <a:buNone/>
              <a:tabLst/>
              <a:defRPr sz="2000" b="1" cap="all" baseline="0">
                <a:solidFill>
                  <a:srgbClr val="67AF3E"/>
                </a:solidFill>
                <a:latin typeface="Century Gothic" panose="020B0502020202020204" pitchFamily="34" charset="0"/>
              </a:defRPr>
            </a:lvl1pPr>
          </a:lstStyle>
          <a:p>
            <a:pPr lvl="0"/>
            <a:r>
              <a:rPr lang="en-US" dirty="0"/>
              <a:t>Click to add first name</a:t>
            </a:r>
          </a:p>
        </p:txBody>
      </p:sp>
      <p:sp>
        <p:nvSpPr>
          <p:cNvPr id="39" name="Content Placeholder 37"/>
          <p:cNvSpPr>
            <a:spLocks noGrp="1"/>
          </p:cNvSpPr>
          <p:nvPr>
            <p:ph sz="quarter" idx="13" hasCustomPrompt="1"/>
          </p:nvPr>
        </p:nvSpPr>
        <p:spPr>
          <a:xfrm>
            <a:off x="4572000" y="2032447"/>
            <a:ext cx="4320480" cy="395287"/>
          </a:xfrm>
        </p:spPr>
        <p:txBody>
          <a:bodyPr/>
          <a:lstStyle>
            <a:lvl1pPr marL="0" marR="0" indent="0" algn="l" defTabSz="457200" rtl="0" eaLnBrk="1" fontAlgn="auto" latinLnBrk="0" hangingPunct="1">
              <a:lnSpc>
                <a:spcPct val="100000"/>
              </a:lnSpc>
              <a:spcBef>
                <a:spcPct val="20000"/>
              </a:spcBef>
              <a:spcAft>
                <a:spcPts val="0"/>
              </a:spcAft>
              <a:buClr>
                <a:schemeClr val="tx1"/>
              </a:buClr>
              <a:buSzTx/>
              <a:buFont typeface="Lucida Grande"/>
              <a:buNone/>
              <a:tabLst/>
              <a:defRPr sz="2000" b="1" cap="all" baseline="0">
                <a:solidFill>
                  <a:srgbClr val="67AF3E"/>
                </a:solidFill>
                <a:latin typeface="Century Gothic" panose="020B0502020202020204" pitchFamily="34" charset="0"/>
              </a:defRPr>
            </a:lvl1pPr>
          </a:lstStyle>
          <a:p>
            <a:pPr lvl="0"/>
            <a:r>
              <a:rPr lang="en-US" dirty="0"/>
              <a:t>Click to add last name</a:t>
            </a:r>
          </a:p>
        </p:txBody>
      </p:sp>
      <p:sp>
        <p:nvSpPr>
          <p:cNvPr id="41" name="Content Placeholder 40"/>
          <p:cNvSpPr>
            <a:spLocks noGrp="1"/>
          </p:cNvSpPr>
          <p:nvPr>
            <p:ph sz="quarter" idx="14" hasCustomPrompt="1"/>
          </p:nvPr>
        </p:nvSpPr>
        <p:spPr>
          <a:xfrm>
            <a:off x="4567238" y="2427734"/>
            <a:ext cx="3749178" cy="217487"/>
          </a:xfrm>
        </p:spPr>
        <p:txBody>
          <a:bodyPr/>
          <a:lstStyle>
            <a:lvl1pPr marL="0" indent="0">
              <a:buNone/>
              <a:defRPr sz="2000" baseline="0"/>
            </a:lvl1pPr>
          </a:lstStyle>
          <a:p>
            <a:pPr lvl="0"/>
            <a:r>
              <a:rPr lang="en-US" dirty="0"/>
              <a:t>Click to add function</a:t>
            </a:r>
          </a:p>
        </p:txBody>
      </p:sp>
    </p:spTree>
    <p:extLst>
      <p:ext uri="{BB962C8B-B14F-4D97-AF65-F5344CB8AC3E}">
        <p14:creationId xmlns:p14="http://schemas.microsoft.com/office/powerpoint/2010/main" val="4520452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W.website">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9838" y="0"/>
            <a:ext cx="763746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755650" y="892175"/>
            <a:ext cx="2940050" cy="2305050"/>
          </a:xfrm>
          <a:prstGeom prst="rect">
            <a:avLst/>
          </a:prstGeom>
          <a:ln w="38100">
            <a:noFill/>
          </a:ln>
        </p:spPr>
        <p:txBody>
          <a:bodyPr anchor="ctr">
            <a:normAutofit/>
          </a:bodyPr>
          <a:lstStyle>
            <a:lvl1pPr algn="ctr" defTabSz="457200" rtl="0" eaLnBrk="1" latinLnBrk="0" hangingPunct="1">
              <a:spcBef>
                <a:spcPct val="0"/>
              </a:spcBef>
              <a:buNone/>
              <a:defRPr sz="2500" b="0" kern="1200" cap="all" spc="300" baseline="0">
                <a:solidFill>
                  <a:sysClr val="windowText" lastClr="000000"/>
                </a:solidFill>
                <a:latin typeface="Century Gothic" panose="020B0502020202020204" pitchFamily="34" charset="0"/>
                <a:ea typeface="+mj-ea"/>
                <a:cs typeface="Trebuchet MS"/>
              </a:defRPr>
            </a:lvl1pPr>
          </a:lstStyle>
          <a:p>
            <a:pPr fontAlgn="auto">
              <a:spcAft>
                <a:spcPts val="0"/>
              </a:spcAft>
              <a:defRPr/>
            </a:pPr>
            <a:r>
              <a:rPr lang="en-US" sz="2800" dirty="0"/>
              <a:t>DISCOVER OUR NEW WEBSITE</a:t>
            </a:r>
            <a:endParaRPr lang="nl-BE" sz="2800" dirty="0"/>
          </a:p>
        </p:txBody>
      </p:sp>
      <p:sp>
        <p:nvSpPr>
          <p:cNvPr id="5" name="Rectangle 4"/>
          <p:cNvSpPr/>
          <p:nvPr/>
        </p:nvSpPr>
        <p:spPr>
          <a:xfrm>
            <a:off x="611188" y="700088"/>
            <a:ext cx="3744912" cy="3371850"/>
          </a:xfrm>
          <a:prstGeom prst="rect">
            <a:avLst/>
          </a:prstGeom>
          <a:noFill/>
          <a:ln w="31750">
            <a:solidFill>
              <a:srgbClr val="67AF3E"/>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p>
        </p:txBody>
      </p:sp>
      <p:sp>
        <p:nvSpPr>
          <p:cNvPr id="6" name="TextBox 5"/>
          <p:cNvSpPr txBox="1">
            <a:spLocks noChangeArrowheads="1"/>
          </p:cNvSpPr>
          <p:nvPr/>
        </p:nvSpPr>
        <p:spPr bwMode="auto">
          <a:xfrm>
            <a:off x="755650" y="3216275"/>
            <a:ext cx="2925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ctr">
              <a:defRPr/>
            </a:pPr>
            <a:r>
              <a:rPr lang="nl-BE" altLang="nl-BE" sz="2000" b="1" dirty="0">
                <a:solidFill>
                  <a:srgbClr val="67AF3E"/>
                </a:solidFill>
                <a:latin typeface="Century Gothic" pitchFamily="34" charset="0"/>
              </a:rPr>
              <a:t>remotesensing.vito.be</a:t>
            </a:r>
          </a:p>
        </p:txBody>
      </p:sp>
    </p:spTree>
    <p:extLst>
      <p:ext uri="{BB962C8B-B14F-4D97-AF65-F5344CB8AC3E}">
        <p14:creationId xmlns:p14="http://schemas.microsoft.com/office/powerpoint/2010/main" val="3764952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cxnSp>
        <p:nvCxnSpPr>
          <p:cNvPr id="8" name="Straight Connector 7"/>
          <p:cNvCxnSpPr/>
          <p:nvPr/>
        </p:nvCxnSpPr>
        <p:spPr>
          <a:xfrm>
            <a:off x="1403350" y="4732338"/>
            <a:ext cx="7524750" cy="0"/>
          </a:xfrm>
          <a:prstGeom prst="line">
            <a:avLst/>
          </a:prstGeom>
          <a:ln w="6350"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457205" y="345722"/>
            <a:ext cx="8229595" cy="331611"/>
          </a:xfrm>
          <a:solidFill>
            <a:schemeClr val="accent3"/>
          </a:solidFill>
        </p:spPr>
        <p:txBody>
          <a:bodyPr>
            <a:normAutofit/>
          </a:bodyPr>
          <a:lstStyle>
            <a:lvl1pPr>
              <a:defRPr sz="1800" b="0" cap="all">
                <a:solidFill>
                  <a:schemeClr val="bg1"/>
                </a:solidFill>
              </a:defRPr>
            </a:lvl1pPr>
          </a:lstStyle>
          <a:p>
            <a:r>
              <a:rPr lang="en-US"/>
              <a:t>Click to edit Master title style</a:t>
            </a:r>
            <a:endParaRPr lang="en-US" dirty="0"/>
          </a:p>
        </p:txBody>
      </p:sp>
      <p:sp>
        <p:nvSpPr>
          <p:cNvPr id="9" name="Text Placeholder 11"/>
          <p:cNvSpPr>
            <a:spLocks noGrp="1"/>
          </p:cNvSpPr>
          <p:nvPr>
            <p:ph type="body" sz="quarter" idx="11"/>
          </p:nvPr>
        </p:nvSpPr>
        <p:spPr>
          <a:xfrm>
            <a:off x="457200" y="783343"/>
            <a:ext cx="8229600" cy="536046"/>
          </a:xfrm>
        </p:spPr>
        <p:txBody>
          <a:bodyPr>
            <a:normAutofit/>
          </a:bodyPr>
          <a:lstStyle>
            <a:lvl1pPr marL="0" indent="0">
              <a:buNone/>
              <a:defRPr sz="1400" i="1" baseline="0">
                <a:solidFill>
                  <a:schemeClr val="accent3"/>
                </a:solidFill>
                <a:latin typeface="Century Gothic" panose="020B0502020202020204" pitchFamily="34" charset="0"/>
              </a:defRPr>
            </a:lvl1pPr>
          </a:lstStyle>
          <a:p>
            <a:pPr lvl="0"/>
            <a:r>
              <a:rPr lang="en-US"/>
              <a:t>Click to edit Master text styles</a:t>
            </a:r>
          </a:p>
        </p:txBody>
      </p:sp>
      <p:sp>
        <p:nvSpPr>
          <p:cNvPr id="15" name="Text Placeholder 15"/>
          <p:cNvSpPr>
            <a:spLocks noGrp="1"/>
          </p:cNvSpPr>
          <p:nvPr>
            <p:ph type="body" sz="quarter" idx="12"/>
          </p:nvPr>
        </p:nvSpPr>
        <p:spPr>
          <a:xfrm>
            <a:off x="467544"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430112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6" name="Straight Connector 5"/>
          <p:cNvCxnSpPr/>
          <p:nvPr/>
        </p:nvCxnSpPr>
        <p:spPr>
          <a:xfrm>
            <a:off x="569913" y="1728788"/>
            <a:ext cx="3192462" cy="0"/>
          </a:xfrm>
          <a:prstGeom prst="line">
            <a:avLst/>
          </a:prstGeom>
          <a:ln w="6350" cmpd="sng">
            <a:solidFill>
              <a:srgbClr val="3BB4E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403350" y="4732338"/>
            <a:ext cx="7524750" cy="0"/>
          </a:xfrm>
          <a:prstGeom prst="line">
            <a:avLst/>
          </a:prstGeom>
          <a:ln w="6350"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sp>
        <p:nvSpPr>
          <p:cNvPr id="15" name="Title 1"/>
          <p:cNvSpPr>
            <a:spLocks noGrp="1"/>
          </p:cNvSpPr>
          <p:nvPr>
            <p:ph type="title"/>
          </p:nvPr>
        </p:nvSpPr>
        <p:spPr>
          <a:xfrm>
            <a:off x="467544" y="345722"/>
            <a:ext cx="8219256" cy="331611"/>
          </a:xfrm>
          <a:solidFill>
            <a:schemeClr val="accent3"/>
          </a:solidFill>
        </p:spPr>
        <p:txBody>
          <a:bodyPr>
            <a:normAutofit/>
          </a:bodyPr>
          <a:lstStyle>
            <a:lvl1pPr>
              <a:defRPr sz="1800" b="0" cap="all">
                <a:solidFill>
                  <a:schemeClr val="bg1"/>
                </a:solidFill>
              </a:defRPr>
            </a:lvl1pPr>
          </a:lstStyle>
          <a:p>
            <a:r>
              <a:rPr lang="en-US"/>
              <a:t>Click to edit Master title style</a:t>
            </a:r>
            <a:endParaRPr lang="en-US" dirty="0"/>
          </a:p>
        </p:txBody>
      </p:sp>
      <p:sp>
        <p:nvSpPr>
          <p:cNvPr id="17" name="Text Placeholder 4"/>
          <p:cNvSpPr>
            <a:spLocks noGrp="1"/>
          </p:cNvSpPr>
          <p:nvPr>
            <p:ph type="body" sz="quarter" idx="10"/>
          </p:nvPr>
        </p:nvSpPr>
        <p:spPr>
          <a:xfrm>
            <a:off x="457201" y="832465"/>
            <a:ext cx="4585170" cy="896144"/>
          </a:xfrm>
        </p:spPr>
        <p:txBody>
          <a:bodyPr>
            <a:noAutofit/>
          </a:bodyPr>
          <a:lstStyle>
            <a:lvl1pPr marL="0" indent="0">
              <a:buNone/>
              <a:defRPr sz="3000" b="1" cap="all" baseline="0">
                <a:solidFill>
                  <a:schemeClr val="accent3"/>
                </a:solidFill>
                <a:latin typeface="+mj-lt"/>
              </a:defRPr>
            </a:lvl1pPr>
            <a:lvl2pPr marL="457200" indent="0">
              <a:buNone/>
              <a:defRPr>
                <a:solidFill>
                  <a:srgbClr val="3BB4EB"/>
                </a:solidFill>
              </a:defRPr>
            </a:lvl2pPr>
            <a:lvl3pPr marL="914400" indent="0">
              <a:buNone/>
              <a:defRPr>
                <a:solidFill>
                  <a:srgbClr val="3BB4EB"/>
                </a:solidFill>
              </a:defRPr>
            </a:lvl3pPr>
            <a:lvl4pPr marL="1371600" indent="0">
              <a:buNone/>
              <a:defRPr>
                <a:solidFill>
                  <a:srgbClr val="3BB4EB"/>
                </a:solidFill>
              </a:defRPr>
            </a:lvl4pPr>
            <a:lvl5pPr marL="1828800" indent="0">
              <a:buNone/>
              <a:defRPr>
                <a:solidFill>
                  <a:srgbClr val="3BB4EB"/>
                </a:solidFill>
              </a:defRPr>
            </a:lvl5pPr>
          </a:lstStyle>
          <a:p>
            <a:pPr lvl="0"/>
            <a:r>
              <a:rPr lang="en-US"/>
              <a:t>Click to edit Master text styles</a:t>
            </a:r>
          </a:p>
        </p:txBody>
      </p:sp>
      <p:sp>
        <p:nvSpPr>
          <p:cNvPr id="18" name="Text Placeholder 11"/>
          <p:cNvSpPr>
            <a:spLocks noGrp="1"/>
          </p:cNvSpPr>
          <p:nvPr>
            <p:ph type="body" sz="quarter" idx="11"/>
          </p:nvPr>
        </p:nvSpPr>
        <p:spPr>
          <a:xfrm>
            <a:off x="457200" y="1975732"/>
            <a:ext cx="8229600" cy="536046"/>
          </a:xfrm>
        </p:spPr>
        <p:txBody>
          <a:bodyPr>
            <a:normAutofit/>
          </a:bodyPr>
          <a:lstStyle>
            <a:lvl1pPr marL="0" indent="0">
              <a:buNone/>
              <a:defRPr sz="1400" i="1" baseline="0">
                <a:solidFill>
                  <a:schemeClr val="accent3"/>
                </a:solidFill>
                <a:latin typeface="+mj-lt"/>
              </a:defRPr>
            </a:lvl1pPr>
          </a:lstStyle>
          <a:p>
            <a:pPr lvl="0"/>
            <a:r>
              <a:rPr lang="en-US"/>
              <a:t>Click to edit Master text styles</a:t>
            </a:r>
          </a:p>
        </p:txBody>
      </p:sp>
      <p:sp>
        <p:nvSpPr>
          <p:cNvPr id="14" name="Text Placeholder 15"/>
          <p:cNvSpPr>
            <a:spLocks noGrp="1"/>
          </p:cNvSpPr>
          <p:nvPr>
            <p:ph type="body" sz="quarter" idx="12"/>
          </p:nvPr>
        </p:nvSpPr>
        <p:spPr>
          <a:xfrm>
            <a:off x="467544" y="2715766"/>
            <a:ext cx="5981474" cy="1728192"/>
          </a:xfrm>
        </p:spPr>
        <p:txBody>
          <a:bodyPr/>
          <a:lstStyle>
            <a:lvl1pPr marL="342900" indent="-342900">
              <a:buFont typeface="Arial" panose="020B0604020202020204" pitchFamily="34" charset="0"/>
              <a:buChar char="•"/>
              <a:defRPr>
                <a:latin typeface="+mn-lt"/>
              </a:defRPr>
            </a:lvl1pPr>
            <a:lvl2pPr marL="742950" indent="-285750">
              <a:buFont typeface="Arial" panose="020B0604020202020204" pitchFamily="34" charset="0"/>
              <a:buChar char="•"/>
              <a:defRPr sz="1800" i="0">
                <a:effectLst/>
                <a:latin typeface="+mn-lt"/>
              </a:defRPr>
            </a:lvl2pPr>
            <a:lvl3pPr marL="1143000" indent="-228600">
              <a:buFont typeface="Arial" panose="020B0604020202020204" pitchFamily="34" charset="0"/>
              <a:buChar char="•"/>
              <a:defRPr sz="1400" u="none">
                <a:solidFill>
                  <a:schemeClr val="tx1">
                    <a:lumMod val="50000"/>
                  </a:schemeClr>
                </a:solidFill>
                <a:latin typeface="+mn-lt"/>
              </a:defRPr>
            </a:lvl3pPr>
            <a:lvl4pPr marL="1371600" indent="0">
              <a:buFont typeface="Arial" panose="020B0604020202020204" pitchFamily="34" charset="0"/>
              <a:buNone/>
              <a:defRPr sz="1400" i="1">
                <a:solidFill>
                  <a:srgbClr val="67AF3E"/>
                </a:solidFill>
                <a:effectLst/>
                <a:latin typeface="+mn-lt"/>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668774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35813" y="4757738"/>
            <a:ext cx="1900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100">
                <a:solidFill>
                  <a:srgbClr val="67AF3E"/>
                </a:solidFill>
                <a:latin typeface="Century Gothic" pitchFamily="34" charset="0"/>
              </a:rPr>
              <a:t>remotesensing.vito.be</a:t>
            </a:r>
          </a:p>
        </p:txBody>
      </p:sp>
      <p:cxnSp>
        <p:nvCxnSpPr>
          <p:cNvPr id="7" name="Straight Connector 6"/>
          <p:cNvCxnSpPr/>
          <p:nvPr/>
        </p:nvCxnSpPr>
        <p:spPr>
          <a:xfrm>
            <a:off x="1403350" y="4732338"/>
            <a:ext cx="7524750" cy="0"/>
          </a:xfrm>
          <a:prstGeom prst="line">
            <a:avLst/>
          </a:prstGeom>
          <a:ln w="6350"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5"/>
          <p:cNvSpPr>
            <a:spLocks noGrp="1"/>
          </p:cNvSpPr>
          <p:nvPr>
            <p:ph type="pic" sz="quarter" idx="10"/>
          </p:nvPr>
        </p:nvSpPr>
        <p:spPr>
          <a:xfrm>
            <a:off x="0" y="2"/>
            <a:ext cx="9144000" cy="2377679"/>
          </a:xfrm>
        </p:spPr>
        <p:txBody>
          <a:bodyPr rtlCol="0">
            <a:normAutofit/>
          </a:bodyPr>
          <a:lstStyle>
            <a:lvl1pPr marL="0" indent="0">
              <a:buNone/>
              <a:defRPr/>
            </a:lvl1pPr>
          </a:lstStyle>
          <a:p>
            <a:pPr lvl="0"/>
            <a:r>
              <a:rPr lang="en-US" noProof="0"/>
              <a:t>Click icon to add picture</a:t>
            </a:r>
            <a:endParaRPr lang="en-US" noProof="0" dirty="0"/>
          </a:p>
        </p:txBody>
      </p:sp>
      <p:sp>
        <p:nvSpPr>
          <p:cNvPr id="20" name="Title 1"/>
          <p:cNvSpPr>
            <a:spLocks noGrp="1"/>
          </p:cNvSpPr>
          <p:nvPr>
            <p:ph type="title"/>
          </p:nvPr>
        </p:nvSpPr>
        <p:spPr>
          <a:xfrm>
            <a:off x="457205" y="345722"/>
            <a:ext cx="3907837" cy="331611"/>
          </a:xfrm>
          <a:solidFill>
            <a:schemeClr val="accent3"/>
          </a:solidFill>
        </p:spPr>
        <p:txBody>
          <a:bodyPr>
            <a:normAutofit/>
          </a:bodyPr>
          <a:lstStyle>
            <a:lvl1pPr>
              <a:defRPr sz="1800" b="0" cap="all">
                <a:solidFill>
                  <a:schemeClr val="bg1"/>
                </a:solidFill>
              </a:defRPr>
            </a:lvl1pPr>
          </a:lstStyle>
          <a:p>
            <a:r>
              <a:rPr lang="en-US"/>
              <a:t>Click to edit Master title style</a:t>
            </a:r>
            <a:endParaRPr lang="en-US" dirty="0"/>
          </a:p>
        </p:txBody>
      </p:sp>
      <p:sp>
        <p:nvSpPr>
          <p:cNvPr id="12" name="Text Placeholder 15"/>
          <p:cNvSpPr>
            <a:spLocks noGrp="1"/>
          </p:cNvSpPr>
          <p:nvPr>
            <p:ph type="body" sz="quarter" idx="12"/>
          </p:nvPr>
        </p:nvSpPr>
        <p:spPr>
          <a:xfrm>
            <a:off x="467544" y="2715766"/>
            <a:ext cx="5981474" cy="1728192"/>
          </a:xfrm>
        </p:spPr>
        <p:txBody>
          <a:bodyPr/>
          <a:lstStyle>
            <a:lvl1pPr marL="342900" indent="-342900">
              <a:buFont typeface="Arial" panose="020B0604020202020204" pitchFamily="34" charset="0"/>
              <a:buChar char="•"/>
              <a:defRPr>
                <a:latin typeface="+mn-lt"/>
              </a:defRPr>
            </a:lvl1pPr>
            <a:lvl2pPr marL="742950" indent="-285750">
              <a:buFont typeface="Arial" panose="020B0604020202020204" pitchFamily="34" charset="0"/>
              <a:buChar char="•"/>
              <a:defRPr sz="1800" i="0">
                <a:effectLst/>
                <a:latin typeface="+mn-lt"/>
              </a:defRPr>
            </a:lvl2pPr>
            <a:lvl3pPr marL="1143000" indent="-228600">
              <a:buFont typeface="Arial" panose="020B0604020202020204" pitchFamily="34" charset="0"/>
              <a:buChar char="•"/>
              <a:defRPr sz="1400" u="none">
                <a:solidFill>
                  <a:schemeClr val="tx1">
                    <a:lumMod val="50000"/>
                  </a:schemeClr>
                </a:solidFill>
                <a:latin typeface="+mn-lt"/>
              </a:defRPr>
            </a:lvl3pPr>
            <a:lvl4pPr marL="1371600" indent="0">
              <a:buFont typeface="Arial" panose="020B0604020202020204" pitchFamily="34" charset="0"/>
              <a:buNone/>
              <a:defRPr sz="1400" i="1">
                <a:solidFill>
                  <a:srgbClr val="67AF3E"/>
                </a:solidFill>
                <a:effectLst/>
                <a:latin typeface="+mn-lt"/>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86508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3075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25" y="4637088"/>
            <a:ext cx="11176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064375" y="4724400"/>
            <a:ext cx="19002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200">
                <a:solidFill>
                  <a:srgbClr val="67AF3E"/>
                </a:solidFill>
                <a:latin typeface="Century Gothic" pitchFamily="34" charset="0"/>
              </a:rPr>
              <a:t>remotesensing.vito.be</a:t>
            </a:r>
          </a:p>
        </p:txBody>
      </p:sp>
      <p:grpSp>
        <p:nvGrpSpPr>
          <p:cNvPr id="6" name="Group 5"/>
          <p:cNvGrpSpPr>
            <a:grpSpLocks/>
          </p:cNvGrpSpPr>
          <p:nvPr/>
        </p:nvGrpSpPr>
        <p:grpSpPr bwMode="auto">
          <a:xfrm>
            <a:off x="-4763" y="-4763"/>
            <a:ext cx="1079501" cy="1081088"/>
            <a:chOff x="-5178" y="-4119"/>
            <a:chExt cx="1080000" cy="108000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822" y="18381"/>
              <a:ext cx="9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178" y="-4119"/>
              <a:ext cx="1080000" cy="1080000"/>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22" y="10177"/>
              <a:ext cx="10080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itle 1"/>
          <p:cNvSpPr>
            <a:spLocks noGrp="1"/>
          </p:cNvSpPr>
          <p:nvPr>
            <p:ph type="title"/>
          </p:nvPr>
        </p:nvSpPr>
        <p:spPr>
          <a:xfrm>
            <a:off x="1074822" y="-9443"/>
            <a:ext cx="5915000" cy="1085324"/>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dirty="0"/>
          </a:p>
        </p:txBody>
      </p:sp>
      <p:sp>
        <p:nvSpPr>
          <p:cNvPr id="23" name="Text Placeholder 15"/>
          <p:cNvSpPr>
            <a:spLocks noGrp="1"/>
          </p:cNvSpPr>
          <p:nvPr>
            <p:ph type="body" sz="quarter" idx="11"/>
          </p:nvPr>
        </p:nvSpPr>
        <p:spPr>
          <a:xfrm>
            <a:off x="1097621" y="1347614"/>
            <a:ext cx="5981474" cy="3096344"/>
          </a:xfrm>
        </p:spPr>
        <p:txBody>
          <a:bodyPr/>
          <a:lstStyle>
            <a:lvl1pPr marL="342900" indent="-342900">
              <a:buFont typeface="Arial" panose="020B0604020202020204" pitchFamily="34" charset="0"/>
              <a:buChar char="•"/>
              <a:defRPr>
                <a:latin typeface="Century Gothic" panose="020B0502020202020204" pitchFamily="34" charset="0"/>
              </a:defRPr>
            </a:lvl1pPr>
            <a:lvl2pPr marL="742950" indent="-285750">
              <a:buFont typeface="Arial" panose="020B0604020202020204" pitchFamily="34" charset="0"/>
              <a:buChar char="•"/>
              <a:defRPr sz="1800" i="0">
                <a:effectLst/>
                <a:latin typeface="Century Gothic" panose="020B0502020202020204" pitchFamily="34" charset="0"/>
              </a:defRPr>
            </a:lvl2pPr>
            <a:lvl3pPr marL="1143000" indent="-228600">
              <a:buFont typeface="Arial" panose="020B0604020202020204" pitchFamily="34" charset="0"/>
              <a:buChar char="•"/>
              <a:defRPr sz="1400" u="none">
                <a:solidFill>
                  <a:schemeClr val="tx1">
                    <a:lumMod val="50000"/>
                  </a:schemeClr>
                </a:solidFill>
                <a:latin typeface="Century Gothic" panose="020B0502020202020204" pitchFamily="34" charset="0"/>
              </a:defRPr>
            </a:lvl3pPr>
            <a:lvl4pPr marL="1371600" indent="0">
              <a:buFont typeface="Arial" panose="020B0604020202020204" pitchFamily="34" charset="0"/>
              <a:buNone/>
              <a:defRPr sz="1400" i="1">
                <a:solidFill>
                  <a:srgbClr val="67AF3E"/>
                </a:solidFill>
                <a:effectLst/>
                <a:latin typeface="Century Gothic" panose="020B0502020202020204" pitchFamily="34" charset="0"/>
              </a:defRPr>
            </a:lvl4pPr>
            <a:lvl5pPr marL="2057400" indent="-228600">
              <a:buFont typeface="Arial" panose="020B0604020202020204" pitchFamily="34" charset="0"/>
              <a:buChar cha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1177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_1">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716463" y="1484313"/>
            <a:ext cx="427196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just">
              <a:defRPr/>
            </a:pPr>
            <a:endParaRPr lang="nl-BE" altLang="nl-BE" sz="4000" b="1" dirty="0">
              <a:solidFill>
                <a:srgbClr val="67AF3E"/>
              </a:solidFill>
              <a:latin typeface="Century Gothic" pitchFamily="34" charset="0"/>
            </a:endParaRPr>
          </a:p>
          <a:p>
            <a:pPr algn="just">
              <a:defRPr/>
            </a:pPr>
            <a:endParaRPr lang="nl-BE" altLang="nl-BE" sz="4000" b="1" dirty="0">
              <a:solidFill>
                <a:srgbClr val="67AF3E"/>
              </a:solidFill>
              <a:latin typeface="Century Gothic" pitchFamily="34" charset="0"/>
            </a:endParaRPr>
          </a:p>
          <a:p>
            <a:pPr algn="just">
              <a:defRPr/>
            </a:pPr>
            <a:r>
              <a:rPr lang="nl-BE" altLang="nl-BE" sz="4000" b="1" dirty="0">
                <a:solidFill>
                  <a:srgbClr val="67AF3E"/>
                </a:solidFill>
                <a:latin typeface="Century Gothic" pitchFamily="34" charset="0"/>
              </a:rPr>
              <a:t>VITO</a:t>
            </a:r>
          </a:p>
          <a:p>
            <a:pPr algn="just">
              <a:defRPr/>
            </a:pPr>
            <a:r>
              <a:rPr lang="nl-BE" altLang="nl-BE" sz="4000" b="1" dirty="0">
                <a:solidFill>
                  <a:srgbClr val="67AF3E"/>
                </a:solidFill>
                <a:latin typeface="Century Gothic" pitchFamily="34" charset="0"/>
              </a:rPr>
              <a:t>REMOTE</a:t>
            </a:r>
          </a:p>
          <a:p>
            <a:pPr algn="just">
              <a:defRPr/>
            </a:pPr>
            <a:r>
              <a:rPr lang="nl-BE" altLang="nl-BE" sz="4000" b="1" dirty="0">
                <a:solidFill>
                  <a:srgbClr val="67AF3E"/>
                </a:solidFill>
                <a:latin typeface="Century Gothic" pitchFamily="34" charset="0"/>
              </a:rPr>
              <a:t>SENSING</a:t>
            </a:r>
          </a:p>
        </p:txBody>
      </p:sp>
      <p:pic>
        <p:nvPicPr>
          <p:cNvPr id="3"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038" y="-523875"/>
            <a:ext cx="4594226"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8215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_2">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4548188" cy="5143500"/>
          </a:xfrm>
        </p:spPr>
        <p:txBody>
          <a:bodyPr rtlCol="0">
            <a:normAutofit/>
          </a:bodyPr>
          <a:lstStyle>
            <a:lvl1pPr>
              <a:defRPr/>
            </a:lvl1pPr>
          </a:lstStyle>
          <a:p>
            <a:pPr lvl="0"/>
            <a:r>
              <a:rPr lang="en-US" noProof="0"/>
              <a:t>Click icon to add picture</a:t>
            </a:r>
            <a:endParaRPr lang="nl-BE" noProof="0" dirty="0"/>
          </a:p>
        </p:txBody>
      </p:sp>
      <p:sp>
        <p:nvSpPr>
          <p:cNvPr id="6" name="Text Placeholder 3"/>
          <p:cNvSpPr>
            <a:spLocks noGrp="1"/>
          </p:cNvSpPr>
          <p:nvPr>
            <p:ph type="body" sz="quarter" idx="12"/>
          </p:nvPr>
        </p:nvSpPr>
        <p:spPr>
          <a:xfrm>
            <a:off x="4932040" y="1563638"/>
            <a:ext cx="3845174" cy="3241080"/>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79436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le_3">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995488"/>
            <a:ext cx="337661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7642455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_4">
    <p:spTree>
      <p:nvGrpSpPr>
        <p:cNvPr id="1" name=""/>
        <p:cNvGrpSpPr/>
        <p:nvPr/>
      </p:nvGrpSpPr>
      <p:grpSpPr>
        <a:xfrm>
          <a:off x="0" y="0"/>
          <a:ext cx="0" cy="0"/>
          <a:chOff x="0" y="0"/>
          <a:chExt cx="0" cy="0"/>
        </a:xfrm>
      </p:grpSpPr>
      <p:sp>
        <p:nvSpPr>
          <p:cNvPr id="3" name="Rectangle 2"/>
          <p:cNvSpPr/>
          <p:nvPr/>
        </p:nvSpPr>
        <p:spPr>
          <a:xfrm>
            <a:off x="-4763" y="-4763"/>
            <a:ext cx="4630738" cy="51879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a:solidFill>
                <a:srgbClr val="67AF3E"/>
              </a:solidFill>
            </a:endParaRPr>
          </a:p>
        </p:txBody>
      </p:sp>
      <p:pic>
        <p:nvPicPr>
          <p:cNvPr id="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582965">
            <a:off x="-246062" y="1182687"/>
            <a:ext cx="4037012"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83400" y="325438"/>
            <a:ext cx="189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a:xfrm>
            <a:off x="4932040" y="1491630"/>
            <a:ext cx="3845174" cy="3313088"/>
          </a:xfrm>
        </p:spPr>
        <p:txBody>
          <a:bodyPr anchor="b">
            <a:noAutofit/>
          </a:bodyPr>
          <a:lstStyle>
            <a:lvl1pPr marL="0" indent="0" algn="l">
              <a:buClr>
                <a:srgbClr val="67AF3E"/>
              </a:buClr>
              <a:buFont typeface="+mj-lt"/>
              <a:buNone/>
              <a:defRPr sz="4000" b="1" cap="all" baseline="0">
                <a:solidFill>
                  <a:srgbClr val="67AF3E"/>
                </a:solidFill>
                <a:latin typeface="Century Gothic" panose="020B0502020202020204" pitchFamily="34" charset="0"/>
              </a:defRPr>
            </a:lvl1pPr>
            <a:lvl2pPr marL="1200150" indent="-742950">
              <a:buFont typeface="+mj-lt"/>
              <a:buAutoNum type="arabicPeriod"/>
              <a:defRPr sz="4000">
                <a:latin typeface="Century Gothic" panose="020B0502020202020204" pitchFamily="34" charset="0"/>
              </a:defRPr>
            </a:lvl2pPr>
            <a:lvl3pPr marL="1657350" indent="-742950">
              <a:buFont typeface="+mj-lt"/>
              <a:buAutoNum type="arabicPeriod"/>
              <a:defRPr sz="4000">
                <a:latin typeface="Century Gothic" panose="020B0502020202020204" pitchFamily="34" charset="0"/>
              </a:defRPr>
            </a:lvl3pPr>
            <a:lvl4pPr marL="2114550" indent="-742950">
              <a:buFont typeface="+mj-lt"/>
              <a:buAutoNum type="arabicPeriod"/>
              <a:defRPr sz="4000">
                <a:latin typeface="Century Gothic" panose="020B0502020202020204" pitchFamily="34" charset="0"/>
              </a:defRPr>
            </a:lvl4pPr>
            <a:lvl5pPr marL="2571750" indent="-742950">
              <a:buFont typeface="+mj-lt"/>
              <a:buAutoNum type="arabicPeriod"/>
              <a:defRPr sz="40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9035146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endParaRPr lang="en-US" altLang="nl-BE" dirty="0"/>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endParaRPr lang="en-US" altLang="nl-BE" dirty="0"/>
          </a:p>
        </p:txBody>
      </p:sp>
    </p:spTree>
  </p:cSld>
  <p:clrMap bg1="lt1" tx1="dk1" bg2="lt2" tx2="dk2" accent1="accent1" accent2="accent2" accent3="accent3" accent4="accent4" accent5="accent5" accent6="accent6" hlink="hlink" folHlink="folHlink"/>
  <p:sldLayoutIdLst>
    <p:sldLayoutId id="2147483754" r:id="rId1"/>
    <p:sldLayoutId id="2147483779" r:id="rId2"/>
    <p:sldLayoutId id="2147483780" r:id="rId3"/>
    <p:sldLayoutId id="2147483781" r:id="rId4"/>
    <p:sldLayoutId id="2147483755" r:id="rId5"/>
    <p:sldLayoutId id="2147483756" r:id="rId6"/>
    <p:sldLayoutId id="2147483757" r:id="rId7"/>
    <p:sldLayoutId id="2147483759" r:id="rId8"/>
    <p:sldLayoutId id="2147483767" r:id="rId9"/>
    <p:sldLayoutId id="2147483770" r:id="rId10"/>
    <p:sldLayoutId id="2147483783" r:id="rId11"/>
    <p:sldLayoutId id="2147483784" r:id="rId12"/>
    <p:sldLayoutId id="2147483769" r:id="rId13"/>
    <p:sldLayoutId id="2147483758" r:id="rId14"/>
    <p:sldLayoutId id="2147483760" r:id="rId15"/>
    <p:sldLayoutId id="2147483761" r:id="rId16"/>
    <p:sldLayoutId id="2147483762" r:id="rId17"/>
    <p:sldLayoutId id="2147483763" r:id="rId18"/>
    <p:sldLayoutId id="2147483764" r:id="rId19"/>
    <p:sldLayoutId id="2147483765" r:id="rId20"/>
    <p:sldLayoutId id="2147483785" r:id="rId21"/>
    <p:sldLayoutId id="2147483786" r:id="rId22"/>
    <p:sldLayoutId id="2147483787" r:id="rId23"/>
    <p:sldLayoutId id="2147483766" r:id="rId24"/>
    <p:sldLayoutId id="2147483768" r:id="rId25"/>
    <p:sldLayoutId id="2147483794" r:id="rId26"/>
    <p:sldLayoutId id="2147483795" r:id="rId27"/>
    <p:sldLayoutId id="2147483796" r:id="rId28"/>
    <p:sldLayoutId id="2147483797" r:id="rId29"/>
    <p:sldLayoutId id="2147483798" r:id="rId30"/>
    <p:sldLayoutId id="2147483788" r:id="rId31"/>
    <p:sldLayoutId id="2147483790" r:id="rId32"/>
    <p:sldLayoutId id="2147483791" r:id="rId33"/>
    <p:sldLayoutId id="2147483792" r:id="rId34"/>
    <p:sldLayoutId id="2147483789" r:id="rId35"/>
    <p:sldLayoutId id="2147483793" r:id="rId36"/>
    <p:sldLayoutId id="2147483771" r:id="rId37"/>
    <p:sldLayoutId id="2147483772" r:id="rId38"/>
    <p:sldLayoutId id="2147483782" r:id="rId39"/>
    <p:sldLayoutId id="2147483773" r:id="rId40"/>
    <p:sldLayoutId id="2147483774" r:id="rId41"/>
    <p:sldLayoutId id="2147483775" r:id="rId42"/>
    <p:sldLayoutId id="2147483776" r:id="rId43"/>
    <p:sldLayoutId id="2147483777" r:id="rId44"/>
    <p:sldLayoutId id="2147483753" r:id="rId45"/>
  </p:sldLayoutIdLst>
  <p:transition/>
  <p:hf hdr="0" dt="0"/>
  <p:txStyles>
    <p:titleStyle>
      <a:lvl1pPr algn="l" defTabSz="457200" rtl="0" eaLnBrk="1" fontAlgn="base" hangingPunct="1">
        <a:spcBef>
          <a:spcPct val="0"/>
        </a:spcBef>
        <a:spcAft>
          <a:spcPct val="0"/>
        </a:spcAft>
        <a:defRPr sz="250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2pPr>
      <a:lvl3pPr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3pPr>
      <a:lvl4pPr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4pPr>
      <a:lvl5pPr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5pPr>
      <a:lvl6pPr marL="457200"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6pPr>
      <a:lvl7pPr marL="914400"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7pPr>
      <a:lvl8pPr marL="1371600"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8pPr>
      <a:lvl9pPr marL="1828800" algn="l" defTabSz="457200" rtl="0" eaLnBrk="1" fontAlgn="base" hangingPunct="1">
        <a:spcBef>
          <a:spcPct val="0"/>
        </a:spcBef>
        <a:spcAft>
          <a:spcPct val="0"/>
        </a:spcAft>
        <a:defRPr sz="2500">
          <a:solidFill>
            <a:schemeClr val="tx2"/>
          </a:solidFill>
          <a:latin typeface="Trebuchet MS" pitchFamily="34" charset="0"/>
          <a:ea typeface="Trebuchet MS" pitchFamily="34" charset="0"/>
          <a:cs typeface="Trebuchet MS" pitchFamily="34" charset="0"/>
        </a:defRPr>
      </a:lvl9pPr>
    </p:titleStyle>
    <p:bodyStyle>
      <a:lvl1pPr marL="342900" indent="-342900" algn="l" defTabSz="457200" rtl="0" eaLnBrk="1" fontAlgn="base" hangingPunct="1">
        <a:spcBef>
          <a:spcPct val="20000"/>
        </a:spcBef>
        <a:spcAft>
          <a:spcPct val="0"/>
        </a:spcAft>
        <a:buClr>
          <a:schemeClr val="tx1"/>
        </a:buClr>
        <a:buFont typeface="Lucida Grande"/>
        <a:buChar char="»"/>
        <a:defRPr sz="2000" kern="1200">
          <a:solidFill>
            <a:srgbClr val="4C4C4C"/>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l" defTabSz="457200" rtl="0" eaLnBrk="1" fontAlgn="base" hangingPunct="1">
        <a:spcBef>
          <a:spcPct val="20000"/>
        </a:spcBef>
        <a:spcAft>
          <a:spcPct val="0"/>
        </a:spcAft>
        <a:buClr>
          <a:schemeClr val="tx1"/>
        </a:buClr>
        <a:buFont typeface="Lucida Grande"/>
        <a:buChar char="»"/>
        <a:defRPr sz="2000" kern="1200">
          <a:solidFill>
            <a:srgbClr val="4C4C4C"/>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algn="l" defTabSz="457200" rtl="0" eaLnBrk="1" fontAlgn="base" hangingPunct="1">
        <a:spcBef>
          <a:spcPct val="20000"/>
        </a:spcBef>
        <a:spcAft>
          <a:spcPct val="0"/>
        </a:spcAft>
        <a:buClr>
          <a:schemeClr val="tx1"/>
        </a:buClr>
        <a:buFont typeface="Lucida Grande"/>
        <a:buChar char="»"/>
        <a:defRPr sz="2000" kern="1200">
          <a:solidFill>
            <a:srgbClr val="4C4C4C"/>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algn="l" defTabSz="457200" rtl="0" eaLnBrk="1" fontAlgn="base" hangingPunct="1">
        <a:spcBef>
          <a:spcPct val="20000"/>
        </a:spcBef>
        <a:spcAft>
          <a:spcPct val="0"/>
        </a:spcAft>
        <a:buClr>
          <a:schemeClr val="tx1"/>
        </a:buClr>
        <a:buFont typeface="Lucida Grande"/>
        <a:buChar char="»"/>
        <a:defRPr sz="2000" kern="1200">
          <a:solidFill>
            <a:srgbClr val="4C4C4C"/>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algn="l" defTabSz="457200" rtl="0" eaLnBrk="1" fontAlgn="base" hangingPunct="1">
        <a:spcBef>
          <a:spcPct val="20000"/>
        </a:spcBef>
        <a:spcAft>
          <a:spcPct val="0"/>
        </a:spcAft>
        <a:buClr>
          <a:schemeClr val="tx1"/>
        </a:buClr>
        <a:buFont typeface="Arial" pitchFamily="34" charset="0"/>
        <a:buChar char="»"/>
        <a:defRPr sz="2000" kern="1200">
          <a:solidFill>
            <a:srgbClr val="4C4C4C"/>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gi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nl-BE" dirty="0" err="1"/>
              <a:t>TerraFlood</a:t>
            </a:r>
            <a:endParaRPr lang="nl-BE" dirty="0"/>
          </a:p>
          <a:p>
            <a:r>
              <a:rPr lang="nl-BE" dirty="0" err="1"/>
              <a:t>Flood</a:t>
            </a:r>
            <a:r>
              <a:rPr lang="nl-BE" dirty="0"/>
              <a:t> </a:t>
            </a:r>
            <a:r>
              <a:rPr lang="nl-BE" dirty="0" err="1"/>
              <a:t>extent</a:t>
            </a:r>
            <a:r>
              <a:rPr lang="nl-BE" dirty="0"/>
              <a:t> </a:t>
            </a:r>
            <a:r>
              <a:rPr lang="nl-BE" dirty="0" err="1"/>
              <a:t>mapping</a:t>
            </a:r>
            <a:r>
              <a:rPr lang="nl-BE" dirty="0"/>
              <a:t>	</a:t>
            </a:r>
          </a:p>
        </p:txBody>
      </p:sp>
      <p:sp>
        <p:nvSpPr>
          <p:cNvPr id="3" name="Text Placeholder 2"/>
          <p:cNvSpPr>
            <a:spLocks noGrp="1"/>
          </p:cNvSpPr>
          <p:nvPr>
            <p:ph type="body" sz="quarter" idx="13"/>
          </p:nvPr>
        </p:nvSpPr>
        <p:spPr/>
        <p:txBody>
          <a:bodyPr/>
          <a:lstStyle/>
          <a:p>
            <a:r>
              <a:rPr lang="nl-BE" dirty="0"/>
              <a:t>Lisa Landuyt</a:t>
            </a:r>
          </a:p>
        </p:txBody>
      </p:sp>
      <p:sp>
        <p:nvSpPr>
          <p:cNvPr id="4" name="Text Placeholder 3"/>
          <p:cNvSpPr>
            <a:spLocks noGrp="1"/>
          </p:cNvSpPr>
          <p:nvPr>
            <p:ph type="body" sz="quarter" idx="14"/>
          </p:nvPr>
        </p:nvSpPr>
        <p:spPr>
          <a:xfrm>
            <a:off x="2843808" y="4299942"/>
            <a:ext cx="5512604" cy="792088"/>
          </a:xfrm>
        </p:spPr>
        <p:txBody>
          <a:bodyPr/>
          <a:lstStyle/>
          <a:p>
            <a:r>
              <a:rPr lang="nl-BE" sz="1200" dirty="0"/>
              <a:t>Jurgen Everaerts</a:t>
            </a:r>
          </a:p>
          <a:p>
            <a:r>
              <a:rPr lang="nl-BE" sz="1200" dirty="0"/>
              <a:t>Eurisy </a:t>
            </a:r>
            <a:r>
              <a:rPr lang="nl-BE" sz="1200" dirty="0" err="1"/>
              <a:t>Satellite-based</a:t>
            </a:r>
            <a:r>
              <a:rPr lang="nl-BE" sz="1200" dirty="0"/>
              <a:t> Services </a:t>
            </a:r>
            <a:r>
              <a:rPr lang="nl-BE" sz="1200" dirty="0" err="1"/>
              <a:t>for</a:t>
            </a:r>
            <a:r>
              <a:rPr lang="nl-BE" sz="1200" dirty="0"/>
              <a:t> Disaster Risk Management</a:t>
            </a:r>
          </a:p>
          <a:p>
            <a:r>
              <a:rPr lang="nl-BE" sz="1200" dirty="0"/>
              <a:t>Brussels 11 December 2023</a:t>
            </a:r>
          </a:p>
        </p:txBody>
      </p:sp>
      <p:pic>
        <p:nvPicPr>
          <p:cNvPr id="6" name="Picture 5" descr="A black and white logo&#10;&#10;Description automatically generated">
            <a:extLst>
              <a:ext uri="{FF2B5EF4-FFF2-40B4-BE49-F238E27FC236}">
                <a16:creationId xmlns:a16="http://schemas.microsoft.com/office/drawing/2014/main" id="{3774DC28-291B-0FEC-F54F-46ED343246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123478"/>
            <a:ext cx="1080120" cy="1080120"/>
          </a:xfrm>
          <a:prstGeom prst="rect">
            <a:avLst/>
          </a:prstGeom>
        </p:spPr>
      </p:pic>
    </p:spTree>
    <p:extLst>
      <p:ext uri="{BB962C8B-B14F-4D97-AF65-F5344CB8AC3E}">
        <p14:creationId xmlns:p14="http://schemas.microsoft.com/office/powerpoint/2010/main" val="24191671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EBCFE-956F-4863-834C-FB0147A070F0}"/>
              </a:ext>
            </a:extLst>
          </p:cNvPr>
          <p:cNvPicPr>
            <a:picLocks noChangeAspect="1"/>
          </p:cNvPicPr>
          <p:nvPr/>
        </p:nvPicPr>
        <p:blipFill>
          <a:blip r:embed="rId3" cstate="email">
            <a:clrChange>
              <a:clrFrom>
                <a:srgbClr val="FEFDFD"/>
              </a:clrFrom>
              <a:clrTo>
                <a:srgbClr val="FEFDFD">
                  <a:alpha val="0"/>
                </a:srgbClr>
              </a:clrTo>
            </a:clrChange>
            <a:extLst>
              <a:ext uri="{28A0092B-C50C-407E-A947-70E740481C1C}">
                <a14:useLocalDpi xmlns:a14="http://schemas.microsoft.com/office/drawing/2010/main"/>
              </a:ext>
            </a:extLst>
          </a:blip>
          <a:srcRect/>
          <a:stretch/>
        </p:blipFill>
        <p:spPr>
          <a:xfrm>
            <a:off x="0" y="627534"/>
            <a:ext cx="9143999" cy="4285115"/>
          </a:xfrm>
          <a:prstGeom prst="rect">
            <a:avLst/>
          </a:prstGeom>
        </p:spPr>
      </p:pic>
      <p:sp>
        <p:nvSpPr>
          <p:cNvPr id="4" name="Title 3">
            <a:extLst>
              <a:ext uri="{FF2B5EF4-FFF2-40B4-BE49-F238E27FC236}">
                <a16:creationId xmlns:a16="http://schemas.microsoft.com/office/drawing/2014/main" id="{DB8C22CA-3837-4D3D-88FE-99798A91C58F}"/>
              </a:ext>
            </a:extLst>
          </p:cNvPr>
          <p:cNvSpPr>
            <a:spLocks noGrp="1"/>
          </p:cNvSpPr>
          <p:nvPr>
            <p:ph type="title"/>
          </p:nvPr>
        </p:nvSpPr>
        <p:spPr/>
        <p:txBody>
          <a:bodyPr/>
          <a:lstStyle/>
          <a:p>
            <a:r>
              <a:rPr lang="en-US" dirty="0" err="1">
                <a:latin typeface="Proxima Nova Lt" panose="02000506030000020004" charset="0"/>
              </a:rPr>
              <a:t>TerraFlood</a:t>
            </a:r>
            <a:r>
              <a:rPr lang="en-US" dirty="0">
                <a:latin typeface="Proxima Nova Lt" panose="02000506030000020004" charset="0"/>
              </a:rPr>
              <a:t> products: NRT maps</a:t>
            </a:r>
            <a:endParaRPr lang="en-BE" dirty="0">
              <a:latin typeface="Proxima Nova Lt" panose="02000506030000020004" charset="0"/>
            </a:endParaRPr>
          </a:p>
        </p:txBody>
      </p:sp>
      <p:pic>
        <p:nvPicPr>
          <p:cNvPr id="6" name="Afbeelding 31">
            <a:extLst>
              <a:ext uri="{FF2B5EF4-FFF2-40B4-BE49-F238E27FC236}">
                <a16:creationId xmlns:a16="http://schemas.microsoft.com/office/drawing/2014/main" id="{1D2C9635-636C-4B56-9D59-FB2A3B060A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4048" y="3939902"/>
            <a:ext cx="3099172" cy="864096"/>
          </a:xfrm>
          <a:prstGeom prst="rect">
            <a:avLst/>
          </a:prstGeom>
        </p:spPr>
      </p:pic>
    </p:spTree>
    <p:extLst>
      <p:ext uri="{BB962C8B-B14F-4D97-AF65-F5344CB8AC3E}">
        <p14:creationId xmlns:p14="http://schemas.microsoft.com/office/powerpoint/2010/main" val="35644752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97F3-1EC5-D9DA-E495-17F5DCD009D5}"/>
              </a:ext>
            </a:extLst>
          </p:cNvPr>
          <p:cNvSpPr>
            <a:spLocks noGrp="1"/>
          </p:cNvSpPr>
          <p:nvPr>
            <p:ph type="title"/>
          </p:nvPr>
        </p:nvSpPr>
        <p:spPr>
          <a:xfrm>
            <a:off x="1074822" y="-9443"/>
            <a:ext cx="7601634" cy="1085324"/>
          </a:xfrm>
        </p:spPr>
        <p:txBody>
          <a:bodyPr/>
          <a:lstStyle/>
          <a:p>
            <a:r>
              <a:rPr lang="en-US" dirty="0"/>
              <a:t>Need more detail? Sentinel-1 vs Capella Space </a:t>
            </a:r>
            <a:endParaRPr lang="fr-BE" dirty="0"/>
          </a:p>
        </p:txBody>
      </p:sp>
      <p:sp>
        <p:nvSpPr>
          <p:cNvPr id="3" name="Text Placeholder 2">
            <a:extLst>
              <a:ext uri="{FF2B5EF4-FFF2-40B4-BE49-F238E27FC236}">
                <a16:creationId xmlns:a16="http://schemas.microsoft.com/office/drawing/2014/main" id="{221E22E6-C4F4-7F05-41D6-35764D6CC6AC}"/>
              </a:ext>
            </a:extLst>
          </p:cNvPr>
          <p:cNvSpPr>
            <a:spLocks noGrp="1"/>
          </p:cNvSpPr>
          <p:nvPr>
            <p:ph type="body" sz="quarter" idx="10"/>
          </p:nvPr>
        </p:nvSpPr>
        <p:spPr/>
        <p:txBody>
          <a:bodyPr/>
          <a:lstStyle/>
          <a:p>
            <a:endParaRPr lang="fr-BE"/>
          </a:p>
        </p:txBody>
      </p:sp>
      <p:sp>
        <p:nvSpPr>
          <p:cNvPr id="4" name="AutoShape 2">
            <a:extLst>
              <a:ext uri="{FF2B5EF4-FFF2-40B4-BE49-F238E27FC236}">
                <a16:creationId xmlns:a16="http://schemas.microsoft.com/office/drawing/2014/main" id="{06126D14-B320-7641-1782-F6E1C1B0755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6" name="Picture 5" descr="A black and white image of a city&#10;&#10;Description automatically generated">
            <a:extLst>
              <a:ext uri="{FF2B5EF4-FFF2-40B4-BE49-F238E27FC236}">
                <a16:creationId xmlns:a16="http://schemas.microsoft.com/office/drawing/2014/main" id="{1D0FD257-28D5-518D-E802-B9B33E6E24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1263" y="843558"/>
            <a:ext cx="5981474" cy="4229842"/>
          </a:xfrm>
          <a:prstGeom prst="rect">
            <a:avLst/>
          </a:prstGeom>
        </p:spPr>
      </p:pic>
      <p:pic>
        <p:nvPicPr>
          <p:cNvPr id="5" name="Picture 4" descr="A black and white logo&#10;&#10;Description automatically generated">
            <a:extLst>
              <a:ext uri="{FF2B5EF4-FFF2-40B4-BE49-F238E27FC236}">
                <a16:creationId xmlns:a16="http://schemas.microsoft.com/office/drawing/2014/main" id="{7DA5B2C8-C3BC-E258-8929-501083EC79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45" y="1203598"/>
            <a:ext cx="1021463" cy="1021463"/>
          </a:xfrm>
          <a:prstGeom prst="rect">
            <a:avLst/>
          </a:prstGeom>
        </p:spPr>
      </p:pic>
    </p:spTree>
    <p:extLst>
      <p:ext uri="{BB962C8B-B14F-4D97-AF65-F5344CB8AC3E}">
        <p14:creationId xmlns:p14="http://schemas.microsoft.com/office/powerpoint/2010/main" val="37836488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7D5D-A44F-A45F-7BBC-BB6D16C0454E}"/>
              </a:ext>
            </a:extLst>
          </p:cNvPr>
          <p:cNvSpPr>
            <a:spLocks noGrp="1"/>
          </p:cNvSpPr>
          <p:nvPr>
            <p:ph type="title"/>
          </p:nvPr>
        </p:nvSpPr>
        <p:spPr/>
        <p:txBody>
          <a:bodyPr/>
          <a:lstStyle/>
          <a:p>
            <a:r>
              <a:rPr lang="en-US" dirty="0"/>
              <a:t>Capella space example</a:t>
            </a:r>
            <a:endParaRPr lang="fr-BE" dirty="0"/>
          </a:p>
        </p:txBody>
      </p:sp>
      <p:sp>
        <p:nvSpPr>
          <p:cNvPr id="3" name="Text Placeholder 2">
            <a:extLst>
              <a:ext uri="{FF2B5EF4-FFF2-40B4-BE49-F238E27FC236}">
                <a16:creationId xmlns:a16="http://schemas.microsoft.com/office/drawing/2014/main" id="{685072F9-7B8C-A686-A8C7-DC559A1D8C0C}"/>
              </a:ext>
            </a:extLst>
          </p:cNvPr>
          <p:cNvSpPr>
            <a:spLocks noGrp="1"/>
          </p:cNvSpPr>
          <p:nvPr>
            <p:ph type="body" sz="quarter" idx="10"/>
          </p:nvPr>
        </p:nvSpPr>
        <p:spPr/>
        <p:txBody>
          <a:bodyPr/>
          <a:lstStyle/>
          <a:p>
            <a:endParaRPr lang="fr-BE"/>
          </a:p>
        </p:txBody>
      </p:sp>
      <p:pic>
        <p:nvPicPr>
          <p:cNvPr id="5" name="Picture 4" descr="A black and white image of a city&#10;&#10;Description automatically generated">
            <a:extLst>
              <a:ext uri="{FF2B5EF4-FFF2-40B4-BE49-F238E27FC236}">
                <a16:creationId xmlns:a16="http://schemas.microsoft.com/office/drawing/2014/main" id="{179C2EA5-8F02-954D-F1B6-24E3999008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7949" y="968076"/>
            <a:ext cx="7374491" cy="4081322"/>
          </a:xfrm>
          <a:prstGeom prst="rect">
            <a:avLst/>
          </a:prstGeom>
        </p:spPr>
      </p:pic>
    </p:spTree>
    <p:extLst>
      <p:ext uri="{BB962C8B-B14F-4D97-AF65-F5344CB8AC3E}">
        <p14:creationId xmlns:p14="http://schemas.microsoft.com/office/powerpoint/2010/main" val="3271003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nl-BE" dirty="0"/>
          </a:p>
        </p:txBody>
      </p:sp>
      <p:sp>
        <p:nvSpPr>
          <p:cNvPr id="5" name="Picture Placeholder 4"/>
          <p:cNvSpPr>
            <a:spLocks noGrp="1"/>
          </p:cNvSpPr>
          <p:nvPr>
            <p:ph type="pic" sz="quarter" idx="10"/>
          </p:nvPr>
        </p:nvSpPr>
        <p:spPr/>
        <p:txBody>
          <a:bodyPr/>
          <a:lstStyle/>
          <a:p>
            <a:endParaRPr lang="en-GB"/>
          </a:p>
        </p:txBody>
      </p:sp>
      <p:pic>
        <p:nvPicPr>
          <p:cNvPr id="1026" name="Picture 2" descr="Evacuaties in West-Vlaanderen, veel regen voorspeld in Oost-Vlaanderen: een  overzicht van de kritieke punten | VRT NWS: nieuws">
            <a:extLst>
              <a:ext uri="{FF2B5EF4-FFF2-40B4-BE49-F238E27FC236}">
                <a16:creationId xmlns:a16="http://schemas.microsoft.com/office/drawing/2014/main" id="{DEA7DA23-22B1-872A-8D23-D0CED502EB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79714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8487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D8D0ABD-139C-25D6-6DB4-3F1292193664}"/>
              </a:ext>
            </a:extLst>
          </p:cNvPr>
          <p:cNvSpPr>
            <a:spLocks noGrp="1"/>
          </p:cNvSpPr>
          <p:nvPr>
            <p:ph type="body" sz="quarter" idx="13"/>
          </p:nvPr>
        </p:nvSpPr>
        <p:spPr>
          <a:xfrm>
            <a:off x="4932040" y="1491630"/>
            <a:ext cx="3845174" cy="3313088"/>
          </a:xfrm>
        </p:spPr>
        <p:txBody>
          <a:bodyPr/>
          <a:lstStyle/>
          <a:p>
            <a:r>
              <a:rPr lang="en-US" dirty="0"/>
              <a:t>Sentinel-1 RADAR (SAR) </a:t>
            </a:r>
          </a:p>
          <a:p>
            <a:r>
              <a:rPr lang="en-US" dirty="0"/>
              <a:t>to the rescue</a:t>
            </a:r>
          </a:p>
        </p:txBody>
      </p:sp>
    </p:spTree>
    <p:extLst>
      <p:ext uri="{BB962C8B-B14F-4D97-AF65-F5344CB8AC3E}">
        <p14:creationId xmlns:p14="http://schemas.microsoft.com/office/powerpoint/2010/main" val="23111869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822" y="-9443"/>
            <a:ext cx="6665530" cy="1085324"/>
          </a:xfrm>
        </p:spPr>
        <p:txBody>
          <a:bodyPr/>
          <a:lstStyle/>
          <a:p>
            <a:r>
              <a:rPr lang="en-US" dirty="0"/>
              <a:t>What is so great/bad about Sentinel-1?</a:t>
            </a:r>
          </a:p>
        </p:txBody>
      </p:sp>
      <p:sp>
        <p:nvSpPr>
          <p:cNvPr id="3" name="Text Placeholder 2"/>
          <p:cNvSpPr>
            <a:spLocks noGrp="1"/>
          </p:cNvSpPr>
          <p:nvPr>
            <p:ph type="body" sz="quarter" idx="10"/>
          </p:nvPr>
        </p:nvSpPr>
        <p:spPr>
          <a:xfrm>
            <a:off x="1115616" y="1347614"/>
            <a:ext cx="2952328" cy="3096344"/>
          </a:xfrm>
        </p:spPr>
        <p:txBody>
          <a:bodyPr/>
          <a:lstStyle/>
          <a:p>
            <a:r>
              <a:rPr lang="en-US" sz="1800" dirty="0"/>
              <a:t>RADAR is not much affected by clouds</a:t>
            </a:r>
          </a:p>
          <a:p>
            <a:r>
              <a:rPr lang="en-US" sz="1800" dirty="0"/>
              <a:t>Active system, does not require sunlight</a:t>
            </a:r>
          </a:p>
          <a:p>
            <a:r>
              <a:rPr lang="en-US" sz="1800" dirty="0"/>
              <a:t>Systematic coverage (every x days)</a:t>
            </a:r>
          </a:p>
          <a:p>
            <a:r>
              <a:rPr lang="en-US" sz="1800" dirty="0"/>
              <a:t>Operations to continue for many years to come</a:t>
            </a:r>
          </a:p>
          <a:p>
            <a:endParaRPr lang="en-US" sz="1800" dirty="0"/>
          </a:p>
          <a:p>
            <a:endParaRPr lang="en-US" sz="1800" dirty="0"/>
          </a:p>
        </p:txBody>
      </p:sp>
      <p:sp>
        <p:nvSpPr>
          <p:cNvPr id="4" name="Text Placeholder 3">
            <a:extLst>
              <a:ext uri="{FF2B5EF4-FFF2-40B4-BE49-F238E27FC236}">
                <a16:creationId xmlns:a16="http://schemas.microsoft.com/office/drawing/2014/main" id="{B7C3DD68-733E-C918-0725-520F8ECC857D}"/>
              </a:ext>
            </a:extLst>
          </p:cNvPr>
          <p:cNvSpPr txBox="1">
            <a:spLocks/>
          </p:cNvSpPr>
          <p:nvPr/>
        </p:nvSpPr>
        <p:spPr bwMode="auto">
          <a:xfrm>
            <a:off x="4644008" y="1347614"/>
            <a:ext cx="3312368"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chemeClr val="tx1"/>
              </a:buClr>
              <a:buFont typeface="Arial" panose="020B0604020202020204" pitchFamily="34" charset="0"/>
              <a:buChar char="•"/>
              <a:defRPr sz="2000" kern="1200">
                <a:solidFill>
                  <a:srgbClr val="4C4C4C"/>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l" defTabSz="457200" rtl="0" eaLnBrk="1" fontAlgn="base" hangingPunct="1">
              <a:spcBef>
                <a:spcPct val="20000"/>
              </a:spcBef>
              <a:spcAft>
                <a:spcPct val="0"/>
              </a:spcAft>
              <a:buClr>
                <a:schemeClr val="tx1"/>
              </a:buClr>
              <a:buFont typeface="Arial" panose="020B0604020202020204" pitchFamily="34" charset="0"/>
              <a:buChar char="•"/>
              <a:defRPr sz="1800" i="0" kern="1200">
                <a:solidFill>
                  <a:srgbClr val="4C4C4C"/>
                </a:solidFill>
                <a:effectLst/>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algn="l" defTabSz="457200" rtl="0" eaLnBrk="1" fontAlgn="base" hangingPunct="1">
              <a:spcBef>
                <a:spcPct val="20000"/>
              </a:spcBef>
              <a:spcAft>
                <a:spcPct val="0"/>
              </a:spcAft>
              <a:buClr>
                <a:schemeClr val="tx1"/>
              </a:buClr>
              <a:buFont typeface="Arial" panose="020B0604020202020204" pitchFamily="34" charset="0"/>
              <a:buChar char="•"/>
              <a:defRPr sz="1400" u="none" kern="1200">
                <a:solidFill>
                  <a:schemeClr val="tx1">
                    <a:lumMod val="50000"/>
                  </a:schemeClr>
                </a:solidFill>
                <a:latin typeface="Century Gothic" panose="020B0502020202020204" pitchFamily="34" charset="0"/>
                <a:ea typeface="Century Gothic" panose="020B0502020202020204" pitchFamily="34" charset="0"/>
                <a:cs typeface="Century Gothic" panose="020B0502020202020204" pitchFamily="34" charset="0"/>
              </a:defRPr>
            </a:lvl3pPr>
            <a:lvl4pPr marL="1371600" indent="0" algn="l" defTabSz="457200" rtl="0" eaLnBrk="1" fontAlgn="base" hangingPunct="1">
              <a:spcBef>
                <a:spcPct val="20000"/>
              </a:spcBef>
              <a:spcAft>
                <a:spcPct val="0"/>
              </a:spcAft>
              <a:buClr>
                <a:schemeClr val="tx1"/>
              </a:buClr>
              <a:buFont typeface="Arial" panose="020B0604020202020204" pitchFamily="34" charset="0"/>
              <a:buNone/>
              <a:defRPr sz="1400" i="1" kern="1200">
                <a:solidFill>
                  <a:srgbClr val="67AF3E"/>
                </a:solidFill>
                <a:effectLst/>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algn="l" defTabSz="457200" rtl="0" eaLnBrk="1" fontAlgn="base" hangingPunct="1">
              <a:spcBef>
                <a:spcPct val="20000"/>
              </a:spcBef>
              <a:spcAft>
                <a:spcPct val="0"/>
              </a:spcAft>
              <a:buClr>
                <a:schemeClr val="tx1"/>
              </a:buClr>
              <a:buFont typeface="Arial" panose="020B0604020202020204" pitchFamily="34" charset="0"/>
              <a:buChar char="•"/>
              <a:defRPr sz="2000" kern="1200">
                <a:solidFill>
                  <a:srgbClr val="4C4C4C"/>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Image resolution ~ 10m</a:t>
            </a:r>
          </a:p>
          <a:p>
            <a:r>
              <a:rPr lang="en-US" sz="1800" dirty="0"/>
              <a:t>Noisy images</a:t>
            </a:r>
          </a:p>
          <a:p>
            <a:r>
              <a:rPr lang="en-US" sz="1800" dirty="0"/>
              <a:t>Clutter</a:t>
            </a:r>
          </a:p>
        </p:txBody>
      </p:sp>
    </p:spTree>
    <p:extLst>
      <p:ext uri="{BB962C8B-B14F-4D97-AF65-F5344CB8AC3E}">
        <p14:creationId xmlns:p14="http://schemas.microsoft.com/office/powerpoint/2010/main" val="33632800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340E-609F-58E7-29ED-29A1211C00DD}"/>
              </a:ext>
            </a:extLst>
          </p:cNvPr>
          <p:cNvSpPr>
            <a:spLocks noGrp="1"/>
          </p:cNvSpPr>
          <p:nvPr>
            <p:ph type="title"/>
          </p:nvPr>
        </p:nvSpPr>
        <p:spPr/>
        <p:txBody>
          <a:bodyPr/>
          <a:lstStyle/>
          <a:p>
            <a:r>
              <a:rPr lang="en-US" dirty="0"/>
              <a:t>Interpreting a SAR backscatter image</a:t>
            </a:r>
            <a:endParaRPr lang="fr-BE" dirty="0"/>
          </a:p>
        </p:txBody>
      </p:sp>
      <p:grpSp>
        <p:nvGrpSpPr>
          <p:cNvPr id="4" name="Groep 19">
            <a:extLst>
              <a:ext uri="{FF2B5EF4-FFF2-40B4-BE49-F238E27FC236}">
                <a16:creationId xmlns:a16="http://schemas.microsoft.com/office/drawing/2014/main" id="{A1AC59AC-9E37-C7C3-338F-F1573FB8D417}"/>
              </a:ext>
            </a:extLst>
          </p:cNvPr>
          <p:cNvGrpSpPr>
            <a:grpSpLocks noChangeAspect="1"/>
          </p:cNvGrpSpPr>
          <p:nvPr/>
        </p:nvGrpSpPr>
        <p:grpSpPr>
          <a:xfrm>
            <a:off x="284985" y="1275606"/>
            <a:ext cx="5799408" cy="2892249"/>
            <a:chOff x="1296637" y="1462655"/>
            <a:chExt cx="8874645" cy="4425913"/>
          </a:xfrm>
        </p:grpSpPr>
        <p:pic>
          <p:nvPicPr>
            <p:cNvPr id="5" name="Afbeelding 8" descr="Afbeelding met silhouet, nachthemel&#10;&#10;Automatisch gegenereerde beschrijving">
              <a:extLst>
                <a:ext uri="{FF2B5EF4-FFF2-40B4-BE49-F238E27FC236}">
                  <a16:creationId xmlns:a16="http://schemas.microsoft.com/office/drawing/2014/main" id="{DB083CE4-3F0B-051F-71A8-A5D2450C5A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0419" y="1462655"/>
              <a:ext cx="8210863" cy="3544522"/>
            </a:xfrm>
            <a:prstGeom prst="rect">
              <a:avLst/>
            </a:prstGeom>
          </p:spPr>
        </p:pic>
        <p:sp>
          <p:nvSpPr>
            <p:cNvPr id="6" name="Tekstvak 9">
              <a:extLst>
                <a:ext uri="{FF2B5EF4-FFF2-40B4-BE49-F238E27FC236}">
                  <a16:creationId xmlns:a16="http://schemas.microsoft.com/office/drawing/2014/main" id="{C5496398-80A8-62C8-1065-6433BE69D3D8}"/>
                </a:ext>
              </a:extLst>
            </p:cNvPr>
            <p:cNvSpPr txBox="1"/>
            <p:nvPr/>
          </p:nvSpPr>
          <p:spPr>
            <a:xfrm>
              <a:off x="1296637" y="4712746"/>
              <a:ext cx="2338221" cy="400333"/>
            </a:xfrm>
            <a:prstGeom prst="rect">
              <a:avLst/>
            </a:prstGeom>
            <a:noFill/>
          </p:spPr>
          <p:txBody>
            <a:bodyPr wrap="none" rtlCol="0">
              <a:spAutoFit/>
            </a:bodyPr>
            <a:lstStyle/>
            <a:p>
              <a:r>
                <a:rPr lang="nl-BE" sz="1100" dirty="0">
                  <a:solidFill>
                    <a:srgbClr val="4C4C4C"/>
                  </a:solidFill>
                  <a:latin typeface="Proxima Nova Lt" panose="02000506030000020004" charset="0"/>
                </a:rPr>
                <a:t>Scattering </a:t>
              </a:r>
              <a:r>
                <a:rPr lang="nl-BE" sz="1100" dirty="0" err="1">
                  <a:solidFill>
                    <a:srgbClr val="4C4C4C"/>
                  </a:solidFill>
                  <a:latin typeface="Proxima Nova Lt" panose="02000506030000020004" charset="0"/>
                </a:rPr>
                <a:t>mechanism</a:t>
              </a:r>
              <a:endParaRPr lang="nl-NL" sz="1100" dirty="0">
                <a:solidFill>
                  <a:srgbClr val="4C4C4C"/>
                </a:solidFill>
                <a:latin typeface="Proxima Nova Lt" panose="02000506030000020004" charset="0"/>
              </a:endParaRPr>
            </a:p>
          </p:txBody>
        </p:sp>
        <p:sp>
          <p:nvSpPr>
            <p:cNvPr id="7" name="Tekstvak 10">
              <a:extLst>
                <a:ext uri="{FF2B5EF4-FFF2-40B4-BE49-F238E27FC236}">
                  <a16:creationId xmlns:a16="http://schemas.microsoft.com/office/drawing/2014/main" id="{C6385A54-BBCC-22A9-FD4B-56367EDB97AE}"/>
                </a:ext>
              </a:extLst>
            </p:cNvPr>
            <p:cNvSpPr txBox="1"/>
            <p:nvPr/>
          </p:nvSpPr>
          <p:spPr>
            <a:xfrm>
              <a:off x="1729447" y="5488235"/>
              <a:ext cx="1337388" cy="400333"/>
            </a:xfrm>
            <a:prstGeom prst="rect">
              <a:avLst/>
            </a:prstGeom>
            <a:noFill/>
          </p:spPr>
          <p:txBody>
            <a:bodyPr wrap="none" rtlCol="0">
              <a:spAutoFit/>
            </a:bodyPr>
            <a:lstStyle/>
            <a:p>
              <a:r>
                <a:rPr lang="nl-BE" sz="1100" dirty="0">
                  <a:solidFill>
                    <a:srgbClr val="4C4C4C"/>
                  </a:solidFill>
                  <a:latin typeface="Proxima Nova Lt" panose="02000506030000020004" charset="0"/>
                </a:rPr>
                <a:t>Image </a:t>
              </a:r>
              <a:r>
                <a:rPr lang="nl-BE" sz="1100" dirty="0" err="1">
                  <a:solidFill>
                    <a:srgbClr val="4C4C4C"/>
                  </a:solidFill>
                  <a:latin typeface="Proxima Nova Lt" panose="02000506030000020004" charset="0"/>
                </a:rPr>
                <a:t>tone</a:t>
              </a:r>
              <a:endParaRPr lang="nl-NL" sz="1100" dirty="0">
                <a:solidFill>
                  <a:srgbClr val="4C4C4C"/>
                </a:solidFill>
                <a:latin typeface="Proxima Nova Lt" panose="02000506030000020004" charset="0"/>
              </a:endParaRPr>
            </a:p>
          </p:txBody>
        </p:sp>
        <p:sp>
          <p:nvSpPr>
            <p:cNvPr id="8" name="Tekstvak 11">
              <a:extLst>
                <a:ext uri="{FF2B5EF4-FFF2-40B4-BE49-F238E27FC236}">
                  <a16:creationId xmlns:a16="http://schemas.microsoft.com/office/drawing/2014/main" id="{B374752E-186B-6CDC-A615-656C824C97F8}"/>
                </a:ext>
              </a:extLst>
            </p:cNvPr>
            <p:cNvSpPr txBox="1"/>
            <p:nvPr/>
          </p:nvSpPr>
          <p:spPr>
            <a:xfrm>
              <a:off x="3695099" y="4574249"/>
              <a:ext cx="1150958" cy="659372"/>
            </a:xfrm>
            <a:prstGeom prst="rect">
              <a:avLst/>
            </a:prstGeom>
            <a:noFill/>
          </p:spPr>
          <p:txBody>
            <a:bodyPr wrap="none" rtlCol="0">
              <a:spAutoFit/>
            </a:bodyPr>
            <a:lstStyle/>
            <a:p>
              <a:pPr algn="ctr"/>
              <a:r>
                <a:rPr lang="nl-BE" sz="1100" dirty="0" err="1">
                  <a:solidFill>
                    <a:srgbClr val="4C4C4C"/>
                  </a:solidFill>
                  <a:latin typeface="Proxima Nova Lt" panose="02000506030000020004" charset="0"/>
                </a:rPr>
                <a:t>specular</a:t>
              </a:r>
              <a:endParaRPr lang="nl-BE" sz="1100" dirty="0">
                <a:solidFill>
                  <a:srgbClr val="4C4C4C"/>
                </a:solidFill>
                <a:latin typeface="Proxima Nova Lt" panose="02000506030000020004" charset="0"/>
              </a:endParaRPr>
            </a:p>
            <a:p>
              <a:pPr algn="ctr"/>
              <a:r>
                <a:rPr lang="nl-BE" sz="1100" dirty="0" err="1">
                  <a:solidFill>
                    <a:srgbClr val="4C4C4C"/>
                  </a:solidFill>
                  <a:latin typeface="Proxima Nova Lt" panose="02000506030000020004" charset="0"/>
                </a:rPr>
                <a:t>reflection</a:t>
              </a:r>
              <a:endParaRPr lang="nl-NL" sz="1100" dirty="0">
                <a:solidFill>
                  <a:srgbClr val="4C4C4C"/>
                </a:solidFill>
                <a:latin typeface="Proxima Nova Lt" panose="02000506030000020004" charset="0"/>
              </a:endParaRPr>
            </a:p>
          </p:txBody>
        </p:sp>
        <p:sp>
          <p:nvSpPr>
            <p:cNvPr id="9" name="Tekstvak 12">
              <a:extLst>
                <a:ext uri="{FF2B5EF4-FFF2-40B4-BE49-F238E27FC236}">
                  <a16:creationId xmlns:a16="http://schemas.microsoft.com/office/drawing/2014/main" id="{73AB1B42-AE34-A6AB-1A72-6736A43C6088}"/>
                </a:ext>
              </a:extLst>
            </p:cNvPr>
            <p:cNvSpPr txBox="1"/>
            <p:nvPr/>
          </p:nvSpPr>
          <p:spPr>
            <a:xfrm>
              <a:off x="5035177" y="4574248"/>
              <a:ext cx="1150958" cy="659372"/>
            </a:xfrm>
            <a:prstGeom prst="rect">
              <a:avLst/>
            </a:prstGeom>
            <a:noFill/>
          </p:spPr>
          <p:txBody>
            <a:bodyPr wrap="none" rtlCol="0">
              <a:spAutoFit/>
            </a:bodyPr>
            <a:lstStyle/>
            <a:p>
              <a:pPr algn="ctr"/>
              <a:r>
                <a:rPr lang="nl-BE" sz="1100" dirty="0">
                  <a:solidFill>
                    <a:srgbClr val="4C4C4C"/>
                  </a:solidFill>
                  <a:latin typeface="Proxima Nova Lt" panose="02000506030000020004" charset="0"/>
                </a:rPr>
                <a:t>corner</a:t>
              </a:r>
            </a:p>
            <a:p>
              <a:pPr algn="ctr"/>
              <a:r>
                <a:rPr lang="nl-BE" sz="1100" dirty="0" err="1">
                  <a:solidFill>
                    <a:srgbClr val="4C4C4C"/>
                  </a:solidFill>
                  <a:latin typeface="Proxima Nova Lt" panose="02000506030000020004" charset="0"/>
                </a:rPr>
                <a:t>reflection</a:t>
              </a:r>
              <a:endParaRPr lang="nl-NL" sz="1100" dirty="0">
                <a:solidFill>
                  <a:srgbClr val="4C4C4C"/>
                </a:solidFill>
                <a:latin typeface="Proxima Nova Lt" panose="02000506030000020004" charset="0"/>
              </a:endParaRPr>
            </a:p>
          </p:txBody>
        </p:sp>
        <p:sp>
          <p:nvSpPr>
            <p:cNvPr id="10" name="Tekstvak 13">
              <a:extLst>
                <a:ext uri="{FF2B5EF4-FFF2-40B4-BE49-F238E27FC236}">
                  <a16:creationId xmlns:a16="http://schemas.microsoft.com/office/drawing/2014/main" id="{F4F3725A-E775-59EF-7116-CC7596661445}"/>
                </a:ext>
              </a:extLst>
            </p:cNvPr>
            <p:cNvSpPr txBox="1"/>
            <p:nvPr/>
          </p:nvSpPr>
          <p:spPr>
            <a:xfrm>
              <a:off x="6359781" y="4574245"/>
              <a:ext cx="1195113" cy="659372"/>
            </a:xfrm>
            <a:prstGeom prst="rect">
              <a:avLst/>
            </a:prstGeom>
            <a:noFill/>
          </p:spPr>
          <p:txBody>
            <a:bodyPr wrap="none" rtlCol="0">
              <a:spAutoFit/>
            </a:bodyPr>
            <a:lstStyle/>
            <a:p>
              <a:pPr algn="ctr"/>
              <a:r>
                <a:rPr lang="nl-BE" sz="1100" dirty="0">
                  <a:solidFill>
                    <a:srgbClr val="4C4C4C"/>
                  </a:solidFill>
                  <a:latin typeface="Proxima Nova Lt" panose="02000506030000020004" charset="0"/>
                </a:rPr>
                <a:t>diffuse</a:t>
              </a:r>
            </a:p>
            <a:p>
              <a:pPr algn="ctr"/>
              <a:r>
                <a:rPr lang="nl-BE" sz="1100" dirty="0">
                  <a:solidFill>
                    <a:srgbClr val="4C4C4C"/>
                  </a:solidFill>
                  <a:latin typeface="Proxima Nova Lt" panose="02000506030000020004" charset="0"/>
                </a:rPr>
                <a:t>scattering</a:t>
              </a:r>
              <a:endParaRPr lang="nl-NL" sz="1100" dirty="0">
                <a:solidFill>
                  <a:srgbClr val="4C4C4C"/>
                </a:solidFill>
                <a:latin typeface="Proxima Nova Lt" panose="02000506030000020004" charset="0"/>
              </a:endParaRPr>
            </a:p>
          </p:txBody>
        </p:sp>
        <p:sp>
          <p:nvSpPr>
            <p:cNvPr id="11" name="Tekstvak 14">
              <a:extLst>
                <a:ext uri="{FF2B5EF4-FFF2-40B4-BE49-F238E27FC236}">
                  <a16:creationId xmlns:a16="http://schemas.microsoft.com/office/drawing/2014/main" id="{7389ACF0-B818-AA9F-A2CC-DB70489008D4}"/>
                </a:ext>
              </a:extLst>
            </p:cNvPr>
            <p:cNvSpPr txBox="1"/>
            <p:nvPr/>
          </p:nvSpPr>
          <p:spPr>
            <a:xfrm>
              <a:off x="7699923" y="4574245"/>
              <a:ext cx="1195113" cy="659372"/>
            </a:xfrm>
            <a:prstGeom prst="rect">
              <a:avLst/>
            </a:prstGeom>
            <a:noFill/>
          </p:spPr>
          <p:txBody>
            <a:bodyPr wrap="none" rtlCol="0">
              <a:spAutoFit/>
            </a:bodyPr>
            <a:lstStyle/>
            <a:p>
              <a:pPr algn="ctr"/>
              <a:r>
                <a:rPr lang="nl-BE" sz="1100" dirty="0">
                  <a:solidFill>
                    <a:srgbClr val="4C4C4C"/>
                  </a:solidFill>
                  <a:latin typeface="Proxima Nova Lt" panose="02000506030000020004" charset="0"/>
                </a:rPr>
                <a:t>volume</a:t>
              </a:r>
            </a:p>
            <a:p>
              <a:pPr algn="ctr"/>
              <a:r>
                <a:rPr lang="nl-BE" sz="1100" dirty="0">
                  <a:solidFill>
                    <a:srgbClr val="4C4C4C"/>
                  </a:solidFill>
                  <a:latin typeface="Proxima Nova Lt" panose="02000506030000020004" charset="0"/>
                </a:rPr>
                <a:t>scattering</a:t>
              </a:r>
              <a:endParaRPr lang="nl-NL" sz="1100" dirty="0">
                <a:solidFill>
                  <a:srgbClr val="4C4C4C"/>
                </a:solidFill>
                <a:latin typeface="Proxima Nova Lt" panose="02000506030000020004" charset="0"/>
              </a:endParaRPr>
            </a:p>
          </p:txBody>
        </p:sp>
        <p:sp>
          <p:nvSpPr>
            <p:cNvPr id="12" name="Rechthoek 15">
              <a:extLst>
                <a:ext uri="{FF2B5EF4-FFF2-40B4-BE49-F238E27FC236}">
                  <a16:creationId xmlns:a16="http://schemas.microsoft.com/office/drawing/2014/main" id="{F8970632-301F-4EB3-83A7-437F80C14ED8}"/>
                </a:ext>
              </a:extLst>
            </p:cNvPr>
            <p:cNvSpPr/>
            <p:nvPr/>
          </p:nvSpPr>
          <p:spPr>
            <a:xfrm>
              <a:off x="3657630" y="5469001"/>
              <a:ext cx="1225899" cy="401313"/>
            </a:xfrm>
            <a:prstGeom prst="rect">
              <a:avLst/>
            </a:prstGeom>
            <a:solidFill>
              <a:srgbClr val="4343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sp>
          <p:nvSpPr>
            <p:cNvPr id="13" name="Rechthoek 16">
              <a:extLst>
                <a:ext uri="{FF2B5EF4-FFF2-40B4-BE49-F238E27FC236}">
                  <a16:creationId xmlns:a16="http://schemas.microsoft.com/office/drawing/2014/main" id="{35FF72CE-EE6B-D48B-CE59-A70F335BC47C}"/>
                </a:ext>
              </a:extLst>
            </p:cNvPr>
            <p:cNvSpPr/>
            <p:nvPr/>
          </p:nvSpPr>
          <p:spPr>
            <a:xfrm>
              <a:off x="5001009" y="5469001"/>
              <a:ext cx="1225899" cy="4013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sp>
          <p:nvSpPr>
            <p:cNvPr id="14" name="Rechthoek 17">
              <a:extLst>
                <a:ext uri="{FF2B5EF4-FFF2-40B4-BE49-F238E27FC236}">
                  <a16:creationId xmlns:a16="http://schemas.microsoft.com/office/drawing/2014/main" id="{CA4CCE41-7862-11F3-6E4B-AC84A2208851}"/>
                </a:ext>
              </a:extLst>
            </p:cNvPr>
            <p:cNvSpPr/>
            <p:nvPr/>
          </p:nvSpPr>
          <p:spPr>
            <a:xfrm>
              <a:off x="6344388" y="5469001"/>
              <a:ext cx="1225899" cy="401313"/>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sp>
          <p:nvSpPr>
            <p:cNvPr id="15" name="Rechthoek 18">
              <a:extLst>
                <a:ext uri="{FF2B5EF4-FFF2-40B4-BE49-F238E27FC236}">
                  <a16:creationId xmlns:a16="http://schemas.microsoft.com/office/drawing/2014/main" id="{380AC9D8-13A0-F9FE-7156-4789A47F0B5C}"/>
                </a:ext>
              </a:extLst>
            </p:cNvPr>
            <p:cNvSpPr/>
            <p:nvPr/>
          </p:nvSpPr>
          <p:spPr>
            <a:xfrm>
              <a:off x="7684532" y="5469001"/>
              <a:ext cx="1225899" cy="401313"/>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grpSp>
      <p:pic>
        <p:nvPicPr>
          <p:cNvPr id="18" name="Afbeelding 28">
            <a:extLst>
              <a:ext uri="{FF2B5EF4-FFF2-40B4-BE49-F238E27FC236}">
                <a16:creationId xmlns:a16="http://schemas.microsoft.com/office/drawing/2014/main" id="{EE1438F6-713D-96FD-33F3-AC48CDB71D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58580" y="87607"/>
            <a:ext cx="1188000" cy="1187999"/>
          </a:xfrm>
          <a:prstGeom prst="rect">
            <a:avLst/>
          </a:prstGeom>
          <a:ln>
            <a:solidFill>
              <a:schemeClr val="bg1">
                <a:lumMod val="65000"/>
              </a:schemeClr>
            </a:solidFill>
          </a:ln>
        </p:spPr>
      </p:pic>
      <p:pic>
        <p:nvPicPr>
          <p:cNvPr id="19" name="Afbeelding 8">
            <a:extLst>
              <a:ext uri="{FF2B5EF4-FFF2-40B4-BE49-F238E27FC236}">
                <a16:creationId xmlns:a16="http://schemas.microsoft.com/office/drawing/2014/main" id="{A0EF754A-21B5-5C27-C826-2B9E8F7FFC4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551684" y="1349512"/>
            <a:ext cx="1188000" cy="1188000"/>
          </a:xfrm>
          <a:prstGeom prst="rect">
            <a:avLst/>
          </a:prstGeom>
          <a:ln>
            <a:solidFill>
              <a:schemeClr val="bg1">
                <a:lumMod val="50000"/>
              </a:schemeClr>
            </a:solidFill>
          </a:ln>
        </p:spPr>
      </p:pic>
      <p:pic>
        <p:nvPicPr>
          <p:cNvPr id="20" name="Afbeelding 8">
            <a:extLst>
              <a:ext uri="{FF2B5EF4-FFF2-40B4-BE49-F238E27FC236}">
                <a16:creationId xmlns:a16="http://schemas.microsoft.com/office/drawing/2014/main" id="{3D95A282-01FE-CA27-EF2C-445410C065B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66790" y="2628531"/>
            <a:ext cx="1188000" cy="1188000"/>
          </a:xfrm>
          <a:prstGeom prst="rect">
            <a:avLst/>
          </a:prstGeom>
          <a:ln>
            <a:solidFill>
              <a:schemeClr val="bg1">
                <a:lumMod val="50000"/>
              </a:schemeClr>
            </a:solidFill>
          </a:ln>
        </p:spPr>
      </p:pic>
      <p:pic>
        <p:nvPicPr>
          <p:cNvPr id="22" name="Afbeelding 7">
            <a:extLst>
              <a:ext uri="{FF2B5EF4-FFF2-40B4-BE49-F238E27FC236}">
                <a16:creationId xmlns:a16="http://schemas.microsoft.com/office/drawing/2014/main" id="{E9537985-F623-2027-A794-71DFA296FD4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812966" y="3907549"/>
            <a:ext cx="1188000" cy="1188000"/>
          </a:xfrm>
          <a:prstGeom prst="rect">
            <a:avLst/>
          </a:prstGeom>
          <a:ln>
            <a:solidFill>
              <a:schemeClr val="bg1">
                <a:lumMod val="50000"/>
              </a:schemeClr>
            </a:solidFill>
          </a:ln>
        </p:spPr>
      </p:pic>
      <p:pic>
        <p:nvPicPr>
          <p:cNvPr id="23" name="Afbeelding 8">
            <a:extLst>
              <a:ext uri="{FF2B5EF4-FFF2-40B4-BE49-F238E27FC236}">
                <a16:creationId xmlns:a16="http://schemas.microsoft.com/office/drawing/2014/main" id="{59186A5D-665A-BA67-2D8B-90C37C3CF84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566790" y="3907549"/>
            <a:ext cx="1188000" cy="1188000"/>
          </a:xfrm>
          <a:prstGeom prst="rect">
            <a:avLst/>
          </a:prstGeom>
          <a:ln>
            <a:solidFill>
              <a:schemeClr val="bg1">
                <a:lumMod val="50000"/>
              </a:schemeClr>
            </a:solidFill>
          </a:ln>
        </p:spPr>
      </p:pic>
      <p:pic>
        <p:nvPicPr>
          <p:cNvPr id="24" name="Afbeelding 7">
            <a:extLst>
              <a:ext uri="{FF2B5EF4-FFF2-40B4-BE49-F238E27FC236}">
                <a16:creationId xmlns:a16="http://schemas.microsoft.com/office/drawing/2014/main" id="{BDBCCC58-A676-9874-9A46-195C0264D62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812966" y="2628531"/>
            <a:ext cx="1188000" cy="1188000"/>
          </a:xfrm>
          <a:prstGeom prst="rect">
            <a:avLst/>
          </a:prstGeom>
          <a:ln>
            <a:solidFill>
              <a:schemeClr val="bg1">
                <a:lumMod val="50000"/>
              </a:schemeClr>
            </a:solidFill>
          </a:ln>
        </p:spPr>
      </p:pic>
      <p:pic>
        <p:nvPicPr>
          <p:cNvPr id="25" name="Afbeelding 27">
            <a:extLst>
              <a:ext uri="{FF2B5EF4-FFF2-40B4-BE49-F238E27FC236}">
                <a16:creationId xmlns:a16="http://schemas.microsoft.com/office/drawing/2014/main" id="{5E2307E7-750E-E8BA-9B49-91595BA0CD6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812966" y="70494"/>
            <a:ext cx="1188000" cy="1187999"/>
          </a:xfrm>
          <a:prstGeom prst="rect">
            <a:avLst/>
          </a:prstGeom>
          <a:ln>
            <a:solidFill>
              <a:schemeClr val="bg1">
                <a:lumMod val="65000"/>
              </a:schemeClr>
            </a:solidFill>
          </a:ln>
        </p:spPr>
      </p:pic>
      <p:pic>
        <p:nvPicPr>
          <p:cNvPr id="26" name="Afbeelding 7">
            <a:extLst>
              <a:ext uri="{FF2B5EF4-FFF2-40B4-BE49-F238E27FC236}">
                <a16:creationId xmlns:a16="http://schemas.microsoft.com/office/drawing/2014/main" id="{2043E44D-506D-0CEF-0F28-0ED830BEB6B5}"/>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7812966" y="1349512"/>
            <a:ext cx="1188000" cy="1188000"/>
          </a:xfrm>
          <a:prstGeom prst="rect">
            <a:avLst/>
          </a:prstGeom>
          <a:ln>
            <a:solidFill>
              <a:schemeClr val="bg1">
                <a:lumMod val="50000"/>
              </a:schemeClr>
            </a:solidFill>
          </a:ln>
        </p:spPr>
      </p:pic>
      <p:sp>
        <p:nvSpPr>
          <p:cNvPr id="29" name="Rechthoek 15">
            <a:extLst>
              <a:ext uri="{FF2B5EF4-FFF2-40B4-BE49-F238E27FC236}">
                <a16:creationId xmlns:a16="http://schemas.microsoft.com/office/drawing/2014/main" id="{5B2A4273-6AA1-4C3B-FEE7-069DF103D236}"/>
              </a:ext>
            </a:extLst>
          </p:cNvPr>
          <p:cNvSpPr/>
          <p:nvPr/>
        </p:nvSpPr>
        <p:spPr>
          <a:xfrm rot="5400000">
            <a:off x="5984540" y="533368"/>
            <a:ext cx="801101" cy="262250"/>
          </a:xfrm>
          <a:prstGeom prst="rect">
            <a:avLst/>
          </a:prstGeom>
          <a:solidFill>
            <a:srgbClr val="4343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sp>
        <p:nvSpPr>
          <p:cNvPr id="30" name="Rechthoek 16">
            <a:extLst>
              <a:ext uri="{FF2B5EF4-FFF2-40B4-BE49-F238E27FC236}">
                <a16:creationId xmlns:a16="http://schemas.microsoft.com/office/drawing/2014/main" id="{E2F8ED9D-C0EE-C960-704E-B2125BB85160}"/>
              </a:ext>
            </a:extLst>
          </p:cNvPr>
          <p:cNvSpPr/>
          <p:nvPr/>
        </p:nvSpPr>
        <p:spPr>
          <a:xfrm rot="5400000">
            <a:off x="5963258" y="1796865"/>
            <a:ext cx="801101" cy="2622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sp>
        <p:nvSpPr>
          <p:cNvPr id="31" name="Rechthoek 17">
            <a:extLst>
              <a:ext uri="{FF2B5EF4-FFF2-40B4-BE49-F238E27FC236}">
                <a16:creationId xmlns:a16="http://schemas.microsoft.com/office/drawing/2014/main" id="{35886978-657B-2EDD-5469-90EDFF538841}"/>
              </a:ext>
            </a:extLst>
          </p:cNvPr>
          <p:cNvSpPr/>
          <p:nvPr/>
        </p:nvSpPr>
        <p:spPr>
          <a:xfrm rot="5400000">
            <a:off x="5943241" y="3060362"/>
            <a:ext cx="801101" cy="26225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sp>
        <p:nvSpPr>
          <p:cNvPr id="32" name="Rechthoek 18">
            <a:extLst>
              <a:ext uri="{FF2B5EF4-FFF2-40B4-BE49-F238E27FC236}">
                <a16:creationId xmlns:a16="http://schemas.microsoft.com/office/drawing/2014/main" id="{685A0315-FE63-50CD-AEBE-96BAEA6C3395}"/>
              </a:ext>
            </a:extLst>
          </p:cNvPr>
          <p:cNvSpPr/>
          <p:nvPr/>
        </p:nvSpPr>
        <p:spPr>
          <a:xfrm rot="5400000">
            <a:off x="5942075" y="4323860"/>
            <a:ext cx="801101" cy="26225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rgbClr val="4C4C4C"/>
              </a:solidFill>
              <a:latin typeface="Proxima Nova Lt" panose="02000506030000020004" charset="0"/>
            </a:endParaRPr>
          </a:p>
        </p:txBody>
      </p:sp>
    </p:spTree>
    <p:extLst>
      <p:ext uri="{BB962C8B-B14F-4D97-AF65-F5344CB8AC3E}">
        <p14:creationId xmlns:p14="http://schemas.microsoft.com/office/powerpoint/2010/main" val="7072260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A616-451F-F022-5F5E-9CD55599BEC3}"/>
              </a:ext>
            </a:extLst>
          </p:cNvPr>
          <p:cNvSpPr>
            <a:spLocks noGrp="1"/>
          </p:cNvSpPr>
          <p:nvPr>
            <p:ph type="title"/>
          </p:nvPr>
        </p:nvSpPr>
        <p:spPr/>
        <p:txBody>
          <a:bodyPr/>
          <a:lstStyle/>
          <a:p>
            <a:r>
              <a:rPr lang="en-US" dirty="0"/>
              <a:t>All Sentinel-1 observations since 2015</a:t>
            </a:r>
            <a:endParaRPr lang="fr-BE" dirty="0"/>
          </a:p>
        </p:txBody>
      </p:sp>
      <p:sp>
        <p:nvSpPr>
          <p:cNvPr id="3" name="Text Placeholder 2">
            <a:extLst>
              <a:ext uri="{FF2B5EF4-FFF2-40B4-BE49-F238E27FC236}">
                <a16:creationId xmlns:a16="http://schemas.microsoft.com/office/drawing/2014/main" id="{C42A669F-7E45-C835-3B8C-9B6023908726}"/>
              </a:ext>
            </a:extLst>
          </p:cNvPr>
          <p:cNvSpPr>
            <a:spLocks noGrp="1"/>
          </p:cNvSpPr>
          <p:nvPr>
            <p:ph type="body" sz="quarter" idx="10"/>
          </p:nvPr>
        </p:nvSpPr>
        <p:spPr/>
        <p:txBody>
          <a:bodyPr/>
          <a:lstStyle/>
          <a:p>
            <a:endParaRPr lang="fr-BE"/>
          </a:p>
        </p:txBody>
      </p:sp>
      <p:pic>
        <p:nvPicPr>
          <p:cNvPr id="4" name="Ijzer-1">
            <a:hlinkClick r:id="" action="ppaction://media"/>
            <a:extLst>
              <a:ext uri="{FF2B5EF4-FFF2-40B4-BE49-F238E27FC236}">
                <a16:creationId xmlns:a16="http://schemas.microsoft.com/office/drawing/2014/main" id="{6CD7B3AD-42CE-3293-9214-75E3AF29F9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632" y="900000"/>
            <a:ext cx="7200000" cy="38675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D160CE0D-C9BD-C7E6-FC69-58557108F7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45" y="1203598"/>
            <a:ext cx="1021463" cy="1021463"/>
          </a:xfrm>
          <a:prstGeom prst="rect">
            <a:avLst/>
          </a:prstGeom>
        </p:spPr>
      </p:pic>
    </p:spTree>
    <p:extLst>
      <p:ext uri="{BB962C8B-B14F-4D97-AF65-F5344CB8AC3E}">
        <p14:creationId xmlns:p14="http://schemas.microsoft.com/office/powerpoint/2010/main" val="2101093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F469-35DF-3566-ABA5-8C163D76DE32}"/>
              </a:ext>
            </a:extLst>
          </p:cNvPr>
          <p:cNvSpPr>
            <a:spLocks noGrp="1"/>
          </p:cNvSpPr>
          <p:nvPr>
            <p:ph type="title"/>
          </p:nvPr>
        </p:nvSpPr>
        <p:spPr/>
        <p:txBody>
          <a:bodyPr/>
          <a:lstStyle/>
          <a:p>
            <a:r>
              <a:rPr lang="en-US" dirty="0"/>
              <a:t>Fluvial flood risk map</a:t>
            </a:r>
            <a:endParaRPr lang="fr-BE" dirty="0"/>
          </a:p>
        </p:txBody>
      </p:sp>
      <p:sp>
        <p:nvSpPr>
          <p:cNvPr id="3" name="Text Placeholder 2">
            <a:extLst>
              <a:ext uri="{FF2B5EF4-FFF2-40B4-BE49-F238E27FC236}">
                <a16:creationId xmlns:a16="http://schemas.microsoft.com/office/drawing/2014/main" id="{E79ABF20-DC85-1796-CB4D-C2A892128887}"/>
              </a:ext>
            </a:extLst>
          </p:cNvPr>
          <p:cNvSpPr>
            <a:spLocks noGrp="1"/>
          </p:cNvSpPr>
          <p:nvPr>
            <p:ph type="body" sz="quarter" idx="10"/>
          </p:nvPr>
        </p:nvSpPr>
        <p:spPr/>
        <p:txBody>
          <a:bodyPr/>
          <a:lstStyle/>
          <a:p>
            <a:endParaRPr lang="fr-BE"/>
          </a:p>
        </p:txBody>
      </p:sp>
      <p:pic>
        <p:nvPicPr>
          <p:cNvPr id="5" name="Picture 4" descr="A blue blotch on a white background&#10;&#10;Description automatically generated">
            <a:extLst>
              <a:ext uri="{FF2B5EF4-FFF2-40B4-BE49-F238E27FC236}">
                <a16:creationId xmlns:a16="http://schemas.microsoft.com/office/drawing/2014/main" id="{67378168-FDE6-CFDA-F84F-839966838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0000" y="900000"/>
            <a:ext cx="7200000" cy="3872489"/>
          </a:xfrm>
          <a:prstGeom prst="rect">
            <a:avLst/>
          </a:prstGeom>
        </p:spPr>
      </p:pic>
    </p:spTree>
    <p:extLst>
      <p:ext uri="{BB962C8B-B14F-4D97-AF65-F5344CB8AC3E}">
        <p14:creationId xmlns:p14="http://schemas.microsoft.com/office/powerpoint/2010/main" val="11514110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latin typeface="Proxima Nova Lt" panose="02000506030000020004" charset="0"/>
              </a:rPr>
              <a:t>TerraFlood</a:t>
            </a:r>
            <a:r>
              <a:rPr lang="nl-BE" dirty="0">
                <a:latin typeface="Proxima Nova Lt" panose="02000506030000020004" charset="0"/>
              </a:rPr>
              <a:t> </a:t>
            </a:r>
            <a:r>
              <a:rPr lang="nl-BE" dirty="0" err="1">
                <a:latin typeface="Proxima Nova Lt" panose="02000506030000020004" charset="0"/>
              </a:rPr>
              <a:t>algorithm</a:t>
            </a:r>
            <a:endParaRPr lang="nl-BE" dirty="0">
              <a:latin typeface="Proxima Nova Lt" panose="02000506030000020004" charset="0"/>
            </a:endParaRPr>
          </a:p>
        </p:txBody>
      </p:sp>
      <p:grpSp>
        <p:nvGrpSpPr>
          <p:cNvPr id="7" name="Groep 6">
            <a:extLst>
              <a:ext uri="{FF2B5EF4-FFF2-40B4-BE49-F238E27FC236}">
                <a16:creationId xmlns:a16="http://schemas.microsoft.com/office/drawing/2014/main" id="{ED1217D6-6681-4FE4-A7A5-805B4026613A}"/>
              </a:ext>
            </a:extLst>
          </p:cNvPr>
          <p:cNvGrpSpPr>
            <a:grpSpLocks noChangeAspect="1"/>
          </p:cNvGrpSpPr>
          <p:nvPr/>
        </p:nvGrpSpPr>
        <p:grpSpPr>
          <a:xfrm>
            <a:off x="539557" y="1275606"/>
            <a:ext cx="5040555" cy="3144687"/>
            <a:chOff x="-25101" y="324000"/>
            <a:chExt cx="4154664" cy="2592000"/>
          </a:xfrm>
        </p:grpSpPr>
        <p:sp>
          <p:nvSpPr>
            <p:cNvPr id="8" name="Rechthoek 7">
              <a:extLst>
                <a:ext uri="{FF2B5EF4-FFF2-40B4-BE49-F238E27FC236}">
                  <a16:creationId xmlns:a16="http://schemas.microsoft.com/office/drawing/2014/main" id="{39D44FB8-33CF-4D6E-AD3D-EA59258EE047}"/>
                </a:ext>
              </a:extLst>
            </p:cNvPr>
            <p:cNvSpPr/>
            <p:nvPr/>
          </p:nvSpPr>
          <p:spPr>
            <a:xfrm>
              <a:off x="1332000" y="383458"/>
              <a:ext cx="1324112" cy="949533"/>
            </a:xfrm>
            <a:prstGeom prst="rect">
              <a:avLst/>
            </a:prstGeom>
            <a:solidFill>
              <a:schemeClr val="accent6">
                <a:lumMod val="60000"/>
                <a:lumOff val="4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Pixel-</a:t>
              </a: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based</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approach</a:t>
              </a:r>
            </a:p>
            <a:p>
              <a:pPr algn="ctr"/>
              <a:endParaRPr lang="nl-BE" sz="110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Thresholding</a:t>
              </a:r>
              <a:endParaRPr lang="nl-BE" sz="105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Region</a:t>
              </a:r>
              <a:r>
                <a:rPr lang="nl-BE" sz="1050" dirty="0">
                  <a:solidFill>
                    <a:schemeClr val="tx1"/>
                  </a:solidFill>
                  <a:latin typeface="Proxima Nova Lt" panose="02000506030000020004" charset="0"/>
                  <a:ea typeface="CMU Serif" panose="02000603000000000000" pitchFamily="2" charset="0"/>
                  <a:cs typeface="CMU Serif" panose="02000603000000000000" pitchFamily="2" charset="0"/>
                </a:rPr>
                <a:t> </a:t>
              </a: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growing</a:t>
              </a:r>
              <a:endParaRPr lang="nl-BE" sz="105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Edge</a:t>
              </a:r>
              <a:r>
                <a:rPr lang="nl-BE" sz="1050" dirty="0">
                  <a:solidFill>
                    <a:schemeClr val="tx1"/>
                  </a:solidFill>
                  <a:latin typeface="Proxima Nova Lt" panose="02000506030000020004" charset="0"/>
                  <a:ea typeface="CMU Serif" panose="02000603000000000000" pitchFamily="2" charset="0"/>
                  <a:cs typeface="CMU Serif" panose="02000603000000000000" pitchFamily="2" charset="0"/>
                </a:rPr>
                <a:t> </a:t>
              </a: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refinement</a:t>
              </a:r>
              <a:endParaRPr lang="nl-NL" sz="105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endParaRPr lang="nl-NL" sz="1100" dirty="0">
                <a:solidFill>
                  <a:schemeClr val="tx1"/>
                </a:solidFill>
                <a:latin typeface="Proxima Nova Lt" panose="02000506030000020004" charset="0"/>
              </a:endParaRPr>
            </a:p>
          </p:txBody>
        </p:sp>
        <p:sp>
          <p:nvSpPr>
            <p:cNvPr id="9" name="Rechthoek 8">
              <a:extLst>
                <a:ext uri="{FF2B5EF4-FFF2-40B4-BE49-F238E27FC236}">
                  <a16:creationId xmlns:a16="http://schemas.microsoft.com/office/drawing/2014/main" id="{CDE1AAC2-C4C2-4B45-8C60-A64A0B829303}"/>
                </a:ext>
              </a:extLst>
            </p:cNvPr>
            <p:cNvSpPr/>
            <p:nvPr/>
          </p:nvSpPr>
          <p:spPr>
            <a:xfrm>
              <a:off x="1332001" y="1901605"/>
              <a:ext cx="1324112" cy="944683"/>
            </a:xfrm>
            <a:prstGeom prst="rect">
              <a:avLst/>
            </a:prstGeom>
            <a:solidFill>
              <a:schemeClr val="accent6">
                <a:lumMod val="60000"/>
                <a:lumOff val="4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Object-</a:t>
              </a: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based</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approach</a:t>
              </a:r>
            </a:p>
            <a:p>
              <a:pPr algn="ctr"/>
              <a:endParaRPr lang="nl-BE" sz="110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Thresholding</a:t>
              </a:r>
              <a:endParaRPr lang="nl-BE" sz="105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Region</a:t>
              </a:r>
              <a:r>
                <a:rPr lang="nl-BE" sz="1050" dirty="0">
                  <a:solidFill>
                    <a:schemeClr val="tx1"/>
                  </a:solidFill>
                  <a:latin typeface="Proxima Nova Lt" panose="02000506030000020004" charset="0"/>
                  <a:ea typeface="CMU Serif" panose="02000603000000000000" pitchFamily="2" charset="0"/>
                  <a:cs typeface="CMU Serif" panose="02000603000000000000" pitchFamily="2" charset="0"/>
                </a:rPr>
                <a:t> </a:t>
              </a: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growing</a:t>
              </a:r>
              <a:endParaRPr lang="nl-BE" sz="105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Edge</a:t>
              </a:r>
              <a:r>
                <a:rPr lang="nl-BE" sz="1050" dirty="0">
                  <a:solidFill>
                    <a:schemeClr val="tx1"/>
                  </a:solidFill>
                  <a:latin typeface="Proxima Nova Lt" panose="02000506030000020004" charset="0"/>
                  <a:ea typeface="CMU Serif" panose="02000603000000000000" pitchFamily="2" charset="0"/>
                  <a:cs typeface="CMU Serif" panose="02000603000000000000" pitchFamily="2" charset="0"/>
                </a:rPr>
                <a:t> </a:t>
              </a:r>
              <a:r>
                <a:rPr lang="nl-BE" sz="1050" dirty="0" err="1">
                  <a:solidFill>
                    <a:schemeClr val="tx1"/>
                  </a:solidFill>
                  <a:latin typeface="Proxima Nova Lt" panose="02000506030000020004" charset="0"/>
                  <a:ea typeface="CMU Serif" panose="02000603000000000000" pitchFamily="2" charset="0"/>
                  <a:cs typeface="CMU Serif" panose="02000603000000000000" pitchFamily="2" charset="0"/>
                </a:rPr>
                <a:t>refinement</a:t>
              </a:r>
              <a:endParaRPr lang="nl-NL" sz="105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endParaRPr lang="nl-NL" sz="1100" dirty="0">
                <a:solidFill>
                  <a:schemeClr val="tx1"/>
                </a:solidFill>
                <a:latin typeface="Proxima Nova Lt" panose="02000506030000020004" charset="0"/>
                <a:ea typeface="CMU Serif" panose="02000603000000000000" pitchFamily="2" charset="0"/>
                <a:cs typeface="CMU Serif" panose="02000603000000000000" pitchFamily="2" charset="0"/>
              </a:endParaRPr>
            </a:p>
            <a:p>
              <a:pPr algn="ctr"/>
              <a:endParaRPr lang="nl-NL" sz="1100" dirty="0">
                <a:solidFill>
                  <a:schemeClr val="tx1"/>
                </a:solidFill>
                <a:latin typeface="Proxima Nova Lt" panose="02000506030000020004" charset="0"/>
              </a:endParaRPr>
            </a:p>
          </p:txBody>
        </p:sp>
        <p:sp>
          <p:nvSpPr>
            <p:cNvPr id="11" name="Rechthoek 9">
              <a:extLst>
                <a:ext uri="{FF2B5EF4-FFF2-40B4-BE49-F238E27FC236}">
                  <a16:creationId xmlns:a16="http://schemas.microsoft.com/office/drawing/2014/main" id="{E6462759-78C6-498F-A1AE-E91D4610015E}"/>
                </a:ext>
              </a:extLst>
            </p:cNvPr>
            <p:cNvSpPr/>
            <p:nvPr/>
          </p:nvSpPr>
          <p:spPr>
            <a:xfrm>
              <a:off x="3010752" y="1344416"/>
              <a:ext cx="1118811" cy="536771"/>
            </a:xfrm>
            <a:prstGeom prst="rect">
              <a:avLst/>
            </a:prstGeom>
            <a:solidFill>
              <a:schemeClr val="accent6">
                <a:lumMod val="60000"/>
                <a:lumOff val="4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Combination pixel- </a:t>
              </a: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and</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object-</a:t>
              </a: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based</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approach</a:t>
              </a:r>
            </a:p>
          </p:txBody>
        </p:sp>
        <p:cxnSp>
          <p:nvCxnSpPr>
            <p:cNvPr id="12" name="Rechte verbindingslijn 10">
              <a:extLst>
                <a:ext uri="{FF2B5EF4-FFF2-40B4-BE49-F238E27FC236}">
                  <a16:creationId xmlns:a16="http://schemas.microsoft.com/office/drawing/2014/main" id="{B7F9FFA5-D0C8-413B-8041-BD6608EB2752}"/>
                </a:ext>
              </a:extLst>
            </p:cNvPr>
            <p:cNvCxnSpPr>
              <a:cxnSpLocks/>
              <a:stCxn id="8" idx="1"/>
            </p:cNvCxnSpPr>
            <p:nvPr/>
          </p:nvCxnSpPr>
          <p:spPr>
            <a:xfrm flipH="1">
              <a:off x="1152000" y="858224"/>
              <a:ext cx="180000" cy="0"/>
            </a:xfrm>
            <a:prstGeom prst="line">
              <a:avLst/>
            </a:prstGeom>
            <a:ln w="12700">
              <a:solidFill>
                <a:schemeClr val="tx1">
                  <a:lumMod val="90000"/>
                  <a:lumOff val="10000"/>
                </a:schemeClr>
              </a:solidFill>
              <a:headEnd type="stealth" w="sm" len="sm"/>
              <a:tailEnd type="none"/>
            </a:ln>
          </p:spPr>
          <p:style>
            <a:lnRef idx="1">
              <a:schemeClr val="accent1"/>
            </a:lnRef>
            <a:fillRef idx="0">
              <a:schemeClr val="accent1"/>
            </a:fillRef>
            <a:effectRef idx="0">
              <a:schemeClr val="accent1"/>
            </a:effectRef>
            <a:fontRef idx="minor">
              <a:schemeClr val="tx1"/>
            </a:fontRef>
          </p:style>
        </p:cxnSp>
        <p:cxnSp>
          <p:nvCxnSpPr>
            <p:cNvPr id="13" name="Rechte verbindingslijn 11">
              <a:extLst>
                <a:ext uri="{FF2B5EF4-FFF2-40B4-BE49-F238E27FC236}">
                  <a16:creationId xmlns:a16="http://schemas.microsoft.com/office/drawing/2014/main" id="{6B6A8ECE-E297-4D36-96AF-712B5CDB5559}"/>
                </a:ext>
              </a:extLst>
            </p:cNvPr>
            <p:cNvCxnSpPr>
              <a:cxnSpLocks/>
            </p:cNvCxnSpPr>
            <p:nvPr/>
          </p:nvCxnSpPr>
          <p:spPr>
            <a:xfrm flipH="1">
              <a:off x="1152000" y="2376000"/>
              <a:ext cx="180000" cy="0"/>
            </a:xfrm>
            <a:prstGeom prst="line">
              <a:avLst/>
            </a:prstGeom>
            <a:ln w="12700">
              <a:solidFill>
                <a:schemeClr val="tx1">
                  <a:lumMod val="90000"/>
                  <a:lumOff val="10000"/>
                </a:schemeClr>
              </a:solidFill>
              <a:headEnd type="stealth" w="sm" len="sm"/>
            </a:ln>
          </p:spPr>
          <p:style>
            <a:lnRef idx="1">
              <a:schemeClr val="accent1"/>
            </a:lnRef>
            <a:fillRef idx="0">
              <a:schemeClr val="accent1"/>
            </a:fillRef>
            <a:effectRef idx="0">
              <a:schemeClr val="accent1"/>
            </a:effectRef>
            <a:fontRef idx="minor">
              <a:schemeClr val="tx1"/>
            </a:fontRef>
          </p:style>
        </p:cxnSp>
        <p:cxnSp>
          <p:nvCxnSpPr>
            <p:cNvPr id="14" name="Rechte verbindingslijn 12">
              <a:extLst>
                <a:ext uri="{FF2B5EF4-FFF2-40B4-BE49-F238E27FC236}">
                  <a16:creationId xmlns:a16="http://schemas.microsoft.com/office/drawing/2014/main" id="{AC6283C3-25F3-4BA9-A51E-221C16C59FF5}"/>
                </a:ext>
              </a:extLst>
            </p:cNvPr>
            <p:cNvCxnSpPr>
              <a:cxnSpLocks/>
              <a:stCxn id="8" idx="3"/>
            </p:cNvCxnSpPr>
            <p:nvPr/>
          </p:nvCxnSpPr>
          <p:spPr>
            <a:xfrm>
              <a:off x="2656112" y="858224"/>
              <a:ext cx="180000" cy="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3">
              <a:extLst>
                <a:ext uri="{FF2B5EF4-FFF2-40B4-BE49-F238E27FC236}">
                  <a16:creationId xmlns:a16="http://schemas.microsoft.com/office/drawing/2014/main" id="{3A384EF7-F17A-4B54-A247-123D5C611E9B}"/>
                </a:ext>
              </a:extLst>
            </p:cNvPr>
            <p:cNvCxnSpPr>
              <a:cxnSpLocks/>
            </p:cNvCxnSpPr>
            <p:nvPr/>
          </p:nvCxnSpPr>
          <p:spPr>
            <a:xfrm flipV="1">
              <a:off x="2656112" y="2374560"/>
              <a:ext cx="180000" cy="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4">
              <a:extLst>
                <a:ext uri="{FF2B5EF4-FFF2-40B4-BE49-F238E27FC236}">
                  <a16:creationId xmlns:a16="http://schemas.microsoft.com/office/drawing/2014/main" id="{901A2A1E-F2A2-4850-BD5A-5A7DD4F89291}"/>
                </a:ext>
              </a:extLst>
            </p:cNvPr>
            <p:cNvCxnSpPr>
              <a:cxnSpLocks/>
            </p:cNvCxnSpPr>
            <p:nvPr/>
          </p:nvCxnSpPr>
          <p:spPr>
            <a:xfrm>
              <a:off x="2833483" y="864000"/>
              <a:ext cx="0" cy="151200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met pijl 15">
              <a:extLst>
                <a:ext uri="{FF2B5EF4-FFF2-40B4-BE49-F238E27FC236}">
                  <a16:creationId xmlns:a16="http://schemas.microsoft.com/office/drawing/2014/main" id="{D00B4A19-476B-4FBA-ABD7-A161B1F17997}"/>
                </a:ext>
              </a:extLst>
            </p:cNvPr>
            <p:cNvCxnSpPr>
              <a:cxnSpLocks/>
            </p:cNvCxnSpPr>
            <p:nvPr/>
          </p:nvCxnSpPr>
          <p:spPr>
            <a:xfrm>
              <a:off x="2830752" y="1614963"/>
              <a:ext cx="180000" cy="0"/>
            </a:xfrm>
            <a:prstGeom prst="straightConnector1">
              <a:avLst/>
            </a:prstGeom>
            <a:ln w="12700">
              <a:solidFill>
                <a:schemeClr val="tx1">
                  <a:lumMod val="90000"/>
                  <a:lumOff val="10000"/>
                </a:schemeClr>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8" name="Rechte verbindingslijn met pijl 16">
              <a:extLst>
                <a:ext uri="{FF2B5EF4-FFF2-40B4-BE49-F238E27FC236}">
                  <a16:creationId xmlns:a16="http://schemas.microsoft.com/office/drawing/2014/main" id="{B159DF8A-858A-4EF6-BF8C-046B6B17A760}"/>
                </a:ext>
              </a:extLst>
            </p:cNvPr>
            <p:cNvCxnSpPr>
              <a:cxnSpLocks/>
              <a:stCxn id="11" idx="2"/>
              <a:endCxn id="19" idx="0"/>
            </p:cNvCxnSpPr>
            <p:nvPr/>
          </p:nvCxnSpPr>
          <p:spPr>
            <a:xfrm>
              <a:off x="3570157" y="1881187"/>
              <a:ext cx="8409" cy="494813"/>
            </a:xfrm>
            <a:prstGeom prst="straightConnector1">
              <a:avLst/>
            </a:prstGeom>
            <a:ln w="12700">
              <a:solidFill>
                <a:schemeClr val="tx1">
                  <a:lumMod val="90000"/>
                  <a:lumOff val="10000"/>
                </a:schemeClr>
              </a:solidFill>
              <a:tailEnd type="stealth" w="sm" len="sm"/>
            </a:ln>
          </p:spPr>
          <p:style>
            <a:lnRef idx="1">
              <a:schemeClr val="accent1"/>
            </a:lnRef>
            <a:fillRef idx="0">
              <a:schemeClr val="accent1"/>
            </a:fillRef>
            <a:effectRef idx="0">
              <a:schemeClr val="accent1"/>
            </a:effectRef>
            <a:fontRef idx="minor">
              <a:schemeClr val="tx1"/>
            </a:fontRef>
          </p:style>
        </p:cxnSp>
        <p:sp>
          <p:nvSpPr>
            <p:cNvPr id="19" name="Parallellogram 17">
              <a:extLst>
                <a:ext uri="{FF2B5EF4-FFF2-40B4-BE49-F238E27FC236}">
                  <a16:creationId xmlns:a16="http://schemas.microsoft.com/office/drawing/2014/main" id="{6CE0F485-45E3-4FDE-8DC4-7A740AAA90DA}"/>
                </a:ext>
              </a:extLst>
            </p:cNvPr>
            <p:cNvSpPr/>
            <p:nvPr/>
          </p:nvSpPr>
          <p:spPr>
            <a:xfrm>
              <a:off x="3104807" y="2376000"/>
              <a:ext cx="947518" cy="536771"/>
            </a:xfrm>
            <a:prstGeom prst="parallelogram">
              <a:avLst/>
            </a:prstGeom>
            <a:solidFill>
              <a:schemeClr val="accent1">
                <a:lumMod val="40000"/>
                <a:lumOff val="6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Final</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a:t>
              </a: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flood</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map </a:t>
              </a:r>
            </a:p>
            <a:p>
              <a:pPr algn="ct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(8 classes)</a:t>
              </a:r>
              <a:endParaRPr lang="nl-NL" sz="1100" dirty="0">
                <a:solidFill>
                  <a:schemeClr val="tx1"/>
                </a:solidFill>
                <a:latin typeface="Proxima Nova Lt" panose="02000506030000020004" charset="0"/>
                <a:ea typeface="CMU Serif" panose="02000603000000000000" pitchFamily="2" charset="0"/>
                <a:cs typeface="CMU Serif" panose="02000603000000000000" pitchFamily="2" charset="0"/>
              </a:endParaRPr>
            </a:p>
          </p:txBody>
        </p:sp>
        <p:grpSp>
          <p:nvGrpSpPr>
            <p:cNvPr id="20" name="Groep 18">
              <a:extLst>
                <a:ext uri="{FF2B5EF4-FFF2-40B4-BE49-F238E27FC236}">
                  <a16:creationId xmlns:a16="http://schemas.microsoft.com/office/drawing/2014/main" id="{237D8282-5219-4607-AF9E-482F1AE64245}"/>
                </a:ext>
              </a:extLst>
            </p:cNvPr>
            <p:cNvGrpSpPr/>
            <p:nvPr/>
          </p:nvGrpSpPr>
          <p:grpSpPr>
            <a:xfrm>
              <a:off x="-25101" y="324000"/>
              <a:ext cx="1178719" cy="2592000"/>
              <a:chOff x="-61848" y="323150"/>
              <a:chExt cx="1178719" cy="2592000"/>
            </a:xfrm>
          </p:grpSpPr>
          <p:sp>
            <p:nvSpPr>
              <p:cNvPr id="21" name="Parallellogram 19">
                <a:extLst>
                  <a:ext uri="{FF2B5EF4-FFF2-40B4-BE49-F238E27FC236}">
                    <a16:creationId xmlns:a16="http://schemas.microsoft.com/office/drawing/2014/main" id="{2D060903-9B53-4424-8526-DEB3B6EB3511}"/>
                  </a:ext>
                </a:extLst>
              </p:cNvPr>
              <p:cNvSpPr/>
              <p:nvPr/>
            </p:nvSpPr>
            <p:spPr>
              <a:xfrm>
                <a:off x="-61847" y="323150"/>
                <a:ext cx="1066220" cy="540000"/>
              </a:xfrm>
              <a:prstGeom prst="parallelogram">
                <a:avLst/>
              </a:prstGeom>
              <a:solidFill>
                <a:schemeClr val="accent4">
                  <a:lumMod val="40000"/>
                  <a:lumOff val="6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SAR</a:t>
                </a:r>
              </a:p>
              <a:p>
                <a:pPr algn="ct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image pair</a:t>
                </a:r>
                <a:endParaRPr lang="nl-NL" sz="1100" dirty="0">
                  <a:solidFill>
                    <a:schemeClr val="tx1"/>
                  </a:solidFill>
                  <a:latin typeface="Proxima Nova Lt" panose="02000506030000020004" charset="0"/>
                  <a:ea typeface="CMU Serif" panose="02000603000000000000" pitchFamily="2" charset="0"/>
                  <a:cs typeface="CMU Serif" panose="02000603000000000000" pitchFamily="2" charset="0"/>
                </a:endParaRPr>
              </a:p>
            </p:txBody>
          </p:sp>
          <p:sp>
            <p:nvSpPr>
              <p:cNvPr id="22" name="Parallellogram 20">
                <a:extLst>
                  <a:ext uri="{FF2B5EF4-FFF2-40B4-BE49-F238E27FC236}">
                    <a16:creationId xmlns:a16="http://schemas.microsoft.com/office/drawing/2014/main" id="{4C8A3B2E-7050-481D-8191-B057FF20D26A}"/>
                  </a:ext>
                </a:extLst>
              </p:cNvPr>
              <p:cNvSpPr/>
              <p:nvPr/>
            </p:nvSpPr>
            <p:spPr>
              <a:xfrm>
                <a:off x="-61847" y="1007150"/>
                <a:ext cx="1066220" cy="540000"/>
              </a:xfrm>
              <a:prstGeom prst="parallelogram">
                <a:avLst/>
              </a:prstGeom>
              <a:solidFill>
                <a:schemeClr val="accent4">
                  <a:lumMod val="40000"/>
                  <a:lumOff val="6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Land Cover</a:t>
                </a:r>
                <a:endParaRPr lang="nl-NL" sz="1100" dirty="0">
                  <a:solidFill>
                    <a:schemeClr val="tx1"/>
                  </a:solidFill>
                  <a:latin typeface="Proxima Nova Lt" panose="02000506030000020004" charset="0"/>
                  <a:ea typeface="CMU Serif" panose="02000603000000000000" pitchFamily="2" charset="0"/>
                  <a:cs typeface="CMU Serif" panose="02000603000000000000" pitchFamily="2" charset="0"/>
                </a:endParaRPr>
              </a:p>
            </p:txBody>
          </p:sp>
          <p:sp>
            <p:nvSpPr>
              <p:cNvPr id="23" name="Parallellogram 21">
                <a:extLst>
                  <a:ext uri="{FF2B5EF4-FFF2-40B4-BE49-F238E27FC236}">
                    <a16:creationId xmlns:a16="http://schemas.microsoft.com/office/drawing/2014/main" id="{B5020FBC-42AA-4A4A-BF8D-C077857F6B20}"/>
                  </a:ext>
                </a:extLst>
              </p:cNvPr>
              <p:cNvSpPr/>
              <p:nvPr/>
            </p:nvSpPr>
            <p:spPr>
              <a:xfrm>
                <a:off x="-61847" y="1691149"/>
                <a:ext cx="1066220" cy="540000"/>
              </a:xfrm>
              <a:prstGeom prst="parallelogram">
                <a:avLst/>
              </a:prstGeom>
              <a:solidFill>
                <a:schemeClr val="accent4">
                  <a:lumMod val="40000"/>
                  <a:lumOff val="6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Elevation</a:t>
                </a:r>
                <a:endParaRPr lang="nl-NL" sz="1100" dirty="0">
                  <a:solidFill>
                    <a:schemeClr val="tx1"/>
                  </a:solidFill>
                  <a:latin typeface="Proxima Nova Lt" panose="02000506030000020004" charset="0"/>
                  <a:ea typeface="CMU Serif" panose="02000603000000000000" pitchFamily="2" charset="0"/>
                  <a:cs typeface="CMU Serif" panose="02000603000000000000" pitchFamily="2" charset="0"/>
                </a:endParaRPr>
              </a:p>
            </p:txBody>
          </p:sp>
          <p:sp>
            <p:nvSpPr>
              <p:cNvPr id="24" name="Parallellogram 22">
                <a:extLst>
                  <a:ext uri="{FF2B5EF4-FFF2-40B4-BE49-F238E27FC236}">
                    <a16:creationId xmlns:a16="http://schemas.microsoft.com/office/drawing/2014/main" id="{00FC8A88-F496-42BA-92BA-3147F5500132}"/>
                  </a:ext>
                </a:extLst>
              </p:cNvPr>
              <p:cNvSpPr/>
              <p:nvPr/>
            </p:nvSpPr>
            <p:spPr>
              <a:xfrm>
                <a:off x="-61848" y="2375150"/>
                <a:ext cx="1066221" cy="540000"/>
              </a:xfrm>
              <a:prstGeom prst="parallelogram">
                <a:avLst/>
              </a:prstGeom>
              <a:solidFill>
                <a:schemeClr val="accent4">
                  <a:lumMod val="40000"/>
                  <a:lumOff val="60000"/>
                </a:schemeClr>
              </a:solidFill>
              <a:ln w="127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Flood</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Risk</a:t>
                </a:r>
              </a:p>
              <a:p>
                <a:pPr algn="ctr"/>
                <a:r>
                  <a:rPr lang="nl-BE" sz="1100" dirty="0" err="1">
                    <a:solidFill>
                      <a:schemeClr val="tx1"/>
                    </a:solidFill>
                    <a:latin typeface="Proxima Nova Lt" panose="02000506030000020004" charset="0"/>
                    <a:ea typeface="CMU Serif" panose="02000603000000000000" pitchFamily="2" charset="0"/>
                    <a:cs typeface="CMU Serif" panose="02000603000000000000" pitchFamily="2" charset="0"/>
                  </a:rPr>
                  <a:t>Flood</a:t>
                </a:r>
                <a:r>
                  <a:rPr lang="nl-BE" sz="1100" dirty="0">
                    <a:solidFill>
                      <a:schemeClr val="tx1"/>
                    </a:solidFill>
                    <a:latin typeface="Proxima Nova Lt" panose="02000506030000020004" charset="0"/>
                    <a:ea typeface="CMU Serif" panose="02000603000000000000" pitchFamily="2" charset="0"/>
                    <a:cs typeface="CMU Serif" panose="02000603000000000000" pitchFamily="2" charset="0"/>
                  </a:rPr>
                  <a:t> Depth</a:t>
                </a:r>
                <a:endParaRPr lang="nl-NL" sz="1100" dirty="0">
                  <a:solidFill>
                    <a:schemeClr val="tx1"/>
                  </a:solidFill>
                  <a:latin typeface="Proxima Nova Lt" panose="02000506030000020004" charset="0"/>
                  <a:ea typeface="CMU Serif" panose="02000603000000000000" pitchFamily="2" charset="0"/>
                  <a:cs typeface="CMU Serif" panose="02000603000000000000" pitchFamily="2" charset="0"/>
                </a:endParaRPr>
              </a:p>
            </p:txBody>
          </p:sp>
          <p:cxnSp>
            <p:nvCxnSpPr>
              <p:cNvPr id="25" name="Rechte verbindingslijn 23">
                <a:extLst>
                  <a:ext uri="{FF2B5EF4-FFF2-40B4-BE49-F238E27FC236}">
                    <a16:creationId xmlns:a16="http://schemas.microsoft.com/office/drawing/2014/main" id="{280FF5C6-B0F9-408D-9622-16A6ED60D88D}"/>
                  </a:ext>
                </a:extLst>
              </p:cNvPr>
              <p:cNvCxnSpPr>
                <a:cxnSpLocks/>
                <a:stCxn id="21" idx="2"/>
              </p:cNvCxnSpPr>
              <p:nvPr/>
            </p:nvCxnSpPr>
            <p:spPr>
              <a:xfrm>
                <a:off x="936873" y="593150"/>
                <a:ext cx="179998" cy="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4">
                <a:extLst>
                  <a:ext uri="{FF2B5EF4-FFF2-40B4-BE49-F238E27FC236}">
                    <a16:creationId xmlns:a16="http://schemas.microsoft.com/office/drawing/2014/main" id="{3DF7CDE0-5702-4CCF-A477-9BF64CED1ADD}"/>
                  </a:ext>
                </a:extLst>
              </p:cNvPr>
              <p:cNvCxnSpPr>
                <a:cxnSpLocks/>
              </p:cNvCxnSpPr>
              <p:nvPr/>
            </p:nvCxnSpPr>
            <p:spPr>
              <a:xfrm>
                <a:off x="1116190" y="593150"/>
                <a:ext cx="0" cy="205200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5">
                <a:extLst>
                  <a:ext uri="{FF2B5EF4-FFF2-40B4-BE49-F238E27FC236}">
                    <a16:creationId xmlns:a16="http://schemas.microsoft.com/office/drawing/2014/main" id="{B008B51E-C6AE-4E90-8D35-B01C6C55FEA2}"/>
                  </a:ext>
                </a:extLst>
              </p:cNvPr>
              <p:cNvCxnSpPr>
                <a:cxnSpLocks/>
                <a:stCxn id="24" idx="2"/>
              </p:cNvCxnSpPr>
              <p:nvPr/>
            </p:nvCxnSpPr>
            <p:spPr>
              <a:xfrm>
                <a:off x="936873" y="2645150"/>
                <a:ext cx="179317" cy="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6">
                <a:extLst>
                  <a:ext uri="{FF2B5EF4-FFF2-40B4-BE49-F238E27FC236}">
                    <a16:creationId xmlns:a16="http://schemas.microsoft.com/office/drawing/2014/main" id="{54697FB7-2305-434E-95E0-766E0FEB9EB3}"/>
                  </a:ext>
                </a:extLst>
              </p:cNvPr>
              <p:cNvCxnSpPr>
                <a:cxnSpLocks/>
                <a:stCxn id="22" idx="2"/>
              </p:cNvCxnSpPr>
              <p:nvPr/>
            </p:nvCxnSpPr>
            <p:spPr>
              <a:xfrm>
                <a:off x="936873" y="1277150"/>
                <a:ext cx="179998" cy="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7">
                <a:extLst>
                  <a:ext uri="{FF2B5EF4-FFF2-40B4-BE49-F238E27FC236}">
                    <a16:creationId xmlns:a16="http://schemas.microsoft.com/office/drawing/2014/main" id="{20BB6F3F-B5DC-4FEE-AF22-AB1A52270FBA}"/>
                  </a:ext>
                </a:extLst>
              </p:cNvPr>
              <p:cNvCxnSpPr>
                <a:cxnSpLocks/>
                <a:stCxn id="23" idx="2"/>
              </p:cNvCxnSpPr>
              <p:nvPr/>
            </p:nvCxnSpPr>
            <p:spPr>
              <a:xfrm>
                <a:off x="936873" y="1961150"/>
                <a:ext cx="179998" cy="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pic>
        <p:nvPicPr>
          <p:cNvPr id="30" name="Afbeelding 31">
            <a:extLst>
              <a:ext uri="{FF2B5EF4-FFF2-40B4-BE49-F238E27FC236}">
                <a16:creationId xmlns:a16="http://schemas.microsoft.com/office/drawing/2014/main" id="{3D7572DC-5A63-4A46-893F-277F9E95DF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16056" y="1186390"/>
            <a:ext cx="2755098" cy="3305651"/>
          </a:xfrm>
          <a:prstGeom prst="rect">
            <a:avLst/>
          </a:prstGeom>
        </p:spPr>
      </p:pic>
      <p:sp>
        <p:nvSpPr>
          <p:cNvPr id="3" name="TextBox 2">
            <a:extLst>
              <a:ext uri="{FF2B5EF4-FFF2-40B4-BE49-F238E27FC236}">
                <a16:creationId xmlns:a16="http://schemas.microsoft.com/office/drawing/2014/main" id="{BE7DD1A6-AFC1-4354-8C63-2770A1183DA8}"/>
              </a:ext>
            </a:extLst>
          </p:cNvPr>
          <p:cNvSpPr txBox="1"/>
          <p:nvPr/>
        </p:nvSpPr>
        <p:spPr>
          <a:xfrm>
            <a:off x="4716017" y="0"/>
            <a:ext cx="4427983" cy="861774"/>
          </a:xfrm>
          <a:prstGeom prst="rect">
            <a:avLst/>
          </a:prstGeom>
          <a:noFill/>
        </p:spPr>
        <p:txBody>
          <a:bodyPr wrap="square" rtlCol="0">
            <a:spAutoFit/>
          </a:bodyPr>
          <a:lstStyle/>
          <a:p>
            <a:r>
              <a:rPr lang="en-US" sz="1000" dirty="0">
                <a:latin typeface="Proxima Nova Lt" panose="02000506030000020004" charset="0"/>
              </a:rPr>
              <a:t>More info: </a:t>
            </a:r>
          </a:p>
          <a:p>
            <a:r>
              <a:rPr lang="en-US" sz="1000" dirty="0">
                <a:latin typeface="Proxima Nova Lt" panose="02000506030000020004" charset="0"/>
              </a:rPr>
              <a:t>L. Landuyt, F. M. B. Van </a:t>
            </a:r>
            <a:r>
              <a:rPr lang="en-US" sz="1000" dirty="0" err="1">
                <a:latin typeface="Proxima Nova Lt" panose="02000506030000020004" charset="0"/>
              </a:rPr>
              <a:t>Coillie</a:t>
            </a:r>
            <a:r>
              <a:rPr lang="en-US" sz="1000" dirty="0">
                <a:latin typeface="Proxima Nova Lt" panose="02000506030000020004" charset="0"/>
              </a:rPr>
              <a:t>, B. </a:t>
            </a:r>
            <a:r>
              <a:rPr lang="en-US" sz="1000" dirty="0" err="1">
                <a:latin typeface="Proxima Nova Lt" panose="02000506030000020004" charset="0"/>
              </a:rPr>
              <a:t>Vogels</a:t>
            </a:r>
            <a:r>
              <a:rPr lang="en-US" sz="1000" dirty="0">
                <a:latin typeface="Proxima Nova Lt" panose="02000506030000020004" charset="0"/>
              </a:rPr>
              <a:t>, J. </a:t>
            </a:r>
            <a:r>
              <a:rPr lang="en-US" sz="1000" dirty="0" err="1">
                <a:latin typeface="Proxima Nova Lt" panose="02000506030000020004" charset="0"/>
              </a:rPr>
              <a:t>Dewelde</a:t>
            </a:r>
            <a:r>
              <a:rPr lang="en-US" sz="1000" dirty="0">
                <a:latin typeface="Proxima Nova Lt" panose="02000506030000020004" charset="0"/>
              </a:rPr>
              <a:t> and N. E. C. </a:t>
            </a:r>
            <a:r>
              <a:rPr lang="en-US" sz="1000" dirty="0" err="1">
                <a:latin typeface="Proxima Nova Lt" panose="02000506030000020004" charset="0"/>
              </a:rPr>
              <a:t>Verhoest</a:t>
            </a:r>
            <a:r>
              <a:rPr lang="en-US" sz="1000" dirty="0">
                <a:latin typeface="Proxima Nova Lt" panose="02000506030000020004" charset="0"/>
              </a:rPr>
              <a:t>, "Towards Operational Flood Monitoring in Flanders Using Sentinel-1," in IEEE Journal of Selected Topics in Applied Earth Observations and Remote Sensing, vol. 14, pp. 11004-11018, 2021, </a:t>
            </a:r>
            <a:r>
              <a:rPr lang="en-US" sz="1000" dirty="0" err="1">
                <a:latin typeface="Proxima Nova Lt" panose="02000506030000020004" charset="0"/>
              </a:rPr>
              <a:t>doi</a:t>
            </a:r>
            <a:r>
              <a:rPr lang="en-US" sz="1000" dirty="0">
                <a:latin typeface="Proxima Nova Lt" panose="02000506030000020004" charset="0"/>
              </a:rPr>
              <a:t>: 10.1109/JSTARS.2021.3121992.</a:t>
            </a:r>
            <a:endParaRPr lang="en-BE" sz="1000" dirty="0">
              <a:latin typeface="Proxima Nova Lt" panose="02000506030000020004" charset="0"/>
            </a:endParaRPr>
          </a:p>
        </p:txBody>
      </p:sp>
    </p:spTree>
    <p:extLst>
      <p:ext uri="{BB962C8B-B14F-4D97-AF65-F5344CB8AC3E}">
        <p14:creationId xmlns:p14="http://schemas.microsoft.com/office/powerpoint/2010/main" val="325052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8C2B-03BF-6387-7AE9-48AC71AE7F56}"/>
              </a:ext>
            </a:extLst>
          </p:cNvPr>
          <p:cNvSpPr>
            <a:spLocks noGrp="1"/>
          </p:cNvSpPr>
          <p:nvPr>
            <p:ph type="title"/>
          </p:nvPr>
        </p:nvSpPr>
        <p:spPr/>
        <p:txBody>
          <a:bodyPr/>
          <a:lstStyle/>
          <a:p>
            <a:r>
              <a:rPr lang="en-US" dirty="0"/>
              <a:t>Derived products</a:t>
            </a:r>
            <a:endParaRPr lang="fr-BE" dirty="0"/>
          </a:p>
        </p:txBody>
      </p:sp>
      <p:sp>
        <p:nvSpPr>
          <p:cNvPr id="3" name="Text Placeholder 2">
            <a:extLst>
              <a:ext uri="{FF2B5EF4-FFF2-40B4-BE49-F238E27FC236}">
                <a16:creationId xmlns:a16="http://schemas.microsoft.com/office/drawing/2014/main" id="{92C6ED07-84B3-E12D-6317-5FDCDDD65FE8}"/>
              </a:ext>
            </a:extLst>
          </p:cNvPr>
          <p:cNvSpPr>
            <a:spLocks noGrp="1"/>
          </p:cNvSpPr>
          <p:nvPr>
            <p:ph type="body" sz="quarter" idx="10"/>
          </p:nvPr>
        </p:nvSpPr>
        <p:spPr/>
        <p:txBody>
          <a:bodyPr/>
          <a:lstStyle/>
          <a:p>
            <a:endParaRPr lang="fr-BE"/>
          </a:p>
        </p:txBody>
      </p:sp>
      <p:pic>
        <p:nvPicPr>
          <p:cNvPr id="9" name="Picture 8">
            <a:extLst>
              <a:ext uri="{FF2B5EF4-FFF2-40B4-BE49-F238E27FC236}">
                <a16:creationId xmlns:a16="http://schemas.microsoft.com/office/drawing/2014/main" id="{E0581442-8165-8F2C-F1F3-81D6B60B78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311" y="1062084"/>
            <a:ext cx="3431719" cy="2792929"/>
          </a:xfrm>
          <a:prstGeom prst="rect">
            <a:avLst/>
          </a:prstGeom>
        </p:spPr>
      </p:pic>
      <p:pic>
        <p:nvPicPr>
          <p:cNvPr id="14" name="Picture 13">
            <a:extLst>
              <a:ext uri="{FF2B5EF4-FFF2-40B4-BE49-F238E27FC236}">
                <a16:creationId xmlns:a16="http://schemas.microsoft.com/office/drawing/2014/main" id="{A8D20004-108F-22C1-94FF-2115A3E231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074965"/>
            <a:ext cx="2927310" cy="2792929"/>
          </a:xfrm>
          <a:prstGeom prst="rect">
            <a:avLst/>
          </a:prstGeom>
        </p:spPr>
      </p:pic>
      <p:pic>
        <p:nvPicPr>
          <p:cNvPr id="15" name="Afbeelding 5">
            <a:extLst>
              <a:ext uri="{FF2B5EF4-FFF2-40B4-BE49-F238E27FC236}">
                <a16:creationId xmlns:a16="http://schemas.microsoft.com/office/drawing/2014/main" id="{08B43271-13E3-2156-CCA5-87AD784D2E0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96280" y="1040256"/>
            <a:ext cx="2890060" cy="2890060"/>
          </a:xfrm>
          <a:prstGeom prst="rect">
            <a:avLst/>
          </a:prstGeom>
        </p:spPr>
      </p:pic>
      <p:sp>
        <p:nvSpPr>
          <p:cNvPr id="17" name="TextBox 16">
            <a:extLst>
              <a:ext uri="{FF2B5EF4-FFF2-40B4-BE49-F238E27FC236}">
                <a16:creationId xmlns:a16="http://schemas.microsoft.com/office/drawing/2014/main" id="{CE0F06AB-AFB5-453D-C35E-1DB70322813C}"/>
              </a:ext>
            </a:extLst>
          </p:cNvPr>
          <p:cNvSpPr txBox="1"/>
          <p:nvPr/>
        </p:nvSpPr>
        <p:spPr>
          <a:xfrm>
            <a:off x="179512" y="4081416"/>
            <a:ext cx="2592288" cy="369332"/>
          </a:xfrm>
          <a:prstGeom prst="rect">
            <a:avLst/>
          </a:prstGeom>
          <a:noFill/>
        </p:spPr>
        <p:txBody>
          <a:bodyPr wrap="square" rtlCol="0">
            <a:spAutoFit/>
          </a:bodyPr>
          <a:lstStyle/>
          <a:p>
            <a:r>
              <a:rPr lang="en-US" dirty="0"/>
              <a:t>Maximum flood extent</a:t>
            </a:r>
            <a:endParaRPr lang="fr-BE" dirty="0"/>
          </a:p>
        </p:txBody>
      </p:sp>
      <p:sp>
        <p:nvSpPr>
          <p:cNvPr id="18" name="TextBox 17">
            <a:extLst>
              <a:ext uri="{FF2B5EF4-FFF2-40B4-BE49-F238E27FC236}">
                <a16:creationId xmlns:a16="http://schemas.microsoft.com/office/drawing/2014/main" id="{4D51C5E9-67DB-93E4-3153-300DF882C33F}"/>
              </a:ext>
            </a:extLst>
          </p:cNvPr>
          <p:cNvSpPr txBox="1"/>
          <p:nvPr/>
        </p:nvSpPr>
        <p:spPr>
          <a:xfrm>
            <a:off x="3691037" y="4078021"/>
            <a:ext cx="2592288" cy="369332"/>
          </a:xfrm>
          <a:prstGeom prst="rect">
            <a:avLst/>
          </a:prstGeom>
          <a:noFill/>
        </p:spPr>
        <p:txBody>
          <a:bodyPr wrap="square" rtlCol="0">
            <a:spAutoFit/>
          </a:bodyPr>
          <a:lstStyle/>
          <a:p>
            <a:r>
              <a:rPr lang="en-US" dirty="0"/>
              <a:t>Flood duration </a:t>
            </a:r>
            <a:endParaRPr lang="fr-BE" dirty="0"/>
          </a:p>
        </p:txBody>
      </p:sp>
      <p:sp>
        <p:nvSpPr>
          <p:cNvPr id="19" name="TextBox 18">
            <a:extLst>
              <a:ext uri="{FF2B5EF4-FFF2-40B4-BE49-F238E27FC236}">
                <a16:creationId xmlns:a16="http://schemas.microsoft.com/office/drawing/2014/main" id="{AE37DC43-25FD-3ADF-36EE-C5768711A820}"/>
              </a:ext>
            </a:extLst>
          </p:cNvPr>
          <p:cNvSpPr txBox="1"/>
          <p:nvPr/>
        </p:nvSpPr>
        <p:spPr>
          <a:xfrm>
            <a:off x="6665042" y="4081416"/>
            <a:ext cx="2592288" cy="369332"/>
          </a:xfrm>
          <a:prstGeom prst="rect">
            <a:avLst/>
          </a:prstGeom>
          <a:noFill/>
        </p:spPr>
        <p:txBody>
          <a:bodyPr wrap="square" rtlCol="0">
            <a:spAutoFit/>
          </a:bodyPr>
          <a:lstStyle/>
          <a:p>
            <a:r>
              <a:rPr lang="en-US" dirty="0"/>
              <a:t>Flood recurrence </a:t>
            </a:r>
            <a:endParaRPr lang="fr-BE" dirty="0"/>
          </a:p>
        </p:txBody>
      </p:sp>
    </p:spTree>
    <p:extLst>
      <p:ext uri="{BB962C8B-B14F-4D97-AF65-F5344CB8AC3E}">
        <p14:creationId xmlns:p14="http://schemas.microsoft.com/office/powerpoint/2010/main" val="388858311"/>
      </p:ext>
    </p:extLst>
  </p:cSld>
  <p:clrMapOvr>
    <a:masterClrMapping/>
  </p:clrMapOvr>
  <p:transition/>
</p:sld>
</file>

<file path=ppt/theme/theme1.xml><?xml version="1.0" encoding="utf-8"?>
<a:theme xmlns:a="http://schemas.openxmlformats.org/drawingml/2006/main" name="VITO.RS_Template.20180409">
  <a:themeElements>
    <a:clrScheme name="VITO2015">
      <a:dk1>
        <a:srgbClr val="231F20"/>
      </a:dk1>
      <a:lt1>
        <a:srgbClr val="FFFFFF"/>
      </a:lt1>
      <a:dk2>
        <a:srgbClr val="002E56"/>
      </a:dk2>
      <a:lt2>
        <a:srgbClr val="FFFFFF"/>
      </a:lt2>
      <a:accent1>
        <a:srgbClr val="F58220"/>
      </a:accent1>
      <a:accent2>
        <a:srgbClr val="34A3DC"/>
      </a:accent2>
      <a:accent3>
        <a:srgbClr val="67AF3E"/>
      </a:accent3>
      <a:accent4>
        <a:srgbClr val="C55E66"/>
      </a:accent4>
      <a:accent5>
        <a:srgbClr val="E5BB29"/>
      </a:accent5>
      <a:accent6>
        <a:srgbClr val="4693A9"/>
      </a:accent6>
      <a:hlink>
        <a:srgbClr val="0000FF"/>
      </a:hlink>
      <a:folHlink>
        <a:srgbClr val="871F78"/>
      </a:folHlink>
    </a:clrScheme>
    <a:fontScheme name="VITO2015">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174C6B8-F9E9-4D86-8D1D-98EAF873CD8B}" vid="{CCE6AD1E-5106-4D69-8C13-7064233E18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C96BDE1115542BAF1A3855F6E91DE" ma:contentTypeVersion="16" ma:contentTypeDescription="Create a new document." ma:contentTypeScope="" ma:versionID="780d2455b687f83aaefa2307a98d4a03">
  <xsd:schema xmlns:xsd="http://www.w3.org/2001/XMLSchema" xmlns:xs="http://www.w3.org/2001/XMLSchema" xmlns:p="http://schemas.microsoft.com/office/2006/metadata/properties" xmlns:ns2="b2d61d91-e0d3-4892-b096-e8e041531b34" xmlns:ns3="f5053ea0-1602-43b3-b567-e85aff338d31" targetNamespace="http://schemas.microsoft.com/office/2006/metadata/properties" ma:root="true" ma:fieldsID="ebf94960981b3dbcc1eb32547e6d75e8" ns2:_="" ns3:_="">
    <xsd:import namespace="b2d61d91-e0d3-4892-b096-e8e041531b34"/>
    <xsd:import namespace="f5053ea0-1602-43b3-b567-e85aff338d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61d91-e0d3-4892-b096-e8e041531b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c20e29d-4d9b-411e-9260-307e9281c9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053ea0-1602-43b3-b567-e85aff338d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d35536-3c1e-4fff-ae0f-b18b57598df4}" ma:internalName="TaxCatchAll" ma:showField="CatchAllData" ma:web="f5053ea0-1602-43b3-b567-e85aff338d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5053ea0-1602-43b3-b567-e85aff338d31" xsi:nil="true"/>
    <lcf76f155ced4ddcb4097134ff3c332f xmlns="b2d61d91-e0d3-4892-b096-e8e041531b3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41F05-55C4-45DD-B788-1E3B8CBC9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d61d91-e0d3-4892-b096-e8e041531b34"/>
    <ds:schemaRef ds:uri="f5053ea0-1602-43b3-b567-e85aff338d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7CCB60-C6D5-4606-A9C9-C73A751581B4}">
  <ds:schemaRefs>
    <ds:schemaRef ds:uri="f5053ea0-1602-43b3-b567-e85aff338d31"/>
    <ds:schemaRef ds:uri="http://purl.org/dc/terms/"/>
    <ds:schemaRef ds:uri="b2d61d91-e0d3-4892-b096-e8e041531b34"/>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5E2E8C43-7C6E-4085-965D-4308CC04C8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2019-12 VITO RS Template Century Gothic</Template>
  <TotalTime>219</TotalTime>
  <Words>499</Words>
  <Application>Microsoft Office PowerPoint</Application>
  <PresentationFormat>On-screen Show (16:9)</PresentationFormat>
  <Paragraphs>69</Paragraphs>
  <Slides>12</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Lucida Grande</vt:lpstr>
      <vt:lpstr>Trebuchet MS</vt:lpstr>
      <vt:lpstr>Proxima Nova Lt</vt:lpstr>
      <vt:lpstr>Century Gothic</vt:lpstr>
      <vt:lpstr>Wingdings</vt:lpstr>
      <vt:lpstr>VITO.RS_Template.20180409</vt:lpstr>
      <vt:lpstr>PowerPoint Presentation</vt:lpstr>
      <vt:lpstr>PowerPoint Presentation</vt:lpstr>
      <vt:lpstr>PowerPoint Presentation</vt:lpstr>
      <vt:lpstr>What is so great/bad about Sentinel-1?</vt:lpstr>
      <vt:lpstr>Interpreting a SAR backscatter image</vt:lpstr>
      <vt:lpstr>All Sentinel-1 observations since 2015</vt:lpstr>
      <vt:lpstr>Fluvial flood risk map</vt:lpstr>
      <vt:lpstr>TerraFlood algorithm</vt:lpstr>
      <vt:lpstr>Derived products</vt:lpstr>
      <vt:lpstr>TerraFlood products: NRT maps</vt:lpstr>
      <vt:lpstr>Need more detail? Sentinel-1 vs Capella Space </vt:lpstr>
      <vt:lpstr>Capella space example</vt:lpstr>
    </vt:vector>
  </TitlesOfParts>
  <Company>VITO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Jurgen Everaerts</dc:creator>
  <cp:lastModifiedBy>Henry Boeree</cp:lastModifiedBy>
  <cp:revision>6</cp:revision>
  <dcterms:created xsi:type="dcterms:W3CDTF">2023-12-05T11:40:55Z</dcterms:created>
  <dcterms:modified xsi:type="dcterms:W3CDTF">2023-12-20T11:56:20Z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0x010100A98C96BDE1115542BAF1A3855F6E91DE</vt:lpwstr>
  </property>
  <property fmtid="{D5CDD505-2E9C-101B-9397-08002B2CF9AE}" pid="3" name="_dlc_DocIdItemGuid">
    <vt:lpwstr>c75b9a9e-8a9a-4867-b03e-47cb790d85b2</vt:lpwstr>
  </property>
  <property fmtid="{D5CDD505-2E9C-101B-9397-08002B2CF9AE}" pid="4" name="MediaServiceImageTags">
    <vt:lpwstr/>
  </property>
</Properties>
</file>