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92" r:id="rId5"/>
    <p:sldMasterId id="2147483704" r:id="rId6"/>
  </p:sldMasterIdLst>
  <p:notesMasterIdLst>
    <p:notesMasterId r:id="rId27"/>
  </p:notesMasterIdLst>
  <p:handoutMasterIdLst>
    <p:handoutMasterId r:id="rId28"/>
  </p:handoutMasterIdLst>
  <p:sldIdLst>
    <p:sldId id="2449" r:id="rId7"/>
    <p:sldId id="4403" r:id="rId8"/>
    <p:sldId id="2694" r:id="rId9"/>
    <p:sldId id="2695" r:id="rId10"/>
    <p:sldId id="4406" r:id="rId11"/>
    <p:sldId id="4467" r:id="rId12"/>
    <p:sldId id="4408" r:id="rId13"/>
    <p:sldId id="325" r:id="rId14"/>
    <p:sldId id="4472" r:id="rId15"/>
    <p:sldId id="4410" r:id="rId16"/>
    <p:sldId id="4380" r:id="rId17"/>
    <p:sldId id="4399" r:id="rId18"/>
    <p:sldId id="4473" r:id="rId19"/>
    <p:sldId id="4401" r:id="rId20"/>
    <p:sldId id="4402" r:id="rId21"/>
    <p:sldId id="4469" r:id="rId22"/>
    <p:sldId id="4383" r:id="rId23"/>
    <p:sldId id="4405" r:id="rId24"/>
    <p:sldId id="4411" r:id="rId25"/>
    <p:sldId id="258" r:id="rId26"/>
  </p:sldIdLst>
  <p:sldSz cx="12192000" cy="6858000"/>
  <p:notesSz cx="6797675" cy="9872663"/>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2" userDrawn="1">
          <p15:clr>
            <a:srgbClr val="A4A3A4"/>
          </p15:clr>
        </p15:guide>
        <p15:guide id="2" pos="529" userDrawn="1">
          <p15:clr>
            <a:srgbClr val="A4A3A4"/>
          </p15:clr>
        </p15:guide>
        <p15:guide id="3" orient="horz" pos="3748" userDrawn="1">
          <p15:clr>
            <a:srgbClr val="A4A3A4"/>
          </p15:clr>
        </p15:guide>
        <p15:guide id="5" pos="740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THOPOULOS Lyssandros (DEFIS)" initials="SL(" lastIdx="18" clrIdx="0">
    <p:extLst>
      <p:ext uri="{19B8F6BF-5375-455C-9EA6-DF929625EA0E}">
        <p15:presenceInfo xmlns:p15="http://schemas.microsoft.com/office/powerpoint/2012/main" userId="S-1-5-21-1606980848-2025429265-839522115-69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7705"/>
    <a:srgbClr val="416462"/>
    <a:srgbClr val="F08606"/>
    <a:srgbClr val="FAA741"/>
    <a:srgbClr val="818C1C"/>
    <a:srgbClr val="901939"/>
    <a:srgbClr val="FAA73F"/>
    <a:srgbClr val="F9951B"/>
    <a:srgbClr val="FAA73E"/>
    <a:srgbClr val="61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65" autoAdjust="0"/>
    <p:restoredTop sz="94660"/>
  </p:normalViewPr>
  <p:slideViewPr>
    <p:cSldViewPr snapToGrid="0">
      <p:cViewPr varScale="1">
        <p:scale>
          <a:sx n="67" d="100"/>
          <a:sy n="67" d="100"/>
        </p:scale>
        <p:origin x="352" y="32"/>
      </p:cViewPr>
      <p:guideLst>
        <p:guide orient="horz" pos="1412"/>
        <p:guide pos="529"/>
        <p:guide orient="horz" pos="3748"/>
        <p:guide pos="7401"/>
      </p:guideLst>
    </p:cSldViewPr>
  </p:slideViewPr>
  <p:notesTextViewPr>
    <p:cViewPr>
      <p:scale>
        <a:sx n="1" d="1"/>
        <a:sy n="1" d="1"/>
      </p:scale>
      <p:origin x="0" y="0"/>
    </p:cViewPr>
  </p:notesTextViewPr>
  <p:sorterViewPr>
    <p:cViewPr varScale="1">
      <p:scale>
        <a:sx n="100" d="100"/>
        <a:sy n="100" d="100"/>
      </p:scale>
      <p:origin x="0" y="-5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commentAuthors" Target="commentAuthor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A2E10F-FAEF-4493-898D-DFA228FE18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150"/>
        </a:p>
      </dgm:t>
    </dgm:pt>
    <dgm:pt modelId="{DA1257AA-5013-4DA9-820C-0E10AD439160}">
      <dgm:prSet phldrT="[Text]" custT="1"/>
      <dgm:spPr>
        <a:solidFill>
          <a:srgbClr val="0070C0"/>
        </a:solidFill>
      </dgm:spPr>
      <dgm:t>
        <a:bodyPr/>
        <a:lstStyle/>
        <a:p>
          <a:r>
            <a:rPr lang="en-US" sz="2400" dirty="0"/>
            <a:t>Copernicus</a:t>
          </a:r>
          <a:endParaRPr lang="en-150" sz="2400" dirty="0"/>
        </a:p>
      </dgm:t>
    </dgm:pt>
    <dgm:pt modelId="{DBC75EA7-DCCF-40DA-A3C1-1B7B9F9BFAC2}" type="parTrans" cxnId="{2BCF2FE1-E1C1-4CE1-AF53-607DD8BB792E}">
      <dgm:prSet/>
      <dgm:spPr/>
      <dgm:t>
        <a:bodyPr/>
        <a:lstStyle/>
        <a:p>
          <a:endParaRPr lang="en-150" sz="2000"/>
        </a:p>
      </dgm:t>
    </dgm:pt>
    <dgm:pt modelId="{F1EFA012-5BC4-4792-BDC1-DEE4CD6D1E9F}" type="sibTrans" cxnId="{2BCF2FE1-E1C1-4CE1-AF53-607DD8BB792E}">
      <dgm:prSet/>
      <dgm:spPr/>
      <dgm:t>
        <a:bodyPr/>
        <a:lstStyle/>
        <a:p>
          <a:endParaRPr lang="en-150" sz="2000"/>
        </a:p>
      </dgm:t>
    </dgm:pt>
    <dgm:pt modelId="{39D9336B-F938-4620-BE46-63654384F4D4}">
      <dgm:prSet phldrT="[Text]" custT="1"/>
      <dgm:spPr/>
      <dgm:t>
        <a:bodyPr/>
        <a:lstStyle/>
        <a:p>
          <a:r>
            <a:rPr lang="en-US" sz="2000" b="0" dirty="0"/>
            <a:t>Services are </a:t>
          </a:r>
          <a:r>
            <a:rPr lang="en-US" sz="2000" b="1" dirty="0"/>
            <a:t>operational</a:t>
          </a:r>
          <a:endParaRPr lang="en-150" sz="2000" b="0" dirty="0"/>
        </a:p>
      </dgm:t>
    </dgm:pt>
    <dgm:pt modelId="{0919BB74-FEEA-49C5-9E33-FB2B7D86AAF4}" type="parTrans" cxnId="{6F6A9C2F-4089-4B6F-994B-FF208F0D12F8}">
      <dgm:prSet/>
      <dgm:spPr/>
      <dgm:t>
        <a:bodyPr/>
        <a:lstStyle/>
        <a:p>
          <a:endParaRPr lang="en-150" sz="2000"/>
        </a:p>
      </dgm:t>
    </dgm:pt>
    <dgm:pt modelId="{EA11D2DA-6B80-4800-8403-103C47E0C334}" type="sibTrans" cxnId="{6F6A9C2F-4089-4B6F-994B-FF208F0D12F8}">
      <dgm:prSet/>
      <dgm:spPr/>
      <dgm:t>
        <a:bodyPr/>
        <a:lstStyle/>
        <a:p>
          <a:endParaRPr lang="en-150" sz="2000"/>
        </a:p>
      </dgm:t>
    </dgm:pt>
    <dgm:pt modelId="{1B2216F1-CFBB-4868-96B9-B5E0583D0F14}">
      <dgm:prSet phldrT="[Text]" custT="1"/>
      <dgm:spPr>
        <a:solidFill>
          <a:srgbClr val="0070C0"/>
        </a:solidFill>
      </dgm:spPr>
      <dgm:t>
        <a:bodyPr/>
        <a:lstStyle/>
        <a:p>
          <a:r>
            <a:rPr lang="en-US" sz="2400" dirty="0"/>
            <a:t>Galileo and EGNOS</a:t>
          </a:r>
          <a:endParaRPr lang="en-150" sz="2400" dirty="0"/>
        </a:p>
      </dgm:t>
    </dgm:pt>
    <dgm:pt modelId="{E75E7B99-1E3F-4172-82BE-F5268DAF784A}" type="parTrans" cxnId="{9DDE76E2-792C-403E-A385-B9FF49355ED8}">
      <dgm:prSet/>
      <dgm:spPr/>
      <dgm:t>
        <a:bodyPr/>
        <a:lstStyle/>
        <a:p>
          <a:endParaRPr lang="en-150" sz="2000"/>
        </a:p>
      </dgm:t>
    </dgm:pt>
    <dgm:pt modelId="{047A4341-878D-4387-B362-39B9E66C2381}" type="sibTrans" cxnId="{9DDE76E2-792C-403E-A385-B9FF49355ED8}">
      <dgm:prSet/>
      <dgm:spPr/>
      <dgm:t>
        <a:bodyPr/>
        <a:lstStyle/>
        <a:p>
          <a:endParaRPr lang="en-150" sz="2000"/>
        </a:p>
      </dgm:t>
    </dgm:pt>
    <dgm:pt modelId="{3C68AFCE-F98B-43DB-BB94-40D7CEA5CF26}">
      <dgm:prSet phldrT="[Text]" custT="1"/>
      <dgm:spPr/>
      <dgm:t>
        <a:bodyPr/>
        <a:lstStyle/>
        <a:p>
          <a:r>
            <a:rPr lang="en-US" sz="2000" b="1" dirty="0"/>
            <a:t>Supports downstream development </a:t>
          </a:r>
          <a:r>
            <a:rPr lang="en-US" sz="2000" dirty="0"/>
            <a:t>with cloud-based infrastructure</a:t>
          </a:r>
          <a:br>
            <a:rPr lang="en-US" sz="2000" dirty="0"/>
          </a:br>
          <a:br>
            <a:rPr lang="en-US" sz="2000" dirty="0"/>
          </a:br>
          <a:endParaRPr lang="en-150" sz="2000" dirty="0"/>
        </a:p>
      </dgm:t>
    </dgm:pt>
    <dgm:pt modelId="{85F07326-E61A-4877-A943-9C0CEA21DECD}" type="parTrans" cxnId="{2EAA454F-B179-4FB3-8F02-B9701451E367}">
      <dgm:prSet/>
      <dgm:spPr/>
      <dgm:t>
        <a:bodyPr/>
        <a:lstStyle/>
        <a:p>
          <a:endParaRPr lang="en-150" sz="2000"/>
        </a:p>
      </dgm:t>
    </dgm:pt>
    <dgm:pt modelId="{6F20DCC0-79D6-4001-BB7E-7711B8236AFB}" type="sibTrans" cxnId="{2EAA454F-B179-4FB3-8F02-B9701451E367}">
      <dgm:prSet/>
      <dgm:spPr/>
      <dgm:t>
        <a:bodyPr/>
        <a:lstStyle/>
        <a:p>
          <a:endParaRPr lang="en-150" sz="2000"/>
        </a:p>
      </dgm:t>
    </dgm:pt>
    <dgm:pt modelId="{C56FF575-39CB-4032-A249-64C5A88E51B5}">
      <dgm:prSet phldrT="[Text]" custT="1"/>
      <dgm:spPr/>
      <dgm:t>
        <a:bodyPr/>
        <a:lstStyle/>
        <a:p>
          <a:r>
            <a:rPr lang="en-US" sz="2000" b="1" dirty="0"/>
            <a:t>Assist </a:t>
          </a:r>
          <a:r>
            <a:rPr lang="en-US" sz="2000" dirty="0"/>
            <a:t>responders (and vehicles/drones) </a:t>
          </a:r>
          <a:r>
            <a:rPr lang="en-US" sz="2000" b="1" dirty="0"/>
            <a:t>to navigate </a:t>
          </a:r>
          <a:r>
            <a:rPr lang="en-US" sz="2000" b="0" dirty="0"/>
            <a:t>in</a:t>
          </a:r>
          <a:r>
            <a:rPr lang="en-US" sz="2000" dirty="0"/>
            <a:t> the field</a:t>
          </a:r>
          <a:endParaRPr lang="en-150" sz="2000" dirty="0"/>
        </a:p>
      </dgm:t>
    </dgm:pt>
    <dgm:pt modelId="{A49106A1-4F1D-4258-AB41-8DFE9000CB7E}" type="parTrans" cxnId="{189825B7-05A7-45C8-AB30-086F67C5D6E5}">
      <dgm:prSet/>
      <dgm:spPr/>
      <dgm:t>
        <a:bodyPr/>
        <a:lstStyle/>
        <a:p>
          <a:endParaRPr lang="en-150" sz="2000"/>
        </a:p>
      </dgm:t>
    </dgm:pt>
    <dgm:pt modelId="{7C3A78E3-3ED0-4A35-AB63-7257969E9B06}" type="sibTrans" cxnId="{189825B7-05A7-45C8-AB30-086F67C5D6E5}">
      <dgm:prSet/>
      <dgm:spPr/>
      <dgm:t>
        <a:bodyPr/>
        <a:lstStyle/>
        <a:p>
          <a:endParaRPr lang="en-150" sz="2000"/>
        </a:p>
      </dgm:t>
    </dgm:pt>
    <dgm:pt modelId="{1F08998A-4C1B-4C4F-A3F8-0B42C1309CDE}">
      <dgm:prSet phldrT="[Text]" custT="1"/>
      <dgm:spPr/>
      <dgm:t>
        <a:bodyPr/>
        <a:lstStyle/>
        <a:p>
          <a:r>
            <a:rPr lang="en-US" sz="2000" b="1" i="0" dirty="0"/>
            <a:t>Receivers</a:t>
          </a:r>
          <a:r>
            <a:rPr lang="en-US" sz="2000" b="0" i="0" dirty="0"/>
            <a:t> accurately detect earthquakes, landslides, land deformations</a:t>
          </a:r>
          <a:br>
            <a:rPr lang="en-US" sz="2000" b="0" i="0" dirty="0"/>
          </a:br>
          <a:endParaRPr lang="en-150" sz="2000" dirty="0"/>
        </a:p>
      </dgm:t>
    </dgm:pt>
    <dgm:pt modelId="{F52909CD-E1EE-4404-AD70-4228D03A2617}" type="parTrans" cxnId="{DCBC498B-B1F8-4F97-9CC8-5D1658301AB1}">
      <dgm:prSet/>
      <dgm:spPr/>
      <dgm:t>
        <a:bodyPr/>
        <a:lstStyle/>
        <a:p>
          <a:endParaRPr lang="en-150" sz="2000"/>
        </a:p>
      </dgm:t>
    </dgm:pt>
    <dgm:pt modelId="{38D3FB50-9A14-44D4-8CAA-B4EC26178A0D}" type="sibTrans" cxnId="{DCBC498B-B1F8-4F97-9CC8-5D1658301AB1}">
      <dgm:prSet/>
      <dgm:spPr/>
      <dgm:t>
        <a:bodyPr/>
        <a:lstStyle/>
        <a:p>
          <a:endParaRPr lang="en-150" sz="2000"/>
        </a:p>
      </dgm:t>
    </dgm:pt>
    <dgm:pt modelId="{AFAC521E-EFE1-4EAB-8EBF-2EE89D91ACC6}">
      <dgm:prSet phldrT="[Text]" custT="1"/>
      <dgm:spPr/>
      <dgm:t>
        <a:bodyPr/>
        <a:lstStyle/>
        <a:p>
          <a:r>
            <a:rPr lang="en-US" sz="2000" dirty="0"/>
            <a:t>Enable crowdsourcing applications (geo-tagged images)</a:t>
          </a:r>
          <a:endParaRPr lang="en-150" sz="2000" dirty="0"/>
        </a:p>
      </dgm:t>
    </dgm:pt>
    <dgm:pt modelId="{C5DA1048-ED19-44BE-B6BD-E71CA36ADE85}" type="parTrans" cxnId="{81E7512C-481A-433A-B5B5-6082B2D9D3C4}">
      <dgm:prSet/>
      <dgm:spPr/>
      <dgm:t>
        <a:bodyPr/>
        <a:lstStyle/>
        <a:p>
          <a:endParaRPr lang="en-150" sz="2000"/>
        </a:p>
      </dgm:t>
    </dgm:pt>
    <dgm:pt modelId="{5ECEE8DC-C427-4D5F-BFC8-3124AE8B48B2}" type="sibTrans" cxnId="{81E7512C-481A-433A-B5B5-6082B2D9D3C4}">
      <dgm:prSet/>
      <dgm:spPr/>
      <dgm:t>
        <a:bodyPr/>
        <a:lstStyle/>
        <a:p>
          <a:endParaRPr lang="en-150" sz="2000"/>
        </a:p>
      </dgm:t>
    </dgm:pt>
    <dgm:pt modelId="{A215E609-38F7-4DD2-B71C-DEA51D4862E7}">
      <dgm:prSet custT="1"/>
      <dgm:spPr>
        <a:solidFill>
          <a:srgbClr val="0070C0"/>
        </a:solidFill>
      </dgm:spPr>
      <dgm:t>
        <a:bodyPr/>
        <a:lstStyle/>
        <a:p>
          <a:r>
            <a:rPr lang="en-US" sz="2400" dirty="0"/>
            <a:t>IRIS² and GOVSATCOM</a:t>
          </a:r>
          <a:endParaRPr lang="en-150" sz="2400" baseline="30000" dirty="0"/>
        </a:p>
      </dgm:t>
    </dgm:pt>
    <dgm:pt modelId="{7A64959E-B2F6-48FD-9147-A84A7A2551AC}" type="parTrans" cxnId="{FC3EC7CC-A801-4076-98C8-A3705613A218}">
      <dgm:prSet/>
      <dgm:spPr/>
      <dgm:t>
        <a:bodyPr/>
        <a:lstStyle/>
        <a:p>
          <a:endParaRPr lang="en-150" sz="2000"/>
        </a:p>
      </dgm:t>
    </dgm:pt>
    <dgm:pt modelId="{D6B5C8C5-806F-4717-88C0-03B370258597}" type="sibTrans" cxnId="{FC3EC7CC-A801-4076-98C8-A3705613A218}">
      <dgm:prSet/>
      <dgm:spPr/>
      <dgm:t>
        <a:bodyPr/>
        <a:lstStyle/>
        <a:p>
          <a:endParaRPr lang="en-150" sz="2000"/>
        </a:p>
      </dgm:t>
    </dgm:pt>
    <dgm:pt modelId="{EC0D2144-D208-4B06-9205-FF6F493A5288}">
      <dgm:prSet custT="1"/>
      <dgm:spPr/>
      <dgm:t>
        <a:bodyPr/>
        <a:lstStyle/>
        <a:p>
          <a:r>
            <a:rPr lang="en-US" sz="2000" b="1" i="0" dirty="0"/>
            <a:t>Provide connectivity</a:t>
          </a:r>
          <a:r>
            <a:rPr lang="en-US" sz="2000" b="0" i="0" dirty="0"/>
            <a:t> to first responders and humanitarian aid actors, enable secure and resilient communication and data transmission services</a:t>
          </a:r>
          <a:br>
            <a:rPr lang="en-US" sz="2000" dirty="0"/>
          </a:br>
          <a:endParaRPr lang="en-150" sz="2000" dirty="0"/>
        </a:p>
      </dgm:t>
    </dgm:pt>
    <dgm:pt modelId="{1FE81B94-1782-4447-A7A4-1AD20FFF29F7}" type="parTrans" cxnId="{C7FF0285-CF6E-4ED2-85E2-0C2B123FD971}">
      <dgm:prSet/>
      <dgm:spPr/>
      <dgm:t>
        <a:bodyPr/>
        <a:lstStyle/>
        <a:p>
          <a:endParaRPr lang="en-150" sz="2000"/>
        </a:p>
      </dgm:t>
    </dgm:pt>
    <dgm:pt modelId="{9AA3FC1E-9335-42FA-A49C-B42DF495D120}" type="sibTrans" cxnId="{C7FF0285-CF6E-4ED2-85E2-0C2B123FD971}">
      <dgm:prSet/>
      <dgm:spPr/>
      <dgm:t>
        <a:bodyPr/>
        <a:lstStyle/>
        <a:p>
          <a:endParaRPr lang="en-150" sz="2000"/>
        </a:p>
      </dgm:t>
    </dgm:pt>
    <dgm:pt modelId="{DD1E1695-58F7-47EA-9CAC-5481966A7210}">
      <dgm:prSet phldrT="[Text]" custT="1"/>
      <dgm:spPr/>
      <dgm:t>
        <a:bodyPr/>
        <a:lstStyle/>
        <a:p>
          <a:r>
            <a:rPr lang="en-US" sz="2000" dirty="0"/>
            <a:t>Provides </a:t>
          </a:r>
          <a:r>
            <a:rPr lang="en-US" sz="2000" b="1" dirty="0"/>
            <a:t>Earth observation data </a:t>
          </a:r>
          <a:r>
            <a:rPr lang="en-US" sz="2000" b="0" dirty="0"/>
            <a:t>which helps to understand and </a:t>
          </a:r>
          <a:r>
            <a:rPr lang="en-US" sz="2000" b="1" dirty="0"/>
            <a:t>quantify risks </a:t>
          </a:r>
          <a:r>
            <a:rPr lang="en-US" sz="2000" b="0" dirty="0"/>
            <a:t>and to detect and </a:t>
          </a:r>
          <a:r>
            <a:rPr lang="en-US" sz="2000" b="1" dirty="0"/>
            <a:t>monitor hazards</a:t>
          </a:r>
          <a:endParaRPr lang="en-150" sz="2000" dirty="0"/>
        </a:p>
      </dgm:t>
    </dgm:pt>
    <dgm:pt modelId="{01E2D244-51CB-4935-979A-9017C6C1C179}" type="parTrans" cxnId="{D6B5A378-CEBE-455E-A720-DA77C1473341}">
      <dgm:prSet/>
      <dgm:spPr/>
      <dgm:t>
        <a:bodyPr/>
        <a:lstStyle/>
        <a:p>
          <a:endParaRPr lang="en-150"/>
        </a:p>
      </dgm:t>
    </dgm:pt>
    <dgm:pt modelId="{605FD6CE-F5C9-4319-97AF-EFF73593F34B}" type="sibTrans" cxnId="{D6B5A378-CEBE-455E-A720-DA77C1473341}">
      <dgm:prSet/>
      <dgm:spPr/>
      <dgm:t>
        <a:bodyPr/>
        <a:lstStyle/>
        <a:p>
          <a:endParaRPr lang="en-150"/>
        </a:p>
      </dgm:t>
    </dgm:pt>
    <dgm:pt modelId="{FB657FC4-6399-4D6A-9612-E0013BEE9CF3}" type="pres">
      <dgm:prSet presAssocID="{2EA2E10F-FAEF-4493-898D-DFA228FE1837}" presName="linear" presStyleCnt="0">
        <dgm:presLayoutVars>
          <dgm:animLvl val="lvl"/>
          <dgm:resizeHandles val="exact"/>
        </dgm:presLayoutVars>
      </dgm:prSet>
      <dgm:spPr/>
    </dgm:pt>
    <dgm:pt modelId="{0CCB9BBC-546A-464C-A394-BE99FC422A6E}" type="pres">
      <dgm:prSet presAssocID="{DA1257AA-5013-4DA9-820C-0E10AD439160}" presName="parentText" presStyleLbl="node1" presStyleIdx="0" presStyleCnt="3">
        <dgm:presLayoutVars>
          <dgm:chMax val="0"/>
          <dgm:bulletEnabled val="1"/>
        </dgm:presLayoutVars>
      </dgm:prSet>
      <dgm:spPr/>
    </dgm:pt>
    <dgm:pt modelId="{E0D15DCB-A85C-4641-ABF4-7804D814A31A}" type="pres">
      <dgm:prSet presAssocID="{DA1257AA-5013-4DA9-820C-0E10AD439160}" presName="childText" presStyleLbl="revTx" presStyleIdx="0" presStyleCnt="3">
        <dgm:presLayoutVars>
          <dgm:bulletEnabled val="1"/>
        </dgm:presLayoutVars>
      </dgm:prSet>
      <dgm:spPr/>
    </dgm:pt>
    <dgm:pt modelId="{E4B683AA-1AE5-451F-8DB5-5AA34BC97D7F}" type="pres">
      <dgm:prSet presAssocID="{1B2216F1-CFBB-4868-96B9-B5E0583D0F14}" presName="parentText" presStyleLbl="node1" presStyleIdx="1" presStyleCnt="3">
        <dgm:presLayoutVars>
          <dgm:chMax val="0"/>
          <dgm:bulletEnabled val="1"/>
        </dgm:presLayoutVars>
      </dgm:prSet>
      <dgm:spPr/>
    </dgm:pt>
    <dgm:pt modelId="{556A9A9F-D672-459D-8BDE-27948BF220DD}" type="pres">
      <dgm:prSet presAssocID="{1B2216F1-CFBB-4868-96B9-B5E0583D0F14}" presName="childText" presStyleLbl="revTx" presStyleIdx="1" presStyleCnt="3">
        <dgm:presLayoutVars>
          <dgm:bulletEnabled val="1"/>
        </dgm:presLayoutVars>
      </dgm:prSet>
      <dgm:spPr/>
    </dgm:pt>
    <dgm:pt modelId="{2CAFFDE7-97F4-4866-AF9D-8C12BC1D950F}" type="pres">
      <dgm:prSet presAssocID="{A215E609-38F7-4DD2-B71C-DEA51D4862E7}" presName="parentText" presStyleLbl="node1" presStyleIdx="2" presStyleCnt="3">
        <dgm:presLayoutVars>
          <dgm:chMax val="0"/>
          <dgm:bulletEnabled val="1"/>
        </dgm:presLayoutVars>
      </dgm:prSet>
      <dgm:spPr/>
    </dgm:pt>
    <dgm:pt modelId="{F210DEA1-A711-4A5E-8ECA-A6F58AA73A48}" type="pres">
      <dgm:prSet presAssocID="{A215E609-38F7-4DD2-B71C-DEA51D4862E7}" presName="childText" presStyleLbl="revTx" presStyleIdx="2" presStyleCnt="3">
        <dgm:presLayoutVars>
          <dgm:bulletEnabled val="1"/>
        </dgm:presLayoutVars>
      </dgm:prSet>
      <dgm:spPr/>
    </dgm:pt>
  </dgm:ptLst>
  <dgm:cxnLst>
    <dgm:cxn modelId="{81E7512C-481A-433A-B5B5-6082B2D9D3C4}" srcId="{1B2216F1-CFBB-4868-96B9-B5E0583D0F14}" destId="{AFAC521E-EFE1-4EAB-8EBF-2EE89D91ACC6}" srcOrd="1" destOrd="0" parTransId="{C5DA1048-ED19-44BE-B6BD-E71CA36ADE85}" sibTransId="{5ECEE8DC-C427-4D5F-BFC8-3124AE8B48B2}"/>
    <dgm:cxn modelId="{6F6A9C2F-4089-4B6F-994B-FF208F0D12F8}" srcId="{DA1257AA-5013-4DA9-820C-0E10AD439160}" destId="{39D9336B-F938-4620-BE46-63654384F4D4}" srcOrd="1" destOrd="0" parTransId="{0919BB74-FEEA-49C5-9E33-FB2B7D86AAF4}" sibTransId="{EA11D2DA-6B80-4800-8403-103C47E0C334}"/>
    <dgm:cxn modelId="{BC2CAE3C-8F15-42A2-BC45-13BB15656755}" type="presOf" srcId="{AFAC521E-EFE1-4EAB-8EBF-2EE89D91ACC6}" destId="{556A9A9F-D672-459D-8BDE-27948BF220DD}" srcOrd="0" destOrd="1" presId="urn:microsoft.com/office/officeart/2005/8/layout/vList2"/>
    <dgm:cxn modelId="{B1330B66-31DA-4A7A-BF51-76546EA6D47C}" type="presOf" srcId="{DA1257AA-5013-4DA9-820C-0E10AD439160}" destId="{0CCB9BBC-546A-464C-A394-BE99FC422A6E}" srcOrd="0" destOrd="0" presId="urn:microsoft.com/office/officeart/2005/8/layout/vList2"/>
    <dgm:cxn modelId="{9EBA1F6A-D5C7-4F9A-85B1-D65648DEA3F8}" type="presOf" srcId="{C56FF575-39CB-4032-A249-64C5A88E51B5}" destId="{556A9A9F-D672-459D-8BDE-27948BF220DD}" srcOrd="0" destOrd="0" presId="urn:microsoft.com/office/officeart/2005/8/layout/vList2"/>
    <dgm:cxn modelId="{2EAA454F-B179-4FB3-8F02-B9701451E367}" srcId="{DA1257AA-5013-4DA9-820C-0E10AD439160}" destId="{3C68AFCE-F98B-43DB-BB94-40D7CEA5CF26}" srcOrd="2" destOrd="0" parTransId="{85F07326-E61A-4877-A943-9C0CEA21DECD}" sibTransId="{6F20DCC0-79D6-4001-BB7E-7711B8236AFB}"/>
    <dgm:cxn modelId="{7D6E9853-1D4D-4E57-AC4D-7284B36A833B}" type="presOf" srcId="{1F08998A-4C1B-4C4F-A3F8-0B42C1309CDE}" destId="{556A9A9F-D672-459D-8BDE-27948BF220DD}" srcOrd="0" destOrd="2" presId="urn:microsoft.com/office/officeart/2005/8/layout/vList2"/>
    <dgm:cxn modelId="{8D8EAC55-05CF-4895-B7A6-04D5BEF18C7A}" type="presOf" srcId="{1B2216F1-CFBB-4868-96B9-B5E0583D0F14}" destId="{E4B683AA-1AE5-451F-8DB5-5AA34BC97D7F}" srcOrd="0" destOrd="0" presId="urn:microsoft.com/office/officeart/2005/8/layout/vList2"/>
    <dgm:cxn modelId="{D6B5A378-CEBE-455E-A720-DA77C1473341}" srcId="{DA1257AA-5013-4DA9-820C-0E10AD439160}" destId="{DD1E1695-58F7-47EA-9CAC-5481966A7210}" srcOrd="0" destOrd="0" parTransId="{01E2D244-51CB-4935-979A-9017C6C1C179}" sibTransId="{605FD6CE-F5C9-4319-97AF-EFF73593F34B}"/>
    <dgm:cxn modelId="{15144983-3E4D-473C-ACEA-44DD8C6E6049}" type="presOf" srcId="{2EA2E10F-FAEF-4493-898D-DFA228FE1837}" destId="{FB657FC4-6399-4D6A-9612-E0013BEE9CF3}" srcOrd="0" destOrd="0" presId="urn:microsoft.com/office/officeart/2005/8/layout/vList2"/>
    <dgm:cxn modelId="{C7FF0285-CF6E-4ED2-85E2-0C2B123FD971}" srcId="{A215E609-38F7-4DD2-B71C-DEA51D4862E7}" destId="{EC0D2144-D208-4B06-9205-FF6F493A5288}" srcOrd="0" destOrd="0" parTransId="{1FE81B94-1782-4447-A7A4-1AD20FFF29F7}" sibTransId="{9AA3FC1E-9335-42FA-A49C-B42DF495D120}"/>
    <dgm:cxn modelId="{50936F88-ED67-4372-8D4B-0EAA19512982}" type="presOf" srcId="{3C68AFCE-F98B-43DB-BB94-40D7CEA5CF26}" destId="{E0D15DCB-A85C-4641-ABF4-7804D814A31A}" srcOrd="0" destOrd="2" presId="urn:microsoft.com/office/officeart/2005/8/layout/vList2"/>
    <dgm:cxn modelId="{DCBC498B-B1F8-4F97-9CC8-5D1658301AB1}" srcId="{1B2216F1-CFBB-4868-96B9-B5E0583D0F14}" destId="{1F08998A-4C1B-4C4F-A3F8-0B42C1309CDE}" srcOrd="2" destOrd="0" parTransId="{F52909CD-E1EE-4404-AD70-4228D03A2617}" sibTransId="{38D3FB50-9A14-44D4-8CAA-B4EC26178A0D}"/>
    <dgm:cxn modelId="{1D7C16B2-EBD5-4385-89E9-9FF127747F0D}" type="presOf" srcId="{EC0D2144-D208-4B06-9205-FF6F493A5288}" destId="{F210DEA1-A711-4A5E-8ECA-A6F58AA73A48}" srcOrd="0" destOrd="0" presId="urn:microsoft.com/office/officeart/2005/8/layout/vList2"/>
    <dgm:cxn modelId="{189825B7-05A7-45C8-AB30-086F67C5D6E5}" srcId="{1B2216F1-CFBB-4868-96B9-B5E0583D0F14}" destId="{C56FF575-39CB-4032-A249-64C5A88E51B5}" srcOrd="0" destOrd="0" parTransId="{A49106A1-4F1D-4258-AB41-8DFE9000CB7E}" sibTransId="{7C3A78E3-3ED0-4A35-AB63-7257969E9B06}"/>
    <dgm:cxn modelId="{BD50B0CC-3FB1-4ACD-8A03-9C5AD6F5EAD8}" type="presOf" srcId="{A215E609-38F7-4DD2-B71C-DEA51D4862E7}" destId="{2CAFFDE7-97F4-4866-AF9D-8C12BC1D950F}" srcOrd="0" destOrd="0" presId="urn:microsoft.com/office/officeart/2005/8/layout/vList2"/>
    <dgm:cxn modelId="{FC3EC7CC-A801-4076-98C8-A3705613A218}" srcId="{2EA2E10F-FAEF-4493-898D-DFA228FE1837}" destId="{A215E609-38F7-4DD2-B71C-DEA51D4862E7}" srcOrd="2" destOrd="0" parTransId="{7A64959E-B2F6-48FD-9147-A84A7A2551AC}" sibTransId="{D6B5C8C5-806F-4717-88C0-03B370258597}"/>
    <dgm:cxn modelId="{DAC345D0-D63D-46A5-89A7-C8E1D01DE7FE}" type="presOf" srcId="{39D9336B-F938-4620-BE46-63654384F4D4}" destId="{E0D15DCB-A85C-4641-ABF4-7804D814A31A}" srcOrd="0" destOrd="1" presId="urn:microsoft.com/office/officeart/2005/8/layout/vList2"/>
    <dgm:cxn modelId="{2BCF2FE1-E1C1-4CE1-AF53-607DD8BB792E}" srcId="{2EA2E10F-FAEF-4493-898D-DFA228FE1837}" destId="{DA1257AA-5013-4DA9-820C-0E10AD439160}" srcOrd="0" destOrd="0" parTransId="{DBC75EA7-DCCF-40DA-A3C1-1B7B9F9BFAC2}" sibTransId="{F1EFA012-5BC4-4792-BDC1-DEE4CD6D1E9F}"/>
    <dgm:cxn modelId="{9DDE76E2-792C-403E-A385-B9FF49355ED8}" srcId="{2EA2E10F-FAEF-4493-898D-DFA228FE1837}" destId="{1B2216F1-CFBB-4868-96B9-B5E0583D0F14}" srcOrd="1" destOrd="0" parTransId="{E75E7B99-1E3F-4172-82BE-F5268DAF784A}" sibTransId="{047A4341-878D-4387-B362-39B9E66C2381}"/>
    <dgm:cxn modelId="{B14A91FC-4162-490A-9860-F50D6F1DD8A3}" type="presOf" srcId="{DD1E1695-58F7-47EA-9CAC-5481966A7210}" destId="{E0D15DCB-A85C-4641-ABF4-7804D814A31A}" srcOrd="0" destOrd="0" presId="urn:microsoft.com/office/officeart/2005/8/layout/vList2"/>
    <dgm:cxn modelId="{EEF65E9F-D3A8-4A32-B8E6-C74AF72A4C9A}" type="presParOf" srcId="{FB657FC4-6399-4D6A-9612-E0013BEE9CF3}" destId="{0CCB9BBC-546A-464C-A394-BE99FC422A6E}" srcOrd="0" destOrd="0" presId="urn:microsoft.com/office/officeart/2005/8/layout/vList2"/>
    <dgm:cxn modelId="{E622CC1E-9EBF-4BE5-8C4D-6D46145CA152}" type="presParOf" srcId="{FB657FC4-6399-4D6A-9612-E0013BEE9CF3}" destId="{E0D15DCB-A85C-4641-ABF4-7804D814A31A}" srcOrd="1" destOrd="0" presId="urn:microsoft.com/office/officeart/2005/8/layout/vList2"/>
    <dgm:cxn modelId="{A4B34DB6-B2BF-4E3D-A20F-BE5EDFB5518A}" type="presParOf" srcId="{FB657FC4-6399-4D6A-9612-E0013BEE9CF3}" destId="{E4B683AA-1AE5-451F-8DB5-5AA34BC97D7F}" srcOrd="2" destOrd="0" presId="urn:microsoft.com/office/officeart/2005/8/layout/vList2"/>
    <dgm:cxn modelId="{88E291A9-13E7-4B01-884F-A86E7EBA1B57}" type="presParOf" srcId="{FB657FC4-6399-4D6A-9612-E0013BEE9CF3}" destId="{556A9A9F-D672-459D-8BDE-27948BF220DD}" srcOrd="3" destOrd="0" presId="urn:microsoft.com/office/officeart/2005/8/layout/vList2"/>
    <dgm:cxn modelId="{147940DE-2AB9-44E5-859B-EE061AF36A9C}" type="presParOf" srcId="{FB657FC4-6399-4D6A-9612-E0013BEE9CF3}" destId="{2CAFFDE7-97F4-4866-AF9D-8C12BC1D950F}" srcOrd="4" destOrd="0" presId="urn:microsoft.com/office/officeart/2005/8/layout/vList2"/>
    <dgm:cxn modelId="{F6112AC5-C4DE-4147-B83D-62E8CA2214C7}" type="presParOf" srcId="{FB657FC4-6399-4D6A-9612-E0013BEE9CF3}" destId="{F210DEA1-A711-4A5E-8ECA-A6F58AA73A48}"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B9BBC-546A-464C-A394-BE99FC422A6E}">
      <dsp:nvSpPr>
        <dsp:cNvPr id="0" name=""/>
        <dsp:cNvSpPr/>
      </dsp:nvSpPr>
      <dsp:spPr>
        <a:xfrm>
          <a:off x="0" y="3917"/>
          <a:ext cx="8323498" cy="47941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Copernicus</a:t>
          </a:r>
          <a:endParaRPr lang="en-150" sz="2400" kern="1200" dirty="0"/>
        </a:p>
      </dsp:txBody>
      <dsp:txXfrm>
        <a:off x="23403" y="27320"/>
        <a:ext cx="8276692" cy="432608"/>
      </dsp:txXfrm>
    </dsp:sp>
    <dsp:sp modelId="{E0D15DCB-A85C-4641-ABF4-7804D814A31A}">
      <dsp:nvSpPr>
        <dsp:cNvPr id="0" name=""/>
        <dsp:cNvSpPr/>
      </dsp:nvSpPr>
      <dsp:spPr>
        <a:xfrm>
          <a:off x="0" y="483331"/>
          <a:ext cx="8323498" cy="1526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27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Provides </a:t>
          </a:r>
          <a:r>
            <a:rPr lang="en-US" sz="2000" b="1" kern="1200" dirty="0"/>
            <a:t>Earth observation data </a:t>
          </a:r>
          <a:r>
            <a:rPr lang="en-US" sz="2000" b="0" kern="1200" dirty="0"/>
            <a:t>which helps to understand and </a:t>
          </a:r>
          <a:r>
            <a:rPr lang="en-US" sz="2000" b="1" kern="1200" dirty="0"/>
            <a:t>quantify risks </a:t>
          </a:r>
          <a:r>
            <a:rPr lang="en-US" sz="2000" b="0" kern="1200" dirty="0"/>
            <a:t>and to detect and </a:t>
          </a:r>
          <a:r>
            <a:rPr lang="en-US" sz="2000" b="1" kern="1200" dirty="0"/>
            <a:t>monitor hazards</a:t>
          </a:r>
          <a:endParaRPr lang="en-150" sz="2000" kern="1200" dirty="0"/>
        </a:p>
        <a:p>
          <a:pPr marL="228600" lvl="1" indent="-228600" algn="l" defTabSz="889000">
            <a:lnSpc>
              <a:spcPct val="90000"/>
            </a:lnSpc>
            <a:spcBef>
              <a:spcPct val="0"/>
            </a:spcBef>
            <a:spcAft>
              <a:spcPct val="20000"/>
            </a:spcAft>
            <a:buChar char="•"/>
          </a:pPr>
          <a:r>
            <a:rPr lang="en-US" sz="2000" b="0" kern="1200" dirty="0"/>
            <a:t>Services are </a:t>
          </a:r>
          <a:r>
            <a:rPr lang="en-US" sz="2000" b="1" kern="1200" dirty="0"/>
            <a:t>operational</a:t>
          </a:r>
          <a:endParaRPr lang="en-150" sz="2000" b="0" kern="1200" dirty="0"/>
        </a:p>
        <a:p>
          <a:pPr marL="228600" lvl="1" indent="-228600" algn="l" defTabSz="889000">
            <a:lnSpc>
              <a:spcPct val="90000"/>
            </a:lnSpc>
            <a:spcBef>
              <a:spcPct val="0"/>
            </a:spcBef>
            <a:spcAft>
              <a:spcPct val="20000"/>
            </a:spcAft>
            <a:buChar char="•"/>
          </a:pPr>
          <a:r>
            <a:rPr lang="en-US" sz="2000" b="1" kern="1200" dirty="0"/>
            <a:t>Supports downstream development </a:t>
          </a:r>
          <a:r>
            <a:rPr lang="en-US" sz="2000" kern="1200" dirty="0"/>
            <a:t>with cloud-based infrastructure</a:t>
          </a:r>
          <a:br>
            <a:rPr lang="en-US" sz="2000" kern="1200" dirty="0"/>
          </a:br>
          <a:br>
            <a:rPr lang="en-US" sz="2000" kern="1200" dirty="0"/>
          </a:br>
          <a:endParaRPr lang="en-150" sz="2000" kern="1200" dirty="0"/>
        </a:p>
      </dsp:txBody>
      <dsp:txXfrm>
        <a:off x="0" y="483331"/>
        <a:ext cx="8323498" cy="1526749"/>
      </dsp:txXfrm>
    </dsp:sp>
    <dsp:sp modelId="{E4B683AA-1AE5-451F-8DB5-5AA34BC97D7F}">
      <dsp:nvSpPr>
        <dsp:cNvPr id="0" name=""/>
        <dsp:cNvSpPr/>
      </dsp:nvSpPr>
      <dsp:spPr>
        <a:xfrm>
          <a:off x="0" y="2010081"/>
          <a:ext cx="8323498" cy="47941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Galileo and EGNOS</a:t>
          </a:r>
          <a:endParaRPr lang="en-150" sz="2400" kern="1200" dirty="0"/>
        </a:p>
      </dsp:txBody>
      <dsp:txXfrm>
        <a:off x="23403" y="2033484"/>
        <a:ext cx="8276692" cy="432608"/>
      </dsp:txXfrm>
    </dsp:sp>
    <dsp:sp modelId="{556A9A9F-D672-459D-8BDE-27948BF220DD}">
      <dsp:nvSpPr>
        <dsp:cNvPr id="0" name=""/>
        <dsp:cNvSpPr/>
      </dsp:nvSpPr>
      <dsp:spPr>
        <a:xfrm>
          <a:off x="0" y="2489495"/>
          <a:ext cx="8323498" cy="1068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27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t>Assist </a:t>
          </a:r>
          <a:r>
            <a:rPr lang="en-US" sz="2000" kern="1200" dirty="0"/>
            <a:t>responders (and vehicles/drones) </a:t>
          </a:r>
          <a:r>
            <a:rPr lang="en-US" sz="2000" b="1" kern="1200" dirty="0"/>
            <a:t>to navigate </a:t>
          </a:r>
          <a:r>
            <a:rPr lang="en-US" sz="2000" b="0" kern="1200" dirty="0"/>
            <a:t>in</a:t>
          </a:r>
          <a:r>
            <a:rPr lang="en-US" sz="2000" kern="1200" dirty="0"/>
            <a:t> the field</a:t>
          </a:r>
          <a:endParaRPr lang="en-150" sz="2000" kern="1200" dirty="0"/>
        </a:p>
        <a:p>
          <a:pPr marL="228600" lvl="1" indent="-228600" algn="l" defTabSz="889000">
            <a:lnSpc>
              <a:spcPct val="90000"/>
            </a:lnSpc>
            <a:spcBef>
              <a:spcPct val="0"/>
            </a:spcBef>
            <a:spcAft>
              <a:spcPct val="20000"/>
            </a:spcAft>
            <a:buChar char="•"/>
          </a:pPr>
          <a:r>
            <a:rPr lang="en-US" sz="2000" kern="1200" dirty="0"/>
            <a:t>Enable crowdsourcing applications (geo-tagged images)</a:t>
          </a:r>
          <a:endParaRPr lang="en-150" sz="2000" kern="1200" dirty="0"/>
        </a:p>
        <a:p>
          <a:pPr marL="228600" lvl="1" indent="-228600" algn="l" defTabSz="889000">
            <a:lnSpc>
              <a:spcPct val="90000"/>
            </a:lnSpc>
            <a:spcBef>
              <a:spcPct val="0"/>
            </a:spcBef>
            <a:spcAft>
              <a:spcPct val="20000"/>
            </a:spcAft>
            <a:buChar char="•"/>
          </a:pPr>
          <a:r>
            <a:rPr lang="en-US" sz="2000" b="1" i="0" kern="1200" dirty="0"/>
            <a:t>Receivers</a:t>
          </a:r>
          <a:r>
            <a:rPr lang="en-US" sz="2000" b="0" i="0" kern="1200" dirty="0"/>
            <a:t> accurately detect earthquakes, landslides, land deformations</a:t>
          </a:r>
          <a:br>
            <a:rPr lang="en-US" sz="2000" b="0" i="0" kern="1200" dirty="0"/>
          </a:br>
          <a:endParaRPr lang="en-150" sz="2000" kern="1200" dirty="0"/>
        </a:p>
      </dsp:txBody>
      <dsp:txXfrm>
        <a:off x="0" y="2489495"/>
        <a:ext cx="8323498" cy="1068724"/>
      </dsp:txXfrm>
    </dsp:sp>
    <dsp:sp modelId="{2CAFFDE7-97F4-4866-AF9D-8C12BC1D950F}">
      <dsp:nvSpPr>
        <dsp:cNvPr id="0" name=""/>
        <dsp:cNvSpPr/>
      </dsp:nvSpPr>
      <dsp:spPr>
        <a:xfrm>
          <a:off x="0" y="3558220"/>
          <a:ext cx="8323498" cy="479414"/>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IRIS² and GOVSATCOM</a:t>
          </a:r>
          <a:endParaRPr lang="en-150" sz="2400" kern="1200" baseline="30000" dirty="0"/>
        </a:p>
      </dsp:txBody>
      <dsp:txXfrm>
        <a:off x="23403" y="3581623"/>
        <a:ext cx="8276692" cy="432608"/>
      </dsp:txXfrm>
    </dsp:sp>
    <dsp:sp modelId="{F210DEA1-A711-4A5E-8ECA-A6F58AA73A48}">
      <dsp:nvSpPr>
        <dsp:cNvPr id="0" name=""/>
        <dsp:cNvSpPr/>
      </dsp:nvSpPr>
      <dsp:spPr>
        <a:xfrm>
          <a:off x="0" y="4037634"/>
          <a:ext cx="8323498" cy="729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27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i="0" kern="1200" dirty="0"/>
            <a:t>Provide connectivity</a:t>
          </a:r>
          <a:r>
            <a:rPr lang="en-US" sz="2000" b="0" i="0" kern="1200" dirty="0"/>
            <a:t> to first responders and humanitarian aid actors, enable secure and resilient communication and data transmission services</a:t>
          </a:r>
          <a:br>
            <a:rPr lang="en-US" sz="2000" kern="1200" dirty="0"/>
          </a:br>
          <a:endParaRPr lang="en-150" sz="2000" kern="1200" dirty="0"/>
        </a:p>
      </dsp:txBody>
      <dsp:txXfrm>
        <a:off x="0" y="4037634"/>
        <a:ext cx="8323498" cy="7294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3A939EFE-0303-44F6-9A16-FD3B5E015DB1}" type="datetimeFigureOut">
              <a:rPr lang="en-GB" smtClean="0"/>
              <a:t>11/12/2023</a:t>
            </a:fld>
            <a:endParaRPr lang="en-GB"/>
          </a:p>
        </p:txBody>
      </p:sp>
      <p:sp>
        <p:nvSpPr>
          <p:cNvPr id="4" name="Footer Placeholder 3"/>
          <p:cNvSpPr>
            <a:spLocks noGrp="1"/>
          </p:cNvSpPr>
          <p:nvPr>
            <p:ph type="ftr" sz="quarter" idx="2"/>
          </p:nvPr>
        </p:nvSpPr>
        <p:spPr>
          <a:xfrm>
            <a:off x="0" y="9377319"/>
            <a:ext cx="2945659"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377319"/>
            <a:ext cx="2945659" cy="49534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A3B926D1-0013-4A80-B64E-9D824EE65210}" type="datetimeFigureOut">
              <a:rPr lang="en-GB" smtClean="0"/>
              <a:t>11/12/2023</a:t>
            </a:fld>
            <a:endParaRPr lang="en-GB"/>
          </a:p>
        </p:txBody>
      </p:sp>
      <p:sp>
        <p:nvSpPr>
          <p:cNvPr id="4" name="Slide Image Placeholder 3"/>
          <p:cNvSpPr>
            <a:spLocks noGrp="1" noRot="1" noChangeAspect="1"/>
          </p:cNvSpPr>
          <p:nvPr>
            <p:ph type="sldImg" idx="2"/>
          </p:nvPr>
        </p:nvSpPr>
        <p:spPr>
          <a:xfrm>
            <a:off x="436563" y="1233488"/>
            <a:ext cx="5924550"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21"/>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9"/>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9"/>
            <a:ext cx="2945659" cy="49534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Copernicus Emergency Management Service (EMS) has three main components, Early Warning </a:t>
            </a:r>
            <a:r>
              <a:rPr lang="en-US" sz="1200" kern="1200" dirty="0" err="1">
                <a:solidFill>
                  <a:schemeClr val="tx1"/>
                </a:solidFill>
                <a:effectLst/>
                <a:latin typeface="+mn-lt"/>
                <a:ea typeface="+mn-ea"/>
                <a:cs typeface="+mn-cs"/>
              </a:rPr>
              <a:t>andRapid</a:t>
            </a:r>
            <a:r>
              <a:rPr lang="en-US" sz="1200" kern="1200" dirty="0">
                <a:solidFill>
                  <a:schemeClr val="tx1"/>
                </a:solidFill>
                <a:effectLst/>
                <a:latin typeface="+mn-lt"/>
                <a:ea typeface="+mn-ea"/>
                <a:cs typeface="+mn-cs"/>
              </a:rPr>
              <a:t>  Mapping, /risk and recovery mapping, as well as a dedicated component for the validation of the mapping products.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326637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Land Service is divided into three main </a:t>
            </a:r>
            <a:r>
              <a:rPr lang="en-US" dirty="0"/>
              <a:t>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a:t>
            </a:r>
            <a:r>
              <a:rPr lang="en-US" baseline="0" dirty="0"/>
              <a:t> </a:t>
            </a:r>
            <a:r>
              <a:rPr lang="en-US" sz="1200" b="0" i="0" kern="1200" dirty="0">
                <a:solidFill>
                  <a:schemeClr val="tx1"/>
                </a:solidFill>
                <a:effectLst/>
                <a:latin typeface="+mn-lt"/>
                <a:ea typeface="+mn-ea"/>
                <a:cs typeface="+mn-cs"/>
              </a:rPr>
              <a:t>Land Service (</a:t>
            </a:r>
            <a:r>
              <a:rPr lang="en-US" sz="1200" b="0" i="1" kern="1200" dirty="0">
                <a:solidFill>
                  <a:schemeClr val="tx1"/>
                </a:solidFill>
                <a:effectLst/>
                <a:latin typeface="+mn-lt"/>
                <a:ea typeface="+mn-ea"/>
                <a:cs typeface="+mn-cs"/>
              </a:rPr>
              <a:t>Providing bio-geophysical products of global land surface): </a:t>
            </a:r>
            <a:r>
              <a:rPr lang="en-US" sz="1200" b="0" i="0" kern="1200" dirty="0">
                <a:solidFill>
                  <a:schemeClr val="tx1"/>
                </a:solidFill>
                <a:effectLst/>
                <a:latin typeface="+mn-lt"/>
                <a:ea typeface="+mn-ea"/>
                <a:cs typeface="+mn-cs"/>
              </a:rPr>
              <a:t> is a component of the Copernicus Land service that provides a series of bio-geophysical products on the status and evolution of land surface at global scale at mid and low spatial resolution. Production and delivery of the parameters take place in a timely manner and are complemented by the constitution of long term time series. The products are used to monitor the vegetation, the water cycle and the energy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Pan-European: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pan-European component provides information about the land cover and land use (LC/LU), land cover and land use changes and land cover characteristics. The latter includes information about imperviousness, forests, natural grasslands, wetlands, and permanent water 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local component focuses on different </a:t>
            </a:r>
            <a:r>
              <a:rPr lang="en-US" sz="1200" b="0" i="1" kern="1200" dirty="0">
                <a:solidFill>
                  <a:schemeClr val="tx1"/>
                </a:solidFill>
                <a:effectLst/>
                <a:latin typeface="+mn-lt"/>
                <a:ea typeface="+mn-ea"/>
                <a:cs typeface="+mn-cs"/>
              </a:rPr>
              <a:t>hotspots</a:t>
            </a:r>
            <a:r>
              <a:rPr lang="en-US" sz="1200" b="0" i="0" kern="1200" dirty="0">
                <a:solidFill>
                  <a:schemeClr val="tx1"/>
                </a:solidFill>
                <a:effectLst/>
                <a:latin typeface="+mn-lt"/>
                <a:ea typeface="+mn-ea"/>
                <a:cs typeface="+mn-cs"/>
              </a:rPr>
              <a:t>, i.e. areas that are prone to specific environmental challenges and problems. This includes detailed LC/LU information for the larger EU cities (Urban Atlas), riparian zones along European river networks and NATURA 2000 sites. It will also include maps of coastal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The CORINE Land Cover (CLC) inventory was initiated in 1985 (reference year 1990). Updates have been produced in 2000, 2006, and 2012. It consists of an inventory of land cover in 44 classes.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202697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rPr>
              <a:t>The Climate Change Service will provide information aimed at providing:</a:t>
            </a:r>
          </a:p>
          <a:p>
            <a:pPr fontAlgn="base"/>
            <a:r>
              <a:rPr lang="en-US" sz="1200" b="0" i="0" kern="1200" dirty="0">
                <a:solidFill>
                  <a:schemeClr val="tx1"/>
                </a:solidFill>
                <a:effectLst/>
                <a:latin typeface="+mn-lt"/>
                <a:ea typeface="+mn-ea"/>
                <a:cs typeface="+mn-cs"/>
              </a:rPr>
              <a:t>The Copernicus Climate Change service responds to environmental and societal challenges associated with human-induced climate changes.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service will give access to information for monitoring and predicting climate change and will, therefore, help to support adaptation and mitigation. It benefits from a sustained network of </a:t>
            </a:r>
            <a:r>
              <a:rPr lang="en-US" sz="1200" b="0" i="1" kern="1200" dirty="0">
                <a:solidFill>
                  <a:schemeClr val="tx1"/>
                </a:solidFill>
                <a:effectLst/>
                <a:latin typeface="+mn-lt"/>
                <a:ea typeface="+mn-ea"/>
                <a:cs typeface="+mn-cs"/>
              </a:rPr>
              <a:t>in situ</a:t>
            </a:r>
            <a:r>
              <a:rPr lang="en-US" sz="1200" b="0" i="0" kern="1200" dirty="0">
                <a:solidFill>
                  <a:schemeClr val="tx1"/>
                </a:solidFill>
                <a:effectLst/>
                <a:latin typeface="+mn-lt"/>
                <a:ea typeface="+mn-ea"/>
                <a:cs typeface="+mn-cs"/>
              </a:rPr>
              <a:t> and satellite-based observations, re-analysis of the Earth climate and modelling scenarios, based on a variety of climate projections.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service will provide access to several climate indicators (e.g. temperature increase, sea level rise, ice sheet melting, warming up of the ocean) and climate indices (e.g. based on records of temperature, precipitation, drought event) for both the identified climate drivers and the expected climate impacts.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Copernicus Climate Change service is under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endParaRPr>
          </a:p>
          <a:p>
            <a:endParaRPr lang="en-US" sz="1600" dirty="0"/>
          </a:p>
          <a:p>
            <a:r>
              <a:rPr lang="en-US" sz="1600" dirty="0"/>
              <a:t>The service will provide information for monitoring and predicting climate change and help to support adaptation and mitigation</a:t>
            </a:r>
          </a:p>
          <a:p>
            <a:r>
              <a:rPr lang="sk-SK" sz="1600" dirty="0" err="1"/>
              <a:t>It</a:t>
            </a:r>
            <a:r>
              <a:rPr lang="sk-SK" sz="1600" dirty="0"/>
              <a:t> </a:t>
            </a:r>
            <a:r>
              <a:rPr lang="sk-SK" sz="1600" dirty="0" err="1"/>
              <a:t>will</a:t>
            </a:r>
            <a:r>
              <a:rPr lang="sk-SK" sz="1600" dirty="0"/>
              <a:t> </a:t>
            </a:r>
            <a:r>
              <a:rPr lang="sk-SK" sz="1600" dirty="0" err="1"/>
              <a:t>give</a:t>
            </a:r>
            <a:r>
              <a:rPr lang="sk-SK" sz="1600" dirty="0"/>
              <a:t> </a:t>
            </a:r>
            <a:r>
              <a:rPr lang="sk-SK" sz="1600" dirty="0" err="1"/>
              <a:t>access</a:t>
            </a:r>
            <a:r>
              <a:rPr lang="sk-SK" sz="1600" dirty="0"/>
              <a:t> to </a:t>
            </a:r>
            <a:r>
              <a:rPr lang="sk-SK" sz="1600" dirty="0" err="1"/>
              <a:t>several</a:t>
            </a:r>
            <a:r>
              <a:rPr lang="sk-SK" sz="1600" dirty="0"/>
              <a:t> </a:t>
            </a:r>
            <a:r>
              <a:rPr lang="sk-SK" sz="1600" dirty="0" err="1"/>
              <a:t>Essential</a:t>
            </a:r>
            <a:r>
              <a:rPr lang="sk-SK" sz="1600" dirty="0"/>
              <a:t> </a:t>
            </a:r>
            <a:r>
              <a:rPr lang="sk-SK" sz="1600" dirty="0" err="1"/>
              <a:t>Climate</a:t>
            </a:r>
            <a:r>
              <a:rPr lang="sk-SK" sz="1600" dirty="0"/>
              <a:t> </a:t>
            </a:r>
            <a:r>
              <a:rPr lang="sk-SK" sz="1600" dirty="0" err="1"/>
              <a:t>Variables</a:t>
            </a:r>
            <a:r>
              <a:rPr lang="sk-SK" sz="1600" dirty="0"/>
              <a:t> </a:t>
            </a:r>
            <a:r>
              <a:rPr lang="sk-SK" sz="1600" dirty="0" err="1"/>
              <a:t>e.g</a:t>
            </a:r>
            <a:r>
              <a:rPr lang="sk-SK" sz="1600" dirty="0"/>
              <a:t>. :</a:t>
            </a:r>
          </a:p>
          <a:p>
            <a:pPr lvl="1"/>
            <a:r>
              <a:rPr lang="sk-SK" sz="1600" dirty="0" err="1"/>
              <a:t>temperature</a:t>
            </a:r>
            <a:r>
              <a:rPr lang="sk-SK" sz="1600" dirty="0"/>
              <a:t> </a:t>
            </a:r>
            <a:r>
              <a:rPr lang="sk-SK" sz="1600" dirty="0" err="1"/>
              <a:t>increase</a:t>
            </a:r>
            <a:r>
              <a:rPr lang="sk-SK" sz="1600" dirty="0"/>
              <a:t>, </a:t>
            </a:r>
            <a:r>
              <a:rPr lang="sk-SK" sz="1600" dirty="0" err="1"/>
              <a:t>sea</a:t>
            </a:r>
            <a:r>
              <a:rPr lang="sk-SK" sz="1600" dirty="0"/>
              <a:t> level </a:t>
            </a:r>
            <a:r>
              <a:rPr lang="sk-SK" sz="1600" dirty="0" err="1"/>
              <a:t>rise</a:t>
            </a:r>
            <a:r>
              <a:rPr lang="sk-SK" sz="1600" dirty="0"/>
              <a:t>, </a:t>
            </a:r>
            <a:r>
              <a:rPr lang="sk-SK" sz="1600" dirty="0" err="1"/>
              <a:t>ice</a:t>
            </a:r>
            <a:r>
              <a:rPr lang="sk-SK" sz="1600" dirty="0"/>
              <a:t> </a:t>
            </a:r>
            <a:r>
              <a:rPr lang="sk-SK" sz="1600" dirty="0" err="1"/>
              <a:t>sheet</a:t>
            </a:r>
            <a:r>
              <a:rPr lang="sk-SK" sz="1600" dirty="0"/>
              <a:t> </a:t>
            </a:r>
            <a:r>
              <a:rPr lang="sk-SK" sz="1600" dirty="0" err="1"/>
              <a:t>melting</a:t>
            </a:r>
            <a:r>
              <a:rPr lang="sk-SK" sz="1600" dirty="0"/>
              <a:t>, </a:t>
            </a:r>
            <a:r>
              <a:rPr lang="sk-SK" sz="1600" dirty="0" err="1"/>
              <a:t>warming</a:t>
            </a:r>
            <a:r>
              <a:rPr lang="sk-SK" sz="1600" dirty="0"/>
              <a:t> </a:t>
            </a:r>
            <a:r>
              <a:rPr lang="sk-SK" sz="1600" dirty="0" err="1"/>
              <a:t>up</a:t>
            </a:r>
            <a:r>
              <a:rPr lang="sk-SK" sz="1600" dirty="0"/>
              <a:t> of </a:t>
            </a:r>
            <a:r>
              <a:rPr lang="sk-SK" sz="1600" dirty="0" err="1"/>
              <a:t>the</a:t>
            </a:r>
            <a:r>
              <a:rPr lang="sk-SK" sz="1600" dirty="0"/>
              <a:t> </a:t>
            </a:r>
            <a:r>
              <a:rPr lang="sk-SK" sz="1600" dirty="0" err="1"/>
              <a:t>ocean</a:t>
            </a:r>
            <a:r>
              <a:rPr lang="sk-SK" sz="1600" dirty="0"/>
              <a:t> and </a:t>
            </a:r>
            <a:r>
              <a:rPr lang="sk-SK" sz="1600" dirty="0" err="1"/>
              <a:t>several</a:t>
            </a:r>
            <a:r>
              <a:rPr lang="sk-SK" sz="1600" dirty="0"/>
              <a:t> </a:t>
            </a:r>
            <a:r>
              <a:rPr lang="sk-SK" sz="1600" dirty="0" err="1"/>
              <a:t>climate</a:t>
            </a:r>
            <a:r>
              <a:rPr lang="sk-SK" sz="1600" dirty="0"/>
              <a:t> </a:t>
            </a:r>
            <a:r>
              <a:rPr lang="sk-SK" sz="1600" dirty="0" err="1"/>
              <a:t>indices</a:t>
            </a:r>
            <a:endParaRPr lang="sk-SK" sz="1600" dirty="0"/>
          </a:p>
          <a:p>
            <a:r>
              <a:rPr lang="sk-SK" sz="1600" dirty="0" err="1"/>
              <a:t>The</a:t>
            </a:r>
            <a:r>
              <a:rPr lang="sk-SK" sz="1600" dirty="0"/>
              <a:t> Service </a:t>
            </a:r>
            <a:r>
              <a:rPr lang="sk-SK" sz="1600" dirty="0" err="1"/>
              <a:t>is</a:t>
            </a:r>
            <a:r>
              <a:rPr lang="sk-SK" sz="1600" dirty="0"/>
              <a:t> </a:t>
            </a:r>
            <a:r>
              <a:rPr lang="sk-SK" sz="1600" dirty="0" err="1"/>
              <a:t>currently</a:t>
            </a:r>
            <a:r>
              <a:rPr lang="sk-SK" sz="1600" dirty="0"/>
              <a:t> </a:t>
            </a:r>
            <a:r>
              <a:rPr lang="sk-SK" sz="1600" dirty="0" err="1"/>
              <a:t>under</a:t>
            </a:r>
            <a:r>
              <a:rPr lang="sk-SK" sz="1600" dirty="0"/>
              <a:t> </a:t>
            </a:r>
            <a:r>
              <a:rPr lang="sk-SK" sz="1600" dirty="0" err="1"/>
              <a:t>implementation</a:t>
            </a:r>
            <a:r>
              <a:rPr lang="sk-SK" sz="1600" dirty="0"/>
              <a:t> </a:t>
            </a:r>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107750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rPr>
              <a:t>The Climate Change Service will provide information aimed at providing:</a:t>
            </a:r>
          </a:p>
          <a:p>
            <a:pPr fontAlgn="base"/>
            <a:r>
              <a:rPr lang="en-US" sz="1200" b="0" i="0" kern="1200" dirty="0">
                <a:solidFill>
                  <a:schemeClr val="tx1"/>
                </a:solidFill>
                <a:effectLst/>
                <a:latin typeface="+mn-lt"/>
                <a:ea typeface="+mn-ea"/>
                <a:cs typeface="+mn-cs"/>
              </a:rPr>
              <a:t>The Copernicus Climate Change service responds to environmental and societal challenges associated with human-induced climate changes.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service will give access to information for monitoring and predicting climate change and will, therefore, help to support adaptation and mitigation. It benefits from a sustained network of </a:t>
            </a:r>
            <a:r>
              <a:rPr lang="en-US" sz="1200" b="0" i="1" kern="1200" dirty="0">
                <a:solidFill>
                  <a:schemeClr val="tx1"/>
                </a:solidFill>
                <a:effectLst/>
                <a:latin typeface="+mn-lt"/>
                <a:ea typeface="+mn-ea"/>
                <a:cs typeface="+mn-cs"/>
              </a:rPr>
              <a:t>in situ</a:t>
            </a:r>
            <a:r>
              <a:rPr lang="en-US" sz="1200" b="0" i="0" kern="1200" dirty="0">
                <a:solidFill>
                  <a:schemeClr val="tx1"/>
                </a:solidFill>
                <a:effectLst/>
                <a:latin typeface="+mn-lt"/>
                <a:ea typeface="+mn-ea"/>
                <a:cs typeface="+mn-cs"/>
              </a:rPr>
              <a:t> and satellite-based observations, re-analysis of the Earth climate and modelling scenarios, based on a variety of climate projections.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service will provide access to several climate indicators (e.g. temperature increase, sea level rise, ice sheet melting, warming up of the ocean) and climate indices (e.g. based on records of temperature, precipitation, drought event) for both the identified climate drivers and the expected climate impacts.</a:t>
            </a:r>
          </a:p>
          <a:p>
            <a:pPr fontAlgn="base"/>
            <a:r>
              <a:rPr lang="en-US" sz="1200" b="0" i="0" kern="1200" dirty="0">
                <a:solidFill>
                  <a:schemeClr val="tx1"/>
                </a:solidFill>
                <a:effectLst/>
                <a:latin typeface="+mn-lt"/>
                <a:ea typeface="+mn-ea"/>
                <a:cs typeface="+mn-cs"/>
              </a:rPr>
              <a:t> </a:t>
            </a:r>
          </a:p>
          <a:p>
            <a:pPr fontAlgn="base"/>
            <a:r>
              <a:rPr lang="en-US" sz="1200" b="0" i="0" kern="1200" dirty="0">
                <a:solidFill>
                  <a:schemeClr val="tx1"/>
                </a:solidFill>
                <a:effectLst/>
                <a:latin typeface="+mn-lt"/>
                <a:ea typeface="+mn-ea"/>
                <a:cs typeface="+mn-cs"/>
              </a:rPr>
              <a:t>The Copernicus Climate Change service is under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endParaRPr>
          </a:p>
          <a:p>
            <a:endParaRPr lang="en-US" sz="1600" dirty="0"/>
          </a:p>
          <a:p>
            <a:r>
              <a:rPr lang="en-US" sz="1600" dirty="0"/>
              <a:t>The service will provide information for monitoring and predicting climate change and help to support adaptation and mitigation</a:t>
            </a:r>
          </a:p>
          <a:p>
            <a:r>
              <a:rPr lang="sk-SK" sz="1600" dirty="0" err="1"/>
              <a:t>It</a:t>
            </a:r>
            <a:r>
              <a:rPr lang="sk-SK" sz="1600" dirty="0"/>
              <a:t> </a:t>
            </a:r>
            <a:r>
              <a:rPr lang="sk-SK" sz="1600" dirty="0" err="1"/>
              <a:t>will</a:t>
            </a:r>
            <a:r>
              <a:rPr lang="sk-SK" sz="1600" dirty="0"/>
              <a:t> </a:t>
            </a:r>
            <a:r>
              <a:rPr lang="sk-SK" sz="1600" dirty="0" err="1"/>
              <a:t>give</a:t>
            </a:r>
            <a:r>
              <a:rPr lang="sk-SK" sz="1600" dirty="0"/>
              <a:t> </a:t>
            </a:r>
            <a:r>
              <a:rPr lang="sk-SK" sz="1600" dirty="0" err="1"/>
              <a:t>access</a:t>
            </a:r>
            <a:r>
              <a:rPr lang="sk-SK" sz="1600" dirty="0"/>
              <a:t> to </a:t>
            </a:r>
            <a:r>
              <a:rPr lang="sk-SK" sz="1600" dirty="0" err="1"/>
              <a:t>several</a:t>
            </a:r>
            <a:r>
              <a:rPr lang="sk-SK" sz="1600" dirty="0"/>
              <a:t> </a:t>
            </a:r>
            <a:r>
              <a:rPr lang="sk-SK" sz="1600" dirty="0" err="1"/>
              <a:t>Essential</a:t>
            </a:r>
            <a:r>
              <a:rPr lang="sk-SK" sz="1600" dirty="0"/>
              <a:t> </a:t>
            </a:r>
            <a:r>
              <a:rPr lang="sk-SK" sz="1600" dirty="0" err="1"/>
              <a:t>Climate</a:t>
            </a:r>
            <a:r>
              <a:rPr lang="sk-SK" sz="1600" dirty="0"/>
              <a:t> </a:t>
            </a:r>
            <a:r>
              <a:rPr lang="sk-SK" sz="1600" dirty="0" err="1"/>
              <a:t>Variables</a:t>
            </a:r>
            <a:r>
              <a:rPr lang="sk-SK" sz="1600" dirty="0"/>
              <a:t> </a:t>
            </a:r>
            <a:r>
              <a:rPr lang="sk-SK" sz="1600" dirty="0" err="1"/>
              <a:t>e.g</a:t>
            </a:r>
            <a:r>
              <a:rPr lang="sk-SK" sz="1600" dirty="0"/>
              <a:t>. :</a:t>
            </a:r>
          </a:p>
          <a:p>
            <a:pPr lvl="1"/>
            <a:r>
              <a:rPr lang="sk-SK" sz="1600" dirty="0" err="1"/>
              <a:t>temperature</a:t>
            </a:r>
            <a:r>
              <a:rPr lang="sk-SK" sz="1600" dirty="0"/>
              <a:t> </a:t>
            </a:r>
            <a:r>
              <a:rPr lang="sk-SK" sz="1600" dirty="0" err="1"/>
              <a:t>increase</a:t>
            </a:r>
            <a:r>
              <a:rPr lang="sk-SK" sz="1600" dirty="0"/>
              <a:t>, </a:t>
            </a:r>
            <a:r>
              <a:rPr lang="sk-SK" sz="1600" dirty="0" err="1"/>
              <a:t>sea</a:t>
            </a:r>
            <a:r>
              <a:rPr lang="sk-SK" sz="1600" dirty="0"/>
              <a:t> level </a:t>
            </a:r>
            <a:r>
              <a:rPr lang="sk-SK" sz="1600" dirty="0" err="1"/>
              <a:t>rise</a:t>
            </a:r>
            <a:r>
              <a:rPr lang="sk-SK" sz="1600" dirty="0"/>
              <a:t>, </a:t>
            </a:r>
            <a:r>
              <a:rPr lang="sk-SK" sz="1600" dirty="0" err="1"/>
              <a:t>ice</a:t>
            </a:r>
            <a:r>
              <a:rPr lang="sk-SK" sz="1600" dirty="0"/>
              <a:t> </a:t>
            </a:r>
            <a:r>
              <a:rPr lang="sk-SK" sz="1600" dirty="0" err="1"/>
              <a:t>sheet</a:t>
            </a:r>
            <a:r>
              <a:rPr lang="sk-SK" sz="1600" dirty="0"/>
              <a:t> </a:t>
            </a:r>
            <a:r>
              <a:rPr lang="sk-SK" sz="1600" dirty="0" err="1"/>
              <a:t>melting</a:t>
            </a:r>
            <a:r>
              <a:rPr lang="sk-SK" sz="1600" dirty="0"/>
              <a:t>, </a:t>
            </a:r>
            <a:r>
              <a:rPr lang="sk-SK" sz="1600" dirty="0" err="1"/>
              <a:t>warming</a:t>
            </a:r>
            <a:r>
              <a:rPr lang="sk-SK" sz="1600" dirty="0"/>
              <a:t> </a:t>
            </a:r>
            <a:r>
              <a:rPr lang="sk-SK" sz="1600" dirty="0" err="1"/>
              <a:t>up</a:t>
            </a:r>
            <a:r>
              <a:rPr lang="sk-SK" sz="1600" dirty="0"/>
              <a:t> of </a:t>
            </a:r>
            <a:r>
              <a:rPr lang="sk-SK" sz="1600" dirty="0" err="1"/>
              <a:t>the</a:t>
            </a:r>
            <a:r>
              <a:rPr lang="sk-SK" sz="1600" dirty="0"/>
              <a:t> </a:t>
            </a:r>
            <a:r>
              <a:rPr lang="sk-SK" sz="1600" dirty="0" err="1"/>
              <a:t>ocean</a:t>
            </a:r>
            <a:r>
              <a:rPr lang="sk-SK" sz="1600" dirty="0"/>
              <a:t> and </a:t>
            </a:r>
            <a:r>
              <a:rPr lang="sk-SK" sz="1600" dirty="0" err="1"/>
              <a:t>several</a:t>
            </a:r>
            <a:r>
              <a:rPr lang="sk-SK" sz="1600" dirty="0"/>
              <a:t> </a:t>
            </a:r>
            <a:r>
              <a:rPr lang="sk-SK" sz="1600" dirty="0" err="1"/>
              <a:t>climate</a:t>
            </a:r>
            <a:r>
              <a:rPr lang="sk-SK" sz="1600" dirty="0"/>
              <a:t> </a:t>
            </a:r>
            <a:r>
              <a:rPr lang="sk-SK" sz="1600" dirty="0" err="1"/>
              <a:t>indices</a:t>
            </a:r>
            <a:endParaRPr lang="sk-SK" sz="1600" dirty="0"/>
          </a:p>
          <a:p>
            <a:r>
              <a:rPr lang="sk-SK" sz="1600" dirty="0" err="1"/>
              <a:t>The</a:t>
            </a:r>
            <a:r>
              <a:rPr lang="sk-SK" sz="1600" dirty="0"/>
              <a:t> Service </a:t>
            </a:r>
            <a:r>
              <a:rPr lang="sk-SK" sz="1600" dirty="0" err="1"/>
              <a:t>is</a:t>
            </a:r>
            <a:r>
              <a:rPr lang="sk-SK" sz="1600" dirty="0"/>
              <a:t> </a:t>
            </a:r>
            <a:r>
              <a:rPr lang="sk-SK" sz="1600" dirty="0" err="1"/>
              <a:t>currently</a:t>
            </a:r>
            <a:r>
              <a:rPr lang="sk-SK" sz="1600" dirty="0"/>
              <a:t> </a:t>
            </a:r>
            <a:r>
              <a:rPr lang="sk-SK" sz="1600" dirty="0" err="1"/>
              <a:t>under</a:t>
            </a:r>
            <a:r>
              <a:rPr lang="sk-SK" sz="1600" dirty="0"/>
              <a:t> </a:t>
            </a:r>
            <a:r>
              <a:rPr lang="sk-SK" sz="1600" dirty="0" err="1"/>
              <a:t>implementation</a:t>
            </a:r>
            <a:r>
              <a:rPr lang="sk-SK" sz="1600" dirty="0"/>
              <a:t> </a:t>
            </a:r>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928656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facebook.com/EuropeanGnssAgency" TargetMode="External"/><Relationship Id="rId3" Type="http://schemas.openxmlformats.org/officeDocument/2006/relationships/image" Target="../media/image20.png"/><Relationship Id="rId7" Type="http://schemas.openxmlformats.org/officeDocument/2006/relationships/hyperlink" Target="https://www.linkedin.com/company/european-gnss-agency" TargetMode="External"/><Relationship Id="rId12" Type="http://schemas.openxmlformats.org/officeDocument/2006/relationships/image" Target="../media/image24.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hyperlink" Target="https://www.youtube.com/user/egnos1" TargetMode="External"/><Relationship Id="rId5" Type="http://schemas.openxmlformats.org/officeDocument/2006/relationships/hyperlink" Target="https://www.instagram.com/space4eu/" TargetMode="External"/><Relationship Id="rId10" Type="http://schemas.openxmlformats.org/officeDocument/2006/relationships/image" Target="../media/image23.png"/><Relationship Id="rId4" Type="http://schemas.openxmlformats.org/officeDocument/2006/relationships/hyperlink" Target="http://www.euspa.europa.eu/" TargetMode="External"/><Relationship Id="rId9" Type="http://schemas.openxmlformats.org/officeDocument/2006/relationships/hyperlink" Target="https://twitter.com/EU_GNSS" TargetMode="External"/><Relationship Id="rId1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www.facebook.com/EuropeanGnssAgency" TargetMode="External"/><Relationship Id="rId3" Type="http://schemas.openxmlformats.org/officeDocument/2006/relationships/image" Target="../media/image27.png"/><Relationship Id="rId7" Type="http://schemas.openxmlformats.org/officeDocument/2006/relationships/hyperlink" Target="https://www.linkedin.com/company/european-gnss-agency" TargetMode="External"/><Relationship Id="rId12" Type="http://schemas.openxmlformats.org/officeDocument/2006/relationships/image" Target="../media/image31.png"/><Relationship Id="rId2" Type="http://schemas.openxmlformats.org/officeDocument/2006/relationships/image" Target="../media/image26.jpeg"/><Relationship Id="rId16"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8.png"/><Relationship Id="rId11" Type="http://schemas.openxmlformats.org/officeDocument/2006/relationships/hyperlink" Target="https://www.youtube.com/user/egnos1" TargetMode="External"/><Relationship Id="rId5" Type="http://schemas.openxmlformats.org/officeDocument/2006/relationships/hyperlink" Target="https://www.instagram.com/space4eu/" TargetMode="External"/><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hyperlink" Target="http://www.euspa.europa.eu/" TargetMode="External"/><Relationship Id="rId9" Type="http://schemas.openxmlformats.org/officeDocument/2006/relationships/hyperlink" Target="https://twitter.com/EU_GNSS" TargetMode="External"/><Relationship Id="rId14" Type="http://schemas.openxmlformats.org/officeDocument/2006/relationships/image" Target="../media/image3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bwMode="white">
          <a:xfrm>
            <a:off x="0" y="0"/>
            <a:ext cx="12192000"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bwMode="auto">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bwMode="auto">
          <a:xfrm>
            <a:off x="147302" y="3351588"/>
            <a:ext cx="11777526" cy="707886"/>
          </a:xfrm>
          <a:prstGeom prst="rect">
            <a:avLst/>
          </a:prstGeom>
        </p:spPr>
        <p:txBody>
          <a:bodyPr/>
          <a:lstStyle>
            <a:lvl1pPr>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25112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993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5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48673" y="6202800"/>
            <a:ext cx="27432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32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14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263" y="882000"/>
            <a:ext cx="11732718"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644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5411" y="154800"/>
            <a:ext cx="10081234" cy="565200"/>
          </a:xfrm>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263" y="882000"/>
            <a:ext cx="11732718" cy="5328000"/>
          </a:xfrm>
        </p:spPr>
        <p:txBody>
          <a:bodyPr/>
          <a:lstStyle>
            <a:lvl1pPr>
              <a:defRPr sz="1795">
                <a:solidFill>
                  <a:srgbClr val="FFCC4E"/>
                </a:solidFill>
              </a:defRPr>
            </a:lvl1pPr>
            <a:lvl2pPr>
              <a:defRPr sz="1795">
                <a:solidFill>
                  <a:srgbClr val="FFCC4E"/>
                </a:solidFill>
              </a:defRPr>
            </a:lvl2pPr>
            <a:lvl3pPr>
              <a:defRPr sz="1795">
                <a:solidFill>
                  <a:srgbClr val="FFCC4E"/>
                </a:solidFill>
              </a:defRPr>
            </a:lvl3pPr>
            <a:lvl4pPr>
              <a:defRPr sz="1795">
                <a:solidFill>
                  <a:srgbClr val="FFCC4E"/>
                </a:solidFill>
              </a:defRPr>
            </a:lvl4pPr>
            <a:lvl5pPr>
              <a:defRPr sz="1795">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err="1"/>
              <a:t>fth</a:t>
            </a:r>
            <a:r>
              <a:rPr lang="en-GB" noProof="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53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86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4383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a:solidFill>
                  <a:schemeClr val="bg1"/>
                </a:solidFill>
                <a:latin typeface="Arial" charset="0"/>
                <a:ea typeface="Arial" charset="0"/>
                <a:cs typeface="Arial" charset="0"/>
              </a:rPr>
              <a:t>Produced by</a:t>
            </a:r>
            <a:endParaRPr lang="en-US" sz="794">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chemeClr val="bg1"/>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Tree>
    <p:extLst>
      <p:ext uri="{BB962C8B-B14F-4D97-AF65-F5344CB8AC3E}">
        <p14:creationId xmlns:p14="http://schemas.microsoft.com/office/powerpoint/2010/main" val="256480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190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195851"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192000"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8375"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25656" y="3351588"/>
            <a:ext cx="11833243" cy="707886"/>
          </a:xfrm>
          <a:prstGeom prst="rect">
            <a:avLst/>
          </a:prstGeom>
        </p:spPr>
        <p:txBody>
          <a:bodyPr/>
          <a:lstStyle>
            <a:lvl1pPr algn="l">
              <a:defRPr sz="398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1" y="4106871"/>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49" y="6465593"/>
            <a:ext cx="9929648" cy="405130"/>
          </a:xfrm>
          <a:prstGeom prst="rect">
            <a:avLst/>
          </a:prstGeom>
        </p:spPr>
      </p:pic>
    </p:spTree>
    <p:extLst>
      <p:ext uri="{BB962C8B-B14F-4D97-AF65-F5344CB8AC3E}">
        <p14:creationId xmlns:p14="http://schemas.microsoft.com/office/powerpoint/2010/main" val="4762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399"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bwMode="white">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5" y="6452251"/>
            <a:ext cx="9929648" cy="405130"/>
          </a:xfrm>
          <a:prstGeom prst="rect">
            <a:avLst/>
          </a:prstGeom>
        </p:spPr>
      </p:pic>
    </p:spTree>
    <p:extLst>
      <p:ext uri="{BB962C8B-B14F-4D97-AF65-F5344CB8AC3E}">
        <p14:creationId xmlns:p14="http://schemas.microsoft.com/office/powerpoint/2010/main" val="1500293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69"/>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142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263"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917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372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99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952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549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263"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286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325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263" y="882192"/>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556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8656" y="0"/>
            <a:ext cx="1256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86301" y="2011305"/>
            <a:ext cx="2819400"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9"/>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86301" y="4524208"/>
            <a:ext cx="2812780" cy="314495"/>
          </a:xfrm>
          <a:prstGeom prst="rect">
            <a:avLst/>
          </a:prstGeom>
        </p:spPr>
        <p:txBody>
          <a:bodyPr vert="horz" lIns="65971" tIns="32986" rIns="65971" bIns="3298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86301" y="2041527"/>
            <a:ext cx="2819402" cy="2359024"/>
          </a:xfrm>
          <a:prstGeom prst="rect">
            <a:avLst/>
          </a:prstGeom>
        </p:spPr>
        <p:txBody>
          <a:bodyPr anchor="t">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86301" y="1740025"/>
            <a:ext cx="2819402" cy="261521"/>
          </a:xfrm>
          <a:prstGeom prst="rect">
            <a:avLst/>
          </a:prstGeom>
        </p:spPr>
        <p:txBody>
          <a:bodyPr vert="horz" lIns="65971" tIns="32986" rIns="65971" bIns="3298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4">
                <a:solidFill>
                  <a:srgbClr val="8197A6"/>
                </a:solidFill>
                <a:latin typeface="Arial" charset="0"/>
                <a:ea typeface="Arial" charset="0"/>
                <a:cs typeface="Arial" charset="0"/>
              </a:rPr>
              <a:t>Produced by</a:t>
            </a:r>
            <a:endParaRPr lang="en-US" sz="794">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86301" y="4406775"/>
            <a:ext cx="2819402"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Tree>
    <p:extLst>
      <p:ext uri="{BB962C8B-B14F-4D97-AF65-F5344CB8AC3E}">
        <p14:creationId xmlns:p14="http://schemas.microsoft.com/office/powerpoint/2010/main" val="99897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04"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bwMode="white">
          <a:xfrm>
            <a:off x="-1" y="0"/>
            <a:ext cx="1219200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63661" cy="5328000"/>
          </a:xfrm>
        </p:spPr>
        <p:txBody>
          <a:bodyPr/>
          <a:lstStyle>
            <a:lvl1pPr>
              <a:defRPr sz="1795"/>
            </a:lvl1pPr>
            <a:lvl2pPr>
              <a:defRPr sz="1795"/>
            </a:lvl2pPr>
            <a:lvl3pPr>
              <a:defRPr sz="1795"/>
            </a:lvl3pPr>
            <a:lvl4pPr>
              <a:defRPr sz="1795"/>
            </a:lvl4pPr>
            <a:lvl5pPr>
              <a:defRPr sz="1795"/>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69" y="6449087"/>
            <a:ext cx="9929648" cy="405130"/>
          </a:xfrm>
          <a:prstGeom prst="rect">
            <a:avLst/>
          </a:prstGeom>
        </p:spPr>
      </p:pic>
    </p:spTree>
    <p:extLst>
      <p:ext uri="{BB962C8B-B14F-4D97-AF65-F5344CB8AC3E}">
        <p14:creationId xmlns:p14="http://schemas.microsoft.com/office/powerpoint/2010/main" val="3473760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5240888-EA97-4FAB-B9CA-E67B7BA29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048" b="10644"/>
          <a:stretch/>
        </p:blipFill>
        <p:spPr>
          <a:xfrm>
            <a:off x="0" y="4547"/>
            <a:ext cx="12192000" cy="4067033"/>
          </a:xfrm>
          <a:prstGeom prst="rect">
            <a:avLst/>
          </a:prstGeom>
        </p:spPr>
      </p:pic>
      <p:sp>
        <p:nvSpPr>
          <p:cNvPr id="14" name="Title 1">
            <a:extLst>
              <a:ext uri="{FF2B5EF4-FFF2-40B4-BE49-F238E27FC236}">
                <a16:creationId xmlns:a16="http://schemas.microsoft.com/office/drawing/2014/main" id="{3B2F2EBF-0D24-4DAA-8913-A431E3E3C344}"/>
              </a:ext>
            </a:extLst>
          </p:cNvPr>
          <p:cNvSpPr>
            <a:spLocks noGrp="1"/>
          </p:cNvSpPr>
          <p:nvPr>
            <p:ph type="ctrTitle" hasCustomPrompt="1"/>
          </p:nvPr>
        </p:nvSpPr>
        <p:spPr>
          <a:xfrm>
            <a:off x="670110" y="4437008"/>
            <a:ext cx="5676101" cy="888812"/>
          </a:xfrm>
        </p:spPr>
        <p:txBody>
          <a:bodyPr anchor="b">
            <a:noAutofit/>
          </a:bodyPr>
          <a:lstStyle>
            <a:lvl1pPr algn="l">
              <a:defRPr sz="4000" b="0">
                <a:solidFill>
                  <a:schemeClr val="tx1">
                    <a:lumMod val="75000"/>
                    <a:lumOff val="25000"/>
                  </a:schemeClr>
                </a:solidFill>
                <a:latin typeface="Neo Sans W1G" panose="020B0504030504040204" pitchFamily="34" charset="0"/>
              </a:defRPr>
            </a:lvl1pPr>
          </a:lstStyle>
          <a:p>
            <a:r>
              <a:rPr lang="en-US" dirty="0"/>
              <a:t>Presentation Title</a:t>
            </a:r>
            <a:endParaRPr lang="LID4096" dirty="0"/>
          </a:p>
        </p:txBody>
      </p:sp>
      <p:sp>
        <p:nvSpPr>
          <p:cNvPr id="18" name="Subtitle 2">
            <a:extLst>
              <a:ext uri="{FF2B5EF4-FFF2-40B4-BE49-F238E27FC236}">
                <a16:creationId xmlns:a16="http://schemas.microsoft.com/office/drawing/2014/main" id="{56B91526-C79D-4F95-AD27-9C9EF03FA68A}"/>
              </a:ext>
            </a:extLst>
          </p:cNvPr>
          <p:cNvSpPr>
            <a:spLocks noGrp="1"/>
          </p:cNvSpPr>
          <p:nvPr>
            <p:ph type="subTitle" idx="1" hasCustomPrompt="1"/>
          </p:nvPr>
        </p:nvSpPr>
        <p:spPr>
          <a:xfrm>
            <a:off x="670109" y="5436054"/>
            <a:ext cx="5676100" cy="377497"/>
          </a:xfrm>
        </p:spPr>
        <p:txBody>
          <a:bodyPr>
            <a:normAutofit/>
          </a:bodyPr>
          <a:lstStyle>
            <a:lvl1pPr marL="0" indent="0" algn="l">
              <a:buNone/>
              <a:defRPr sz="1800">
                <a:solidFill>
                  <a:schemeClr val="tx1">
                    <a:lumMod val="65000"/>
                    <a:lumOff val="35000"/>
                  </a:schemeClr>
                </a:solidFill>
                <a:latin typeface="Neo Sans W1G" panose="020B05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 Conference Name</a:t>
            </a:r>
            <a:endParaRPr lang="LID4096" dirty="0"/>
          </a:p>
        </p:txBody>
      </p:sp>
      <p:sp>
        <p:nvSpPr>
          <p:cNvPr id="21" name="Date Placeholder 3">
            <a:extLst>
              <a:ext uri="{FF2B5EF4-FFF2-40B4-BE49-F238E27FC236}">
                <a16:creationId xmlns:a16="http://schemas.microsoft.com/office/drawing/2014/main" id="{2B335187-4EB8-4C89-A4FC-1E415AF365AC}"/>
              </a:ext>
            </a:extLst>
          </p:cNvPr>
          <p:cNvSpPr>
            <a:spLocks noGrp="1"/>
          </p:cNvSpPr>
          <p:nvPr>
            <p:ph type="dt" sz="half" idx="10"/>
          </p:nvPr>
        </p:nvSpPr>
        <p:spPr>
          <a:xfrm>
            <a:off x="670109" y="6260363"/>
            <a:ext cx="2743200" cy="182562"/>
          </a:xfrm>
          <a:prstGeom prst="rect">
            <a:avLst/>
          </a:prstGeom>
        </p:spPr>
        <p:txBody>
          <a:bodyPr/>
          <a:lstStyle>
            <a:lvl1pPr algn="l">
              <a:defRPr>
                <a:solidFill>
                  <a:schemeClr val="tx1">
                    <a:lumMod val="50000"/>
                    <a:lumOff val="50000"/>
                  </a:schemeClr>
                </a:solidFill>
              </a:defRPr>
            </a:lvl1pPr>
          </a:lstStyle>
          <a:p>
            <a:fld id="{EF7968EF-8B58-40DD-98E3-1940FC397E50}" type="datetime1">
              <a:rPr lang="LID4096" smtClean="0"/>
              <a:t>12/11/2023</a:t>
            </a:fld>
            <a:endParaRPr lang="LID4096" dirty="0"/>
          </a:p>
        </p:txBody>
      </p:sp>
      <p:pic>
        <p:nvPicPr>
          <p:cNvPr id="22" name="Picture 21">
            <a:extLst>
              <a:ext uri="{FF2B5EF4-FFF2-40B4-BE49-F238E27FC236}">
                <a16:creationId xmlns:a16="http://schemas.microsoft.com/office/drawing/2014/main" id="{CBA8AAE0-4DE5-437A-A31D-D8A9E4616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47463" y="4815489"/>
            <a:ext cx="3242019" cy="1275959"/>
          </a:xfrm>
          <a:prstGeom prst="rect">
            <a:avLst/>
          </a:prstGeom>
        </p:spPr>
      </p:pic>
      <p:sp>
        <p:nvSpPr>
          <p:cNvPr id="23" name="Rectangle 22">
            <a:extLst>
              <a:ext uri="{FF2B5EF4-FFF2-40B4-BE49-F238E27FC236}">
                <a16:creationId xmlns:a16="http://schemas.microsoft.com/office/drawing/2014/main" id="{12DED99D-3D28-4555-87EB-AE2234FCDECD}"/>
              </a:ext>
            </a:extLst>
          </p:cNvPr>
          <p:cNvSpPr/>
          <p:nvPr userDrawn="1"/>
        </p:nvSpPr>
        <p:spPr>
          <a:xfrm>
            <a:off x="0" y="-1980"/>
            <a:ext cx="12192000" cy="4067033"/>
          </a:xfrm>
          <a:prstGeom prst="rect">
            <a:avLst/>
          </a:prstGeom>
          <a:solidFill>
            <a:srgbClr val="0E41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4" name="Content Placeholder 17">
            <a:extLst>
              <a:ext uri="{FF2B5EF4-FFF2-40B4-BE49-F238E27FC236}">
                <a16:creationId xmlns:a16="http://schemas.microsoft.com/office/drawing/2014/main" id="{F92B7140-8A72-42F2-BDF3-4E49CB038BB9}"/>
              </a:ext>
            </a:extLst>
          </p:cNvPr>
          <p:cNvSpPr>
            <a:spLocks noGrp="1"/>
          </p:cNvSpPr>
          <p:nvPr>
            <p:ph sz="quarter" idx="11" hasCustomPrompt="1"/>
          </p:nvPr>
        </p:nvSpPr>
        <p:spPr>
          <a:xfrm>
            <a:off x="670109" y="5867942"/>
            <a:ext cx="5676100" cy="365125"/>
          </a:xfrm>
        </p:spPr>
        <p:txBody>
          <a:bodyPr>
            <a:normAutofit/>
          </a:bodyPr>
          <a:lstStyle>
            <a:lvl1pPr marL="0" indent="0">
              <a:buNone/>
              <a:defRPr sz="1600">
                <a:solidFill>
                  <a:schemeClr val="tx1">
                    <a:lumMod val="65000"/>
                    <a:lumOff val="35000"/>
                  </a:schemeClr>
                </a:solidFill>
                <a:latin typeface="Neo Sans W1G" panose="020B0504030504040204" pitchFamily="34" charset="0"/>
              </a:defRPr>
            </a:lvl1pPr>
          </a:lstStyle>
          <a:p>
            <a:pPr lvl="0"/>
            <a:r>
              <a:rPr lang="en-US" dirty="0"/>
              <a:t>Speaker name</a:t>
            </a:r>
            <a:endParaRPr lang="LID4096" dirty="0"/>
          </a:p>
        </p:txBody>
      </p:sp>
    </p:spTree>
    <p:extLst>
      <p:ext uri="{BB962C8B-B14F-4D97-AF65-F5344CB8AC3E}">
        <p14:creationId xmlns:p14="http://schemas.microsoft.com/office/powerpoint/2010/main" val="662771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706337"/>
            <a:ext cx="10515600" cy="4486954"/>
          </a:xfrm>
        </p:spPr>
        <p:txBody>
          <a:bodyPr/>
          <a:lstStyle>
            <a:lvl1pPr marL="266700" indent="-266700" algn="l">
              <a:lnSpc>
                <a:spcPct val="100000"/>
              </a:lnSpc>
              <a:buFont typeface="Arial" panose="020B0604020202020204" pitchFamily="34" charset="0"/>
              <a:buChar char="•"/>
              <a:defRPr baseline="0">
                <a:solidFill>
                  <a:schemeClr val="tx1">
                    <a:lumMod val="75000"/>
                    <a:lumOff val="25000"/>
                  </a:schemeClr>
                </a:solidFill>
                <a:latin typeface="+mn-lt"/>
              </a:defRPr>
            </a:lvl1pPr>
            <a:lvl2pPr marL="685800" indent="-228600" algn="l">
              <a:lnSpc>
                <a:spcPct val="100000"/>
              </a:lnSpc>
              <a:buFont typeface="Calibri Light" panose="020F0302020204030204" pitchFamily="34" charset="0"/>
              <a:buChar char="‒"/>
              <a:defRPr baseline="0">
                <a:solidFill>
                  <a:schemeClr val="tx1">
                    <a:lumMod val="75000"/>
                    <a:lumOff val="25000"/>
                  </a:schemeClr>
                </a:solidFill>
                <a:latin typeface="+mn-lt"/>
              </a:defRPr>
            </a:lvl2pPr>
            <a:lvl3pPr marL="1143000" indent="-228600" algn="l">
              <a:lnSpc>
                <a:spcPct val="100000"/>
              </a:lnSpc>
              <a:buFont typeface="Calibri Light" panose="020F0302020204030204" pitchFamily="34" charset="0"/>
              <a:buChar char="‒"/>
              <a:defRPr>
                <a:solidFill>
                  <a:schemeClr val="tx1">
                    <a:lumMod val="75000"/>
                    <a:lumOff val="25000"/>
                  </a:schemeClr>
                </a:solidFill>
                <a:latin typeface="+mn-lt"/>
              </a:defRPr>
            </a:lvl3pPr>
            <a:lvl4pPr marL="1600200" indent="-228600" algn="l">
              <a:lnSpc>
                <a:spcPct val="100000"/>
              </a:lnSpc>
              <a:buFont typeface="Calibri Light" panose="020F0302020204030204" pitchFamily="34" charset="0"/>
              <a:buChar char="‒"/>
              <a:defRPr>
                <a:solidFill>
                  <a:schemeClr val="tx1">
                    <a:lumMod val="75000"/>
                    <a:lumOff val="25000"/>
                  </a:schemeClr>
                </a:solidFill>
                <a:latin typeface="+mn-lt"/>
              </a:defRPr>
            </a:lvl4pPr>
            <a:lvl5pPr marL="2057400" indent="-228600" algn="l">
              <a:lnSpc>
                <a:spcPct val="100000"/>
              </a:lnSpc>
              <a:buFont typeface="Calibri Light" panose="020F0302020204030204" pitchFamily="34" charset="0"/>
              <a:buChar char="‒"/>
              <a:defRPr>
                <a:solidFill>
                  <a:schemeClr val="tx1">
                    <a:lumMod val="75000"/>
                    <a:lumOff val="25000"/>
                  </a:schemeClr>
                </a:solidFill>
                <a:latin typeface="+mn-lt"/>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sp>
        <p:nvSpPr>
          <p:cNvPr id="4" name="Content Placeholder 3"/>
          <p:cNvSpPr>
            <a:spLocks noGrp="1"/>
          </p:cNvSpPr>
          <p:nvPr>
            <p:ph sz="quarter" idx="10" hasCustomPrompt="1"/>
          </p:nvPr>
        </p:nvSpPr>
        <p:spPr>
          <a:xfrm>
            <a:off x="838200" y="596069"/>
            <a:ext cx="9139238" cy="865262"/>
          </a:xfrm>
        </p:spPr>
        <p:txBody>
          <a:bodyPr anchor="ctr">
            <a:noAutofit/>
          </a:bodyPr>
          <a:lstStyle>
            <a:lvl1pPr marL="0" indent="0">
              <a:lnSpc>
                <a:spcPct val="90000"/>
              </a:lnSpc>
              <a:spcBef>
                <a:spcPts val="0"/>
              </a:spcBef>
              <a:spcAft>
                <a:spcPts val="0"/>
              </a:spcAft>
              <a:buNone/>
              <a:defRPr sz="3200" b="1" baseline="0">
                <a:solidFill>
                  <a:schemeClr val="tx1">
                    <a:lumMod val="75000"/>
                    <a:lumOff val="25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2" name="Slide Number Placeholder 1"/>
          <p:cNvSpPr>
            <a:spLocks noGrp="1"/>
          </p:cNvSpPr>
          <p:nvPr>
            <p:ph type="sldNum" sz="quarter" idx="11"/>
          </p:nvPr>
        </p:nvSpPr>
        <p:spPr/>
        <p:txBody>
          <a:bodyPr/>
          <a:lstStyle/>
          <a:p>
            <a:fld id="{3520DCBE-BED3-4734-8114-7FD920ACA4E7}" type="slidenum">
              <a:rPr lang="en-GB" smtClean="0"/>
              <a:t>‹#›</a:t>
            </a:fld>
            <a:endParaRPr lang="en-GB"/>
          </a:p>
        </p:txBody>
      </p:sp>
      <p:pic>
        <p:nvPicPr>
          <p:cNvPr id="5" name="Picture 4">
            <a:extLst>
              <a:ext uri="{FF2B5EF4-FFF2-40B4-BE49-F238E27FC236}">
                <a16:creationId xmlns:a16="http://schemas.microsoft.com/office/drawing/2014/main" id="{DA746214-AC30-051C-4F39-9DC1136560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77672" y="385386"/>
            <a:ext cx="980172" cy="387876"/>
          </a:xfrm>
          <a:prstGeom prst="rect">
            <a:avLst/>
          </a:prstGeom>
        </p:spPr>
      </p:pic>
      <p:pic>
        <p:nvPicPr>
          <p:cNvPr id="6" name="Picture 5">
            <a:extLst>
              <a:ext uri="{FF2B5EF4-FFF2-40B4-BE49-F238E27FC236}">
                <a16:creationId xmlns:a16="http://schemas.microsoft.com/office/drawing/2014/main" id="{DAE256B4-0F2C-3BDF-8EF5-F1E26EA322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3823" y="413222"/>
            <a:ext cx="515121" cy="343414"/>
          </a:xfrm>
          <a:prstGeom prst="rect">
            <a:avLst/>
          </a:prstGeom>
        </p:spPr>
      </p:pic>
      <p:sp>
        <p:nvSpPr>
          <p:cNvPr id="7" name="TextBox 6">
            <a:extLst>
              <a:ext uri="{FF2B5EF4-FFF2-40B4-BE49-F238E27FC236}">
                <a16:creationId xmlns:a16="http://schemas.microsoft.com/office/drawing/2014/main" id="{CD0AC793-F3BD-23D9-0195-6B9D7A006CFE}"/>
              </a:ext>
            </a:extLst>
          </p:cNvPr>
          <p:cNvSpPr txBox="1"/>
          <p:nvPr userDrawn="1"/>
        </p:nvSpPr>
        <p:spPr>
          <a:xfrm>
            <a:off x="9069665" y="479725"/>
            <a:ext cx="914400" cy="267815"/>
          </a:xfrm>
          <a:prstGeom prst="rect">
            <a:avLst/>
          </a:prstGeom>
        </p:spPr>
        <p:txBody>
          <a:bodyPr vert="horz" wrap="none" lIns="91440" tIns="45720" rIns="91440" bIns="45720" rtlCol="0">
            <a:normAutofit fontScale="92500" lnSpcReduction="20000"/>
          </a:bodyPr>
          <a:lstStyle/>
          <a:p>
            <a:pPr algn="l"/>
            <a:r>
              <a:rPr lang="en-US" sz="1400" b="1" i="1" dirty="0">
                <a:solidFill>
                  <a:schemeClr val="tx1">
                    <a:lumMod val="50000"/>
                    <a:lumOff val="50000"/>
                  </a:schemeClr>
                </a:solidFill>
                <a:latin typeface="Nunito Sans ExtraBold" panose="00000900000000000000" pitchFamily="2" charset="0"/>
              </a:rPr>
              <a:t>#EUSpace</a:t>
            </a:r>
            <a:endParaRPr lang="LID4096" sz="1400" b="1" i="1" dirty="0">
              <a:solidFill>
                <a:schemeClr val="tx1">
                  <a:lumMod val="50000"/>
                  <a:lumOff val="50000"/>
                </a:schemeClr>
              </a:solidFill>
              <a:latin typeface="Nunito Sans ExtraBold" panose="00000900000000000000" pitchFamily="2" charset="0"/>
            </a:endParaRPr>
          </a:p>
        </p:txBody>
      </p:sp>
    </p:spTree>
    <p:extLst>
      <p:ext uri="{BB962C8B-B14F-4D97-AF65-F5344CB8AC3E}">
        <p14:creationId xmlns:p14="http://schemas.microsoft.com/office/powerpoint/2010/main" val="366067349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Rectangle 11"/>
          <p:cNvSpPr/>
          <p:nvPr/>
        </p:nvSpPr>
        <p:spPr>
          <a:xfrm>
            <a:off x="0" y="176645"/>
            <a:ext cx="12191999" cy="1665308"/>
          </a:xfrm>
          <a:prstGeom prst="rect">
            <a:avLst/>
          </a:prstGeom>
          <a:solidFill>
            <a:schemeClr val="tx1">
              <a:lumMod val="65000"/>
              <a:lumOff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838200" y="2016371"/>
            <a:ext cx="10515600" cy="4176919"/>
          </a:xfrm>
        </p:spPr>
        <p:txBody>
          <a:bodyPr/>
          <a:lstStyle>
            <a:lvl1pPr marL="457200" indent="-457200" algn="l">
              <a:lnSpc>
                <a:spcPct val="100000"/>
              </a:lnSpc>
              <a:buFont typeface="Arial" panose="020B0604020202020204" pitchFamily="34" charset="0"/>
              <a:buChar char="•"/>
              <a:defRPr baseline="0">
                <a:solidFill>
                  <a:schemeClr val="tx1">
                    <a:lumMod val="75000"/>
                    <a:lumOff val="25000"/>
                  </a:schemeClr>
                </a:solidFill>
                <a:latin typeface="+mj-lt"/>
              </a:defRPr>
            </a:lvl1pPr>
            <a:lvl2pPr marL="685800" indent="-228600" algn="l">
              <a:lnSpc>
                <a:spcPct val="100000"/>
              </a:lnSpc>
              <a:buFont typeface="Calibri Light" panose="020F0302020204030204" pitchFamily="34" charset="0"/>
              <a:buChar char="‒"/>
              <a:defRPr baseline="0">
                <a:solidFill>
                  <a:schemeClr val="tx1">
                    <a:lumMod val="75000"/>
                    <a:lumOff val="25000"/>
                  </a:schemeClr>
                </a:solidFill>
                <a:latin typeface="+mj-lt"/>
              </a:defRPr>
            </a:lvl2pPr>
            <a:lvl3pPr marL="1143000" indent="-228600" algn="l">
              <a:lnSpc>
                <a:spcPct val="100000"/>
              </a:lnSpc>
              <a:buFont typeface="Calibri Light" panose="020F0302020204030204" pitchFamily="34" charset="0"/>
              <a:buChar char="‒"/>
              <a:defRPr>
                <a:solidFill>
                  <a:schemeClr val="tx1">
                    <a:lumMod val="75000"/>
                    <a:lumOff val="25000"/>
                  </a:schemeClr>
                </a:solidFill>
                <a:latin typeface="+mj-lt"/>
              </a:defRPr>
            </a:lvl3pPr>
            <a:lvl4pPr marL="1600200" indent="-228600" algn="l">
              <a:lnSpc>
                <a:spcPct val="100000"/>
              </a:lnSpc>
              <a:buFont typeface="Calibri Light" panose="020F0302020204030204" pitchFamily="34" charset="0"/>
              <a:buChar char="‒"/>
              <a:defRPr>
                <a:solidFill>
                  <a:schemeClr val="tx1">
                    <a:lumMod val="75000"/>
                    <a:lumOff val="25000"/>
                  </a:schemeClr>
                </a:solidFill>
                <a:latin typeface="+mj-lt"/>
              </a:defRPr>
            </a:lvl4pPr>
            <a:lvl5pPr marL="2057400" indent="-228600" algn="l">
              <a:lnSpc>
                <a:spcPct val="100000"/>
              </a:lnSpc>
              <a:buFont typeface="Calibri Light" panose="020F0302020204030204" pitchFamily="34" charset="0"/>
              <a:buChar char="‒"/>
              <a:defRPr>
                <a:solidFill>
                  <a:schemeClr val="tx1">
                    <a:lumMod val="75000"/>
                    <a:lumOff val="25000"/>
                  </a:schemeClr>
                </a:solidFill>
                <a:latin typeface="+mj-lt"/>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sp>
        <p:nvSpPr>
          <p:cNvPr id="4"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8" name="Slide Number Placeholder 7"/>
          <p:cNvSpPr>
            <a:spLocks noGrp="1"/>
          </p:cNvSpPr>
          <p:nvPr>
            <p:ph type="sldNum" sz="quarter" idx="11"/>
          </p:nvPr>
        </p:nvSpPr>
        <p:spPr/>
        <p:txBody>
          <a:bodyPr/>
          <a:lstStyle/>
          <a:p>
            <a:fld id="{3520DCBE-BED3-4734-8114-7FD920ACA4E7}" type="slidenum">
              <a:rPr lang="en-GB" smtClean="0"/>
              <a:t>‹#›</a:t>
            </a:fld>
            <a:endParaRPr lang="en-GB"/>
          </a:p>
        </p:txBody>
      </p:sp>
      <p:pic>
        <p:nvPicPr>
          <p:cNvPr id="9" name="Picture 8">
            <a:extLst>
              <a:ext uri="{FF2B5EF4-FFF2-40B4-BE49-F238E27FC236}">
                <a16:creationId xmlns:a16="http://schemas.microsoft.com/office/drawing/2014/main" id="{A6C19AF9-DBC4-457B-98EE-3194D7748F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415767"/>
            <a:ext cx="1971542" cy="775938"/>
          </a:xfrm>
          <a:prstGeom prst="rect">
            <a:avLst/>
          </a:prstGeom>
        </p:spPr>
      </p:pic>
    </p:spTree>
    <p:extLst>
      <p:ext uri="{BB962C8B-B14F-4D97-AF65-F5344CB8AC3E}">
        <p14:creationId xmlns:p14="http://schemas.microsoft.com/office/powerpoint/2010/main" val="2952363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3399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Content Placeholder 3"/>
          <p:cNvSpPr>
            <a:spLocks noGrp="1"/>
          </p:cNvSpPr>
          <p:nvPr>
            <p:ph sz="quarter" idx="10" hasCustomPrompt="1"/>
          </p:nvPr>
        </p:nvSpPr>
        <p:spPr>
          <a:xfrm>
            <a:off x="838200" y="3086100"/>
            <a:ext cx="9139238" cy="1355272"/>
          </a:xfrm>
        </p:spPr>
        <p:txBody>
          <a:bodyPr anchor="ctr">
            <a:noAutofit/>
          </a:bodyPr>
          <a:lstStyle>
            <a:lvl1pPr marL="0" indent="0">
              <a:buNone/>
              <a:defRPr sz="4400" b="1"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8" name="Picture 7">
            <a:extLst>
              <a:ext uri="{FF2B5EF4-FFF2-40B4-BE49-F238E27FC236}">
                <a16:creationId xmlns:a16="http://schemas.microsoft.com/office/drawing/2014/main" id="{1D849DCD-6D2A-4726-919E-843BBBD377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3387567"/>
            <a:ext cx="1971542" cy="775938"/>
          </a:xfrm>
          <a:prstGeom prst="rect">
            <a:avLst/>
          </a:prstGeom>
        </p:spPr>
      </p:pic>
    </p:spTree>
    <p:extLst>
      <p:ext uri="{BB962C8B-B14F-4D97-AF65-F5344CB8AC3E}">
        <p14:creationId xmlns:p14="http://schemas.microsoft.com/office/powerpoint/2010/main" val="1148770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5181600" cy="4351338"/>
          </a:xfrm>
        </p:spPr>
        <p:txBody>
          <a:bodyPr/>
          <a:lstStyle>
            <a:lvl1pPr>
              <a:defRPr>
                <a:solidFill>
                  <a:schemeClr val="tx1">
                    <a:lumMod val="75000"/>
                    <a:lumOff val="25000"/>
                  </a:schemeClr>
                </a:solidFill>
              </a:defRPr>
            </a:lvl1pPr>
            <a:lvl2pPr marL="685800" indent="-228600">
              <a:buFont typeface="Calibri Light" panose="020F0302020204030204" pitchFamily="34" charset="0"/>
              <a:buChar char="‒"/>
              <a:defRPr>
                <a:solidFill>
                  <a:schemeClr val="tx1">
                    <a:lumMod val="75000"/>
                    <a:lumOff val="25000"/>
                  </a:schemeClr>
                </a:solidFill>
              </a:defRPr>
            </a:lvl2pPr>
            <a:lvl3pPr marL="1143000" indent="-228600">
              <a:buFont typeface="Calibri Light" panose="020F0302020204030204" pitchFamily="34" charset="0"/>
              <a:buChar char="‒"/>
              <a:defRPr>
                <a:solidFill>
                  <a:schemeClr val="tx1">
                    <a:lumMod val="75000"/>
                    <a:lumOff val="25000"/>
                  </a:schemeClr>
                </a:solidFill>
              </a:defRPr>
            </a:lvl3pPr>
            <a:lvl4pPr marL="1600200" indent="-228600">
              <a:buFont typeface="Calibri Light" panose="020F0302020204030204" pitchFamily="34" charset="0"/>
              <a:buChar char="‒"/>
              <a:defRPr>
                <a:solidFill>
                  <a:schemeClr val="tx1">
                    <a:lumMod val="75000"/>
                    <a:lumOff val="25000"/>
                  </a:schemeClr>
                </a:solidFill>
              </a:defRPr>
            </a:lvl4pPr>
            <a:lvl5pPr marL="2057400" indent="-228600">
              <a:buFont typeface="Calibri Light" panose="020F0302020204030204" pitchFamily="34" charset="0"/>
              <a:buChar char="‒"/>
              <a:defRPr>
                <a:solidFill>
                  <a:schemeClr val="tx1">
                    <a:lumMod val="75000"/>
                    <a:lumOff val="25000"/>
                  </a:schemeClr>
                </a:solidFill>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72200" y="1825625"/>
            <a:ext cx="5181600" cy="4351338"/>
          </a:xfrm>
        </p:spPr>
        <p:txBody>
          <a:bodyPr/>
          <a:lstStyle>
            <a:lvl1pPr>
              <a:defRPr>
                <a:solidFill>
                  <a:schemeClr val="tx1">
                    <a:lumMod val="75000"/>
                    <a:lumOff val="25000"/>
                  </a:schemeClr>
                </a:solidFill>
              </a:defRPr>
            </a:lvl1pPr>
            <a:lvl2pPr marL="685800" indent="-228600">
              <a:buFont typeface="Calibri Light" panose="020F0302020204030204" pitchFamily="34" charset="0"/>
              <a:buChar char="‒"/>
              <a:defRPr>
                <a:solidFill>
                  <a:schemeClr val="tx1">
                    <a:lumMod val="75000"/>
                    <a:lumOff val="25000"/>
                  </a:schemeClr>
                </a:solidFill>
              </a:defRPr>
            </a:lvl2pPr>
            <a:lvl3pPr marL="1143000" indent="-228600">
              <a:buFont typeface="Calibri Light" panose="020F0302020204030204" pitchFamily="34" charset="0"/>
              <a:buChar char="‒"/>
              <a:defRPr>
                <a:solidFill>
                  <a:schemeClr val="tx1">
                    <a:lumMod val="75000"/>
                    <a:lumOff val="25000"/>
                  </a:schemeClr>
                </a:solidFill>
              </a:defRPr>
            </a:lvl3pPr>
            <a:lvl4pPr marL="1600200" indent="-228600">
              <a:buFont typeface="Calibri Light" panose="020F0302020204030204" pitchFamily="34" charset="0"/>
              <a:buChar char="‒"/>
              <a:defRPr>
                <a:solidFill>
                  <a:schemeClr val="tx1">
                    <a:lumMod val="75000"/>
                    <a:lumOff val="25000"/>
                  </a:schemeClr>
                </a:solidFill>
              </a:defRPr>
            </a:lvl4pPr>
            <a:lvl5pPr marL="2057400" indent="-228600">
              <a:buFont typeface="Calibri Light" panose="020F0302020204030204" pitchFamily="34" charset="0"/>
              <a:buChar char="‒"/>
              <a:defRPr>
                <a:solidFill>
                  <a:schemeClr val="tx1">
                    <a:lumMod val="75000"/>
                    <a:lumOff val="25000"/>
                  </a:schemeClr>
                </a:solidFill>
              </a:defRPr>
            </a:lvl5pPr>
          </a:lstStyle>
          <a:p>
            <a:pPr lvl="0"/>
            <a:r>
              <a:rPr lang="en-US" dirty="0"/>
              <a:t>This is a list of bullet points</a:t>
            </a:r>
          </a:p>
          <a:p>
            <a:pPr lvl="1"/>
            <a:r>
              <a:rPr lang="en-US" dirty="0"/>
              <a:t>Keep your points as short as humanly possible!</a:t>
            </a:r>
          </a:p>
          <a:p>
            <a:pPr lvl="2"/>
            <a:r>
              <a:rPr lang="en-US" dirty="0"/>
              <a:t>Use pictures. Show, don’t tell.</a:t>
            </a:r>
          </a:p>
          <a:p>
            <a:pPr lvl="3"/>
            <a:r>
              <a:rPr lang="en-US" dirty="0"/>
              <a:t>Fourth level</a:t>
            </a:r>
          </a:p>
          <a:p>
            <a:pPr lvl="4"/>
            <a:r>
              <a:rPr lang="en-US" dirty="0"/>
              <a:t>Fifth level</a:t>
            </a:r>
            <a:endParaRPr lang="en-GB" dirty="0"/>
          </a:p>
        </p:txBody>
      </p:sp>
      <p:sp>
        <p:nvSpPr>
          <p:cNvPr id="7"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1"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1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12" name="Picture 11">
            <a:extLst>
              <a:ext uri="{FF2B5EF4-FFF2-40B4-BE49-F238E27FC236}">
                <a16:creationId xmlns:a16="http://schemas.microsoft.com/office/drawing/2014/main" id="{8680EA99-397C-4813-9A9F-8C7B86AC34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415767"/>
            <a:ext cx="1971542" cy="775938"/>
          </a:xfrm>
          <a:prstGeom prst="rect">
            <a:avLst/>
          </a:prstGeom>
        </p:spPr>
      </p:pic>
    </p:spTree>
    <p:extLst>
      <p:ext uri="{BB962C8B-B14F-4D97-AF65-F5344CB8AC3E}">
        <p14:creationId xmlns:p14="http://schemas.microsoft.com/office/powerpoint/2010/main" val="1313484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ctr">
            <a:normAutofit/>
          </a:bodyPr>
          <a:lstStyle>
            <a:lvl1pPr marL="0" indent="0">
              <a:buNone/>
              <a:defRPr sz="2800" b="1" u="none">
                <a:solidFill>
                  <a:schemeClr val="tx1">
                    <a:lumMod val="75000"/>
                    <a:lumOff val="2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tx1">
                    <a:lumMod val="75000"/>
                    <a:lumOff val="25000"/>
                  </a:schemeClr>
                </a:solidFill>
              </a:defRPr>
            </a:lvl1pPr>
            <a:lvl2pPr marL="685800" indent="-228600">
              <a:buFont typeface="Calibri Light" panose="020F0302020204030204" pitchFamily="34" charset="0"/>
              <a:buChar char="‒"/>
              <a:defRPr>
                <a:solidFill>
                  <a:schemeClr val="tx1">
                    <a:lumMod val="75000"/>
                    <a:lumOff val="25000"/>
                  </a:schemeClr>
                </a:solidFill>
              </a:defRPr>
            </a:lvl2pPr>
            <a:lvl3pPr marL="1143000" indent="-228600">
              <a:buFont typeface="Calibri Light" panose="020F0302020204030204" pitchFamily="34" charset="0"/>
              <a:buChar char="‒"/>
              <a:defRPr>
                <a:solidFill>
                  <a:schemeClr val="tx1">
                    <a:lumMod val="75000"/>
                    <a:lumOff val="25000"/>
                  </a:schemeClr>
                </a:solidFill>
              </a:defRPr>
            </a:lvl3pPr>
            <a:lvl4pPr marL="1600200" indent="-228600">
              <a:buFont typeface="Calibri Light" panose="020F0302020204030204" pitchFamily="34" charset="0"/>
              <a:buChar char="‒"/>
              <a:defRPr>
                <a:solidFill>
                  <a:schemeClr val="tx1">
                    <a:lumMod val="75000"/>
                    <a:lumOff val="25000"/>
                  </a:schemeClr>
                </a:solidFill>
              </a:defRPr>
            </a:lvl4pPr>
            <a:lvl5pPr marL="2057400" indent="-228600">
              <a:buFont typeface="Calibri Light" panose="020F0302020204030204" pitchFamily="34" charset="0"/>
              <a:buChar cha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ctr">
            <a:normAutofit/>
          </a:bodyPr>
          <a:lstStyle>
            <a:lvl1pPr marL="0" indent="0">
              <a:buNone/>
              <a:defRPr sz="2800" b="1">
                <a:solidFill>
                  <a:schemeClr val="tx1">
                    <a:lumMod val="75000"/>
                    <a:lumOff val="2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lumMod val="75000"/>
                    <a:lumOff val="25000"/>
                  </a:schemeClr>
                </a:solidFill>
              </a:defRPr>
            </a:lvl1pPr>
            <a:lvl2pPr marL="685800" indent="-228600">
              <a:buFont typeface="Calibri Light" panose="020F0302020204030204" pitchFamily="34" charset="0"/>
              <a:buChar char="‒"/>
              <a:defRPr>
                <a:solidFill>
                  <a:schemeClr val="tx1">
                    <a:lumMod val="75000"/>
                    <a:lumOff val="25000"/>
                  </a:schemeClr>
                </a:solidFill>
              </a:defRPr>
            </a:lvl2pPr>
            <a:lvl3pPr marL="1143000" indent="-228600">
              <a:buFont typeface="Calibri Light" panose="020F0302020204030204" pitchFamily="34" charset="0"/>
              <a:buChar char="‒"/>
              <a:defRPr>
                <a:solidFill>
                  <a:schemeClr val="tx1">
                    <a:lumMod val="75000"/>
                    <a:lumOff val="25000"/>
                  </a:schemeClr>
                </a:solidFill>
              </a:defRPr>
            </a:lvl3pPr>
            <a:lvl4pPr marL="1600200" indent="-228600">
              <a:buFont typeface="Calibri Light" panose="020F0302020204030204" pitchFamily="34" charset="0"/>
              <a:buChar char="‒"/>
              <a:defRPr>
                <a:solidFill>
                  <a:schemeClr val="tx1">
                    <a:lumMod val="75000"/>
                    <a:lumOff val="25000"/>
                  </a:schemeClr>
                </a:solidFill>
              </a:defRPr>
            </a:lvl4pPr>
            <a:lvl5pPr marL="2057400" indent="-228600">
              <a:buFont typeface="Calibri Light" panose="020F0302020204030204" pitchFamily="34" charset="0"/>
              <a:buChar cha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400" b="1"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10" name="Slide Number Placeholder 5"/>
          <p:cNvSpPr>
            <a:spLocks noGrp="1"/>
          </p:cNvSpPr>
          <p:nvPr>
            <p:ph type="sldNum" sz="quarter" idx="11"/>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13" name="Picture 12">
            <a:extLst>
              <a:ext uri="{FF2B5EF4-FFF2-40B4-BE49-F238E27FC236}">
                <a16:creationId xmlns:a16="http://schemas.microsoft.com/office/drawing/2014/main" id="{48229A19-4C4A-4FEA-87FA-9EB095C980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415767"/>
            <a:ext cx="1971542" cy="775938"/>
          </a:xfrm>
          <a:prstGeom prst="rect">
            <a:avLst/>
          </a:prstGeom>
        </p:spPr>
      </p:pic>
    </p:spTree>
    <p:extLst>
      <p:ext uri="{BB962C8B-B14F-4D97-AF65-F5344CB8AC3E}">
        <p14:creationId xmlns:p14="http://schemas.microsoft.com/office/powerpoint/2010/main" val="404378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838200" y="351064"/>
            <a:ext cx="9139238" cy="1355272"/>
          </a:xfrm>
        </p:spPr>
        <p:txBody>
          <a:bodyPr anchor="ctr">
            <a:noAutofit/>
          </a:bodyPr>
          <a:lstStyle>
            <a:lvl1pPr marL="0" indent="0">
              <a:buNone/>
              <a:defRPr sz="4000" b="1" baseline="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TYPE SLIDE TITLE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9" name="Picture 8">
            <a:extLst>
              <a:ext uri="{FF2B5EF4-FFF2-40B4-BE49-F238E27FC236}">
                <a16:creationId xmlns:a16="http://schemas.microsoft.com/office/drawing/2014/main" id="{AF3FBB4C-01AD-43D5-9AB1-506E8BFFB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415767"/>
            <a:ext cx="1971542" cy="775938"/>
          </a:xfrm>
          <a:prstGeom prst="rect">
            <a:avLst/>
          </a:prstGeom>
        </p:spPr>
      </p:pic>
    </p:spTree>
    <p:extLst>
      <p:ext uri="{BB962C8B-B14F-4D97-AF65-F5344CB8AC3E}">
        <p14:creationId xmlns:p14="http://schemas.microsoft.com/office/powerpoint/2010/main" val="946797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8" name="Picture 7">
            <a:extLst>
              <a:ext uri="{FF2B5EF4-FFF2-40B4-BE49-F238E27FC236}">
                <a16:creationId xmlns:a16="http://schemas.microsoft.com/office/drawing/2014/main" id="{3B11A245-DD8A-44C1-9833-3C90C54A0D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415767"/>
            <a:ext cx="1971542" cy="775938"/>
          </a:xfrm>
          <a:prstGeom prst="rect">
            <a:avLst/>
          </a:prstGeom>
        </p:spPr>
      </p:pic>
    </p:spTree>
    <p:extLst>
      <p:ext uri="{BB962C8B-B14F-4D97-AF65-F5344CB8AC3E}">
        <p14:creationId xmlns:p14="http://schemas.microsoft.com/office/powerpoint/2010/main" val="95808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5125699"/>
          </a:xfrm>
        </p:spPr>
        <p:txBody>
          <a:bodyPr/>
          <a:lstStyle>
            <a:lvl1pPr>
              <a:defRPr sz="3200">
                <a:solidFill>
                  <a:schemeClr val="tx1">
                    <a:lumMod val="75000"/>
                    <a:lumOff val="25000"/>
                  </a:schemeClr>
                </a:solidFill>
              </a:defRPr>
            </a:lvl1pPr>
            <a:lvl2pPr marL="685800" indent="-228600">
              <a:buFont typeface="Calibri Light" panose="020F0302020204030204" pitchFamily="34" charset="0"/>
              <a:buChar char="‒"/>
              <a:defRPr sz="2800">
                <a:solidFill>
                  <a:schemeClr val="tx1">
                    <a:lumMod val="75000"/>
                    <a:lumOff val="25000"/>
                  </a:schemeClr>
                </a:solidFill>
              </a:defRPr>
            </a:lvl2pPr>
            <a:lvl3pPr marL="1143000" indent="-228600">
              <a:buFont typeface="Calibri Light" panose="020F0302020204030204" pitchFamily="34" charset="0"/>
              <a:buChar char="‒"/>
              <a:defRPr sz="2400">
                <a:solidFill>
                  <a:schemeClr val="tx1">
                    <a:lumMod val="75000"/>
                    <a:lumOff val="25000"/>
                  </a:schemeClr>
                </a:solidFill>
              </a:defRPr>
            </a:lvl3pPr>
            <a:lvl4pPr marL="1600200" indent="-228600">
              <a:buFont typeface="Calibri Light" panose="020F0302020204030204" pitchFamily="34" charset="0"/>
              <a:buChar char="‒"/>
              <a:defRPr sz="2000">
                <a:solidFill>
                  <a:schemeClr val="tx1">
                    <a:lumMod val="75000"/>
                    <a:lumOff val="25000"/>
                  </a:schemeClr>
                </a:solidFill>
              </a:defRPr>
            </a:lvl4pPr>
            <a:lvl5pPr marL="2057400" indent="-228600">
              <a:buFont typeface="Calibri Light" panose="020F0302020204030204" pitchFamily="34" charset="0"/>
              <a:buChar cha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4055724"/>
          </a:xfrm>
        </p:spPr>
        <p:txBody>
          <a:bodyPr/>
          <a:lstStyle>
            <a:lvl1pPr marL="0" indent="0">
              <a:buNone/>
              <a:defRPr sz="1600">
                <a:solidFill>
                  <a:schemeClr val="tx1">
                    <a:lumMod val="75000"/>
                    <a:lumOff val="25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Content Placeholder 4"/>
          <p:cNvSpPr>
            <a:spLocks noGrp="1"/>
          </p:cNvSpPr>
          <p:nvPr>
            <p:ph sz="quarter" idx="10" hasCustomPrompt="1"/>
          </p:nvPr>
        </p:nvSpPr>
        <p:spPr>
          <a:xfrm>
            <a:off x="839788" y="318408"/>
            <a:ext cx="3932237" cy="1559606"/>
          </a:xfrm>
        </p:spPr>
        <p:txBody>
          <a:bodyPr anchor="ctr"/>
          <a:lstStyle>
            <a:lvl1pPr marL="0" indent="0">
              <a:buNone/>
              <a:defRPr b="1">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 HERE</a:t>
            </a:r>
            <a:endParaRPr lang="en-GB" dirty="0"/>
          </a:p>
        </p:txBody>
      </p:sp>
      <p:sp>
        <p:nvSpPr>
          <p:cNvPr id="7"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11" name="Picture 10">
            <a:extLst>
              <a:ext uri="{FF2B5EF4-FFF2-40B4-BE49-F238E27FC236}">
                <a16:creationId xmlns:a16="http://schemas.microsoft.com/office/drawing/2014/main" id="{C5D7F9BC-00C6-415B-9C1C-F3A7B3DC7B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415767"/>
            <a:ext cx="1971542" cy="775938"/>
          </a:xfrm>
          <a:prstGeom prst="rect">
            <a:avLst/>
          </a:prstGeom>
        </p:spPr>
      </p:pic>
    </p:spTree>
    <p:extLst>
      <p:ext uri="{BB962C8B-B14F-4D97-AF65-F5344CB8AC3E}">
        <p14:creationId xmlns:p14="http://schemas.microsoft.com/office/powerpoint/2010/main" val="3121102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5125699"/>
          </a:xfr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4055724"/>
          </a:xfrm>
        </p:spPr>
        <p:txBody>
          <a:bodyPr/>
          <a:lstStyle>
            <a:lvl1pPr marL="0" indent="0">
              <a:buNone/>
              <a:defRPr sz="1600">
                <a:solidFill>
                  <a:schemeClr val="tx1">
                    <a:lumMod val="75000"/>
                    <a:lumOff val="25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Content Placeholder 4"/>
          <p:cNvSpPr>
            <a:spLocks noGrp="1"/>
          </p:cNvSpPr>
          <p:nvPr>
            <p:ph sz="quarter" idx="10" hasCustomPrompt="1"/>
          </p:nvPr>
        </p:nvSpPr>
        <p:spPr>
          <a:xfrm>
            <a:off x="839788" y="318408"/>
            <a:ext cx="3932237" cy="1559606"/>
          </a:xfrm>
        </p:spPr>
        <p:txBody>
          <a:bodyPr anchor="ctr"/>
          <a:lstStyle>
            <a:lvl1pPr marL="0" indent="0">
              <a:buNone/>
              <a:defRPr b="1">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 HERE</a:t>
            </a:r>
            <a:endParaRPr lang="en-GB" dirty="0"/>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pic>
        <p:nvPicPr>
          <p:cNvPr id="11" name="Picture 10">
            <a:extLst>
              <a:ext uri="{FF2B5EF4-FFF2-40B4-BE49-F238E27FC236}">
                <a16:creationId xmlns:a16="http://schemas.microsoft.com/office/drawing/2014/main" id="{645729C0-5A7F-4B7A-BADC-DE1C481B90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79935" y="415767"/>
            <a:ext cx="1971542" cy="775938"/>
          </a:xfrm>
          <a:prstGeom prst="rect">
            <a:avLst/>
          </a:prstGeom>
        </p:spPr>
      </p:pic>
    </p:spTree>
    <p:extLst>
      <p:ext uri="{BB962C8B-B14F-4D97-AF65-F5344CB8AC3E}">
        <p14:creationId xmlns:p14="http://schemas.microsoft.com/office/powerpoint/2010/main" val="60302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04" y="-1"/>
            <a:ext cx="12158752"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bwMode="white">
          <a:xfrm>
            <a:off x="-1" y="0"/>
            <a:ext cx="12188671"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635" y="6449973"/>
            <a:ext cx="9929648" cy="405130"/>
          </a:xfrm>
          <a:prstGeom prst="rect">
            <a:avLst/>
          </a:prstGeom>
        </p:spPr>
      </p:pic>
    </p:spTree>
    <p:extLst>
      <p:ext uri="{BB962C8B-B14F-4D97-AF65-F5344CB8AC3E}">
        <p14:creationId xmlns:p14="http://schemas.microsoft.com/office/powerpoint/2010/main" val="398620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nd slat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520DCBE-BED3-4734-8114-7FD920ACA4E7}" type="slidenum">
              <a:rPr lang="en-GB" smtClean="0"/>
              <a:t>‹#›</a:t>
            </a:fld>
            <a:endParaRPr lang="en-GB"/>
          </a:p>
        </p:txBody>
      </p:sp>
      <p:pic>
        <p:nvPicPr>
          <p:cNvPr id="44" name="Picture 43">
            <a:extLst>
              <a:ext uri="{FF2B5EF4-FFF2-40B4-BE49-F238E27FC236}">
                <a16:creationId xmlns:a16="http://schemas.microsoft.com/office/drawing/2014/main" id="{1C1EF515-49D3-4972-BE42-33074050FB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729" b="31892"/>
          <a:stretch/>
        </p:blipFill>
        <p:spPr>
          <a:xfrm>
            <a:off x="-16" y="5127515"/>
            <a:ext cx="12192000" cy="1740403"/>
          </a:xfrm>
          <a:prstGeom prst="rect">
            <a:avLst/>
          </a:prstGeom>
        </p:spPr>
      </p:pic>
      <p:sp>
        <p:nvSpPr>
          <p:cNvPr id="45" name="Rectangle 44">
            <a:extLst>
              <a:ext uri="{FF2B5EF4-FFF2-40B4-BE49-F238E27FC236}">
                <a16:creationId xmlns:a16="http://schemas.microsoft.com/office/drawing/2014/main" id="{F0519B1D-F209-41ED-910B-CEF11E4568F6}"/>
              </a:ext>
            </a:extLst>
          </p:cNvPr>
          <p:cNvSpPr/>
          <p:nvPr userDrawn="1"/>
        </p:nvSpPr>
        <p:spPr>
          <a:xfrm>
            <a:off x="-8" y="5123162"/>
            <a:ext cx="12192000" cy="1740403"/>
          </a:xfrm>
          <a:prstGeom prst="rect">
            <a:avLst/>
          </a:prstGeom>
          <a:solidFill>
            <a:srgbClr val="0E4194">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6" name="TextBox 45">
            <a:extLst>
              <a:ext uri="{FF2B5EF4-FFF2-40B4-BE49-F238E27FC236}">
                <a16:creationId xmlns:a16="http://schemas.microsoft.com/office/drawing/2014/main" id="{4452912E-743D-48CE-A487-75B953DFD81E}"/>
              </a:ext>
            </a:extLst>
          </p:cNvPr>
          <p:cNvSpPr txBox="1"/>
          <p:nvPr userDrawn="1"/>
        </p:nvSpPr>
        <p:spPr>
          <a:xfrm>
            <a:off x="838200" y="5463521"/>
            <a:ext cx="11353800" cy="369332"/>
          </a:xfrm>
          <a:prstGeom prst="rect">
            <a:avLst/>
          </a:prstGeom>
          <a:noFill/>
        </p:spPr>
        <p:txBody>
          <a:bodyPr wrap="square" rtlCol="0">
            <a:spAutoFit/>
          </a:bodyPr>
          <a:lstStyle/>
          <a:p>
            <a:pPr algn="l"/>
            <a:r>
              <a:rPr lang="en-US" sz="1800" b="1" spc="100" baseline="0" dirty="0">
                <a:solidFill>
                  <a:schemeClr val="bg1"/>
                </a:solidFill>
                <a:latin typeface="+mj-lt"/>
              </a:rPr>
              <a:t>The European Union Agency for the Space Programme is hiring!</a:t>
            </a:r>
            <a:endParaRPr lang="LID4096" sz="1800" b="1" spc="100" baseline="0" dirty="0">
              <a:solidFill>
                <a:schemeClr val="bg1"/>
              </a:solidFill>
              <a:latin typeface="+mj-lt"/>
            </a:endParaRPr>
          </a:p>
        </p:txBody>
      </p:sp>
      <p:sp>
        <p:nvSpPr>
          <p:cNvPr id="47" name="TextBox 46">
            <a:extLst>
              <a:ext uri="{FF2B5EF4-FFF2-40B4-BE49-F238E27FC236}">
                <a16:creationId xmlns:a16="http://schemas.microsoft.com/office/drawing/2014/main" id="{D8D305E4-B4BD-4F94-91D9-2098BF822312}"/>
              </a:ext>
            </a:extLst>
          </p:cNvPr>
          <p:cNvSpPr txBox="1"/>
          <p:nvPr userDrawn="1"/>
        </p:nvSpPr>
        <p:spPr>
          <a:xfrm>
            <a:off x="838200" y="5865116"/>
            <a:ext cx="11353800" cy="307777"/>
          </a:xfrm>
          <a:prstGeom prst="rect">
            <a:avLst/>
          </a:prstGeom>
          <a:noFill/>
        </p:spPr>
        <p:txBody>
          <a:bodyPr wrap="square" rtlCol="0">
            <a:spAutoFit/>
          </a:bodyPr>
          <a:lstStyle/>
          <a:p>
            <a:pPr algn="l"/>
            <a:r>
              <a:rPr lang="en-US" sz="1400" b="1" spc="100" baseline="0" dirty="0">
                <a:solidFill>
                  <a:schemeClr val="bg1"/>
                </a:solidFill>
                <a:latin typeface="+mj-lt"/>
              </a:rPr>
              <a:t>Apply today </a:t>
            </a:r>
            <a:r>
              <a:rPr lang="en-US" sz="1400" b="0" spc="100" baseline="0" dirty="0">
                <a:solidFill>
                  <a:schemeClr val="bg1"/>
                </a:solidFill>
                <a:latin typeface="+mj-lt"/>
              </a:rPr>
              <a:t>and help shape the future of </a:t>
            </a:r>
            <a:r>
              <a:rPr lang="en-US" sz="1400" b="1" spc="100" baseline="0" dirty="0">
                <a:solidFill>
                  <a:schemeClr val="bg1"/>
                </a:solidFill>
                <a:latin typeface="+mj-lt"/>
              </a:rPr>
              <a:t>#EUSpace!</a:t>
            </a:r>
            <a:endParaRPr lang="LID4096" sz="1400" b="1" spc="100" baseline="0" dirty="0">
              <a:solidFill>
                <a:schemeClr val="bg1"/>
              </a:solidFill>
              <a:latin typeface="+mj-lt"/>
            </a:endParaRPr>
          </a:p>
        </p:txBody>
      </p:sp>
      <p:pic>
        <p:nvPicPr>
          <p:cNvPr id="48" name="Picture 47">
            <a:extLst>
              <a:ext uri="{FF2B5EF4-FFF2-40B4-BE49-F238E27FC236}">
                <a16:creationId xmlns:a16="http://schemas.microsoft.com/office/drawing/2014/main" id="{18C56BA0-60B1-412D-8C1F-B57A6D1CB6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2080" y="553364"/>
            <a:ext cx="3087839" cy="1215278"/>
          </a:xfrm>
          <a:prstGeom prst="rect">
            <a:avLst/>
          </a:prstGeom>
        </p:spPr>
      </p:pic>
      <p:sp>
        <p:nvSpPr>
          <p:cNvPr id="49" name="Title 1">
            <a:extLst>
              <a:ext uri="{FF2B5EF4-FFF2-40B4-BE49-F238E27FC236}">
                <a16:creationId xmlns:a16="http://schemas.microsoft.com/office/drawing/2014/main" id="{C9FBC204-0A59-4331-A0E4-4375D5BCE779}"/>
              </a:ext>
            </a:extLst>
          </p:cNvPr>
          <p:cNvSpPr txBox="1">
            <a:spLocks/>
          </p:cNvSpPr>
          <p:nvPr userDrawn="1"/>
        </p:nvSpPr>
        <p:spPr>
          <a:xfrm>
            <a:off x="3970417" y="3130081"/>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600" dirty="0"/>
              <a:t>Get in touch with us</a:t>
            </a:r>
            <a:endParaRPr lang="LID4096" sz="1600" dirty="0"/>
          </a:p>
        </p:txBody>
      </p:sp>
      <p:sp>
        <p:nvSpPr>
          <p:cNvPr id="50" name="Title 1">
            <a:extLst>
              <a:ext uri="{FF2B5EF4-FFF2-40B4-BE49-F238E27FC236}">
                <a16:creationId xmlns:a16="http://schemas.microsoft.com/office/drawing/2014/main" id="{05A9D88F-7AAD-4650-B5D2-2E2CC77BDF78}"/>
              </a:ext>
            </a:extLst>
          </p:cNvPr>
          <p:cNvSpPr txBox="1">
            <a:spLocks/>
          </p:cNvSpPr>
          <p:nvPr userDrawn="1"/>
        </p:nvSpPr>
        <p:spPr>
          <a:xfrm>
            <a:off x="3970417" y="3620214"/>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2000" b="1" spc="110" baseline="0" dirty="0">
                <a:solidFill>
                  <a:srgbClr val="0E4194"/>
                </a:solidFill>
                <a:latin typeface="+mn-lt"/>
                <a:hlinkClick r:id="rId4">
                  <a:extLst>
                    <a:ext uri="{A12FA001-AC4F-418D-AE19-62706E023703}">
                      <ahyp:hlinkClr xmlns:ahyp="http://schemas.microsoft.com/office/drawing/2018/hyperlinkcolor" val="tx"/>
                    </a:ext>
                  </a:extLst>
                </a:hlinkClick>
              </a:rPr>
              <a:t>www.euspa.europa.eu</a:t>
            </a:r>
            <a:endParaRPr lang="LID4096" sz="2000" b="1" spc="110" baseline="0" dirty="0">
              <a:solidFill>
                <a:srgbClr val="0E4194"/>
              </a:solidFill>
              <a:latin typeface="+mn-lt"/>
            </a:endParaRPr>
          </a:p>
        </p:txBody>
      </p:sp>
      <p:pic>
        <p:nvPicPr>
          <p:cNvPr id="51" name="Picture 50">
            <a:hlinkClick r:id="rId5"/>
            <a:extLst>
              <a:ext uri="{FF2B5EF4-FFF2-40B4-BE49-F238E27FC236}">
                <a16:creationId xmlns:a16="http://schemas.microsoft.com/office/drawing/2014/main" id="{B15D02E3-3959-4369-B70F-C1E1CA4E256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749937" y="4231042"/>
            <a:ext cx="482708" cy="482708"/>
          </a:xfrm>
          <a:prstGeom prst="rect">
            <a:avLst/>
          </a:prstGeom>
        </p:spPr>
      </p:pic>
      <p:pic>
        <p:nvPicPr>
          <p:cNvPr id="52" name="Picture 51">
            <a:hlinkClick r:id="rId7"/>
            <a:extLst>
              <a:ext uri="{FF2B5EF4-FFF2-40B4-BE49-F238E27FC236}">
                <a16:creationId xmlns:a16="http://schemas.microsoft.com/office/drawing/2014/main" id="{365CDC05-D880-44AA-9733-03C3C30914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66734" y="4207646"/>
            <a:ext cx="482708" cy="482708"/>
          </a:xfrm>
          <a:prstGeom prst="rect">
            <a:avLst/>
          </a:prstGeom>
        </p:spPr>
      </p:pic>
      <p:pic>
        <p:nvPicPr>
          <p:cNvPr id="53" name="Picture 52">
            <a:hlinkClick r:id="rId9"/>
            <a:extLst>
              <a:ext uri="{FF2B5EF4-FFF2-40B4-BE49-F238E27FC236}">
                <a16:creationId xmlns:a16="http://schemas.microsoft.com/office/drawing/2014/main" id="{6DE76CAA-1B0A-4CAE-8600-99CE0EDD64C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938106" y="4299541"/>
            <a:ext cx="423167" cy="344021"/>
          </a:xfrm>
          <a:prstGeom prst="rect">
            <a:avLst/>
          </a:prstGeom>
        </p:spPr>
      </p:pic>
      <p:pic>
        <p:nvPicPr>
          <p:cNvPr id="54" name="Picture 53">
            <a:hlinkClick r:id="rId11"/>
            <a:extLst>
              <a:ext uri="{FF2B5EF4-FFF2-40B4-BE49-F238E27FC236}">
                <a16:creationId xmlns:a16="http://schemas.microsoft.com/office/drawing/2014/main" id="{63218C2C-3546-485C-BCDC-21ED9EBA30A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621309" y="4220572"/>
            <a:ext cx="482709" cy="482709"/>
          </a:xfrm>
          <a:prstGeom prst="rect">
            <a:avLst/>
          </a:prstGeom>
        </p:spPr>
      </p:pic>
      <p:pic>
        <p:nvPicPr>
          <p:cNvPr id="55" name="Picture 54">
            <a:hlinkClick r:id="rId13"/>
            <a:extLst>
              <a:ext uri="{FF2B5EF4-FFF2-40B4-BE49-F238E27FC236}">
                <a16:creationId xmlns:a16="http://schemas.microsoft.com/office/drawing/2014/main" id="{EFC83B69-9A86-4109-A761-F01307C5D0E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54794" y="4231042"/>
            <a:ext cx="423276" cy="423276"/>
          </a:xfrm>
          <a:prstGeom prst="rect">
            <a:avLst/>
          </a:prstGeom>
        </p:spPr>
      </p:pic>
      <p:sp>
        <p:nvSpPr>
          <p:cNvPr id="56" name="Title 1">
            <a:extLst>
              <a:ext uri="{FF2B5EF4-FFF2-40B4-BE49-F238E27FC236}">
                <a16:creationId xmlns:a16="http://schemas.microsoft.com/office/drawing/2014/main" id="{29D572AD-881C-487E-819F-A42041C223DB}"/>
              </a:ext>
            </a:extLst>
          </p:cNvPr>
          <p:cNvSpPr txBox="1">
            <a:spLocks/>
          </p:cNvSpPr>
          <p:nvPr userDrawn="1"/>
        </p:nvSpPr>
        <p:spPr>
          <a:xfrm>
            <a:off x="4024109" y="2260395"/>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2400" spc="100" baseline="0" dirty="0">
                <a:solidFill>
                  <a:schemeClr val="tx1">
                    <a:lumMod val="65000"/>
                    <a:lumOff val="35000"/>
                  </a:schemeClr>
                </a:solidFill>
              </a:rPr>
              <a:t>Linking space to user needs</a:t>
            </a:r>
            <a:endParaRPr lang="LID4096" sz="2400" spc="100" baseline="0" dirty="0">
              <a:solidFill>
                <a:schemeClr val="tx1">
                  <a:lumMod val="65000"/>
                  <a:lumOff val="35000"/>
                </a:schemeClr>
              </a:solidFill>
            </a:endParaRPr>
          </a:p>
        </p:txBody>
      </p:sp>
      <p:sp>
        <p:nvSpPr>
          <p:cNvPr id="57" name="Title 1">
            <a:extLst>
              <a:ext uri="{FF2B5EF4-FFF2-40B4-BE49-F238E27FC236}">
                <a16:creationId xmlns:a16="http://schemas.microsoft.com/office/drawing/2014/main" id="{F5717316-B735-4568-8953-D8E5925B4CA8}"/>
              </a:ext>
            </a:extLst>
          </p:cNvPr>
          <p:cNvSpPr txBox="1">
            <a:spLocks/>
          </p:cNvSpPr>
          <p:nvPr userDrawn="1"/>
        </p:nvSpPr>
        <p:spPr>
          <a:xfrm>
            <a:off x="9862663" y="4322091"/>
            <a:ext cx="894967"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200" dirty="0"/>
              <a:t>EUSPA</a:t>
            </a:r>
            <a:endParaRPr lang="LID4096" sz="1200" dirty="0"/>
          </a:p>
        </p:txBody>
      </p:sp>
      <p:sp>
        <p:nvSpPr>
          <p:cNvPr id="59" name="Title 1">
            <a:extLst>
              <a:ext uri="{FF2B5EF4-FFF2-40B4-BE49-F238E27FC236}">
                <a16:creationId xmlns:a16="http://schemas.microsoft.com/office/drawing/2014/main" id="{A1797845-0FB5-46CB-A5E6-1E97D7A88A01}"/>
              </a:ext>
            </a:extLst>
          </p:cNvPr>
          <p:cNvSpPr txBox="1">
            <a:spLocks/>
          </p:cNvSpPr>
          <p:nvPr userDrawn="1"/>
        </p:nvSpPr>
        <p:spPr>
          <a:xfrm>
            <a:off x="8153400" y="4315481"/>
            <a:ext cx="1145698"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@EU4Space</a:t>
            </a:r>
            <a:endParaRPr lang="LID4096" sz="1200" dirty="0"/>
          </a:p>
        </p:txBody>
      </p:sp>
      <p:sp>
        <p:nvSpPr>
          <p:cNvPr id="60" name="Title 1">
            <a:extLst>
              <a:ext uri="{FF2B5EF4-FFF2-40B4-BE49-F238E27FC236}">
                <a16:creationId xmlns:a16="http://schemas.microsoft.com/office/drawing/2014/main" id="{7206A1E3-FF20-4F71-BED6-50227D4E6F09}"/>
              </a:ext>
            </a:extLst>
          </p:cNvPr>
          <p:cNvSpPr txBox="1">
            <a:spLocks/>
          </p:cNvSpPr>
          <p:nvPr userDrawn="1"/>
        </p:nvSpPr>
        <p:spPr>
          <a:xfrm>
            <a:off x="6329374" y="4328545"/>
            <a:ext cx="1098352" cy="3257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@EU4space</a:t>
            </a:r>
            <a:endParaRPr lang="LID4096" sz="1200" dirty="0"/>
          </a:p>
        </p:txBody>
      </p:sp>
      <p:sp>
        <p:nvSpPr>
          <p:cNvPr id="61" name="Title 1">
            <a:extLst>
              <a:ext uri="{FF2B5EF4-FFF2-40B4-BE49-F238E27FC236}">
                <a16:creationId xmlns:a16="http://schemas.microsoft.com/office/drawing/2014/main" id="{156CB67D-0A35-4CEB-8563-3CFC7DC54E97}"/>
              </a:ext>
            </a:extLst>
          </p:cNvPr>
          <p:cNvSpPr txBox="1">
            <a:spLocks/>
          </p:cNvSpPr>
          <p:nvPr userDrawn="1"/>
        </p:nvSpPr>
        <p:spPr>
          <a:xfrm>
            <a:off x="4506878" y="4312466"/>
            <a:ext cx="1350065"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EUSPA</a:t>
            </a:r>
            <a:endParaRPr lang="LID4096" sz="1200" dirty="0"/>
          </a:p>
        </p:txBody>
      </p:sp>
      <p:sp>
        <p:nvSpPr>
          <p:cNvPr id="62" name="Title 1">
            <a:extLst>
              <a:ext uri="{FF2B5EF4-FFF2-40B4-BE49-F238E27FC236}">
                <a16:creationId xmlns:a16="http://schemas.microsoft.com/office/drawing/2014/main" id="{5DDC9CBD-A7A5-46C9-A247-CBA9C12DD1D2}"/>
              </a:ext>
            </a:extLst>
          </p:cNvPr>
          <p:cNvSpPr txBox="1">
            <a:spLocks/>
          </p:cNvSpPr>
          <p:nvPr userDrawn="1"/>
        </p:nvSpPr>
        <p:spPr>
          <a:xfrm>
            <a:off x="2595077" y="4308113"/>
            <a:ext cx="894967"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EU4Space</a:t>
            </a:r>
            <a:endParaRPr lang="LID4096" sz="1200" dirty="0"/>
          </a:p>
        </p:txBody>
      </p:sp>
    </p:spTree>
    <p:extLst>
      <p:ext uri="{BB962C8B-B14F-4D97-AF65-F5344CB8AC3E}">
        <p14:creationId xmlns:p14="http://schemas.microsoft.com/office/powerpoint/2010/main" val="2259448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C414E3-B5A0-4664-B1B3-6D951790A469}"/>
              </a:ext>
            </a:extLst>
          </p:cNvPr>
          <p:cNvSpPr>
            <a:spLocks noGrp="1"/>
          </p:cNvSpPr>
          <p:nvPr>
            <p:ph type="sldNum" sz="quarter" idx="12"/>
          </p:nvPr>
        </p:nvSpPr>
        <p:spPr/>
        <p:txBody>
          <a:bodyPr/>
          <a:lstStyle/>
          <a:p>
            <a:fld id="{832D733E-3264-41AF-819B-F4786F848FED}" type="slidenum">
              <a:rPr lang="x-none" smtClean="0"/>
              <a:t>‹#›</a:t>
            </a:fld>
            <a:endParaRPr lang="x-none"/>
          </a:p>
        </p:txBody>
      </p:sp>
      <p:sp>
        <p:nvSpPr>
          <p:cNvPr id="10" name="Content Placeholder 2">
            <a:extLst>
              <a:ext uri="{FF2B5EF4-FFF2-40B4-BE49-F238E27FC236}">
                <a16:creationId xmlns:a16="http://schemas.microsoft.com/office/drawing/2014/main" id="{D86049D5-97FD-4A55-91DD-EE931D15DB72}"/>
              </a:ext>
            </a:extLst>
          </p:cNvPr>
          <p:cNvSpPr>
            <a:spLocks noGrp="1"/>
          </p:cNvSpPr>
          <p:nvPr>
            <p:ph idx="1"/>
          </p:nvPr>
        </p:nvSpPr>
        <p:spPr>
          <a:xfrm>
            <a:off x="838200" y="2193925"/>
            <a:ext cx="10515600" cy="3983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12" name="Title 1">
            <a:extLst>
              <a:ext uri="{FF2B5EF4-FFF2-40B4-BE49-F238E27FC236}">
                <a16:creationId xmlns:a16="http://schemas.microsoft.com/office/drawing/2014/main" id="{F9DB5E1C-7027-4F5B-8F8C-49A68AA8713F}"/>
              </a:ext>
            </a:extLst>
          </p:cNvPr>
          <p:cNvSpPr>
            <a:spLocks noGrp="1"/>
          </p:cNvSpPr>
          <p:nvPr>
            <p:ph type="title"/>
          </p:nvPr>
        </p:nvSpPr>
        <p:spPr>
          <a:xfrm>
            <a:off x="838200" y="365125"/>
            <a:ext cx="7772400" cy="1325563"/>
          </a:xfrm>
        </p:spPr>
        <p:txBody>
          <a:bodyPr/>
          <a:lstStyle>
            <a:lvl1pPr>
              <a:defRPr>
                <a:solidFill>
                  <a:schemeClr val="bg1"/>
                </a:solidFill>
              </a:defRPr>
            </a:lvl1pPr>
          </a:lstStyle>
          <a:p>
            <a:r>
              <a:rPr lang="en-US"/>
              <a:t>Click to edit Master title style</a:t>
            </a:r>
            <a:endParaRPr lang="x-none" dirty="0"/>
          </a:p>
        </p:txBody>
      </p:sp>
    </p:spTree>
    <p:extLst>
      <p:ext uri="{BB962C8B-B14F-4D97-AF65-F5344CB8AC3E}">
        <p14:creationId xmlns:p14="http://schemas.microsoft.com/office/powerpoint/2010/main" val="2832510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2940F1-2452-44F0-9C70-81E6D79D6D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15CC59E-69C2-4460-AE55-7C0F887D735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DE483A3-E672-4907-A209-694A777465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A349E67-46FF-4893-BACE-9B843C3518B6}"/>
              </a:ext>
            </a:extLst>
          </p:cNvPr>
          <p:cNvSpPr>
            <a:spLocks noGrp="1"/>
          </p:cNvSpPr>
          <p:nvPr>
            <p:ph type="dt" sz="half" idx="10"/>
          </p:nvPr>
        </p:nvSpPr>
        <p:spPr/>
        <p:txBody>
          <a:bodyPr/>
          <a:lstStyle/>
          <a:p>
            <a:fld id="{CC746A56-A5FF-4D47-A7F7-2C09231EA42C}" type="datetime1">
              <a:rPr lang="x-none" smtClean="0"/>
              <a:t>12/11/2023</a:t>
            </a:fld>
            <a:endParaRPr lang="x-none"/>
          </a:p>
        </p:txBody>
      </p:sp>
      <p:sp>
        <p:nvSpPr>
          <p:cNvPr id="6" name="Slide Number Placeholder 5">
            <a:extLst>
              <a:ext uri="{FF2B5EF4-FFF2-40B4-BE49-F238E27FC236}">
                <a16:creationId xmlns:a16="http://schemas.microsoft.com/office/drawing/2014/main" id="{11C414E3-B5A0-4664-B1B3-6D951790A469}"/>
              </a:ext>
            </a:extLst>
          </p:cNvPr>
          <p:cNvSpPr>
            <a:spLocks noGrp="1"/>
          </p:cNvSpPr>
          <p:nvPr>
            <p:ph type="sldNum" sz="quarter" idx="12"/>
          </p:nvPr>
        </p:nvSpPr>
        <p:spPr/>
        <p:txBody>
          <a:bodyPr/>
          <a:lstStyle/>
          <a:p>
            <a:fld id="{832D733E-3264-41AF-819B-F4786F848FED}" type="slidenum">
              <a:rPr lang="x-none" smtClean="0"/>
              <a:t>‹#›</a:t>
            </a:fld>
            <a:endParaRPr lang="x-none"/>
          </a:p>
        </p:txBody>
      </p:sp>
    </p:spTree>
    <p:extLst>
      <p:ext uri="{BB962C8B-B14F-4D97-AF65-F5344CB8AC3E}">
        <p14:creationId xmlns:p14="http://schemas.microsoft.com/office/powerpoint/2010/main" val="545241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End slide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CDC09B-F14B-472E-86FC-BB7DE0B60E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117597"/>
            <a:ext cx="12192000" cy="1740403"/>
          </a:xfrm>
          <a:prstGeom prst="rect">
            <a:avLst/>
          </a:prstGeom>
        </p:spPr>
      </p:pic>
      <p:sp>
        <p:nvSpPr>
          <p:cNvPr id="7" name="Rectangle 6">
            <a:extLst>
              <a:ext uri="{FF2B5EF4-FFF2-40B4-BE49-F238E27FC236}">
                <a16:creationId xmlns:a16="http://schemas.microsoft.com/office/drawing/2014/main" id="{DC355432-E221-4679-BCC5-EF4CA27DBD0A}"/>
              </a:ext>
            </a:extLst>
          </p:cNvPr>
          <p:cNvSpPr/>
          <p:nvPr userDrawn="1"/>
        </p:nvSpPr>
        <p:spPr>
          <a:xfrm>
            <a:off x="0" y="5113781"/>
            <a:ext cx="12192000" cy="1740403"/>
          </a:xfrm>
          <a:prstGeom prst="rect">
            <a:avLst/>
          </a:prstGeom>
          <a:solidFill>
            <a:srgbClr val="0E4194">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id="{FBC49563-FB13-48C9-AF95-E3BEA493D6E8}"/>
              </a:ext>
            </a:extLst>
          </p:cNvPr>
          <p:cNvSpPr txBox="1"/>
          <p:nvPr userDrawn="1"/>
        </p:nvSpPr>
        <p:spPr>
          <a:xfrm>
            <a:off x="838200" y="5463521"/>
            <a:ext cx="11353800" cy="369332"/>
          </a:xfrm>
          <a:prstGeom prst="rect">
            <a:avLst/>
          </a:prstGeom>
          <a:noFill/>
        </p:spPr>
        <p:txBody>
          <a:bodyPr wrap="square" rtlCol="0">
            <a:spAutoFit/>
          </a:bodyPr>
          <a:lstStyle/>
          <a:p>
            <a:pPr algn="l"/>
            <a:r>
              <a:rPr lang="en-US" sz="1800" b="1" spc="100" baseline="0" dirty="0">
                <a:solidFill>
                  <a:schemeClr val="bg1"/>
                </a:solidFill>
                <a:latin typeface="+mj-lt"/>
              </a:rPr>
              <a:t>The European Union Agency for the Space Programme is hiring!</a:t>
            </a:r>
            <a:endParaRPr lang="x-none" sz="1800" b="1" spc="100" baseline="0" dirty="0">
              <a:solidFill>
                <a:schemeClr val="bg1"/>
              </a:solidFill>
              <a:latin typeface="+mj-lt"/>
            </a:endParaRPr>
          </a:p>
        </p:txBody>
      </p:sp>
      <p:sp>
        <p:nvSpPr>
          <p:cNvPr id="9" name="TextBox 8">
            <a:extLst>
              <a:ext uri="{FF2B5EF4-FFF2-40B4-BE49-F238E27FC236}">
                <a16:creationId xmlns:a16="http://schemas.microsoft.com/office/drawing/2014/main" id="{3089AB05-DE83-4DFB-9787-33514F617D52}"/>
              </a:ext>
            </a:extLst>
          </p:cNvPr>
          <p:cNvSpPr txBox="1"/>
          <p:nvPr userDrawn="1"/>
        </p:nvSpPr>
        <p:spPr>
          <a:xfrm>
            <a:off x="838200" y="5865116"/>
            <a:ext cx="11353800" cy="307777"/>
          </a:xfrm>
          <a:prstGeom prst="rect">
            <a:avLst/>
          </a:prstGeom>
          <a:noFill/>
        </p:spPr>
        <p:txBody>
          <a:bodyPr wrap="square" rtlCol="0">
            <a:spAutoFit/>
          </a:bodyPr>
          <a:lstStyle/>
          <a:p>
            <a:pPr algn="l"/>
            <a:r>
              <a:rPr lang="en-US" sz="1400" b="1" spc="100" baseline="0" dirty="0">
                <a:solidFill>
                  <a:schemeClr val="bg1"/>
                </a:solidFill>
                <a:latin typeface="+mj-lt"/>
              </a:rPr>
              <a:t>Apply today </a:t>
            </a:r>
            <a:r>
              <a:rPr lang="en-US" sz="1400" b="0" spc="100" baseline="0" dirty="0">
                <a:solidFill>
                  <a:schemeClr val="bg1"/>
                </a:solidFill>
                <a:latin typeface="+mj-lt"/>
              </a:rPr>
              <a:t>and help shape the future of </a:t>
            </a:r>
            <a:r>
              <a:rPr lang="en-US" sz="1400" b="1" spc="100" baseline="0" dirty="0">
                <a:solidFill>
                  <a:schemeClr val="bg1"/>
                </a:solidFill>
                <a:latin typeface="+mj-lt"/>
              </a:rPr>
              <a:t>#EUSpace!</a:t>
            </a:r>
            <a:endParaRPr lang="x-none" sz="1400" b="1" spc="100" baseline="0" dirty="0">
              <a:solidFill>
                <a:schemeClr val="bg1"/>
              </a:solidFill>
              <a:latin typeface="+mj-lt"/>
            </a:endParaRPr>
          </a:p>
        </p:txBody>
      </p:sp>
      <p:pic>
        <p:nvPicPr>
          <p:cNvPr id="10" name="Picture 9">
            <a:extLst>
              <a:ext uri="{FF2B5EF4-FFF2-40B4-BE49-F238E27FC236}">
                <a16:creationId xmlns:a16="http://schemas.microsoft.com/office/drawing/2014/main" id="{CF1BA745-A349-44DB-B121-31B93B1351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00975" y="670389"/>
            <a:ext cx="2384255" cy="938369"/>
          </a:xfrm>
          <a:prstGeom prst="rect">
            <a:avLst/>
          </a:prstGeom>
        </p:spPr>
      </p:pic>
      <p:sp>
        <p:nvSpPr>
          <p:cNvPr id="11" name="Title 1">
            <a:extLst>
              <a:ext uri="{FF2B5EF4-FFF2-40B4-BE49-F238E27FC236}">
                <a16:creationId xmlns:a16="http://schemas.microsoft.com/office/drawing/2014/main" id="{505A8525-F1BC-45C7-9CC9-732D10920A9D}"/>
              </a:ext>
            </a:extLst>
          </p:cNvPr>
          <p:cNvSpPr txBox="1">
            <a:spLocks/>
          </p:cNvSpPr>
          <p:nvPr userDrawn="1"/>
        </p:nvSpPr>
        <p:spPr>
          <a:xfrm>
            <a:off x="3970417" y="3130081"/>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600" dirty="0"/>
              <a:t>Get in touch with us</a:t>
            </a:r>
            <a:endParaRPr lang="x-none" sz="1600" dirty="0"/>
          </a:p>
        </p:txBody>
      </p:sp>
      <p:sp>
        <p:nvSpPr>
          <p:cNvPr id="12" name="Title 1">
            <a:extLst>
              <a:ext uri="{FF2B5EF4-FFF2-40B4-BE49-F238E27FC236}">
                <a16:creationId xmlns:a16="http://schemas.microsoft.com/office/drawing/2014/main" id="{37EB64B9-3D50-4BF2-BB6B-A7178B16DA3F}"/>
              </a:ext>
            </a:extLst>
          </p:cNvPr>
          <p:cNvSpPr txBox="1">
            <a:spLocks/>
          </p:cNvSpPr>
          <p:nvPr userDrawn="1"/>
        </p:nvSpPr>
        <p:spPr>
          <a:xfrm>
            <a:off x="3970417" y="3620214"/>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2000" b="1" spc="110" baseline="0" dirty="0">
                <a:solidFill>
                  <a:srgbClr val="0E4194"/>
                </a:solidFill>
                <a:latin typeface="+mn-lt"/>
                <a:hlinkClick r:id="rId4">
                  <a:extLst>
                    <a:ext uri="{A12FA001-AC4F-418D-AE19-62706E023703}">
                      <ahyp:hlinkClr xmlns:ahyp="http://schemas.microsoft.com/office/drawing/2018/hyperlinkcolor" val="tx"/>
                    </a:ext>
                  </a:extLst>
                </a:hlinkClick>
              </a:rPr>
              <a:t>www.euspa.europa.eu</a:t>
            </a:r>
            <a:endParaRPr lang="x-none" sz="2000" b="1" spc="110" baseline="0" dirty="0">
              <a:solidFill>
                <a:srgbClr val="0E4194"/>
              </a:solidFill>
              <a:latin typeface="+mn-lt"/>
            </a:endParaRPr>
          </a:p>
        </p:txBody>
      </p:sp>
      <p:sp>
        <p:nvSpPr>
          <p:cNvPr id="23" name="Title 1">
            <a:extLst>
              <a:ext uri="{FF2B5EF4-FFF2-40B4-BE49-F238E27FC236}">
                <a16:creationId xmlns:a16="http://schemas.microsoft.com/office/drawing/2014/main" id="{4C1EB419-E817-4584-87D0-7B8FFB0A56FB}"/>
              </a:ext>
            </a:extLst>
          </p:cNvPr>
          <p:cNvSpPr txBox="1">
            <a:spLocks/>
          </p:cNvSpPr>
          <p:nvPr userDrawn="1"/>
        </p:nvSpPr>
        <p:spPr>
          <a:xfrm>
            <a:off x="4024109" y="2260395"/>
            <a:ext cx="4251159"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2400" spc="100" baseline="0" dirty="0">
                <a:solidFill>
                  <a:schemeClr val="tx1">
                    <a:lumMod val="65000"/>
                    <a:lumOff val="35000"/>
                  </a:schemeClr>
                </a:solidFill>
              </a:rPr>
              <a:t>Linking space to user needs</a:t>
            </a:r>
            <a:endParaRPr lang="x-none" sz="2400" spc="100" baseline="0" dirty="0">
              <a:solidFill>
                <a:schemeClr val="tx1">
                  <a:lumMod val="65000"/>
                  <a:lumOff val="35000"/>
                </a:schemeClr>
              </a:solidFill>
            </a:endParaRPr>
          </a:p>
        </p:txBody>
      </p:sp>
      <p:pic>
        <p:nvPicPr>
          <p:cNvPr id="27" name="Picture 26">
            <a:hlinkClick r:id="rId5"/>
            <a:extLst>
              <a:ext uri="{FF2B5EF4-FFF2-40B4-BE49-F238E27FC236}">
                <a16:creationId xmlns:a16="http://schemas.microsoft.com/office/drawing/2014/main" id="{5DCD0423-0ED1-41A0-AA02-158CE05C13B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94137" y="4278667"/>
            <a:ext cx="482708" cy="482708"/>
          </a:xfrm>
          <a:prstGeom prst="rect">
            <a:avLst/>
          </a:prstGeom>
        </p:spPr>
      </p:pic>
      <p:pic>
        <p:nvPicPr>
          <p:cNvPr id="28" name="Picture 27">
            <a:hlinkClick r:id="rId7"/>
            <a:extLst>
              <a:ext uri="{FF2B5EF4-FFF2-40B4-BE49-F238E27FC236}">
                <a16:creationId xmlns:a16="http://schemas.microsoft.com/office/drawing/2014/main" id="{A6B9A15E-0BA2-402E-AF69-287F28EF3AC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510776" y="4255271"/>
            <a:ext cx="482708" cy="482708"/>
          </a:xfrm>
          <a:prstGeom prst="rect">
            <a:avLst/>
          </a:prstGeom>
        </p:spPr>
      </p:pic>
      <p:pic>
        <p:nvPicPr>
          <p:cNvPr id="29" name="Picture 28">
            <a:hlinkClick r:id="rId9"/>
            <a:extLst>
              <a:ext uri="{FF2B5EF4-FFF2-40B4-BE49-F238E27FC236}">
                <a16:creationId xmlns:a16="http://schemas.microsoft.com/office/drawing/2014/main" id="{4EFDE00B-5BBE-4A90-AD11-190CFA97826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65953" y="4347166"/>
            <a:ext cx="423166" cy="344021"/>
          </a:xfrm>
          <a:prstGeom prst="rect">
            <a:avLst/>
          </a:prstGeom>
        </p:spPr>
      </p:pic>
      <p:pic>
        <p:nvPicPr>
          <p:cNvPr id="30" name="Picture 29">
            <a:hlinkClick r:id="rId11"/>
            <a:extLst>
              <a:ext uri="{FF2B5EF4-FFF2-40B4-BE49-F238E27FC236}">
                <a16:creationId xmlns:a16="http://schemas.microsoft.com/office/drawing/2014/main" id="{0195C0E3-05EC-45D2-A311-7A66EDBB9D5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458062" y="4268197"/>
            <a:ext cx="482709" cy="482709"/>
          </a:xfrm>
          <a:prstGeom prst="rect">
            <a:avLst/>
          </a:prstGeom>
        </p:spPr>
      </p:pic>
      <p:pic>
        <p:nvPicPr>
          <p:cNvPr id="31" name="Picture 30">
            <a:hlinkClick r:id="rId13"/>
            <a:extLst>
              <a:ext uri="{FF2B5EF4-FFF2-40B4-BE49-F238E27FC236}">
                <a16:creationId xmlns:a16="http://schemas.microsoft.com/office/drawing/2014/main" id="{EB4D47A0-C570-49EB-A1D6-095E5E5A91F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78302" y="4278667"/>
            <a:ext cx="423276" cy="423276"/>
          </a:xfrm>
          <a:prstGeom prst="rect">
            <a:avLst/>
          </a:prstGeom>
        </p:spPr>
      </p:pic>
      <p:sp>
        <p:nvSpPr>
          <p:cNvPr id="32" name="Title 1">
            <a:extLst>
              <a:ext uri="{FF2B5EF4-FFF2-40B4-BE49-F238E27FC236}">
                <a16:creationId xmlns:a16="http://schemas.microsoft.com/office/drawing/2014/main" id="{C3532D38-92DB-4C0E-BA7E-AB1D2653B05D}"/>
              </a:ext>
            </a:extLst>
          </p:cNvPr>
          <p:cNvSpPr txBox="1">
            <a:spLocks/>
          </p:cNvSpPr>
          <p:nvPr userDrawn="1"/>
        </p:nvSpPr>
        <p:spPr>
          <a:xfrm>
            <a:off x="7699416" y="4369716"/>
            <a:ext cx="894967"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200" dirty="0"/>
              <a:t>EUSPA</a:t>
            </a:r>
            <a:endParaRPr lang="x-none" sz="1200" dirty="0"/>
          </a:p>
        </p:txBody>
      </p:sp>
      <p:sp>
        <p:nvSpPr>
          <p:cNvPr id="33" name="Title 1">
            <a:extLst>
              <a:ext uri="{FF2B5EF4-FFF2-40B4-BE49-F238E27FC236}">
                <a16:creationId xmlns:a16="http://schemas.microsoft.com/office/drawing/2014/main" id="{7D4732ED-2D96-46B3-813F-6A9F9EF44215}"/>
              </a:ext>
            </a:extLst>
          </p:cNvPr>
          <p:cNvSpPr txBox="1">
            <a:spLocks/>
          </p:cNvSpPr>
          <p:nvPr userDrawn="1"/>
        </p:nvSpPr>
        <p:spPr>
          <a:xfrm>
            <a:off x="6097600" y="4363106"/>
            <a:ext cx="1145698"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@space4eu</a:t>
            </a:r>
            <a:endParaRPr lang="x-none" sz="1200" dirty="0"/>
          </a:p>
        </p:txBody>
      </p:sp>
      <p:sp>
        <p:nvSpPr>
          <p:cNvPr id="34" name="Title 1">
            <a:extLst>
              <a:ext uri="{FF2B5EF4-FFF2-40B4-BE49-F238E27FC236}">
                <a16:creationId xmlns:a16="http://schemas.microsoft.com/office/drawing/2014/main" id="{1BCBEA2C-B700-4C11-B313-1EA19C52E089}"/>
              </a:ext>
            </a:extLst>
          </p:cNvPr>
          <p:cNvSpPr txBox="1">
            <a:spLocks/>
          </p:cNvSpPr>
          <p:nvPr userDrawn="1"/>
        </p:nvSpPr>
        <p:spPr>
          <a:xfrm>
            <a:off x="4457221" y="4376170"/>
            <a:ext cx="1098352"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@EU4Space</a:t>
            </a:r>
            <a:endParaRPr lang="x-none" sz="1200" dirty="0"/>
          </a:p>
        </p:txBody>
      </p:sp>
      <p:sp>
        <p:nvSpPr>
          <p:cNvPr id="35" name="Title 1">
            <a:extLst>
              <a:ext uri="{FF2B5EF4-FFF2-40B4-BE49-F238E27FC236}">
                <a16:creationId xmlns:a16="http://schemas.microsoft.com/office/drawing/2014/main" id="{94A1F614-8D0D-4B17-B727-F22395CA9342}"/>
              </a:ext>
            </a:extLst>
          </p:cNvPr>
          <p:cNvSpPr txBox="1">
            <a:spLocks/>
          </p:cNvSpPr>
          <p:nvPr userDrawn="1"/>
        </p:nvSpPr>
        <p:spPr>
          <a:xfrm>
            <a:off x="2950920" y="4360091"/>
            <a:ext cx="1350065"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EUSPA</a:t>
            </a:r>
            <a:endParaRPr lang="x-none" sz="1200" dirty="0"/>
          </a:p>
        </p:txBody>
      </p:sp>
      <p:sp>
        <p:nvSpPr>
          <p:cNvPr id="36" name="Title 1">
            <a:extLst>
              <a:ext uri="{FF2B5EF4-FFF2-40B4-BE49-F238E27FC236}">
                <a16:creationId xmlns:a16="http://schemas.microsoft.com/office/drawing/2014/main" id="{69CD1DAC-539B-44B4-BB82-1F6457D17217}"/>
              </a:ext>
            </a:extLst>
          </p:cNvPr>
          <p:cNvSpPr txBox="1">
            <a:spLocks/>
          </p:cNvSpPr>
          <p:nvPr userDrawn="1"/>
        </p:nvSpPr>
        <p:spPr>
          <a:xfrm>
            <a:off x="1218585" y="4355738"/>
            <a:ext cx="894967"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l"/>
            <a:r>
              <a:rPr lang="en-US" sz="1200" dirty="0"/>
              <a:t>EU4Space</a:t>
            </a:r>
            <a:endParaRPr lang="x-none" sz="1200" dirty="0"/>
          </a:p>
        </p:txBody>
      </p:sp>
      <p:pic>
        <p:nvPicPr>
          <p:cNvPr id="37" name="Picture 36">
            <a:extLst>
              <a:ext uri="{FF2B5EF4-FFF2-40B4-BE49-F238E27FC236}">
                <a16:creationId xmlns:a16="http://schemas.microsoft.com/office/drawing/2014/main" id="{3F65287F-F04E-4B7E-A244-23B0179596E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934812" y="4344954"/>
            <a:ext cx="400026" cy="335341"/>
          </a:xfrm>
          <a:prstGeom prst="rect">
            <a:avLst/>
          </a:prstGeom>
        </p:spPr>
      </p:pic>
      <p:sp>
        <p:nvSpPr>
          <p:cNvPr id="38" name="Title 1">
            <a:extLst>
              <a:ext uri="{FF2B5EF4-FFF2-40B4-BE49-F238E27FC236}">
                <a16:creationId xmlns:a16="http://schemas.microsoft.com/office/drawing/2014/main" id="{E774BF58-EDAD-49FB-ACBF-A14E5CE258C5}"/>
              </a:ext>
            </a:extLst>
          </p:cNvPr>
          <p:cNvSpPr txBox="1">
            <a:spLocks/>
          </p:cNvSpPr>
          <p:nvPr userDrawn="1"/>
        </p:nvSpPr>
        <p:spPr>
          <a:xfrm>
            <a:off x="9268022" y="4342728"/>
            <a:ext cx="2495353" cy="29891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0" kern="1200">
                <a:solidFill>
                  <a:schemeClr val="tx1">
                    <a:lumMod val="75000"/>
                    <a:lumOff val="25000"/>
                  </a:schemeClr>
                </a:solidFill>
                <a:latin typeface="+mj-lt"/>
                <a:ea typeface="+mj-ea"/>
                <a:cs typeface="+mj-cs"/>
              </a:defRPr>
            </a:lvl1pPr>
          </a:lstStyle>
          <a:p>
            <a:pPr algn="ctr"/>
            <a:r>
              <a:rPr lang="en-US" sz="1200" dirty="0"/>
              <a:t>@EUSPA@social.network.europa.eu</a:t>
            </a:r>
            <a:endParaRPr lang="x-none" sz="1200" dirty="0"/>
          </a:p>
        </p:txBody>
      </p:sp>
      <p:pic>
        <p:nvPicPr>
          <p:cNvPr id="39" name="Picture 38">
            <a:extLst>
              <a:ext uri="{FF2B5EF4-FFF2-40B4-BE49-F238E27FC236}">
                <a16:creationId xmlns:a16="http://schemas.microsoft.com/office/drawing/2014/main" id="{54ACD128-71BA-4B78-AB5B-ED49DF616D9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988057" y="896227"/>
            <a:ext cx="914400" cy="609600"/>
          </a:xfrm>
          <a:prstGeom prst="rect">
            <a:avLst/>
          </a:prstGeom>
        </p:spPr>
      </p:pic>
      <p:sp>
        <p:nvSpPr>
          <p:cNvPr id="40" name="TextBox 39">
            <a:extLst>
              <a:ext uri="{FF2B5EF4-FFF2-40B4-BE49-F238E27FC236}">
                <a16:creationId xmlns:a16="http://schemas.microsoft.com/office/drawing/2014/main" id="{484C875D-696C-470A-B5A6-3E7CCC9813D7}"/>
              </a:ext>
            </a:extLst>
          </p:cNvPr>
          <p:cNvSpPr txBox="1"/>
          <p:nvPr userDrawn="1"/>
        </p:nvSpPr>
        <p:spPr>
          <a:xfrm>
            <a:off x="3571017" y="1009761"/>
            <a:ext cx="1924269" cy="479148"/>
          </a:xfrm>
          <a:prstGeom prst="rect">
            <a:avLst/>
          </a:prstGeom>
        </p:spPr>
        <p:txBody>
          <a:bodyPr vert="horz" wrap="none" lIns="91440" tIns="45720" rIns="91440" bIns="45720" rtlCol="0">
            <a:normAutofit/>
          </a:bodyPr>
          <a:lstStyle/>
          <a:p>
            <a:pPr algn="l"/>
            <a:r>
              <a:rPr lang="en-US" sz="2000" b="1" i="1" dirty="0">
                <a:solidFill>
                  <a:schemeClr val="tx1">
                    <a:lumMod val="50000"/>
                    <a:lumOff val="50000"/>
                  </a:schemeClr>
                </a:solidFill>
                <a:latin typeface="+mn-lt"/>
              </a:rPr>
              <a:t>#EUSpace</a:t>
            </a:r>
            <a:endParaRPr lang="LID4096" sz="2000" b="1" i="1" dirty="0">
              <a:solidFill>
                <a:schemeClr val="tx1">
                  <a:lumMod val="50000"/>
                  <a:lumOff val="50000"/>
                </a:schemeClr>
              </a:solidFill>
              <a:latin typeface="+mn-lt"/>
            </a:endParaRPr>
          </a:p>
        </p:txBody>
      </p:sp>
    </p:spTree>
    <p:extLst>
      <p:ext uri="{BB962C8B-B14F-4D97-AF65-F5344CB8AC3E}">
        <p14:creationId xmlns:p14="http://schemas.microsoft.com/office/powerpoint/2010/main" val="3726723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577746-A3E3-49C5-9FB1-E26A9CD6DD50}"/>
              </a:ext>
            </a:extLst>
          </p:cNvPr>
          <p:cNvSpPr>
            <a:spLocks noGrp="1"/>
          </p:cNvSpPr>
          <p:nvPr>
            <p:ph idx="1"/>
          </p:nvPr>
        </p:nvSpPr>
        <p:spPr>
          <a:xfrm>
            <a:off x="1117600" y="2324911"/>
            <a:ext cx="9956800" cy="35424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1117602" y="1002053"/>
            <a:ext cx="8772733"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Tree>
    <p:extLst>
      <p:ext uri="{BB962C8B-B14F-4D97-AF65-F5344CB8AC3E}">
        <p14:creationId xmlns:p14="http://schemas.microsoft.com/office/powerpoint/2010/main" val="18306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3577746-A3E3-49C5-9FB1-E26A9CD6DD50}"/>
              </a:ext>
            </a:extLst>
          </p:cNvPr>
          <p:cNvSpPr>
            <a:spLocks noGrp="1"/>
          </p:cNvSpPr>
          <p:nvPr>
            <p:ph idx="1"/>
          </p:nvPr>
        </p:nvSpPr>
        <p:spPr>
          <a:xfrm>
            <a:off x="1117600" y="2324911"/>
            <a:ext cx="9956800" cy="35424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8" name="Title Placeholder 1">
            <a:extLst>
              <a:ext uri="{FF2B5EF4-FFF2-40B4-BE49-F238E27FC236}">
                <a16:creationId xmlns:a16="http://schemas.microsoft.com/office/drawing/2014/main" id="{4B6C700E-E759-4C3E-B9D8-5034D1D8335E}"/>
              </a:ext>
            </a:extLst>
          </p:cNvPr>
          <p:cNvSpPr>
            <a:spLocks noGrp="1"/>
          </p:cNvSpPr>
          <p:nvPr>
            <p:ph type="title"/>
          </p:nvPr>
        </p:nvSpPr>
        <p:spPr>
          <a:xfrm>
            <a:off x="1117602" y="1002053"/>
            <a:ext cx="8772733" cy="1202150"/>
          </a:xfrm>
          <a:prstGeom prst="rect">
            <a:avLst/>
          </a:prstGeom>
        </p:spPr>
        <p:txBody>
          <a:bodyPr vert="horz" lIns="91440" tIns="45720" rIns="91440" bIns="45720" rtlCol="0" anchor="ctr">
            <a:normAutofit/>
          </a:bodyPr>
          <a:lstStyle/>
          <a:p>
            <a:r>
              <a:rPr lang="en-US"/>
              <a:t>Click to edit Master title style</a:t>
            </a:r>
            <a:endParaRPr lang="x-none" dirty="0"/>
          </a:p>
        </p:txBody>
      </p:sp>
    </p:spTree>
    <p:extLst>
      <p:ext uri="{BB962C8B-B14F-4D97-AF65-F5344CB8AC3E}">
        <p14:creationId xmlns:p14="http://schemas.microsoft.com/office/powerpoint/2010/main" val="2971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41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8275" y="1321783"/>
          <a:ext cx="11624274"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7516" y="1348841"/>
          <a:ext cx="11592576"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87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a:t>CLICK TO EDIT MASTER TITLE STYLE</a:t>
            </a:r>
            <a:endParaRPr lang="en-GB" noProof="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8275" y="1219354"/>
          <a:ext cx="11624274"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83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2045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490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4.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4.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
        <p:nvSpPr>
          <p:cNvPr id="39" name="Text Box 34"/>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3">
            <a:extLst>
              <a:ext uri="{28A0092B-C50C-407E-A947-70E740481C1C}">
                <a14:useLocalDpi xmlns:a14="http://schemas.microsoft.com/office/drawing/2010/main"/>
              </a:ext>
            </a:extLst>
          </a:blip>
          <a:stretch>
            <a:fillRect/>
          </a:stretch>
        </p:blipFill>
        <p:spPr>
          <a:xfrm>
            <a:off x="0" y="6452225"/>
            <a:ext cx="9929648" cy="405130"/>
          </a:xfrm>
          <a:prstGeom prst="rect">
            <a:avLst/>
          </a:prstGeom>
        </p:spPr>
      </p:pic>
    </p:spTree>
    <p:extLst>
      <p:ext uri="{BB962C8B-B14F-4D97-AF65-F5344CB8AC3E}">
        <p14:creationId xmlns:p14="http://schemas.microsoft.com/office/powerpoint/2010/main" val="18667062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dt="0"/>
  <p:txStyles>
    <p:titleStyle>
      <a:lvl1pPr algn="l" rtl="0" eaLnBrk="1" fontAlgn="base" hangingPunct="1">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1pPr>
      <a:lvl2pPr marL="779216"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2pPr>
      <a:lvl3pPr marL="1354105"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3pPr>
      <a:lvl4pPr marL="1928994"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4pPr>
      <a:lvl5pPr marL="2503882" indent="0" algn="l" rtl="0" eaLnBrk="1" fontAlgn="base" hangingPunct="1">
        <a:lnSpc>
          <a:spcPct val="119000"/>
        </a:lnSpc>
        <a:spcBef>
          <a:spcPct val="20000"/>
        </a:spcBef>
        <a:spcAft>
          <a:spcPct val="0"/>
        </a:spcAft>
        <a:buClr>
          <a:schemeClr val="accent1"/>
        </a:buClr>
        <a:buFont typeface="Verdana" pitchFamily="34" charset="0"/>
        <a:buNone/>
        <a:defRPr lang="en-GB" sz="1795" dirty="0" smtClean="0">
          <a:solidFill>
            <a:srgbClr val="8197A6"/>
          </a:solidFill>
          <a:latin typeface="Arial" panose="020B0604020202020204" pitchFamily="34" charset="0"/>
          <a:ea typeface="+mn-ea"/>
          <a:cs typeface="Arial" panose="020B0604020202020204" pitchFamily="34" charset="0"/>
        </a:defRPr>
      </a:lvl5pPr>
      <a:lvl6pPr marL="3347552"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eaLnBrk="1" fontAlgn="base" hangingPunct="1">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Rectangle 6"/>
          <p:cNvSpPr>
            <a:spLocks noGrp="1" noChangeArrowheads="1"/>
          </p:cNvSpPr>
          <p:nvPr>
            <p:ph type="title"/>
          </p:nvPr>
        </p:nvSpPr>
        <p:spPr bwMode="auto">
          <a:xfrm>
            <a:off x="215411" y="154800"/>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001"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15039" y="6585917"/>
            <a:ext cx="1632456"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03316" y="-215904"/>
            <a:ext cx="2089486"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8444" y="6455517"/>
            <a:ext cx="9929648" cy="405130"/>
          </a:xfrm>
          <a:prstGeom prst="rect">
            <a:avLst/>
          </a:prstGeom>
        </p:spPr>
      </p:pic>
    </p:spTree>
    <p:extLst>
      <p:ext uri="{BB962C8B-B14F-4D97-AF65-F5344CB8AC3E}">
        <p14:creationId xmlns:p14="http://schemas.microsoft.com/office/powerpoint/2010/main" val="186713526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dt="0"/>
  <p:txStyles>
    <p:titleStyle>
      <a:lvl1pPr algn="just" rtl="0" fontAlgn="base">
        <a:spcBef>
          <a:spcPct val="0"/>
        </a:spcBef>
        <a:spcAft>
          <a:spcPct val="0"/>
        </a:spcAft>
        <a:defRPr lang="en-GB" sz="2992"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004297-7A7A-4ECA-8F72-14C6027AB7E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585936"/>
            <a:ext cx="10515600" cy="88394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709159"/>
            <a:ext cx="10515600" cy="44678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0DCBE-BED3-4734-8114-7FD920ACA4E7}" type="slidenum">
              <a:rPr lang="en-GB" smtClean="0"/>
              <a:t>‹#›</a:t>
            </a:fld>
            <a:endParaRPr lang="en-GB"/>
          </a:p>
        </p:txBody>
      </p:sp>
    </p:spTree>
    <p:extLst>
      <p:ext uri="{BB962C8B-B14F-4D97-AF65-F5344CB8AC3E}">
        <p14:creationId xmlns:p14="http://schemas.microsoft.com/office/powerpoint/2010/main" val="80255209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hf hdr="0" ftr="0" dt="0"/>
  <p:txStyles>
    <p:titleStyle>
      <a:lvl1pPr algn="l" defTabSz="914400" rtl="0" eaLnBrk="1" latinLnBrk="0" hangingPunct="1">
        <a:lnSpc>
          <a:spcPct val="90000"/>
        </a:lnSpc>
        <a:spcBef>
          <a:spcPct val="0"/>
        </a:spcBef>
        <a:buNone/>
        <a:defRPr sz="3200" b="1" kern="1200">
          <a:solidFill>
            <a:schemeClr val="tx1">
              <a:lumMod val="75000"/>
              <a:lumOff val="25000"/>
            </a:schemeClr>
          </a:solidFill>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Calibri Light" panose="020F030202020403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Calibri Light" panose="020F030202020403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0.xml"/><Relationship Id="rId5" Type="http://schemas.openxmlformats.org/officeDocument/2006/relationships/image" Target="../media/image38.jpeg"/><Relationship Id="rId4" Type="http://schemas.openxmlformats.org/officeDocument/2006/relationships/image" Target="../media/image37.jpeg"/></Relationships>
</file>

<file path=ppt/slides/_rels/slide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97.pn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31.xml"/><Relationship Id="rId5" Type="http://schemas.openxmlformats.org/officeDocument/2006/relationships/hyperlink" Target="https://www.euspa.europa.eu/sites/default/files/report_on_emergency_management_humanitarian_aid_user_needs_and_requirements.pdf" TargetMode="External"/><Relationship Id="rId4" Type="http://schemas.openxmlformats.org/officeDocument/2006/relationships/hyperlink" Target="https://www.euspa.europa.eu/newsroom/news/euspa-releases-user-consultation-platform-2022-repor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31.xml"/><Relationship Id="rId4" Type="http://schemas.openxmlformats.org/officeDocument/2006/relationships/image" Target="../media/image10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1.xml"/><Relationship Id="rId4" Type="http://schemas.openxmlformats.org/officeDocument/2006/relationships/hyperlink" Target="https://overwatchproject.eu/e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s://www.euspa.europa.eu/subscribe-our-newsletter" TargetMode="External"/><Relationship Id="rId1" Type="http://schemas.openxmlformats.org/officeDocument/2006/relationships/slideLayout" Target="../slideLayouts/slideLayout31.xml"/><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31.xml"/><Relationship Id="rId5" Type="http://schemas.openxmlformats.org/officeDocument/2006/relationships/image" Target="../media/image49.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1.png"/><Relationship Id="rId7" Type="http://schemas.openxmlformats.org/officeDocument/2006/relationships/diagramQuickStyle" Target="../diagrams/quickStyle1.xml"/><Relationship Id="rId2"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diagramLayout" Target="../diagrams/layout1.xml"/><Relationship Id="rId11" Type="http://schemas.openxmlformats.org/officeDocument/2006/relationships/image" Target="../media/image45.emf"/><Relationship Id="rId5" Type="http://schemas.openxmlformats.org/officeDocument/2006/relationships/diagramData" Target="../diagrams/data1.xml"/><Relationship Id="rId10" Type="http://schemas.openxmlformats.org/officeDocument/2006/relationships/image" Target="../media/image53.png"/><Relationship Id="rId4" Type="http://schemas.openxmlformats.org/officeDocument/2006/relationships/image" Target="../media/image52.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3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3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jpeg"/><Relationship Id="rId4" Type="http://schemas.openxmlformats.org/officeDocument/2006/relationships/image" Target="../media/image68.png"/><Relationship Id="rId9" Type="http://schemas.openxmlformats.org/officeDocument/2006/relationships/image" Target="../media/image73.jpeg"/><Relationship Id="rId1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94.jpeg"/><Relationship Id="rId4"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C9B2-43E6-4A73-A602-B4FE24097EA5}"/>
              </a:ext>
            </a:extLst>
          </p:cNvPr>
          <p:cNvSpPr>
            <a:spLocks noGrp="1"/>
          </p:cNvSpPr>
          <p:nvPr>
            <p:ph type="ctrTitle"/>
          </p:nvPr>
        </p:nvSpPr>
        <p:spPr>
          <a:xfrm>
            <a:off x="670110" y="4437008"/>
            <a:ext cx="6972057" cy="888812"/>
          </a:xfrm>
        </p:spPr>
        <p:txBody>
          <a:bodyPr>
            <a:noAutofit/>
          </a:bodyPr>
          <a:lstStyle/>
          <a:p>
            <a:r>
              <a:rPr lang="de-AT" sz="3200" b="1" dirty="0"/>
              <a:t>Orbiting Safety – Copernicus and Disaster Risk Management</a:t>
            </a:r>
            <a:endParaRPr lang="en-GB" sz="3200" b="1" dirty="0"/>
          </a:p>
        </p:txBody>
      </p:sp>
      <p:sp>
        <p:nvSpPr>
          <p:cNvPr id="3" name="Subtitle 2">
            <a:extLst>
              <a:ext uri="{FF2B5EF4-FFF2-40B4-BE49-F238E27FC236}">
                <a16:creationId xmlns:a16="http://schemas.microsoft.com/office/drawing/2014/main" id="{A1178478-8849-4CCB-A751-96EAB4239327}"/>
              </a:ext>
            </a:extLst>
          </p:cNvPr>
          <p:cNvSpPr>
            <a:spLocks noGrp="1"/>
          </p:cNvSpPr>
          <p:nvPr>
            <p:ph type="subTitle" idx="1"/>
          </p:nvPr>
        </p:nvSpPr>
        <p:spPr/>
        <p:txBody>
          <a:bodyPr>
            <a:normAutofit/>
          </a:bodyPr>
          <a:lstStyle/>
          <a:p>
            <a:r>
              <a:rPr lang="en-US" dirty="0"/>
              <a:t>Brussels, 11 December 2023</a:t>
            </a:r>
            <a:endParaRPr lang="en-GB" dirty="0"/>
          </a:p>
        </p:txBody>
      </p:sp>
      <p:sp>
        <p:nvSpPr>
          <p:cNvPr id="4" name="Content Placeholder 3">
            <a:extLst>
              <a:ext uri="{FF2B5EF4-FFF2-40B4-BE49-F238E27FC236}">
                <a16:creationId xmlns:a16="http://schemas.microsoft.com/office/drawing/2014/main" id="{0F2E4BF7-D390-4919-ADA6-F09ADC124448}"/>
              </a:ext>
            </a:extLst>
          </p:cNvPr>
          <p:cNvSpPr>
            <a:spLocks noGrp="1"/>
          </p:cNvSpPr>
          <p:nvPr>
            <p:ph sz="quarter" idx="11"/>
          </p:nvPr>
        </p:nvSpPr>
        <p:spPr/>
        <p:txBody>
          <a:bodyPr/>
          <a:lstStyle/>
          <a:p>
            <a:r>
              <a:rPr lang="en-GB" dirty="0"/>
              <a:t>Helmut SPITZL</a:t>
            </a:r>
          </a:p>
        </p:txBody>
      </p:sp>
      <p:sp>
        <p:nvSpPr>
          <p:cNvPr id="46" name="Rectangle 45">
            <a:extLst>
              <a:ext uri="{FF2B5EF4-FFF2-40B4-BE49-F238E27FC236}">
                <a16:creationId xmlns:a16="http://schemas.microsoft.com/office/drawing/2014/main" id="{DC8A3046-4AC5-4310-A4B0-28F2D0E3E196}"/>
              </a:ext>
            </a:extLst>
          </p:cNvPr>
          <p:cNvSpPr/>
          <p:nvPr/>
        </p:nvSpPr>
        <p:spPr>
          <a:xfrm>
            <a:off x="1" y="0"/>
            <a:ext cx="12191999" cy="4084320"/>
          </a:xfrm>
          <a:prstGeom prst="rect">
            <a:avLst/>
          </a:prstGeom>
          <a:gradFill>
            <a:gsLst>
              <a:gs pos="29000">
                <a:schemeClr val="tx1"/>
              </a:gs>
              <a:gs pos="100000">
                <a:srgbClr val="0E4194">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7DFFB9A-E5C3-55D3-BC4C-F51FF4ADFF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91850" y="392885"/>
            <a:ext cx="712471" cy="474981"/>
          </a:xfrm>
          <a:prstGeom prst="rect">
            <a:avLst/>
          </a:prstGeom>
          <a:ln>
            <a:solidFill>
              <a:schemeClr val="bg1"/>
            </a:solidFill>
          </a:ln>
        </p:spPr>
      </p:pic>
      <p:sp>
        <p:nvSpPr>
          <p:cNvPr id="6" name="TextBox 5">
            <a:extLst>
              <a:ext uri="{FF2B5EF4-FFF2-40B4-BE49-F238E27FC236}">
                <a16:creationId xmlns:a16="http://schemas.microsoft.com/office/drawing/2014/main" id="{E89C051A-C302-C608-D97A-977B3C1B7FD3}"/>
              </a:ext>
            </a:extLst>
          </p:cNvPr>
          <p:cNvSpPr txBox="1"/>
          <p:nvPr/>
        </p:nvSpPr>
        <p:spPr>
          <a:xfrm>
            <a:off x="9775417" y="448422"/>
            <a:ext cx="1435507" cy="539122"/>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#EUSpace</a:t>
            </a:r>
            <a:endParaRPr kumimoji="0" lang="LID4096"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CAD5452-E0A2-F9C3-AC1F-398D607DF855}"/>
              </a:ext>
            </a:extLst>
          </p:cNvPr>
          <p:cNvGrpSpPr/>
          <p:nvPr/>
        </p:nvGrpSpPr>
        <p:grpSpPr>
          <a:xfrm>
            <a:off x="761437" y="624933"/>
            <a:ext cx="2965832" cy="1682316"/>
            <a:chOff x="9205310" y="5087207"/>
            <a:chExt cx="2097375" cy="1100207"/>
          </a:xfrm>
        </p:grpSpPr>
        <p:pic>
          <p:nvPicPr>
            <p:cNvPr id="13" name="Picture 12" descr="Flooding">
              <a:extLst>
                <a:ext uri="{FF2B5EF4-FFF2-40B4-BE49-F238E27FC236}">
                  <a16:creationId xmlns:a16="http://schemas.microsoft.com/office/drawing/2014/main" id="{C216318F-9FF6-25F3-136D-B2BAAA5842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35" r="25506"/>
            <a:stretch/>
          </p:blipFill>
          <p:spPr>
            <a:xfrm>
              <a:off x="9205310" y="5087208"/>
              <a:ext cx="644229" cy="1100206"/>
            </a:xfrm>
            <a:prstGeom prst="rect">
              <a:avLst/>
            </a:prstGeom>
          </p:spPr>
        </p:pic>
        <p:pic>
          <p:nvPicPr>
            <p:cNvPr id="14" name="Picture 13" descr="Wildfire">
              <a:extLst>
                <a:ext uri="{FF2B5EF4-FFF2-40B4-BE49-F238E27FC236}">
                  <a16:creationId xmlns:a16="http://schemas.microsoft.com/office/drawing/2014/main" id="{1EA4579D-F42D-B4DB-C5E6-1791C7679B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58" r="51008"/>
            <a:stretch/>
          </p:blipFill>
          <p:spPr>
            <a:xfrm>
              <a:off x="9931883" y="5087208"/>
              <a:ext cx="644229" cy="1100206"/>
            </a:xfrm>
            <a:prstGeom prst="rect">
              <a:avLst/>
            </a:prstGeom>
          </p:spPr>
        </p:pic>
        <p:pic>
          <p:nvPicPr>
            <p:cNvPr id="15" name="Picture 14" descr="Volcano">
              <a:extLst>
                <a:ext uri="{FF2B5EF4-FFF2-40B4-BE49-F238E27FC236}">
                  <a16:creationId xmlns:a16="http://schemas.microsoft.com/office/drawing/2014/main" id="{266283A2-A0E8-00FE-D601-C6805ACA96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653" r="33459"/>
            <a:stretch/>
          </p:blipFill>
          <p:spPr>
            <a:xfrm>
              <a:off x="10658456" y="5087207"/>
              <a:ext cx="644229" cy="1100207"/>
            </a:xfrm>
            <a:prstGeom prst="rect">
              <a:avLst/>
            </a:prstGeom>
          </p:spPr>
        </p:pic>
      </p:grpSp>
    </p:spTree>
    <p:extLst>
      <p:ext uri="{BB962C8B-B14F-4D97-AF65-F5344CB8AC3E}">
        <p14:creationId xmlns:p14="http://schemas.microsoft.com/office/powerpoint/2010/main" val="192155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60AC41-2636-A19D-C92D-69A89D6358C5}"/>
              </a:ext>
            </a:extLst>
          </p:cNvPr>
          <p:cNvGrpSpPr/>
          <p:nvPr/>
        </p:nvGrpSpPr>
        <p:grpSpPr>
          <a:xfrm>
            <a:off x="0" y="12032"/>
            <a:ext cx="3307149" cy="6845968"/>
            <a:chOff x="0" y="0"/>
            <a:chExt cx="2464613" cy="5143500"/>
          </a:xfrm>
        </p:grpSpPr>
        <p:pic>
          <p:nvPicPr>
            <p:cNvPr id="12" name="Picture 3">
              <a:extLst>
                <a:ext uri="{FF2B5EF4-FFF2-40B4-BE49-F238E27FC236}">
                  <a16:creationId xmlns:a16="http://schemas.microsoft.com/office/drawing/2014/main" id="{B21D74F0-723A-B636-AEC3-0C57642E54F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025"/>
            <a:stretch/>
          </p:blipFill>
          <p:spPr bwMode="auto">
            <a:xfrm>
              <a:off x="0" y="0"/>
              <a:ext cx="200297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A03A097F-0F3A-9C85-AC75-F1013A08A859}"/>
                </a:ext>
              </a:extLst>
            </p:cNvPr>
            <p:cNvSpPr/>
            <p:nvPr userDrawn="1"/>
          </p:nvSpPr>
          <p:spPr>
            <a:xfrm>
              <a:off x="1002" y="0"/>
              <a:ext cx="2463611" cy="5143499"/>
            </a:xfrm>
            <a:prstGeom prst="rect">
              <a:avLst/>
            </a:prstGeom>
            <a:gradFill>
              <a:gsLst>
                <a:gs pos="0">
                  <a:schemeClr val="tx1">
                    <a:lumMod val="25000"/>
                    <a:lumOff val="75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sp>
          <p:nvSpPr>
            <p:cNvPr id="18" name="Rectangle 17">
              <a:extLst>
                <a:ext uri="{FF2B5EF4-FFF2-40B4-BE49-F238E27FC236}">
                  <a16:creationId xmlns:a16="http://schemas.microsoft.com/office/drawing/2014/main" id="{882385A6-39EE-269A-C392-268094E267BA}"/>
                </a:ext>
              </a:extLst>
            </p:cNvPr>
            <p:cNvSpPr/>
            <p:nvPr userDrawn="1"/>
          </p:nvSpPr>
          <p:spPr>
            <a:xfrm>
              <a:off x="0" y="0"/>
              <a:ext cx="2438852"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p>
          </p:txBody>
        </p:sp>
      </p:grpSp>
      <p:pic>
        <p:nvPicPr>
          <p:cNvPr id="20" name="Picture 2">
            <a:extLst>
              <a:ext uri="{FF2B5EF4-FFF2-40B4-BE49-F238E27FC236}">
                <a16:creationId xmlns:a16="http://schemas.microsoft.com/office/drawing/2014/main" id="{FA7F4E12-16C9-889C-B22A-890583426B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2708" y="-54553"/>
            <a:ext cx="1029529" cy="108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a:extLst>
              <a:ext uri="{FF2B5EF4-FFF2-40B4-BE49-F238E27FC236}">
                <a16:creationId xmlns:a16="http://schemas.microsoft.com/office/drawing/2014/main" id="{AA9A0060-04CB-E35A-4291-8A5A6EB15455}"/>
              </a:ext>
            </a:extLst>
          </p:cNvPr>
          <p:cNvCxnSpPr>
            <a:cxnSpLocks/>
          </p:cNvCxnSpPr>
          <p:nvPr/>
        </p:nvCxnSpPr>
        <p:spPr>
          <a:xfrm>
            <a:off x="567692" y="842211"/>
            <a:ext cx="0" cy="6003757"/>
          </a:xfrm>
          <a:prstGeom prst="line">
            <a:avLst/>
          </a:prstGeom>
          <a:ln w="31750">
            <a:solidFill>
              <a:srgbClr val="548585"/>
            </a:solidFill>
          </a:ln>
        </p:spPr>
        <p:style>
          <a:lnRef idx="1">
            <a:schemeClr val="accent1"/>
          </a:lnRef>
          <a:fillRef idx="0">
            <a:schemeClr val="accent1"/>
          </a:fillRef>
          <a:effectRef idx="0">
            <a:schemeClr val="accent1"/>
          </a:effectRef>
          <a:fontRef idx="minor">
            <a:schemeClr val="tx1"/>
          </a:fontRef>
        </p:style>
      </p:cxnSp>
      <p:sp>
        <p:nvSpPr>
          <p:cNvPr id="19" name="Content Placeholder 18">
            <a:extLst>
              <a:ext uri="{FF2B5EF4-FFF2-40B4-BE49-F238E27FC236}">
                <a16:creationId xmlns:a16="http://schemas.microsoft.com/office/drawing/2014/main" id="{A75D2402-6F1E-75FB-68F0-8A6E50F7255A}"/>
              </a:ext>
            </a:extLst>
          </p:cNvPr>
          <p:cNvSpPr>
            <a:spLocks noGrp="1"/>
          </p:cNvSpPr>
          <p:nvPr>
            <p:ph sz="quarter" idx="10"/>
          </p:nvPr>
        </p:nvSpPr>
        <p:spPr/>
        <p:txBody>
          <a:bodyPr/>
          <a:lstStyle/>
          <a:p>
            <a:r>
              <a:rPr lang="en-IE" dirty="0">
                <a:solidFill>
                  <a:srgbClr val="416462"/>
                </a:solidFill>
              </a:rPr>
              <a:t>Security</a:t>
            </a:r>
            <a:r>
              <a:rPr lang="en-IE" dirty="0"/>
              <a:t> Service and Support to EU External Action</a:t>
            </a:r>
          </a:p>
        </p:txBody>
      </p:sp>
      <p:sp>
        <p:nvSpPr>
          <p:cNvPr id="3" name="Slide Number Placeholder 2"/>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914400" rtl="0" eaLnBrk="1" latinLnBrk="0" hangingPunct="1">
              <a:defRPr sz="1334" kern="1200" cap="all" baseline="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15"/>
            <a:fld id="{58768E1A-8455-4611-8763-3FA1B747F6B6}" type="slidenum">
              <a:rPr lang="en-US" smtClean="0"/>
              <a:pPr defTabSz="1219215"/>
              <a:t>10</a:t>
            </a:fld>
            <a:endParaRPr lang="en-US">
              <a:latin typeface="Calibri"/>
              <a:sym typeface="Helvetica Neue"/>
            </a:endParaRPr>
          </a:p>
        </p:txBody>
      </p:sp>
      <p:sp>
        <p:nvSpPr>
          <p:cNvPr id="13" name="Rectangle 12"/>
          <p:cNvSpPr/>
          <p:nvPr/>
        </p:nvSpPr>
        <p:spPr>
          <a:xfrm>
            <a:off x="1775520" y="715129"/>
            <a:ext cx="9806880" cy="861775"/>
          </a:xfrm>
          <a:prstGeom prst="rect">
            <a:avLst/>
          </a:prstGeom>
        </p:spPr>
        <p:txBody>
          <a:bodyPr vert="horz" lIns="121920" tIns="60960" rIns="121920" bIns="60960" rtlCol="0">
            <a:normAutofit/>
          </a:bodyPr>
          <a:lstStyle/>
          <a:p>
            <a:pPr defTabSz="1219215">
              <a:spcBef>
                <a:spcPct val="20000"/>
              </a:spcBef>
            </a:pPr>
            <a:endParaRPr lang="en-US" sz="2400" dirty="0">
              <a:solidFill>
                <a:prstClr val="black"/>
              </a:solidFill>
              <a:latin typeface="Calibri"/>
              <a:sym typeface="Helvetica Neue"/>
            </a:endParaRPr>
          </a:p>
        </p:txBody>
      </p:sp>
      <p:sp>
        <p:nvSpPr>
          <p:cNvPr id="2" name="Content Placeholder 1">
            <a:extLst>
              <a:ext uri="{FF2B5EF4-FFF2-40B4-BE49-F238E27FC236}">
                <a16:creationId xmlns:a16="http://schemas.microsoft.com/office/drawing/2014/main" id="{9474A369-918B-1C85-8F51-BE33CE299EA9}"/>
              </a:ext>
            </a:extLst>
          </p:cNvPr>
          <p:cNvSpPr>
            <a:spLocks noGrp="1"/>
          </p:cNvSpPr>
          <p:nvPr>
            <p:ph idx="1"/>
          </p:nvPr>
        </p:nvSpPr>
        <p:spPr>
          <a:xfrm>
            <a:off x="4291552" y="1576904"/>
            <a:ext cx="3541999" cy="4779446"/>
          </a:xfrm>
        </p:spPr>
        <p:txBody>
          <a:bodyPr>
            <a:normAutofit fontScale="92500" lnSpcReduction="10000"/>
          </a:bodyPr>
          <a:lstStyle/>
          <a:p>
            <a:r>
              <a:rPr lang="en-US" dirty="0"/>
              <a:t>Road network status assessment</a:t>
            </a:r>
          </a:p>
          <a:p>
            <a:r>
              <a:rPr lang="en-US" dirty="0"/>
              <a:t>Conflict damage assessment</a:t>
            </a:r>
          </a:p>
          <a:p>
            <a:r>
              <a:rPr lang="en-US" dirty="0"/>
              <a:t>Critical infrastructure analysis </a:t>
            </a:r>
          </a:p>
          <a:p>
            <a:r>
              <a:rPr lang="en-US" dirty="0"/>
              <a:t>Reference map</a:t>
            </a:r>
          </a:p>
          <a:p>
            <a:r>
              <a:rPr lang="en-US" dirty="0"/>
              <a:t>Support to evacuation plans</a:t>
            </a:r>
          </a:p>
          <a:p>
            <a:r>
              <a:rPr lang="en-US" dirty="0"/>
              <a:t>Crisis situation map</a:t>
            </a:r>
          </a:p>
          <a:p>
            <a:r>
              <a:rPr lang="en-US" dirty="0"/>
              <a:t>Border map</a:t>
            </a:r>
          </a:p>
          <a:p>
            <a:r>
              <a:rPr lang="en-US" dirty="0"/>
              <a:t>Camp analysis</a:t>
            </a:r>
            <a:endParaRPr lang="LID4096" dirty="0"/>
          </a:p>
        </p:txBody>
      </p:sp>
      <p:pic>
        <p:nvPicPr>
          <p:cNvPr id="23" name="Picture 22">
            <a:extLst>
              <a:ext uri="{FF2B5EF4-FFF2-40B4-BE49-F238E27FC236}">
                <a16:creationId xmlns:a16="http://schemas.microsoft.com/office/drawing/2014/main" id="{EA036D32-E831-8B97-F5F9-2338009F51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35"/>
          <a:stretch/>
        </p:blipFill>
        <p:spPr>
          <a:xfrm>
            <a:off x="7495141" y="2045368"/>
            <a:ext cx="4129167" cy="3375912"/>
          </a:xfrm>
          <a:prstGeom prst="rect">
            <a:avLst/>
          </a:prstGeom>
        </p:spPr>
      </p:pic>
      <p:sp>
        <p:nvSpPr>
          <p:cNvPr id="25" name="Rectangle 24">
            <a:extLst>
              <a:ext uri="{FF2B5EF4-FFF2-40B4-BE49-F238E27FC236}">
                <a16:creationId xmlns:a16="http://schemas.microsoft.com/office/drawing/2014/main" id="{6661F2AB-E2C6-2AF3-F994-26C50AE5E700}"/>
              </a:ext>
            </a:extLst>
          </p:cNvPr>
          <p:cNvSpPr/>
          <p:nvPr/>
        </p:nvSpPr>
        <p:spPr>
          <a:xfrm>
            <a:off x="1584184" y="1540193"/>
            <a:ext cx="2525585" cy="4834408"/>
          </a:xfrm>
          <a:prstGeom prst="rect">
            <a:avLst/>
          </a:prstGeom>
          <a:solidFill>
            <a:srgbClr val="578683">
              <a:lumMod val="75000"/>
            </a:srgbClr>
          </a:solidFill>
          <a:ln w="12700" cap="flat" cmpd="sng" algn="ctr">
            <a:noFill/>
            <a:prstDash val="solid"/>
            <a:miter lim="800000"/>
          </a:ln>
          <a:effectLst/>
        </p:spPr>
        <p:txBody>
          <a:bodyPr rtlCol="0" anchor="ctr"/>
          <a:lstStyle/>
          <a:p>
            <a:pPr marL="0" marR="0" lvl="0" indent="0" defTabSz="24384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rPr>
              <a:t>Border Surveillance</a:t>
            </a:r>
          </a:p>
          <a:p>
            <a:pPr marL="0" marR="0" lvl="0" indent="0" defTabSz="24384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endParaRPr>
          </a:p>
          <a:p>
            <a:pPr marL="0" marR="0" lvl="0" indent="0" defTabSz="24384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endParaRPr>
          </a:p>
          <a:p>
            <a:pPr marL="0" marR="0" lvl="0" indent="0" defTabSz="24384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rPr>
              <a:t>Maritime Surveillance</a:t>
            </a:r>
          </a:p>
          <a:p>
            <a:pPr marL="0" marR="0" lvl="0" indent="0" defTabSz="24384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endParaRPr>
          </a:p>
          <a:p>
            <a:pPr marL="0" marR="0" lvl="0" indent="0" defTabSz="24384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rPr>
              <a:t>Crisis management and humanitarian aid</a:t>
            </a:r>
          </a:p>
          <a:p>
            <a:pPr marL="0" marR="0" lvl="0" indent="0" defTabSz="243843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endParaRPr>
          </a:p>
          <a:p>
            <a:pPr marL="0" marR="0" lvl="0" indent="0" defTabSz="24384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a:ea typeface="+mn-ea"/>
                <a:cs typeface="+mn-cs"/>
                <a:sym typeface="Helvetica Neue"/>
              </a:rPr>
              <a:t>Support to EU External Action</a:t>
            </a:r>
          </a:p>
        </p:txBody>
      </p:sp>
    </p:spTree>
    <p:extLst>
      <p:ext uri="{BB962C8B-B14F-4D97-AF65-F5344CB8AC3E}">
        <p14:creationId xmlns:p14="http://schemas.microsoft.com/office/powerpoint/2010/main" val="138972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7CE128-FACD-9EFE-652F-E56938F4436F}"/>
              </a:ext>
            </a:extLst>
          </p:cNvPr>
          <p:cNvSpPr>
            <a:spLocks noGrp="1"/>
          </p:cNvSpPr>
          <p:nvPr>
            <p:ph sz="quarter" idx="10"/>
          </p:nvPr>
        </p:nvSpPr>
        <p:spPr>
          <a:xfrm>
            <a:off x="838200" y="596069"/>
            <a:ext cx="9139238" cy="865262"/>
          </a:xfrm>
        </p:spPr>
        <p:txBody>
          <a:bodyPr/>
          <a:lstStyle/>
          <a:p>
            <a:r>
              <a:rPr lang="en-US" dirty="0">
                <a:solidFill>
                  <a:schemeClr val="tx1">
                    <a:lumMod val="75000"/>
                    <a:lumOff val="25000"/>
                  </a:schemeClr>
                </a:solidFill>
              </a:rPr>
              <a:t>Connecting with user communities – </a:t>
            </a:r>
            <a:br>
              <a:rPr lang="en-US" dirty="0">
                <a:solidFill>
                  <a:schemeClr val="tx1">
                    <a:lumMod val="75000"/>
                    <a:lumOff val="25000"/>
                  </a:schemeClr>
                </a:solidFill>
              </a:rPr>
            </a:br>
            <a:r>
              <a:rPr lang="en-US" dirty="0">
                <a:solidFill>
                  <a:schemeClr val="tx1">
                    <a:lumMod val="75000"/>
                    <a:lumOff val="25000"/>
                  </a:schemeClr>
                </a:solidFill>
              </a:rPr>
              <a:t>EUSPA </a:t>
            </a:r>
            <a:r>
              <a:rPr lang="en-US" dirty="0">
                <a:solidFill>
                  <a:srgbClr val="00B0F0"/>
                </a:solidFill>
              </a:rPr>
              <a:t>User Consultation Platform</a:t>
            </a:r>
            <a:endParaRPr lang="en-IE" dirty="0">
              <a:solidFill>
                <a:srgbClr val="00B0F0"/>
              </a:solidFill>
            </a:endParaRPr>
          </a:p>
        </p:txBody>
      </p:sp>
      <p:sp>
        <p:nvSpPr>
          <p:cNvPr id="2" name="Slide Number Placeholder 1">
            <a:extLst>
              <a:ext uri="{FF2B5EF4-FFF2-40B4-BE49-F238E27FC236}">
                <a16:creationId xmlns:a16="http://schemas.microsoft.com/office/drawing/2014/main" id="{F99A5ABB-65E5-446B-B749-2A2FD0A1C776}"/>
              </a:ext>
            </a:extLst>
          </p:cNvPr>
          <p:cNvSpPr>
            <a:spLocks noGrp="1"/>
          </p:cNvSpPr>
          <p:nvPr>
            <p:ph type="sldNum" sz="quarter" idx="11"/>
          </p:nvPr>
        </p:nvSpPr>
        <p:spPr/>
        <p:txBody>
          <a:bodyPr/>
          <a:lstStyle/>
          <a:p>
            <a:fld id="{832D733E-3264-41AF-819B-F4786F848FED}" type="slidenum">
              <a:rPr lang="x-none" smtClean="0"/>
              <a:t>11</a:t>
            </a:fld>
            <a:endParaRPr lang="x-none"/>
          </a:p>
        </p:txBody>
      </p:sp>
      <p:sp>
        <p:nvSpPr>
          <p:cNvPr id="6" name="TextBox 5">
            <a:extLst>
              <a:ext uri="{FF2B5EF4-FFF2-40B4-BE49-F238E27FC236}">
                <a16:creationId xmlns:a16="http://schemas.microsoft.com/office/drawing/2014/main" id="{9498948D-7F5F-40A0-93AE-A392E932D7E5}"/>
              </a:ext>
            </a:extLst>
          </p:cNvPr>
          <p:cNvSpPr txBox="1"/>
          <p:nvPr/>
        </p:nvSpPr>
        <p:spPr>
          <a:xfrm>
            <a:off x="606172" y="1908917"/>
            <a:ext cx="1654767" cy="914400"/>
          </a:xfrm>
          <a:prstGeom prst="rect">
            <a:avLst/>
          </a:prstGeom>
        </p:spPr>
        <p:txBody>
          <a:bodyPr vert="horz" wrap="square" lIns="91440" tIns="45720" rIns="91440" bIns="45720" rtlCol="0">
            <a:normAutofit fontScale="92500"/>
          </a:bodyPr>
          <a:lstStyle/>
          <a:p>
            <a:pPr algn="l"/>
            <a:r>
              <a:rPr lang="en-US" sz="4000" b="1" dirty="0">
                <a:solidFill>
                  <a:schemeClr val="bg1"/>
                </a:solidFill>
                <a:latin typeface="Neo Sans W1G" panose="020B0504030504040204" pitchFamily="34" charset="0"/>
              </a:rPr>
              <a:t>2</a:t>
            </a:r>
            <a:r>
              <a:rPr lang="en-US" sz="4000" b="1" baseline="30000" dirty="0">
                <a:solidFill>
                  <a:schemeClr val="bg1"/>
                </a:solidFill>
                <a:latin typeface="Neo Sans W1G" panose="020B0504030504040204" pitchFamily="34" charset="0"/>
              </a:rPr>
              <a:t>nd</a:t>
            </a:r>
            <a:r>
              <a:rPr lang="en-US" sz="4000" b="1" dirty="0">
                <a:solidFill>
                  <a:schemeClr val="bg1"/>
                </a:solidFill>
                <a:latin typeface="Neo Sans W1G" panose="020B0504030504040204" pitchFamily="34" charset="0"/>
              </a:rPr>
              <a:t> Call</a:t>
            </a:r>
            <a:endParaRPr lang="en-150" sz="4000" b="1" dirty="0">
              <a:solidFill>
                <a:schemeClr val="bg1"/>
              </a:solidFill>
              <a:latin typeface="Neo Sans W1G" panose="020B0504030504040204" pitchFamily="34" charset="0"/>
            </a:endParaRPr>
          </a:p>
        </p:txBody>
      </p:sp>
      <p:pic>
        <p:nvPicPr>
          <p:cNvPr id="8" name="Picture 7">
            <a:extLst>
              <a:ext uri="{FF2B5EF4-FFF2-40B4-BE49-F238E27FC236}">
                <a16:creationId xmlns:a16="http://schemas.microsoft.com/office/drawing/2014/main" id="{94C2F8FD-DC36-4634-ABD7-B900D20538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226904">
            <a:off x="884035" y="2000158"/>
            <a:ext cx="5345692" cy="2945678"/>
          </a:xfrm>
          <a:prstGeom prst="roundRect">
            <a:avLst>
              <a:gd name="adj" fmla="val 513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5B2202CC-4869-4D54-AADA-659001D4D5B2}"/>
              </a:ext>
            </a:extLst>
          </p:cNvPr>
          <p:cNvSpPr/>
          <p:nvPr/>
        </p:nvSpPr>
        <p:spPr>
          <a:xfrm>
            <a:off x="1820779" y="5665780"/>
            <a:ext cx="3841372" cy="400110"/>
          </a:xfrm>
          <a:prstGeom prst="rect">
            <a:avLst/>
          </a:prstGeom>
          <a:solidFill>
            <a:srgbClr val="0E4194"/>
          </a:solidFill>
          <a:ln>
            <a:noFill/>
          </a:ln>
        </p:spPr>
        <p:txBody>
          <a:bodyPr wrap="square">
            <a:spAutoFit/>
          </a:bodyPr>
          <a:lstStyle/>
          <a:p>
            <a:pPr algn="ctr"/>
            <a:r>
              <a:rPr lang="en-GB" sz="2000" dirty="0">
                <a:solidFill>
                  <a:schemeClr val="bg1"/>
                </a:solidFill>
              </a:rPr>
              <a:t>Critical Infrastructures applications</a:t>
            </a:r>
          </a:p>
        </p:txBody>
      </p:sp>
      <p:sp>
        <p:nvSpPr>
          <p:cNvPr id="10" name="Rectangle 9">
            <a:extLst>
              <a:ext uri="{FF2B5EF4-FFF2-40B4-BE49-F238E27FC236}">
                <a16:creationId xmlns:a16="http://schemas.microsoft.com/office/drawing/2014/main" id="{89F92D43-3040-4189-8611-939AAA136DAA}"/>
              </a:ext>
            </a:extLst>
          </p:cNvPr>
          <p:cNvSpPr/>
          <p:nvPr/>
        </p:nvSpPr>
        <p:spPr>
          <a:xfrm>
            <a:off x="1820779" y="4606210"/>
            <a:ext cx="3841374" cy="400110"/>
          </a:xfrm>
          <a:prstGeom prst="rect">
            <a:avLst/>
          </a:prstGeom>
          <a:solidFill>
            <a:srgbClr val="0E4194"/>
          </a:solidFill>
          <a:ln>
            <a:noFill/>
          </a:ln>
        </p:spPr>
        <p:txBody>
          <a:bodyPr wrap="square">
            <a:spAutoFit/>
          </a:bodyPr>
          <a:lstStyle/>
          <a:p>
            <a:pPr algn="ctr"/>
            <a:r>
              <a:rPr lang="en-GB" sz="2000" b="1" dirty="0">
                <a:solidFill>
                  <a:schemeClr val="bg1"/>
                </a:solidFill>
              </a:rPr>
              <a:t>UCP 2022</a:t>
            </a:r>
            <a:r>
              <a:rPr lang="en-GB" sz="2000" dirty="0">
                <a:solidFill>
                  <a:schemeClr val="bg1"/>
                </a:solidFill>
              </a:rPr>
              <a:t> -&gt; 500 participants</a:t>
            </a:r>
          </a:p>
        </p:txBody>
      </p:sp>
      <p:sp>
        <p:nvSpPr>
          <p:cNvPr id="11" name="Rectangle 10">
            <a:extLst>
              <a:ext uri="{FF2B5EF4-FFF2-40B4-BE49-F238E27FC236}">
                <a16:creationId xmlns:a16="http://schemas.microsoft.com/office/drawing/2014/main" id="{9668245F-17CE-4FEE-9B7D-CE69DAAA0A40}"/>
              </a:ext>
            </a:extLst>
          </p:cNvPr>
          <p:cNvSpPr/>
          <p:nvPr/>
        </p:nvSpPr>
        <p:spPr>
          <a:xfrm>
            <a:off x="661400" y="5135995"/>
            <a:ext cx="6177845" cy="400110"/>
          </a:xfrm>
          <a:prstGeom prst="rect">
            <a:avLst/>
          </a:prstGeom>
          <a:solidFill>
            <a:srgbClr val="0E4194"/>
          </a:solidFill>
          <a:ln>
            <a:noFill/>
          </a:ln>
        </p:spPr>
        <p:txBody>
          <a:bodyPr wrap="none">
            <a:spAutoFit/>
          </a:bodyPr>
          <a:lstStyle/>
          <a:p>
            <a:pPr algn="ctr"/>
            <a:r>
              <a:rPr lang="en-GB" sz="2000" dirty="0">
                <a:solidFill>
                  <a:schemeClr val="bg1"/>
                </a:solidFill>
              </a:rPr>
              <a:t>Sessions on Emergency Management &amp; Humanitarian Aid</a:t>
            </a:r>
            <a:endParaRPr lang="en-150" sz="2000" dirty="0">
              <a:solidFill>
                <a:schemeClr val="bg1"/>
              </a:solidFill>
            </a:endParaRPr>
          </a:p>
        </p:txBody>
      </p:sp>
      <p:pic>
        <p:nvPicPr>
          <p:cNvPr id="4" name="Picture 3">
            <a:extLst>
              <a:ext uri="{FF2B5EF4-FFF2-40B4-BE49-F238E27FC236}">
                <a16:creationId xmlns:a16="http://schemas.microsoft.com/office/drawing/2014/main" id="{E9C3582D-354C-4BB0-B636-9F5C52DCB2F3}"/>
              </a:ext>
            </a:extLst>
          </p:cNvPr>
          <p:cNvPicPr>
            <a:picLocks noChangeAspect="1"/>
          </p:cNvPicPr>
          <p:nvPr/>
        </p:nvPicPr>
        <p:blipFill>
          <a:blip r:embed="rId3"/>
          <a:stretch>
            <a:fillRect/>
          </a:stretch>
        </p:blipFill>
        <p:spPr>
          <a:xfrm>
            <a:off x="7498668" y="1706336"/>
            <a:ext cx="3203801" cy="4486955"/>
          </a:xfrm>
          <a:prstGeom prst="rect">
            <a:avLst/>
          </a:prstGeom>
          <a:ln>
            <a:solidFill>
              <a:schemeClr val="tx1"/>
            </a:solidFill>
          </a:ln>
        </p:spPr>
      </p:pic>
      <p:sp>
        <p:nvSpPr>
          <p:cNvPr id="3" name="Rectangle 2">
            <a:extLst>
              <a:ext uri="{FF2B5EF4-FFF2-40B4-BE49-F238E27FC236}">
                <a16:creationId xmlns:a16="http://schemas.microsoft.com/office/drawing/2014/main" id="{4DD7E76A-BD73-E05D-0285-3663ED3D7C0A}"/>
              </a:ext>
            </a:extLst>
          </p:cNvPr>
          <p:cNvSpPr/>
          <p:nvPr/>
        </p:nvSpPr>
        <p:spPr>
          <a:xfrm>
            <a:off x="740228" y="6240002"/>
            <a:ext cx="8899072" cy="600164"/>
          </a:xfrm>
          <a:prstGeom prst="rect">
            <a:avLst/>
          </a:prstGeom>
        </p:spPr>
        <p:txBody>
          <a:bodyPr wrap="square">
            <a:spAutoFit/>
          </a:bodyPr>
          <a:lstStyle/>
          <a:p>
            <a:r>
              <a:rPr lang="en-150" sz="1100" dirty="0">
                <a:hlinkClick r:id="rId4"/>
              </a:rPr>
              <a:t>https://www.euspa.europa.eu/newsroom/news/euspa-releases-user-consultation-platform-2022-reports</a:t>
            </a:r>
            <a:endParaRPr lang="de-AT" sz="1100" dirty="0"/>
          </a:p>
          <a:p>
            <a:r>
              <a:rPr lang="de-AT" sz="1100" dirty="0">
                <a:hlinkClick r:id="rId5"/>
              </a:rPr>
              <a:t>https://www.euspa.europa.eu/sites/default/files/report_on_emergency_management_humanitarian_aid_user_needs_and_requirements.pdf</a:t>
            </a:r>
            <a:r>
              <a:rPr lang="de-AT" sz="1100" dirty="0"/>
              <a:t>  </a:t>
            </a:r>
          </a:p>
          <a:p>
            <a:endParaRPr lang="de-AT" sz="1100" dirty="0"/>
          </a:p>
        </p:txBody>
      </p:sp>
    </p:spTree>
    <p:extLst>
      <p:ext uri="{BB962C8B-B14F-4D97-AF65-F5344CB8AC3E}">
        <p14:creationId xmlns:p14="http://schemas.microsoft.com/office/powerpoint/2010/main" val="3177633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FE6BB1-3021-FD44-B350-6E9B9F7AFB81}"/>
              </a:ext>
            </a:extLst>
          </p:cNvPr>
          <p:cNvSpPr>
            <a:spLocks noGrp="1"/>
          </p:cNvSpPr>
          <p:nvPr>
            <p:ph sz="quarter" idx="10"/>
          </p:nvPr>
        </p:nvSpPr>
        <p:spPr/>
        <p:txBody>
          <a:bodyPr/>
          <a:lstStyle/>
          <a:p>
            <a:r>
              <a:rPr lang="en-US" dirty="0"/>
              <a:t>EO user requirements</a:t>
            </a:r>
            <a:br>
              <a:rPr lang="en-US" dirty="0"/>
            </a:br>
            <a:r>
              <a:rPr lang="en-US" dirty="0">
                <a:solidFill>
                  <a:schemeClr val="bg1">
                    <a:lumMod val="75000"/>
                  </a:schemeClr>
                </a:solidFill>
              </a:rPr>
              <a:t>1) Landslides and </a:t>
            </a:r>
            <a:r>
              <a:rPr lang="en-US" dirty="0">
                <a:solidFill>
                  <a:srgbClr val="00B0F0"/>
                </a:solidFill>
              </a:rPr>
              <a:t>terrain deformation monitoring</a:t>
            </a:r>
            <a:endParaRPr lang="en-IE" dirty="0">
              <a:solidFill>
                <a:srgbClr val="00B0F0"/>
              </a:solidFill>
            </a:endParaRPr>
          </a:p>
        </p:txBody>
      </p:sp>
      <p:sp>
        <p:nvSpPr>
          <p:cNvPr id="2" name="Slide Number Placeholder 1">
            <a:extLst>
              <a:ext uri="{FF2B5EF4-FFF2-40B4-BE49-F238E27FC236}">
                <a16:creationId xmlns:a16="http://schemas.microsoft.com/office/drawing/2014/main" id="{F99A5ABB-65E5-446B-B749-2A2FD0A1C776}"/>
              </a:ext>
            </a:extLst>
          </p:cNvPr>
          <p:cNvSpPr>
            <a:spLocks noGrp="1"/>
          </p:cNvSpPr>
          <p:nvPr>
            <p:ph type="sldNum" sz="quarter" idx="11"/>
          </p:nvPr>
        </p:nvSpPr>
        <p:spPr/>
        <p:txBody>
          <a:bodyPr/>
          <a:lstStyle/>
          <a:p>
            <a:fld id="{832D733E-3264-41AF-819B-F4786F848FED}" type="slidenum">
              <a:rPr lang="x-none" smtClean="0"/>
              <a:t>12</a:t>
            </a:fld>
            <a:endParaRPr lang="x-none"/>
          </a:p>
        </p:txBody>
      </p:sp>
      <p:pic>
        <p:nvPicPr>
          <p:cNvPr id="14" name="Picture 13">
            <a:extLst>
              <a:ext uri="{FF2B5EF4-FFF2-40B4-BE49-F238E27FC236}">
                <a16:creationId xmlns:a16="http://schemas.microsoft.com/office/drawing/2014/main" id="{B1DDD685-2726-472D-99EA-E998628999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84475" y="2171396"/>
            <a:ext cx="651756" cy="651756"/>
          </a:xfrm>
          <a:prstGeom prst="rect">
            <a:avLst/>
          </a:prstGeom>
        </p:spPr>
      </p:pic>
      <p:pic>
        <p:nvPicPr>
          <p:cNvPr id="12" name="Picture 11">
            <a:extLst>
              <a:ext uri="{FF2B5EF4-FFF2-40B4-BE49-F238E27FC236}">
                <a16:creationId xmlns:a16="http://schemas.microsoft.com/office/drawing/2014/main" id="{1489EDF9-88BC-4330-B0C9-54F0DCC511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683" y="2171396"/>
            <a:ext cx="651755" cy="651755"/>
          </a:xfrm>
          <a:prstGeom prst="rect">
            <a:avLst/>
          </a:prstGeom>
        </p:spPr>
      </p:pic>
      <p:pic>
        <p:nvPicPr>
          <p:cNvPr id="17" name="Picture 16">
            <a:extLst>
              <a:ext uri="{FF2B5EF4-FFF2-40B4-BE49-F238E27FC236}">
                <a16:creationId xmlns:a16="http://schemas.microsoft.com/office/drawing/2014/main" id="{EADC7A11-486D-45D7-8255-FA694BE85B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1111" y="3364832"/>
            <a:ext cx="4242689" cy="2828459"/>
          </a:xfrm>
          <a:prstGeom prst="rect">
            <a:avLst/>
          </a:prstGeom>
        </p:spPr>
      </p:pic>
      <p:sp>
        <p:nvSpPr>
          <p:cNvPr id="18" name="Rectangle 17">
            <a:extLst>
              <a:ext uri="{FF2B5EF4-FFF2-40B4-BE49-F238E27FC236}">
                <a16:creationId xmlns:a16="http://schemas.microsoft.com/office/drawing/2014/main" id="{E73C1BDC-9C6B-48EC-B999-DB1B2FBF1979}"/>
              </a:ext>
            </a:extLst>
          </p:cNvPr>
          <p:cNvSpPr/>
          <p:nvPr/>
        </p:nvSpPr>
        <p:spPr>
          <a:xfrm>
            <a:off x="838200" y="3452769"/>
            <a:ext cx="6055895" cy="263149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Need for accurate systems to detect and assess </a:t>
            </a:r>
            <a:r>
              <a:rPr lang="en-US" sz="2000" b="1" dirty="0"/>
              <a:t>change patterns in the terrain </a:t>
            </a:r>
            <a:r>
              <a:rPr lang="en-US" sz="2000" dirty="0"/>
              <a:t>and inform decision-makers and/or communities to be impacted (early-warning systems).</a:t>
            </a:r>
          </a:p>
          <a:p>
            <a:pPr marL="342900" indent="-342900">
              <a:spcAft>
                <a:spcPts val="600"/>
              </a:spcAft>
              <a:buFont typeface="Arial" panose="020B0604020202020204" pitchFamily="34" charset="0"/>
              <a:buChar char="•"/>
            </a:pPr>
            <a:r>
              <a:rPr lang="en-US" sz="2000" dirty="0"/>
              <a:t>The </a:t>
            </a:r>
            <a:r>
              <a:rPr lang="en-US" sz="2000" b="1" dirty="0"/>
              <a:t>European Ground Motion Service (EGMS) </a:t>
            </a:r>
            <a:r>
              <a:rPr lang="en-US" sz="2000" dirty="0"/>
              <a:t>represents a baseline for ground motion applications at continental, national and local level but it needs to be further </a:t>
            </a:r>
            <a:r>
              <a:rPr lang="en-US" sz="2000" dirty="0" err="1"/>
              <a:t>valorised</a:t>
            </a:r>
            <a:r>
              <a:rPr lang="en-US" sz="2000" dirty="0"/>
              <a:t> in applications.</a:t>
            </a:r>
            <a:endParaRPr lang="en-150" sz="2000" dirty="0"/>
          </a:p>
        </p:txBody>
      </p:sp>
      <p:sp>
        <p:nvSpPr>
          <p:cNvPr id="19" name="Rectangle 18">
            <a:extLst>
              <a:ext uri="{FF2B5EF4-FFF2-40B4-BE49-F238E27FC236}">
                <a16:creationId xmlns:a16="http://schemas.microsoft.com/office/drawing/2014/main" id="{AD1875CF-F076-494C-96FD-2C35E650DB49}"/>
              </a:ext>
            </a:extLst>
          </p:cNvPr>
          <p:cNvSpPr/>
          <p:nvPr/>
        </p:nvSpPr>
        <p:spPr>
          <a:xfrm>
            <a:off x="838200" y="1706336"/>
            <a:ext cx="6272911" cy="1658495"/>
          </a:xfrm>
          <a:prstGeom prst="rect">
            <a:avLst/>
          </a:prstGeom>
          <a:solidFill>
            <a:srgbClr val="0E419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chemeClr val="bg1"/>
                </a:solidFill>
              </a:rPr>
              <a:t>Two major operational scenarios </a:t>
            </a:r>
            <a:r>
              <a:rPr lang="en-US" dirty="0">
                <a:solidFill>
                  <a:schemeClr val="bg1"/>
                </a:solidFill>
              </a:rPr>
              <a:t>have been identified by users:</a:t>
            </a:r>
          </a:p>
          <a:p>
            <a:pPr marL="285750" indent="-285750">
              <a:buFont typeface="Arial" panose="020B0604020202020204" pitchFamily="34" charset="0"/>
              <a:buChar char="•"/>
            </a:pPr>
            <a:r>
              <a:rPr lang="en-US" dirty="0">
                <a:solidFill>
                  <a:schemeClr val="bg1"/>
                </a:solidFill>
              </a:rPr>
              <a:t>General </a:t>
            </a:r>
            <a:r>
              <a:rPr lang="en-US" b="1" dirty="0">
                <a:solidFill>
                  <a:schemeClr val="bg1"/>
                </a:solidFill>
              </a:rPr>
              <a:t>inventory</a:t>
            </a:r>
            <a:r>
              <a:rPr lang="en-US" dirty="0">
                <a:solidFill>
                  <a:schemeClr val="bg1"/>
                </a:solidFill>
              </a:rPr>
              <a:t> of landslides, mostly using change detection [Regional to global]</a:t>
            </a:r>
          </a:p>
          <a:p>
            <a:pPr marL="285750" indent="-285750">
              <a:buFont typeface="Arial" panose="020B0604020202020204" pitchFamily="34" charset="0"/>
              <a:buChar char="•"/>
            </a:pPr>
            <a:r>
              <a:rPr lang="en-US" b="1" dirty="0">
                <a:solidFill>
                  <a:schemeClr val="bg1"/>
                </a:solidFill>
              </a:rPr>
              <a:t>Monitoring</a:t>
            </a:r>
            <a:r>
              <a:rPr lang="en-US" dirty="0">
                <a:solidFill>
                  <a:schemeClr val="bg1"/>
                </a:solidFill>
              </a:rPr>
              <a:t> landslides in predefined areas, using a variety of technologies [Local to regional]</a:t>
            </a:r>
          </a:p>
        </p:txBody>
      </p:sp>
    </p:spTree>
    <p:extLst>
      <p:ext uri="{BB962C8B-B14F-4D97-AF65-F5344CB8AC3E}">
        <p14:creationId xmlns:p14="http://schemas.microsoft.com/office/powerpoint/2010/main" val="3933743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624F53A-BA62-FB92-BC75-1197F836CF9F}"/>
              </a:ext>
            </a:extLst>
          </p:cNvPr>
          <p:cNvSpPr>
            <a:spLocks noGrp="1"/>
          </p:cNvSpPr>
          <p:nvPr>
            <p:ph sz="quarter" idx="10"/>
          </p:nvPr>
        </p:nvSpPr>
        <p:spPr>
          <a:xfrm>
            <a:off x="838200" y="596069"/>
            <a:ext cx="9895318" cy="865262"/>
          </a:xfrm>
        </p:spPr>
        <p:txBody>
          <a:bodyPr/>
          <a:lstStyle/>
          <a:p>
            <a:r>
              <a:rPr lang="en-US" dirty="0"/>
              <a:t>EO user requirements</a:t>
            </a:r>
          </a:p>
          <a:p>
            <a:r>
              <a:rPr lang="en-US" dirty="0">
                <a:solidFill>
                  <a:schemeClr val="bg1">
                    <a:lumMod val="75000"/>
                  </a:schemeClr>
                </a:solidFill>
              </a:rPr>
              <a:t>2) Post-crisis </a:t>
            </a:r>
            <a:r>
              <a:rPr lang="en-US" dirty="0">
                <a:solidFill>
                  <a:srgbClr val="00B0F0"/>
                </a:solidFill>
              </a:rPr>
              <a:t>damage assessment </a:t>
            </a:r>
            <a:r>
              <a:rPr lang="en-US" dirty="0">
                <a:solidFill>
                  <a:schemeClr val="bg1">
                    <a:lumMod val="75000"/>
                  </a:schemeClr>
                </a:solidFill>
              </a:rPr>
              <a:t>and building inspection </a:t>
            </a:r>
            <a:endParaRPr lang="en-IE" dirty="0">
              <a:solidFill>
                <a:schemeClr val="bg1">
                  <a:lumMod val="75000"/>
                </a:schemeClr>
              </a:solidFill>
            </a:endParaRPr>
          </a:p>
        </p:txBody>
      </p:sp>
      <p:sp>
        <p:nvSpPr>
          <p:cNvPr id="2" name="Slide Number Placeholder 1">
            <a:extLst>
              <a:ext uri="{FF2B5EF4-FFF2-40B4-BE49-F238E27FC236}">
                <a16:creationId xmlns:a16="http://schemas.microsoft.com/office/drawing/2014/main" id="{F99A5ABB-65E5-446B-B749-2A2FD0A1C776}"/>
              </a:ext>
            </a:extLst>
          </p:cNvPr>
          <p:cNvSpPr>
            <a:spLocks noGrp="1"/>
          </p:cNvSpPr>
          <p:nvPr>
            <p:ph type="sldNum" sz="quarter" idx="11"/>
          </p:nvPr>
        </p:nvSpPr>
        <p:spPr/>
        <p:txBody>
          <a:bodyPr/>
          <a:lstStyle/>
          <a:p>
            <a:fld id="{832D733E-3264-41AF-819B-F4786F848FED}" type="slidenum">
              <a:rPr lang="x-none" smtClean="0"/>
              <a:t>13</a:t>
            </a:fld>
            <a:endParaRPr lang="x-none"/>
          </a:p>
        </p:txBody>
      </p:sp>
      <p:sp>
        <p:nvSpPr>
          <p:cNvPr id="18" name="Rectangle 17">
            <a:extLst>
              <a:ext uri="{FF2B5EF4-FFF2-40B4-BE49-F238E27FC236}">
                <a16:creationId xmlns:a16="http://schemas.microsoft.com/office/drawing/2014/main" id="{E73C1BDC-9C6B-48EC-B999-DB1B2FBF1979}"/>
              </a:ext>
            </a:extLst>
          </p:cNvPr>
          <p:cNvSpPr/>
          <p:nvPr/>
        </p:nvSpPr>
        <p:spPr>
          <a:xfrm>
            <a:off x="838200" y="3297062"/>
            <a:ext cx="6272911" cy="2400657"/>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Need for </a:t>
            </a:r>
            <a:r>
              <a:rPr lang="en-US" sz="2000" b="1" dirty="0"/>
              <a:t>authenticated geo-tagged </a:t>
            </a:r>
            <a:r>
              <a:rPr lang="en-US" sz="2000" dirty="0"/>
              <a:t>(i.e., GNSS) text, pictures and/or videos with additional AI capabilities to assist quicker inspection.</a:t>
            </a:r>
          </a:p>
          <a:p>
            <a:pPr marL="342900" indent="-342900">
              <a:spcAft>
                <a:spcPts val="600"/>
              </a:spcAft>
              <a:buFont typeface="Arial" panose="020B0604020202020204" pitchFamily="34" charset="0"/>
              <a:buChar char="•"/>
            </a:pPr>
            <a:r>
              <a:rPr lang="en-US" sz="2000" dirty="0"/>
              <a:t>Need to improve the </a:t>
            </a:r>
            <a:r>
              <a:rPr lang="en-US" sz="2000" b="1" dirty="0"/>
              <a:t>accuracy and timeliness </a:t>
            </a:r>
            <a:r>
              <a:rPr lang="en-US" sz="2000" dirty="0"/>
              <a:t>of EO-based assessments.</a:t>
            </a:r>
          </a:p>
          <a:p>
            <a:pPr marL="342900" indent="-342900">
              <a:spcAft>
                <a:spcPts val="600"/>
              </a:spcAft>
              <a:buFont typeface="Arial" panose="020B0604020202020204" pitchFamily="34" charset="0"/>
              <a:buChar char="•"/>
            </a:pPr>
            <a:r>
              <a:rPr lang="en-US" sz="2000" dirty="0"/>
              <a:t>The use of </a:t>
            </a:r>
            <a:r>
              <a:rPr lang="en-US" sz="2000" b="1" dirty="0"/>
              <a:t>drones/swarms</a:t>
            </a:r>
            <a:r>
              <a:rPr lang="en-US" sz="2000" dirty="0"/>
              <a:t> is also increasing in the field as they are well suited for quick micro assessments</a:t>
            </a:r>
          </a:p>
        </p:txBody>
      </p:sp>
      <p:pic>
        <p:nvPicPr>
          <p:cNvPr id="9" name="Picture 8">
            <a:extLst>
              <a:ext uri="{FF2B5EF4-FFF2-40B4-BE49-F238E27FC236}">
                <a16:creationId xmlns:a16="http://schemas.microsoft.com/office/drawing/2014/main" id="{D47506C6-873C-48E1-A4EF-BA20C3C2E9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5058" y="2089426"/>
            <a:ext cx="2019300" cy="608760"/>
          </a:xfrm>
          <a:prstGeom prst="rect">
            <a:avLst/>
          </a:prstGeom>
        </p:spPr>
      </p:pic>
      <p:sp>
        <p:nvSpPr>
          <p:cNvPr id="10" name="Rectangle 9">
            <a:extLst>
              <a:ext uri="{FF2B5EF4-FFF2-40B4-BE49-F238E27FC236}">
                <a16:creationId xmlns:a16="http://schemas.microsoft.com/office/drawing/2014/main" id="{4023B6EE-3CCE-250E-D956-D85DAB790503}"/>
              </a:ext>
            </a:extLst>
          </p:cNvPr>
          <p:cNvSpPr/>
          <p:nvPr/>
        </p:nvSpPr>
        <p:spPr>
          <a:xfrm>
            <a:off x="838200" y="5689187"/>
            <a:ext cx="6272911" cy="960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0C0"/>
                </a:solidFill>
              </a:rPr>
              <a:t>As </a:t>
            </a:r>
            <a:r>
              <a:rPr lang="en-US" b="1" dirty="0">
                <a:solidFill>
                  <a:srgbClr val="0070C0"/>
                </a:solidFill>
              </a:rPr>
              <a:t>shelter</a:t>
            </a:r>
            <a:r>
              <a:rPr lang="en-US" dirty="0">
                <a:solidFill>
                  <a:srgbClr val="0070C0"/>
                </a:solidFill>
              </a:rPr>
              <a:t> is one of the critical needs of communities affected by a disaster, this remains a </a:t>
            </a:r>
            <a:r>
              <a:rPr lang="en-US" b="1" dirty="0">
                <a:solidFill>
                  <a:srgbClr val="0070C0"/>
                </a:solidFill>
              </a:rPr>
              <a:t>central part of the response efforts </a:t>
            </a:r>
            <a:r>
              <a:rPr lang="en-US" dirty="0">
                <a:solidFill>
                  <a:srgbClr val="0070C0"/>
                </a:solidFill>
              </a:rPr>
              <a:t>in any given crisis.</a:t>
            </a:r>
          </a:p>
        </p:txBody>
      </p:sp>
      <p:pic>
        <p:nvPicPr>
          <p:cNvPr id="5" name="Picture 4">
            <a:extLst>
              <a:ext uri="{FF2B5EF4-FFF2-40B4-BE49-F238E27FC236}">
                <a16:creationId xmlns:a16="http://schemas.microsoft.com/office/drawing/2014/main" id="{90D2AC4C-3529-8462-4991-24FFF68C5B8D}"/>
              </a:ext>
            </a:extLst>
          </p:cNvPr>
          <p:cNvPicPr>
            <a:picLocks noChangeAspect="1"/>
          </p:cNvPicPr>
          <p:nvPr/>
        </p:nvPicPr>
        <p:blipFill>
          <a:blip r:embed="rId3"/>
          <a:stretch>
            <a:fillRect/>
          </a:stretch>
        </p:blipFill>
        <p:spPr>
          <a:xfrm>
            <a:off x="7111110" y="3130100"/>
            <a:ext cx="4242689" cy="3093731"/>
          </a:xfrm>
          <a:prstGeom prst="rect">
            <a:avLst/>
          </a:prstGeom>
        </p:spPr>
      </p:pic>
      <p:sp>
        <p:nvSpPr>
          <p:cNvPr id="8" name="Rectangle 7">
            <a:extLst>
              <a:ext uri="{FF2B5EF4-FFF2-40B4-BE49-F238E27FC236}">
                <a16:creationId xmlns:a16="http://schemas.microsoft.com/office/drawing/2014/main" id="{46031290-37DF-0DF7-2B2C-07BD33D250CC}"/>
              </a:ext>
            </a:extLst>
          </p:cNvPr>
          <p:cNvSpPr/>
          <p:nvPr/>
        </p:nvSpPr>
        <p:spPr>
          <a:xfrm>
            <a:off x="838200" y="1706336"/>
            <a:ext cx="6312144" cy="1429896"/>
          </a:xfrm>
          <a:prstGeom prst="rect">
            <a:avLst/>
          </a:prstGeom>
          <a:solidFill>
            <a:srgbClr val="0E419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1800" dirty="0"/>
              <a:t>Two major operational scenarios have been identified by users:</a:t>
            </a:r>
          </a:p>
          <a:p>
            <a:pPr marL="457200" indent="-457200">
              <a:buAutoNum type="arabicPeriod"/>
            </a:pPr>
            <a:r>
              <a:rPr lang="en-US" sz="1800" b="1" dirty="0"/>
              <a:t>Overview</a:t>
            </a:r>
            <a:r>
              <a:rPr lang="en-US" sz="1800" dirty="0"/>
              <a:t> and large-scale </a:t>
            </a:r>
            <a:r>
              <a:rPr lang="en-US" sz="1800" b="1" dirty="0"/>
              <a:t>prioritisation</a:t>
            </a:r>
            <a:r>
              <a:rPr lang="en-US" sz="1800" dirty="0"/>
              <a:t> </a:t>
            </a:r>
          </a:p>
          <a:p>
            <a:pPr marL="457200" indent="-457200">
              <a:buAutoNum type="arabicPeriod"/>
            </a:pPr>
            <a:r>
              <a:rPr lang="en-US" sz="1800" dirty="0"/>
              <a:t>Detailed assessment for </a:t>
            </a:r>
            <a:r>
              <a:rPr lang="en-US" sz="1800" b="1" dirty="0"/>
              <a:t>rehousing</a:t>
            </a:r>
            <a:r>
              <a:rPr lang="en-US" sz="1800" dirty="0"/>
              <a:t>, </a:t>
            </a:r>
            <a:r>
              <a:rPr lang="en-US" sz="1800" b="1" dirty="0"/>
              <a:t>insurance </a:t>
            </a:r>
            <a:r>
              <a:rPr lang="en-US" sz="1800" dirty="0"/>
              <a:t>and </a:t>
            </a:r>
            <a:r>
              <a:rPr lang="en-US" sz="1800" b="1" dirty="0"/>
              <a:t>reconstruction </a:t>
            </a:r>
            <a:r>
              <a:rPr lang="en-US" sz="1800" dirty="0"/>
              <a:t>purposes</a:t>
            </a:r>
          </a:p>
        </p:txBody>
      </p:sp>
    </p:spTree>
    <p:extLst>
      <p:ext uri="{BB962C8B-B14F-4D97-AF65-F5344CB8AC3E}">
        <p14:creationId xmlns:p14="http://schemas.microsoft.com/office/powerpoint/2010/main" val="63475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FB9BFB2-6FB0-65AB-3F2D-EA3BEB211125}"/>
              </a:ext>
            </a:extLst>
          </p:cNvPr>
          <p:cNvSpPr>
            <a:spLocks noGrp="1"/>
          </p:cNvSpPr>
          <p:nvPr>
            <p:ph sz="quarter" idx="10"/>
          </p:nvPr>
        </p:nvSpPr>
        <p:spPr/>
        <p:txBody>
          <a:bodyPr/>
          <a:lstStyle/>
          <a:p>
            <a:r>
              <a:rPr lang="en-US" dirty="0"/>
              <a:t>EO user requirements</a:t>
            </a:r>
          </a:p>
          <a:p>
            <a:r>
              <a:rPr lang="en-US" dirty="0">
                <a:solidFill>
                  <a:schemeClr val="bg1">
                    <a:lumMod val="75000"/>
                  </a:schemeClr>
                </a:solidFill>
              </a:rPr>
              <a:t>3) </a:t>
            </a:r>
            <a:r>
              <a:rPr lang="en-US" dirty="0">
                <a:solidFill>
                  <a:srgbClr val="00B0F0"/>
                </a:solidFill>
              </a:rPr>
              <a:t>Asset monitoring </a:t>
            </a:r>
            <a:r>
              <a:rPr lang="en-US" dirty="0">
                <a:solidFill>
                  <a:schemeClr val="bg1">
                    <a:lumMod val="75000"/>
                  </a:schemeClr>
                </a:solidFill>
              </a:rPr>
              <a:t>in Humanitarian aid operations</a:t>
            </a:r>
            <a:endParaRPr lang="en-IE" dirty="0">
              <a:solidFill>
                <a:schemeClr val="bg1">
                  <a:lumMod val="75000"/>
                </a:schemeClr>
              </a:solidFill>
            </a:endParaRPr>
          </a:p>
        </p:txBody>
      </p:sp>
      <p:sp>
        <p:nvSpPr>
          <p:cNvPr id="2" name="Slide Number Placeholder 1">
            <a:extLst>
              <a:ext uri="{FF2B5EF4-FFF2-40B4-BE49-F238E27FC236}">
                <a16:creationId xmlns:a16="http://schemas.microsoft.com/office/drawing/2014/main" id="{F99A5ABB-65E5-446B-B749-2A2FD0A1C776}"/>
              </a:ext>
            </a:extLst>
          </p:cNvPr>
          <p:cNvSpPr>
            <a:spLocks noGrp="1"/>
          </p:cNvSpPr>
          <p:nvPr>
            <p:ph type="sldNum" sz="quarter" idx="11"/>
          </p:nvPr>
        </p:nvSpPr>
        <p:spPr/>
        <p:txBody>
          <a:bodyPr/>
          <a:lstStyle/>
          <a:p>
            <a:fld id="{832D733E-3264-41AF-819B-F4786F848FED}" type="slidenum">
              <a:rPr lang="x-none" smtClean="0"/>
              <a:t>14</a:t>
            </a:fld>
            <a:endParaRPr lang="x-none"/>
          </a:p>
        </p:txBody>
      </p:sp>
      <p:sp>
        <p:nvSpPr>
          <p:cNvPr id="18" name="Rectangle 17">
            <a:extLst>
              <a:ext uri="{FF2B5EF4-FFF2-40B4-BE49-F238E27FC236}">
                <a16:creationId xmlns:a16="http://schemas.microsoft.com/office/drawing/2014/main" id="{E73C1BDC-9C6B-48EC-B999-DB1B2FBF1979}"/>
              </a:ext>
            </a:extLst>
          </p:cNvPr>
          <p:cNvSpPr/>
          <p:nvPr/>
        </p:nvSpPr>
        <p:spPr>
          <a:xfrm>
            <a:off x="838200" y="3009800"/>
            <a:ext cx="6184232" cy="3708708"/>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Need for </a:t>
            </a:r>
            <a:r>
              <a:rPr lang="en-US" sz="2000" b="1" dirty="0"/>
              <a:t>panic button </a:t>
            </a:r>
            <a:r>
              <a:rPr lang="en-US" sz="2000" dirty="0"/>
              <a:t>that end-users can push in case of an attack or carjacking to alert the local office.</a:t>
            </a:r>
            <a:endParaRPr lang="en-US" sz="1600" dirty="0"/>
          </a:p>
          <a:p>
            <a:pPr marL="342900" indent="-342900">
              <a:spcAft>
                <a:spcPts val="600"/>
              </a:spcAft>
              <a:buFont typeface="Arial" panose="020B0604020202020204" pitchFamily="34" charset="0"/>
              <a:buChar char="•"/>
            </a:pPr>
            <a:r>
              <a:rPr lang="en-US" sz="2000" b="1" dirty="0"/>
              <a:t>Resilience to </a:t>
            </a:r>
            <a:r>
              <a:rPr lang="en-US" sz="2000" dirty="0"/>
              <a:t>attacks or </a:t>
            </a:r>
            <a:r>
              <a:rPr lang="en-US" sz="2000" b="1" dirty="0"/>
              <a:t>interferences</a:t>
            </a:r>
            <a:r>
              <a:rPr lang="en-US" sz="2000" dirty="0"/>
              <a:t> like jamming or spoofing.</a:t>
            </a:r>
            <a:endParaRPr lang="en-US" sz="1600" dirty="0"/>
          </a:p>
          <a:p>
            <a:pPr marL="342900" indent="-342900">
              <a:spcAft>
                <a:spcPts val="600"/>
              </a:spcAft>
              <a:buFont typeface="Arial" panose="020B0604020202020204" pitchFamily="34" charset="0"/>
              <a:buChar char="•"/>
            </a:pPr>
            <a:r>
              <a:rPr lang="en-US" sz="2000" b="1" dirty="0"/>
              <a:t>Two-way communication</a:t>
            </a:r>
            <a:r>
              <a:rPr lang="en-US" sz="2000" dirty="0"/>
              <a:t>, allowing the user to report threats, current location, or for the control room to send alerts.</a:t>
            </a:r>
            <a:endParaRPr lang="en-US" sz="1600" dirty="0"/>
          </a:p>
          <a:p>
            <a:pPr marL="342900" indent="-342900">
              <a:spcAft>
                <a:spcPts val="600"/>
              </a:spcAft>
              <a:buFont typeface="Arial" panose="020B0604020202020204" pitchFamily="34" charset="0"/>
              <a:buChar char="•"/>
            </a:pPr>
            <a:r>
              <a:rPr lang="en-US" sz="2000" dirty="0"/>
              <a:t>Identification of </a:t>
            </a:r>
            <a:r>
              <a:rPr lang="en-US" sz="2000" b="1" dirty="0"/>
              <a:t>goods delivery points</a:t>
            </a:r>
            <a:r>
              <a:rPr lang="en-US" sz="2000" dirty="0"/>
              <a:t>, </a:t>
            </a:r>
            <a:r>
              <a:rPr lang="en-US" sz="2000" b="1" dirty="0"/>
              <a:t>accessibility constraints</a:t>
            </a:r>
            <a:r>
              <a:rPr lang="en-US" sz="2000" dirty="0"/>
              <a:t> (e.g., road closures, “access constraints” maps), impossible crossings, or even the </a:t>
            </a:r>
            <a:r>
              <a:rPr lang="en-US" sz="2000" b="1" dirty="0"/>
              <a:t>mapping of road networks</a:t>
            </a:r>
            <a:r>
              <a:rPr lang="en-US" sz="2000" dirty="0"/>
              <a:t>.</a:t>
            </a:r>
          </a:p>
        </p:txBody>
      </p:sp>
      <p:pic>
        <p:nvPicPr>
          <p:cNvPr id="8" name="Picture 7">
            <a:extLst>
              <a:ext uri="{FF2B5EF4-FFF2-40B4-BE49-F238E27FC236}">
                <a16:creationId xmlns:a16="http://schemas.microsoft.com/office/drawing/2014/main" id="{F918E8E3-9F6B-43A4-9F13-31232A3947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8878" y="1802353"/>
            <a:ext cx="999101" cy="1012543"/>
          </a:xfrm>
          <a:prstGeom prst="rect">
            <a:avLst/>
          </a:prstGeom>
        </p:spPr>
      </p:pic>
      <p:pic>
        <p:nvPicPr>
          <p:cNvPr id="6" name="Picture 5">
            <a:extLst>
              <a:ext uri="{FF2B5EF4-FFF2-40B4-BE49-F238E27FC236}">
                <a16:creationId xmlns:a16="http://schemas.microsoft.com/office/drawing/2014/main" id="{2C1B0150-512F-40AB-B33F-A72C2774B5CF}"/>
              </a:ext>
            </a:extLst>
          </p:cNvPr>
          <p:cNvPicPr>
            <a:picLocks noChangeAspect="1"/>
          </p:cNvPicPr>
          <p:nvPr/>
        </p:nvPicPr>
        <p:blipFill>
          <a:blip r:embed="rId3"/>
          <a:stretch>
            <a:fillRect/>
          </a:stretch>
        </p:blipFill>
        <p:spPr>
          <a:xfrm>
            <a:off x="7111111" y="2929605"/>
            <a:ext cx="4242689" cy="2817664"/>
          </a:xfrm>
          <a:prstGeom prst="rect">
            <a:avLst/>
          </a:prstGeom>
        </p:spPr>
      </p:pic>
      <p:sp>
        <p:nvSpPr>
          <p:cNvPr id="5" name="Rectangle 4">
            <a:extLst>
              <a:ext uri="{FF2B5EF4-FFF2-40B4-BE49-F238E27FC236}">
                <a16:creationId xmlns:a16="http://schemas.microsoft.com/office/drawing/2014/main" id="{E8D6ED1E-ABEE-EA90-C71A-9ACE18FA8EBE}"/>
              </a:ext>
            </a:extLst>
          </p:cNvPr>
          <p:cNvSpPr/>
          <p:nvPr/>
        </p:nvSpPr>
        <p:spPr>
          <a:xfrm>
            <a:off x="838200" y="1706337"/>
            <a:ext cx="6272911" cy="1204576"/>
          </a:xfrm>
          <a:prstGeom prst="rect">
            <a:avLst/>
          </a:prstGeom>
          <a:solidFill>
            <a:srgbClr val="0E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GNSS-enabled telematics </a:t>
            </a:r>
            <a:r>
              <a:rPr lang="en-US" dirty="0">
                <a:solidFill>
                  <a:schemeClr val="bg1"/>
                </a:solidFill>
              </a:rPr>
              <a:t>allows humanitarian </a:t>
            </a:r>
            <a:r>
              <a:rPr lang="en-US" dirty="0" err="1">
                <a:solidFill>
                  <a:schemeClr val="bg1"/>
                </a:solidFill>
              </a:rPr>
              <a:t>organisations</a:t>
            </a:r>
            <a:r>
              <a:rPr lang="en-US" dirty="0">
                <a:solidFill>
                  <a:schemeClr val="bg1"/>
                </a:solidFill>
              </a:rPr>
              <a:t> working in crisis zones to track assets and personnel.</a:t>
            </a:r>
          </a:p>
        </p:txBody>
      </p:sp>
    </p:spTree>
    <p:extLst>
      <p:ext uri="{BB962C8B-B14F-4D97-AF65-F5344CB8AC3E}">
        <p14:creationId xmlns:p14="http://schemas.microsoft.com/office/powerpoint/2010/main" val="258005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2239128-ADA4-1294-BA8B-E33F6844C8C2}"/>
              </a:ext>
            </a:extLst>
          </p:cNvPr>
          <p:cNvSpPr>
            <a:spLocks noGrp="1"/>
          </p:cNvSpPr>
          <p:nvPr>
            <p:ph sz="quarter" idx="10"/>
          </p:nvPr>
        </p:nvSpPr>
        <p:spPr/>
        <p:txBody>
          <a:bodyPr/>
          <a:lstStyle/>
          <a:p>
            <a:r>
              <a:rPr lang="en-US" dirty="0"/>
              <a:t>EO user requirements</a:t>
            </a:r>
          </a:p>
          <a:p>
            <a:r>
              <a:rPr lang="en-US" dirty="0"/>
              <a:t>4) </a:t>
            </a:r>
            <a:r>
              <a:rPr lang="en-US" dirty="0">
                <a:solidFill>
                  <a:srgbClr val="00B0F0"/>
                </a:solidFill>
              </a:rPr>
              <a:t>Health and medicine response </a:t>
            </a:r>
            <a:r>
              <a:rPr lang="en-US" dirty="0">
                <a:solidFill>
                  <a:sysClr val="windowText" lastClr="000000">
                    <a:lumMod val="75000"/>
                    <a:lumOff val="25000"/>
                  </a:sysClr>
                </a:solidFill>
              </a:rPr>
              <a:t>and coordination</a:t>
            </a:r>
            <a:endParaRPr lang="en-IE" dirty="0"/>
          </a:p>
        </p:txBody>
      </p:sp>
      <p:sp>
        <p:nvSpPr>
          <p:cNvPr id="2" name="Slide Number Placeholder 1">
            <a:extLst>
              <a:ext uri="{FF2B5EF4-FFF2-40B4-BE49-F238E27FC236}">
                <a16:creationId xmlns:a16="http://schemas.microsoft.com/office/drawing/2014/main" id="{F99A5ABB-65E5-446B-B749-2A2FD0A1C776}"/>
              </a:ext>
            </a:extLst>
          </p:cNvPr>
          <p:cNvSpPr>
            <a:spLocks noGrp="1"/>
          </p:cNvSpPr>
          <p:nvPr>
            <p:ph type="sldNum" sz="quarter" idx="11"/>
          </p:nvPr>
        </p:nvSpPr>
        <p:spPr/>
        <p:txBody>
          <a:bodyPr/>
          <a:lstStyle/>
          <a:p>
            <a:fld id="{832D733E-3264-41AF-819B-F4786F848FED}" type="slidenum">
              <a:rPr lang="x-none" smtClean="0"/>
              <a:t>15</a:t>
            </a:fld>
            <a:endParaRPr lang="x-none"/>
          </a:p>
        </p:txBody>
      </p:sp>
      <p:sp>
        <p:nvSpPr>
          <p:cNvPr id="18" name="Rectangle 17">
            <a:extLst>
              <a:ext uri="{FF2B5EF4-FFF2-40B4-BE49-F238E27FC236}">
                <a16:creationId xmlns:a16="http://schemas.microsoft.com/office/drawing/2014/main" id="{E73C1BDC-9C6B-48EC-B999-DB1B2FBF1979}"/>
              </a:ext>
            </a:extLst>
          </p:cNvPr>
          <p:cNvSpPr/>
          <p:nvPr/>
        </p:nvSpPr>
        <p:spPr>
          <a:xfrm>
            <a:off x="838200" y="2935229"/>
            <a:ext cx="7110663" cy="340093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Lack of </a:t>
            </a:r>
            <a:r>
              <a:rPr lang="en-US" sz="2000" b="1" dirty="0"/>
              <a:t>baseline map data </a:t>
            </a:r>
            <a:r>
              <a:rPr lang="en-US" sz="2000" dirty="0"/>
              <a:t>as well as population density statistics is in some places a big limitation.</a:t>
            </a:r>
            <a:endParaRPr lang="en-US" sz="1100" dirty="0"/>
          </a:p>
          <a:p>
            <a:pPr marL="342900" indent="-342900">
              <a:spcAft>
                <a:spcPts val="600"/>
              </a:spcAft>
              <a:buFont typeface="Arial" panose="020B0604020202020204" pitchFamily="34" charset="0"/>
              <a:buChar char="•"/>
            </a:pPr>
            <a:r>
              <a:rPr lang="en-US" sz="2000" dirty="0"/>
              <a:t>Deployed personnel shall use </a:t>
            </a:r>
            <a:r>
              <a:rPr lang="en-US" sz="2000" b="1" dirty="0"/>
              <a:t>GNSS-devices</a:t>
            </a:r>
            <a:r>
              <a:rPr lang="en-US" sz="2000" dirty="0"/>
              <a:t> in difficult environments to import field data -&gt; </a:t>
            </a:r>
            <a:r>
              <a:rPr lang="en-US" sz="2000" dirty="0" err="1"/>
              <a:t>i</a:t>
            </a:r>
            <a:r>
              <a:rPr lang="en-US" sz="2000" dirty="0"/>
              <a:t>) robustness is required and ii) battery consumption is a problem.</a:t>
            </a:r>
            <a:endParaRPr lang="en-US" sz="1100" dirty="0"/>
          </a:p>
          <a:p>
            <a:pPr marL="342900" indent="-342900">
              <a:spcAft>
                <a:spcPts val="600"/>
              </a:spcAft>
              <a:buFont typeface="Arial" panose="020B0604020202020204" pitchFamily="34" charset="0"/>
              <a:buChar char="•"/>
            </a:pPr>
            <a:r>
              <a:rPr lang="en-US" sz="2000" dirty="0"/>
              <a:t>Need to </a:t>
            </a:r>
            <a:r>
              <a:rPr lang="en-US" sz="2000" b="1" dirty="0"/>
              <a:t>simplify applications </a:t>
            </a:r>
            <a:r>
              <a:rPr lang="en-US" sz="2000" dirty="0"/>
              <a:t>and solutions for </a:t>
            </a:r>
            <a:r>
              <a:rPr lang="en-US" sz="2000" b="1" dirty="0"/>
              <a:t>non-expert users; </a:t>
            </a:r>
            <a:r>
              <a:rPr lang="en-US" sz="2000" dirty="0"/>
              <a:t>making EO products easier to comprehend, aligning them with the “humanitarian language”.</a:t>
            </a:r>
            <a:endParaRPr lang="en-US" sz="1400" b="1" dirty="0"/>
          </a:p>
          <a:p>
            <a:pPr marL="342900" indent="-342900">
              <a:spcAft>
                <a:spcPts val="600"/>
              </a:spcAft>
              <a:buFont typeface="Arial" panose="020B0604020202020204" pitchFamily="34" charset="0"/>
              <a:buChar char="•"/>
            </a:pPr>
            <a:r>
              <a:rPr lang="en-US" sz="2000" dirty="0"/>
              <a:t>Fit-for-purpose </a:t>
            </a:r>
            <a:r>
              <a:rPr lang="en-US" sz="2000" b="1" dirty="0"/>
              <a:t>drone solutions </a:t>
            </a:r>
            <a:r>
              <a:rPr lang="en-US" sz="2000" dirty="0"/>
              <a:t>need to be operational and easy-to-use.</a:t>
            </a:r>
          </a:p>
        </p:txBody>
      </p:sp>
      <p:pic>
        <p:nvPicPr>
          <p:cNvPr id="9" name="Picture 8">
            <a:extLst>
              <a:ext uri="{FF2B5EF4-FFF2-40B4-BE49-F238E27FC236}">
                <a16:creationId xmlns:a16="http://schemas.microsoft.com/office/drawing/2014/main" id="{DADE3F2E-8FE5-480B-B999-D7E9B60E45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1597" y="1929198"/>
            <a:ext cx="2119313" cy="538163"/>
          </a:xfrm>
          <a:prstGeom prst="rect">
            <a:avLst/>
          </a:prstGeom>
        </p:spPr>
      </p:pic>
      <p:pic>
        <p:nvPicPr>
          <p:cNvPr id="3" name="Picture 2">
            <a:extLst>
              <a:ext uri="{FF2B5EF4-FFF2-40B4-BE49-F238E27FC236}">
                <a16:creationId xmlns:a16="http://schemas.microsoft.com/office/drawing/2014/main" id="{A1B5E019-851F-4A56-B22C-CBC02BC3DA40}"/>
              </a:ext>
            </a:extLst>
          </p:cNvPr>
          <p:cNvPicPr>
            <a:picLocks noChangeAspect="1"/>
          </p:cNvPicPr>
          <p:nvPr/>
        </p:nvPicPr>
        <p:blipFill rotWithShape="1">
          <a:blip r:embed="rId3"/>
          <a:srcRect t="3285" b="8151"/>
          <a:stretch/>
        </p:blipFill>
        <p:spPr>
          <a:xfrm>
            <a:off x="8534400" y="2689060"/>
            <a:ext cx="2791326" cy="3504727"/>
          </a:xfrm>
          <a:prstGeom prst="rect">
            <a:avLst/>
          </a:prstGeom>
        </p:spPr>
      </p:pic>
      <p:sp>
        <p:nvSpPr>
          <p:cNvPr id="6" name="Rectangle 5">
            <a:extLst>
              <a:ext uri="{FF2B5EF4-FFF2-40B4-BE49-F238E27FC236}">
                <a16:creationId xmlns:a16="http://schemas.microsoft.com/office/drawing/2014/main" id="{CC22F532-889F-9182-285A-7E0335598450}"/>
              </a:ext>
            </a:extLst>
          </p:cNvPr>
          <p:cNvSpPr/>
          <p:nvPr/>
        </p:nvSpPr>
        <p:spPr>
          <a:xfrm>
            <a:off x="838200" y="1706337"/>
            <a:ext cx="7696200" cy="983886"/>
          </a:xfrm>
          <a:prstGeom prst="rect">
            <a:avLst/>
          </a:prstGeom>
          <a:solidFill>
            <a:srgbClr val="0E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Understanding the needs of the people affected by a humanitarian crisis, support </a:t>
            </a:r>
            <a:r>
              <a:rPr lang="en-US" b="1" dirty="0">
                <a:solidFill>
                  <a:schemeClr val="bg1"/>
                </a:solidFill>
              </a:rPr>
              <a:t>response and coordination </a:t>
            </a:r>
            <a:r>
              <a:rPr lang="en-US" dirty="0">
                <a:solidFill>
                  <a:schemeClr val="bg1"/>
                </a:solidFill>
              </a:rPr>
              <a:t>operations.</a:t>
            </a:r>
          </a:p>
        </p:txBody>
      </p:sp>
    </p:spTree>
    <p:extLst>
      <p:ext uri="{BB962C8B-B14F-4D97-AF65-F5344CB8AC3E}">
        <p14:creationId xmlns:p14="http://schemas.microsoft.com/office/powerpoint/2010/main" val="3441723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68CD0A8-2DEA-FBB7-A5B1-2903444F2796}"/>
              </a:ext>
            </a:extLst>
          </p:cNvPr>
          <p:cNvSpPr>
            <a:spLocks noGrp="1"/>
          </p:cNvSpPr>
          <p:nvPr>
            <p:ph sz="quarter" idx="10"/>
          </p:nvPr>
        </p:nvSpPr>
        <p:spPr>
          <a:xfrm>
            <a:off x="838200" y="596069"/>
            <a:ext cx="8536536" cy="865262"/>
          </a:xfrm>
        </p:spPr>
        <p:txBody>
          <a:bodyPr/>
          <a:lstStyle/>
          <a:p>
            <a:r>
              <a:rPr lang="en-US" dirty="0">
                <a:solidFill>
                  <a:schemeClr val="tx1">
                    <a:lumMod val="75000"/>
                    <a:lumOff val="25000"/>
                  </a:schemeClr>
                </a:solidFill>
              </a:rPr>
              <a:t>Copernicus Demonstrators – Proof of concept</a:t>
            </a:r>
            <a:br>
              <a:rPr lang="en-US" dirty="0">
                <a:solidFill>
                  <a:schemeClr val="tx1">
                    <a:lumMod val="75000"/>
                    <a:lumOff val="25000"/>
                  </a:schemeClr>
                </a:solidFill>
              </a:rPr>
            </a:br>
            <a:r>
              <a:rPr lang="en-US" dirty="0">
                <a:solidFill>
                  <a:schemeClr val="tx1">
                    <a:lumMod val="75000"/>
                    <a:lumOff val="25000"/>
                  </a:schemeClr>
                </a:solidFill>
              </a:rPr>
              <a:t>for </a:t>
            </a:r>
            <a:r>
              <a:rPr lang="en-US" dirty="0">
                <a:solidFill>
                  <a:srgbClr val="00B0F0"/>
                </a:solidFill>
              </a:rPr>
              <a:t>emergency and crisis management </a:t>
            </a:r>
            <a:r>
              <a:rPr lang="en-US" dirty="0"/>
              <a:t>under way</a:t>
            </a:r>
            <a:endParaRPr lang="en-IE" dirty="0"/>
          </a:p>
        </p:txBody>
      </p:sp>
      <p:sp>
        <p:nvSpPr>
          <p:cNvPr id="2" name="Slide Number Placeholder 1">
            <a:extLst>
              <a:ext uri="{FF2B5EF4-FFF2-40B4-BE49-F238E27FC236}">
                <a16:creationId xmlns:a16="http://schemas.microsoft.com/office/drawing/2014/main" id="{F99A5ABB-65E5-446B-B749-2A2FD0A1C776}"/>
              </a:ext>
            </a:extLst>
          </p:cNvPr>
          <p:cNvSpPr>
            <a:spLocks noGrp="1"/>
          </p:cNvSpPr>
          <p:nvPr>
            <p:ph type="sldNum" sz="quarter" idx="11"/>
          </p:nvPr>
        </p:nvSpPr>
        <p:spPr/>
        <p:txBody>
          <a:bodyPr/>
          <a:lstStyle/>
          <a:p>
            <a:fld id="{832D733E-3264-41AF-819B-F4786F848FED}" type="slidenum">
              <a:rPr lang="x-none" smtClean="0"/>
              <a:t>16</a:t>
            </a:fld>
            <a:endParaRPr lang="x-none"/>
          </a:p>
        </p:txBody>
      </p:sp>
      <p:pic>
        <p:nvPicPr>
          <p:cNvPr id="16" name="Picture 15">
            <a:extLst>
              <a:ext uri="{FF2B5EF4-FFF2-40B4-BE49-F238E27FC236}">
                <a16:creationId xmlns:a16="http://schemas.microsoft.com/office/drawing/2014/main" id="{C23F59A5-2FC3-DCDE-D6FA-0276B9B70B7C}"/>
              </a:ext>
            </a:extLst>
          </p:cNvPr>
          <p:cNvPicPr>
            <a:picLocks noChangeAspect="1"/>
          </p:cNvPicPr>
          <p:nvPr/>
        </p:nvPicPr>
        <p:blipFill rotWithShape="1">
          <a:blip r:embed="rId2"/>
          <a:srcRect l="4454" t="8664"/>
          <a:stretch/>
        </p:blipFill>
        <p:spPr>
          <a:xfrm>
            <a:off x="10249762" y="5945593"/>
            <a:ext cx="1539178" cy="410757"/>
          </a:xfrm>
          <a:prstGeom prst="rect">
            <a:avLst/>
          </a:prstGeom>
        </p:spPr>
      </p:pic>
      <p:pic>
        <p:nvPicPr>
          <p:cNvPr id="4" name="Picture 3">
            <a:extLst>
              <a:ext uri="{FF2B5EF4-FFF2-40B4-BE49-F238E27FC236}">
                <a16:creationId xmlns:a16="http://schemas.microsoft.com/office/drawing/2014/main" id="{BF68D027-AE7E-4C99-4FE4-65C9DC4617A7}"/>
              </a:ext>
            </a:extLst>
          </p:cNvPr>
          <p:cNvPicPr>
            <a:picLocks noChangeAspect="1"/>
          </p:cNvPicPr>
          <p:nvPr/>
        </p:nvPicPr>
        <p:blipFill rotWithShape="1">
          <a:blip r:embed="rId3"/>
          <a:srcRect b="11030"/>
          <a:stretch/>
        </p:blipFill>
        <p:spPr>
          <a:xfrm>
            <a:off x="880616" y="1683320"/>
            <a:ext cx="9139238" cy="4639166"/>
          </a:xfrm>
          <a:prstGeom prst="rect">
            <a:avLst/>
          </a:prstGeom>
        </p:spPr>
      </p:pic>
      <p:sp>
        <p:nvSpPr>
          <p:cNvPr id="5" name="Footnote">
            <a:extLst>
              <a:ext uri="{FF2B5EF4-FFF2-40B4-BE49-F238E27FC236}">
                <a16:creationId xmlns:a16="http://schemas.microsoft.com/office/drawing/2014/main" id="{37A9D622-1668-8092-51A8-333641342BBB}"/>
              </a:ext>
            </a:extLst>
          </p:cNvPr>
          <p:cNvSpPr>
            <a:spLocks noChangeArrowheads="1"/>
          </p:cNvSpPr>
          <p:nvPr/>
        </p:nvSpPr>
        <p:spPr bwMode="gray">
          <a:xfrm>
            <a:off x="772595" y="5883033"/>
            <a:ext cx="9109771" cy="635124"/>
          </a:xfrm>
          <a:prstGeom prst="rect">
            <a:avLst/>
          </a:prstGeom>
          <a:noFill/>
          <a:ln w="9525" algn="ctr">
            <a:noFill/>
            <a:miter lim="800000"/>
            <a:headEnd type="none" w="lg" len="lg"/>
            <a:tailEnd type="none" w="lg" len="lg"/>
          </a:ln>
        </p:spPr>
        <p:txBody>
          <a:bodyPr lIns="90000" tIns="0" rIns="0" bIns="0" anchor="b"/>
          <a:lstStyle/>
          <a:p>
            <a:pPr>
              <a:lnSpc>
                <a:spcPct val="90000"/>
              </a:lnSpc>
              <a:defRPr/>
            </a:pPr>
            <a:r>
              <a:rPr lang="de-AT" sz="800" dirty="0">
                <a:solidFill>
                  <a:schemeClr val="tx1">
                    <a:lumMod val="50000"/>
                  </a:schemeClr>
                </a:solidFill>
                <a:latin typeface="Calibri" panose="020F0502020204030204" pitchFamily="34" charset="0"/>
                <a:cs typeface="Calibri" panose="020F0502020204030204" pitchFamily="34" charset="0"/>
                <a:sym typeface="VWAG TheSans" panose="020B0502050302020203" pitchFamily="34" charset="0"/>
              </a:rPr>
              <a:t>Source: </a:t>
            </a:r>
            <a:r>
              <a:rPr lang="de-AT" sz="800" dirty="0">
                <a:solidFill>
                  <a:schemeClr val="tx1">
                    <a:lumMod val="50000"/>
                  </a:schemeClr>
                </a:solidFill>
                <a:latin typeface="Calibri" panose="020F0502020204030204" pitchFamily="34" charset="0"/>
                <a:cs typeface="Calibri" panose="020F0502020204030204" pitchFamily="34" charset="0"/>
                <a:sym typeface="VWAG TheSans" panose="020B0502050302020203" pitchFamily="34" charset="0"/>
                <a:hlinkClick r:id="rId4"/>
              </a:rPr>
              <a:t>https://overwatchproject.eu/en/</a:t>
            </a:r>
            <a:r>
              <a:rPr lang="de-AT" sz="800" dirty="0">
                <a:solidFill>
                  <a:schemeClr val="tx1">
                    <a:lumMod val="50000"/>
                  </a:schemeClr>
                </a:solidFill>
                <a:latin typeface="Calibri" panose="020F0502020204030204" pitchFamily="34" charset="0"/>
                <a:cs typeface="Calibri" panose="020F0502020204030204" pitchFamily="34" charset="0"/>
                <a:sym typeface="VWAG TheSans" panose="020B0502050302020203" pitchFamily="34" charset="0"/>
              </a:rPr>
              <a:t> </a:t>
            </a:r>
            <a:endParaRPr lang="fr-FR"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48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8A4616-5575-FEF9-1FF9-20A6FAC126EC}"/>
              </a:ext>
            </a:extLst>
          </p:cNvPr>
          <p:cNvSpPr>
            <a:spLocks noGrp="1"/>
          </p:cNvSpPr>
          <p:nvPr>
            <p:ph sz="quarter" idx="10"/>
          </p:nvPr>
        </p:nvSpPr>
        <p:spPr/>
        <p:txBody>
          <a:bodyPr/>
          <a:lstStyle/>
          <a:p>
            <a:r>
              <a:rPr lang="en-GB" dirty="0"/>
              <a:t>EUSPA Horizon Europe – </a:t>
            </a:r>
            <a:r>
              <a:rPr lang="en-GB" dirty="0">
                <a:solidFill>
                  <a:srgbClr val="00B0F0"/>
                </a:solidFill>
              </a:rPr>
              <a:t>Call ongoing </a:t>
            </a:r>
            <a:endParaRPr lang="en-IE" dirty="0">
              <a:solidFill>
                <a:srgbClr val="00B0F0"/>
              </a:solidFill>
            </a:endParaRPr>
          </a:p>
        </p:txBody>
      </p:sp>
      <p:sp>
        <p:nvSpPr>
          <p:cNvPr id="4" name="Slide Number Placeholder 3">
            <a:extLst>
              <a:ext uri="{FF2B5EF4-FFF2-40B4-BE49-F238E27FC236}">
                <a16:creationId xmlns:a16="http://schemas.microsoft.com/office/drawing/2014/main" id="{538A821F-6192-4856-BCB6-213197F66A54}"/>
              </a:ext>
            </a:extLst>
          </p:cNvPr>
          <p:cNvSpPr>
            <a:spLocks noGrp="1"/>
          </p:cNvSpPr>
          <p:nvPr>
            <p:ph type="sldNum" sz="quarter" idx="11"/>
          </p:nvPr>
        </p:nvSpPr>
        <p:spPr/>
        <p:txBody>
          <a:bodyPr/>
          <a:lstStyle/>
          <a:p>
            <a:fld id="{832D733E-3264-41AF-819B-F4786F848FED}" type="slidenum">
              <a:rPr lang="x-none" smtClean="0"/>
              <a:t>17</a:t>
            </a:fld>
            <a:endParaRPr lang="x-none"/>
          </a:p>
        </p:txBody>
      </p:sp>
      <p:graphicFrame>
        <p:nvGraphicFramePr>
          <p:cNvPr id="5" name="Table 4">
            <a:extLst>
              <a:ext uri="{FF2B5EF4-FFF2-40B4-BE49-F238E27FC236}">
                <a16:creationId xmlns:a16="http://schemas.microsoft.com/office/drawing/2014/main" id="{42321B71-86AB-47C7-AE97-C7E24E538F77}"/>
              </a:ext>
            </a:extLst>
          </p:cNvPr>
          <p:cNvGraphicFramePr>
            <a:graphicFrameLocks noGrp="1"/>
          </p:cNvGraphicFramePr>
          <p:nvPr>
            <p:extLst>
              <p:ext uri="{D42A27DB-BD31-4B8C-83A1-F6EECF244321}">
                <p14:modId xmlns:p14="http://schemas.microsoft.com/office/powerpoint/2010/main" val="3626649116"/>
              </p:ext>
            </p:extLst>
          </p:nvPr>
        </p:nvGraphicFramePr>
        <p:xfrm>
          <a:off x="838200" y="1842272"/>
          <a:ext cx="10515600" cy="4066533"/>
        </p:xfrm>
        <a:graphic>
          <a:graphicData uri="http://schemas.openxmlformats.org/drawingml/2006/table">
            <a:tbl>
              <a:tblPr firstRow="1" bandRow="1">
                <a:tableStyleId>{5C22544A-7EE6-4342-B048-85BDC9FD1C3A}</a:tableStyleId>
              </a:tblPr>
              <a:tblGrid>
                <a:gridCol w="1062162">
                  <a:extLst>
                    <a:ext uri="{9D8B030D-6E8A-4147-A177-3AD203B41FA5}">
                      <a16:colId xmlns:a16="http://schemas.microsoft.com/office/drawing/2014/main" val="1773208068"/>
                    </a:ext>
                  </a:extLst>
                </a:gridCol>
                <a:gridCol w="8221648">
                  <a:extLst>
                    <a:ext uri="{9D8B030D-6E8A-4147-A177-3AD203B41FA5}">
                      <a16:colId xmlns:a16="http://schemas.microsoft.com/office/drawing/2014/main" val="1023814789"/>
                    </a:ext>
                  </a:extLst>
                </a:gridCol>
                <a:gridCol w="1231790">
                  <a:extLst>
                    <a:ext uri="{9D8B030D-6E8A-4147-A177-3AD203B41FA5}">
                      <a16:colId xmlns:a16="http://schemas.microsoft.com/office/drawing/2014/main" val="3276984413"/>
                    </a:ext>
                  </a:extLst>
                </a:gridCol>
              </a:tblGrid>
              <a:tr h="738151">
                <a:tc>
                  <a:txBody>
                    <a:bodyPr/>
                    <a:lstStyle/>
                    <a:p>
                      <a:pPr algn="ctr"/>
                      <a:r>
                        <a:rPr lang="en-GB" sz="1600" dirty="0">
                          <a:latin typeface="Calibri" panose="020F0502020204030204" pitchFamily="34" charset="0"/>
                        </a:rPr>
                        <a:t>Type of Action</a:t>
                      </a:r>
                    </a:p>
                  </a:txBody>
                  <a:tcPr anchor="ctr"/>
                </a:tc>
                <a:tc>
                  <a:txBody>
                    <a:bodyPr/>
                    <a:lstStyle/>
                    <a:p>
                      <a:pPr algn="ctr"/>
                      <a:r>
                        <a:rPr lang="en-GB" sz="2000" dirty="0">
                          <a:latin typeface="Calibri" panose="020F0502020204030204" pitchFamily="34" charset="0"/>
                        </a:rPr>
                        <a:t>Topic</a:t>
                      </a:r>
                    </a:p>
                  </a:txBody>
                  <a:tcPr anchor="ctr"/>
                </a:tc>
                <a:tc>
                  <a:txBody>
                    <a:bodyPr/>
                    <a:lstStyle/>
                    <a:p>
                      <a:pPr algn="ctr"/>
                      <a:r>
                        <a:rPr lang="en-GB" sz="1600" dirty="0">
                          <a:latin typeface="Calibri" panose="020F0502020204030204" pitchFamily="34" charset="0"/>
                        </a:rPr>
                        <a:t>Indicative</a:t>
                      </a:r>
                      <a:r>
                        <a:rPr lang="en-GB" sz="1600" baseline="0" dirty="0">
                          <a:latin typeface="Calibri" panose="020F0502020204030204" pitchFamily="34" charset="0"/>
                        </a:rPr>
                        <a:t> b</a:t>
                      </a:r>
                      <a:r>
                        <a:rPr lang="en-GB" sz="1600" dirty="0">
                          <a:latin typeface="Calibri" panose="020F0502020204030204" pitchFamily="34" charset="0"/>
                        </a:rPr>
                        <a:t>udget </a:t>
                      </a:r>
                    </a:p>
                    <a:p>
                      <a:pPr algn="ctr"/>
                      <a:r>
                        <a:rPr lang="en-GB" sz="1200" dirty="0">
                          <a:latin typeface="Calibri" panose="020F0502020204030204" pitchFamily="34" charset="0"/>
                        </a:rPr>
                        <a:t>(million EUR)</a:t>
                      </a:r>
                    </a:p>
                  </a:txBody>
                  <a:tcPr anchor="ctr"/>
                </a:tc>
                <a:extLst>
                  <a:ext uri="{0D108BD9-81ED-4DB2-BD59-A6C34878D82A}">
                    <a16:rowId xmlns:a16="http://schemas.microsoft.com/office/drawing/2014/main" val="943165284"/>
                  </a:ext>
                </a:extLst>
              </a:tr>
              <a:tr h="571732">
                <a:tc>
                  <a:txBody>
                    <a:bodyPr/>
                    <a:lstStyle/>
                    <a:p>
                      <a:pPr algn="ctr"/>
                      <a:r>
                        <a:rPr lang="en-GB" sz="2000" b="1" dirty="0">
                          <a:latin typeface="+mn-lt"/>
                          <a:cs typeface="Arial" panose="020B0604020202020204" pitchFamily="34" charset="0"/>
                        </a:rPr>
                        <a:t>IA</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75000"/>
                            </a:schemeClr>
                          </a:solidFill>
                          <a:effectLst/>
                          <a:latin typeface="+mn-lt"/>
                          <a:ea typeface="+mn-ea"/>
                          <a:cs typeface="Arial" panose="020B0604020202020204" pitchFamily="34" charset="0"/>
                        </a:rPr>
                        <a:t>EGNSS - Transition towards a green, smart and more secure post-pandemic society</a:t>
                      </a:r>
                    </a:p>
                  </a:txBody>
                  <a:tcPr anchor="ctr"/>
                </a:tc>
                <a:tc>
                  <a:txBody>
                    <a:bodyPr/>
                    <a:lstStyle/>
                    <a:p>
                      <a:pPr algn="ctr"/>
                      <a:r>
                        <a:rPr lang="en-GB" sz="1800" b="1" dirty="0">
                          <a:latin typeface="+mn-lt"/>
                          <a:cs typeface="Arial" panose="020B0604020202020204" pitchFamily="34" charset="0"/>
                        </a:rPr>
                        <a:t>3.5</a:t>
                      </a:r>
                    </a:p>
                  </a:txBody>
                  <a:tcPr anchor="ctr"/>
                </a:tc>
                <a:extLst>
                  <a:ext uri="{0D108BD9-81ED-4DB2-BD59-A6C34878D82A}">
                    <a16:rowId xmlns:a16="http://schemas.microsoft.com/office/drawing/2014/main" val="3702906849"/>
                  </a:ext>
                </a:extLst>
              </a:tr>
              <a:tr h="571732">
                <a:tc>
                  <a:txBody>
                    <a:bodyPr/>
                    <a:lstStyle/>
                    <a:p>
                      <a:pPr algn="ctr"/>
                      <a:r>
                        <a:rPr lang="en-GB" sz="2000" b="1" dirty="0">
                          <a:latin typeface="+mn-lt"/>
                          <a:cs typeface="Arial" panose="020B0604020202020204" pitchFamily="34" charset="0"/>
                        </a:rPr>
                        <a:t>IA</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75000"/>
                            </a:schemeClr>
                          </a:solidFill>
                          <a:effectLst/>
                          <a:latin typeface="+mn-lt"/>
                          <a:ea typeface="+mn-ea"/>
                          <a:cs typeface="Arial" panose="020B0604020202020204" pitchFamily="34" charset="0"/>
                        </a:rPr>
                        <a:t>EGNSS - Closing the gaps in mature, regulated and long lead markets</a:t>
                      </a:r>
                    </a:p>
                  </a:txBody>
                  <a:tcPr anchor="ctr"/>
                </a:tc>
                <a:tc>
                  <a:txBody>
                    <a:bodyPr/>
                    <a:lstStyle/>
                    <a:p>
                      <a:pPr algn="ctr"/>
                      <a:r>
                        <a:rPr lang="en-GB" sz="1800" b="1" dirty="0">
                          <a:latin typeface="+mn-lt"/>
                          <a:cs typeface="Arial" panose="020B0604020202020204" pitchFamily="34" charset="0"/>
                        </a:rPr>
                        <a:t>8</a:t>
                      </a:r>
                    </a:p>
                  </a:txBody>
                  <a:tcPr anchor="ctr"/>
                </a:tc>
                <a:extLst>
                  <a:ext uri="{0D108BD9-81ED-4DB2-BD59-A6C34878D82A}">
                    <a16:rowId xmlns:a16="http://schemas.microsoft.com/office/drawing/2014/main" val="2270296728"/>
                  </a:ext>
                </a:extLst>
              </a:tr>
              <a:tr h="571732">
                <a:tc>
                  <a:txBody>
                    <a:bodyPr/>
                    <a:lstStyle/>
                    <a:p>
                      <a:pPr algn="ctr"/>
                      <a:r>
                        <a:rPr lang="en-GB" sz="2000" b="1" dirty="0">
                          <a:solidFill>
                            <a:schemeClr val="tx1">
                              <a:lumMod val="75000"/>
                            </a:schemeClr>
                          </a:solidFill>
                          <a:latin typeface="+mn-lt"/>
                          <a:cs typeface="Arial" panose="020B0604020202020204" pitchFamily="34" charset="0"/>
                        </a:rPr>
                        <a:t>RIA</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75000"/>
                            </a:schemeClr>
                          </a:solidFill>
                          <a:effectLst/>
                          <a:latin typeface="+mn-lt"/>
                          <a:ea typeface="+mn-ea"/>
                          <a:cs typeface="Arial" panose="020B0604020202020204" pitchFamily="34" charset="0"/>
                        </a:rPr>
                        <a:t>Copernicus-based applications for businesses and policy-making</a:t>
                      </a:r>
                    </a:p>
                  </a:txBody>
                  <a:tcPr anchor="ctr"/>
                </a:tc>
                <a:tc>
                  <a:txBody>
                    <a:bodyPr/>
                    <a:lstStyle/>
                    <a:p>
                      <a:pPr algn="ctr"/>
                      <a:r>
                        <a:rPr lang="en-GB" sz="1800" b="1" dirty="0">
                          <a:solidFill>
                            <a:schemeClr val="tx1">
                              <a:lumMod val="75000"/>
                            </a:schemeClr>
                          </a:solidFill>
                          <a:latin typeface="+mn-lt"/>
                          <a:cs typeface="Arial" panose="020B0604020202020204" pitchFamily="34" charset="0"/>
                        </a:rPr>
                        <a:t>7</a:t>
                      </a:r>
                    </a:p>
                  </a:txBody>
                  <a:tcPr anchor="ctr"/>
                </a:tc>
                <a:extLst>
                  <a:ext uri="{0D108BD9-81ED-4DB2-BD59-A6C34878D82A}">
                    <a16:rowId xmlns:a16="http://schemas.microsoft.com/office/drawing/2014/main" val="215123251"/>
                  </a:ext>
                </a:extLst>
              </a:tr>
              <a:tr h="571732">
                <a:tc>
                  <a:txBody>
                    <a:bodyPr/>
                    <a:lstStyle/>
                    <a:p>
                      <a:pPr algn="ctr"/>
                      <a:r>
                        <a:rPr lang="en-GB" sz="2000" b="1" dirty="0">
                          <a:solidFill>
                            <a:schemeClr val="tx1">
                              <a:lumMod val="75000"/>
                            </a:schemeClr>
                          </a:solidFill>
                          <a:latin typeface="+mn-lt"/>
                          <a:cs typeface="Arial" panose="020B0604020202020204" pitchFamily="34" charset="0"/>
                        </a:rPr>
                        <a:t>RIA</a:t>
                      </a:r>
                    </a:p>
                  </a:txBody>
                  <a:tcPr anchor="ctr"/>
                </a:tc>
                <a:tc>
                  <a:txBody>
                    <a:bodyPr/>
                    <a:lstStyle/>
                    <a:p>
                      <a:r>
                        <a:rPr lang="en-US" sz="1800" b="1" dirty="0">
                          <a:solidFill>
                            <a:schemeClr val="tx1">
                              <a:lumMod val="75000"/>
                            </a:schemeClr>
                          </a:solidFill>
                          <a:latin typeface="+mn-lt"/>
                          <a:cs typeface="Arial" panose="020B0604020202020204" pitchFamily="34" charset="0"/>
                        </a:rPr>
                        <a:t>Designing space-based downstream applications with international partners</a:t>
                      </a:r>
                    </a:p>
                  </a:txBody>
                  <a:tcPr anchor="ctr"/>
                </a:tc>
                <a:tc>
                  <a:txBody>
                    <a:bodyPr/>
                    <a:lstStyle/>
                    <a:p>
                      <a:pPr algn="ctr"/>
                      <a:r>
                        <a:rPr lang="en-GB" sz="1800" b="1" dirty="0">
                          <a:solidFill>
                            <a:schemeClr val="tx1">
                              <a:lumMod val="75000"/>
                            </a:schemeClr>
                          </a:solidFill>
                          <a:latin typeface="+mn-lt"/>
                          <a:cs typeface="Arial" panose="020B0604020202020204" pitchFamily="34" charset="0"/>
                        </a:rPr>
                        <a:t>6</a:t>
                      </a:r>
                    </a:p>
                  </a:txBody>
                  <a:tcPr anchor="ctr"/>
                </a:tc>
                <a:extLst>
                  <a:ext uri="{0D108BD9-81ED-4DB2-BD59-A6C34878D82A}">
                    <a16:rowId xmlns:a16="http://schemas.microsoft.com/office/drawing/2014/main" val="1858403081"/>
                  </a:ext>
                </a:extLst>
              </a:tr>
              <a:tr h="571732">
                <a:tc>
                  <a:txBody>
                    <a:bodyPr/>
                    <a:lstStyle/>
                    <a:p>
                      <a:pPr algn="ctr"/>
                      <a:r>
                        <a:rPr lang="en-GB" sz="2000" b="1" dirty="0">
                          <a:solidFill>
                            <a:schemeClr val="tx1">
                              <a:lumMod val="75000"/>
                            </a:schemeClr>
                          </a:solidFill>
                          <a:latin typeface="+mn-lt"/>
                          <a:cs typeface="Arial" panose="020B0604020202020204" pitchFamily="34" charset="0"/>
                        </a:rPr>
                        <a:t>IA</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75000"/>
                            </a:schemeClr>
                          </a:solidFill>
                          <a:effectLst/>
                          <a:latin typeface="+mn-lt"/>
                          <a:ea typeface="+mn-ea"/>
                          <a:cs typeface="Arial" panose="020B0604020202020204" pitchFamily="34" charset="0"/>
                        </a:rPr>
                        <a:t>EU GOVSATCOM for a safer and more secure EU</a:t>
                      </a:r>
                    </a:p>
                  </a:txBody>
                  <a:tcPr anchor="ctr"/>
                </a:tc>
                <a:tc>
                  <a:txBody>
                    <a:bodyPr/>
                    <a:lstStyle/>
                    <a:p>
                      <a:pPr algn="ctr"/>
                      <a:r>
                        <a:rPr lang="en-GB" sz="1800" b="1" dirty="0">
                          <a:solidFill>
                            <a:schemeClr val="tx1">
                              <a:lumMod val="75000"/>
                            </a:schemeClr>
                          </a:solidFill>
                          <a:latin typeface="+mn-lt"/>
                          <a:cs typeface="Arial" panose="020B0604020202020204" pitchFamily="34" charset="0"/>
                        </a:rPr>
                        <a:t>10</a:t>
                      </a:r>
                    </a:p>
                  </a:txBody>
                  <a:tcPr anchor="ctr"/>
                </a:tc>
                <a:extLst>
                  <a:ext uri="{0D108BD9-81ED-4DB2-BD59-A6C34878D82A}">
                    <a16:rowId xmlns:a16="http://schemas.microsoft.com/office/drawing/2014/main" val="378684017"/>
                  </a:ext>
                </a:extLst>
              </a:tr>
              <a:tr h="445873">
                <a:tc gridSpan="2">
                  <a:txBody>
                    <a:bodyPr/>
                    <a:lstStyle/>
                    <a:p>
                      <a:pPr algn="r"/>
                      <a:r>
                        <a:rPr lang="en-GB" sz="1200" b="1" dirty="0">
                          <a:solidFill>
                            <a:schemeClr val="bg1"/>
                          </a:solidFill>
                          <a:latin typeface="Arial" panose="020B0604020202020204" pitchFamily="34" charset="0"/>
                          <a:cs typeface="Arial" panose="020B0604020202020204" pitchFamily="34" charset="0"/>
                        </a:rPr>
                        <a:t>Total budget:</a:t>
                      </a:r>
                    </a:p>
                  </a:txBody>
                  <a:tcPr anchor="ctr">
                    <a:solidFill>
                      <a:srgbClr val="5B9BD5"/>
                    </a:solidFill>
                  </a:tcPr>
                </a:tc>
                <a:tc hMerge="1">
                  <a:txBody>
                    <a:bodyPr/>
                    <a:lstStyle/>
                    <a:p>
                      <a:pPr algn="r"/>
                      <a:endParaRPr lang="en-GB" sz="1200" b="1" dirty="0">
                        <a:latin typeface="Arial" panose="020B0604020202020204" pitchFamily="34" charset="0"/>
                        <a:cs typeface="Arial" panose="020B0604020202020204" pitchFamily="34" charset="0"/>
                      </a:endParaRPr>
                    </a:p>
                  </a:txBody>
                  <a:tcPr anchor="ctr"/>
                </a:tc>
                <a:tc>
                  <a:txBody>
                    <a:bodyPr/>
                    <a:lstStyle/>
                    <a:p>
                      <a:pPr algn="ctr"/>
                      <a:r>
                        <a:rPr lang="en-GB" sz="1800" b="1" dirty="0">
                          <a:solidFill>
                            <a:schemeClr val="bg1"/>
                          </a:solidFill>
                          <a:latin typeface="Arial" panose="020B0604020202020204" pitchFamily="34" charset="0"/>
                          <a:cs typeface="Arial" panose="020B0604020202020204" pitchFamily="34" charset="0"/>
                        </a:rPr>
                        <a:t>34.5</a:t>
                      </a:r>
                    </a:p>
                  </a:txBody>
                  <a:tcPr anchor="ctr">
                    <a:solidFill>
                      <a:srgbClr val="5B9BD5"/>
                    </a:solidFill>
                  </a:tcPr>
                </a:tc>
                <a:extLst>
                  <a:ext uri="{0D108BD9-81ED-4DB2-BD59-A6C34878D82A}">
                    <a16:rowId xmlns:a16="http://schemas.microsoft.com/office/drawing/2014/main" val="1006413501"/>
                  </a:ext>
                </a:extLst>
              </a:tr>
            </a:tbl>
          </a:graphicData>
        </a:graphic>
      </p:graphicFrame>
      <p:sp>
        <p:nvSpPr>
          <p:cNvPr id="6" name="Rectangle 5">
            <a:extLst>
              <a:ext uri="{FF2B5EF4-FFF2-40B4-BE49-F238E27FC236}">
                <a16:creationId xmlns:a16="http://schemas.microsoft.com/office/drawing/2014/main" id="{5777D613-60EE-4FEB-A2C7-CBA9AE4F3A36}"/>
              </a:ext>
            </a:extLst>
          </p:cNvPr>
          <p:cNvSpPr/>
          <p:nvPr/>
        </p:nvSpPr>
        <p:spPr>
          <a:xfrm rot="1260900">
            <a:off x="9990016" y="1371380"/>
            <a:ext cx="2057531" cy="451769"/>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b="1" dirty="0">
                <a:solidFill>
                  <a:schemeClr val="tx1"/>
                </a:solidFill>
                <a:latin typeface="Calibri" panose="020F0502020204030204" pitchFamily="34" charset="0"/>
              </a:rPr>
              <a:t>Deadline: 14 Feb 2024</a:t>
            </a:r>
          </a:p>
        </p:txBody>
      </p:sp>
      <p:sp>
        <p:nvSpPr>
          <p:cNvPr id="7" name="Footnote">
            <a:extLst>
              <a:ext uri="{FF2B5EF4-FFF2-40B4-BE49-F238E27FC236}">
                <a16:creationId xmlns:a16="http://schemas.microsoft.com/office/drawing/2014/main" id="{AC30CE5E-0678-1B8E-6251-A0DACBB01ED6}"/>
              </a:ext>
            </a:extLst>
          </p:cNvPr>
          <p:cNvSpPr>
            <a:spLocks noChangeArrowheads="1"/>
          </p:cNvSpPr>
          <p:nvPr/>
        </p:nvSpPr>
        <p:spPr bwMode="gray">
          <a:xfrm>
            <a:off x="772595" y="5883033"/>
            <a:ext cx="9109771" cy="635124"/>
          </a:xfrm>
          <a:prstGeom prst="rect">
            <a:avLst/>
          </a:prstGeom>
          <a:noFill/>
          <a:ln w="9525" algn="ctr">
            <a:noFill/>
            <a:miter lim="800000"/>
            <a:headEnd type="none" w="lg" len="lg"/>
            <a:tailEnd type="none" w="lg" len="lg"/>
          </a:ln>
        </p:spPr>
        <p:txBody>
          <a:bodyPr lIns="90000" tIns="0" rIns="0" bIns="0" anchor="b"/>
          <a:lstStyle/>
          <a:p>
            <a:pPr>
              <a:lnSpc>
                <a:spcPct val="90000"/>
              </a:lnSpc>
              <a:defRPr/>
            </a:pPr>
            <a:r>
              <a:rPr lang="de-AT" sz="800" dirty="0">
                <a:solidFill>
                  <a:schemeClr val="tx1">
                    <a:lumMod val="50000"/>
                  </a:schemeClr>
                </a:solidFill>
                <a:latin typeface="Calibri" panose="020F0502020204030204" pitchFamily="34" charset="0"/>
                <a:cs typeface="Calibri" panose="020F0502020204030204" pitchFamily="34" charset="0"/>
                <a:sym typeface="VWAG TheSans" panose="020B0502050302020203" pitchFamily="34" charset="0"/>
              </a:rPr>
              <a:t>IA – Innovation Action, RIA – Research and Innovation Action</a:t>
            </a:r>
            <a:endParaRPr lang="fr-FR"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3440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8A4616-5575-FEF9-1FF9-20A6FAC126EC}"/>
              </a:ext>
            </a:extLst>
          </p:cNvPr>
          <p:cNvSpPr>
            <a:spLocks noGrp="1"/>
          </p:cNvSpPr>
          <p:nvPr>
            <p:ph sz="quarter" idx="10"/>
          </p:nvPr>
        </p:nvSpPr>
        <p:spPr/>
        <p:txBody>
          <a:bodyPr/>
          <a:lstStyle/>
          <a:p>
            <a:r>
              <a:rPr lang="en-US" dirty="0"/>
              <a:t>The Market for Space Data has a huge economic potential – </a:t>
            </a:r>
            <a:r>
              <a:rPr lang="en-US" dirty="0">
                <a:solidFill>
                  <a:srgbClr val="00B0F0"/>
                </a:solidFill>
              </a:rPr>
              <a:t>EO and GNSS Market Report </a:t>
            </a:r>
            <a:r>
              <a:rPr lang="en-US" dirty="0"/>
              <a:t>coming soon</a:t>
            </a:r>
            <a:endParaRPr lang="en-IE" dirty="0"/>
          </a:p>
        </p:txBody>
      </p:sp>
      <p:sp>
        <p:nvSpPr>
          <p:cNvPr id="4" name="Slide Number Placeholder 3">
            <a:extLst>
              <a:ext uri="{FF2B5EF4-FFF2-40B4-BE49-F238E27FC236}">
                <a16:creationId xmlns:a16="http://schemas.microsoft.com/office/drawing/2014/main" id="{538A821F-6192-4856-BCB6-213197F66A54}"/>
              </a:ext>
            </a:extLst>
          </p:cNvPr>
          <p:cNvSpPr>
            <a:spLocks noGrp="1"/>
          </p:cNvSpPr>
          <p:nvPr>
            <p:ph type="sldNum" sz="quarter" idx="11"/>
          </p:nvPr>
        </p:nvSpPr>
        <p:spPr/>
        <p:txBody>
          <a:bodyPr/>
          <a:lstStyle/>
          <a:p>
            <a:fld id="{832D733E-3264-41AF-819B-F4786F848FED}" type="slidenum">
              <a:rPr lang="x-none" smtClean="0"/>
              <a:t>18</a:t>
            </a:fld>
            <a:endParaRPr lang="x-none"/>
          </a:p>
        </p:txBody>
      </p:sp>
      <p:sp>
        <p:nvSpPr>
          <p:cNvPr id="2" name="Content Placeholder 2">
            <a:extLst>
              <a:ext uri="{FF2B5EF4-FFF2-40B4-BE49-F238E27FC236}">
                <a16:creationId xmlns:a16="http://schemas.microsoft.com/office/drawing/2014/main" id="{33B4A34F-0000-AD47-AAAA-0FD2136C29A2}"/>
              </a:ext>
            </a:extLst>
          </p:cNvPr>
          <p:cNvSpPr>
            <a:spLocks noGrp="1"/>
          </p:cNvSpPr>
          <p:nvPr>
            <p:ph idx="1"/>
          </p:nvPr>
        </p:nvSpPr>
        <p:spPr>
          <a:xfrm>
            <a:off x="1230594" y="1966248"/>
            <a:ext cx="4751462" cy="1714826"/>
          </a:xfrm>
        </p:spPr>
        <p:txBody>
          <a:bodyPr>
            <a:normAutofit fontScale="92500"/>
          </a:bodyPr>
          <a:lstStyle/>
          <a:p>
            <a:r>
              <a:rPr lang="en-GB" sz="2000" b="1" dirty="0"/>
              <a:t>The EO and GNSS Market Report </a:t>
            </a:r>
            <a:r>
              <a:rPr lang="en-GB" sz="2000" dirty="0"/>
              <a:t>combines the market and application insights into a </a:t>
            </a:r>
            <a:r>
              <a:rPr lang="en-GB" sz="2000" b="1" dirty="0"/>
              <a:t>single report </a:t>
            </a:r>
            <a:r>
              <a:rPr lang="en-GB" sz="2000" dirty="0"/>
              <a:t>that provides global coverage of the EO and GNSS applications across multiple market segments</a:t>
            </a:r>
          </a:p>
          <a:p>
            <a:endParaRPr lang="en-GB" sz="2000" i="1" dirty="0"/>
          </a:p>
        </p:txBody>
      </p:sp>
      <p:pic>
        <p:nvPicPr>
          <p:cNvPr id="8" name="Picture 7">
            <a:extLst>
              <a:ext uri="{FF2B5EF4-FFF2-40B4-BE49-F238E27FC236}">
                <a16:creationId xmlns:a16="http://schemas.microsoft.com/office/drawing/2014/main" id="{058521DB-A967-254B-2990-2E3674D16949}"/>
              </a:ext>
            </a:extLst>
          </p:cNvPr>
          <p:cNvPicPr>
            <a:picLocks noChangeAspect="1"/>
          </p:cNvPicPr>
          <p:nvPr/>
        </p:nvPicPr>
        <p:blipFill>
          <a:blip r:embed="rId2"/>
          <a:stretch>
            <a:fillRect/>
          </a:stretch>
        </p:blipFill>
        <p:spPr>
          <a:xfrm rot="371076">
            <a:off x="6577742" y="2125994"/>
            <a:ext cx="3507090" cy="2406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a:extLst>
              <a:ext uri="{FF2B5EF4-FFF2-40B4-BE49-F238E27FC236}">
                <a16:creationId xmlns:a16="http://schemas.microsoft.com/office/drawing/2014/main" id="{CA428894-AEBD-E2F1-E6DF-3658EC6CB409}"/>
              </a:ext>
            </a:extLst>
          </p:cNvPr>
          <p:cNvSpPr/>
          <p:nvPr/>
        </p:nvSpPr>
        <p:spPr>
          <a:xfrm>
            <a:off x="6772771" y="5090116"/>
            <a:ext cx="3203636" cy="5324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Edition coming soon !</a:t>
            </a:r>
            <a:endParaRPr lang="en-150" b="1" dirty="0">
              <a:solidFill>
                <a:schemeClr val="tx1"/>
              </a:solidFill>
            </a:endParaRPr>
          </a:p>
        </p:txBody>
      </p:sp>
      <p:pic>
        <p:nvPicPr>
          <p:cNvPr id="10" name="Picture 9">
            <a:extLst>
              <a:ext uri="{FF2B5EF4-FFF2-40B4-BE49-F238E27FC236}">
                <a16:creationId xmlns:a16="http://schemas.microsoft.com/office/drawing/2014/main" id="{16DF9E19-2C1D-C1BE-29A1-1D6C4EA1EDC0}"/>
              </a:ext>
            </a:extLst>
          </p:cNvPr>
          <p:cNvPicPr>
            <a:picLocks noChangeAspect="1"/>
          </p:cNvPicPr>
          <p:nvPr/>
        </p:nvPicPr>
        <p:blipFill>
          <a:blip r:embed="rId3"/>
          <a:stretch>
            <a:fillRect/>
          </a:stretch>
        </p:blipFill>
        <p:spPr>
          <a:xfrm>
            <a:off x="2269596" y="3634173"/>
            <a:ext cx="2735831" cy="2821661"/>
          </a:xfrm>
          <a:prstGeom prst="rect">
            <a:avLst/>
          </a:prstGeom>
        </p:spPr>
      </p:pic>
    </p:spTree>
    <p:extLst>
      <p:ext uri="{BB962C8B-B14F-4D97-AF65-F5344CB8AC3E}">
        <p14:creationId xmlns:p14="http://schemas.microsoft.com/office/powerpoint/2010/main" val="365844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8A4616-5575-FEF9-1FF9-20A6FAC126EC}"/>
              </a:ext>
            </a:extLst>
          </p:cNvPr>
          <p:cNvSpPr>
            <a:spLocks noGrp="1"/>
          </p:cNvSpPr>
          <p:nvPr>
            <p:ph sz="quarter" idx="10"/>
          </p:nvPr>
        </p:nvSpPr>
        <p:spPr/>
        <p:txBody>
          <a:bodyPr/>
          <a:lstStyle/>
          <a:p>
            <a:r>
              <a:rPr lang="es-ES" dirty="0"/>
              <a:t>Subscribe to EUSPA </a:t>
            </a:r>
            <a:r>
              <a:rPr lang="es-ES" dirty="0" err="1"/>
              <a:t>newsletter</a:t>
            </a:r>
            <a:r>
              <a:rPr lang="es-ES" dirty="0"/>
              <a:t> </a:t>
            </a:r>
            <a:r>
              <a:rPr lang="es-ES" i="1" dirty="0" err="1">
                <a:solidFill>
                  <a:srgbClr val="00B0F0"/>
                </a:solidFill>
              </a:rPr>
              <a:t>Watch</a:t>
            </a:r>
            <a:r>
              <a:rPr lang="es-ES" i="1" dirty="0">
                <a:solidFill>
                  <a:srgbClr val="00B0F0"/>
                </a:solidFill>
              </a:rPr>
              <a:t> This Space</a:t>
            </a:r>
            <a:endParaRPr lang="en-IE" dirty="0">
              <a:solidFill>
                <a:srgbClr val="00B0F0"/>
              </a:solidFill>
            </a:endParaRPr>
          </a:p>
        </p:txBody>
      </p:sp>
      <p:sp>
        <p:nvSpPr>
          <p:cNvPr id="4" name="Slide Number Placeholder 3">
            <a:extLst>
              <a:ext uri="{FF2B5EF4-FFF2-40B4-BE49-F238E27FC236}">
                <a16:creationId xmlns:a16="http://schemas.microsoft.com/office/drawing/2014/main" id="{538A821F-6192-4856-BCB6-213197F66A54}"/>
              </a:ext>
            </a:extLst>
          </p:cNvPr>
          <p:cNvSpPr>
            <a:spLocks noGrp="1"/>
          </p:cNvSpPr>
          <p:nvPr>
            <p:ph type="sldNum" sz="quarter" idx="11"/>
          </p:nvPr>
        </p:nvSpPr>
        <p:spPr/>
        <p:txBody>
          <a:bodyPr/>
          <a:lstStyle/>
          <a:p>
            <a:fld id="{832D733E-3264-41AF-819B-F4786F848FED}" type="slidenum">
              <a:rPr lang="x-none" smtClean="0"/>
              <a:t>19</a:t>
            </a:fld>
            <a:endParaRPr lang="x-none"/>
          </a:p>
        </p:txBody>
      </p:sp>
      <p:pic>
        <p:nvPicPr>
          <p:cNvPr id="7" name="Picture 6">
            <a:hlinkClick r:id="rId2"/>
            <a:extLst>
              <a:ext uri="{FF2B5EF4-FFF2-40B4-BE49-F238E27FC236}">
                <a16:creationId xmlns:a16="http://schemas.microsoft.com/office/drawing/2014/main" id="{CFF0B82A-8101-340B-B8AD-D758C0E5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23157" y="1645478"/>
            <a:ext cx="2810383" cy="4837094"/>
          </a:xfrm>
          <a:prstGeom prst="rect">
            <a:avLst/>
          </a:prstGeom>
          <a:ln>
            <a:noFill/>
          </a:ln>
          <a:effectLst>
            <a:outerShdw blurRad="292100" dist="139700" dir="2700000" algn="tl" rotWithShape="0">
              <a:srgbClr val="333333">
                <a:alpha val="65000"/>
              </a:srgbClr>
            </a:outerShdw>
            <a:softEdge rad="0"/>
          </a:effectLst>
        </p:spPr>
      </p:pic>
      <p:sp>
        <p:nvSpPr>
          <p:cNvPr id="11" name="Content Placeholder 2">
            <a:extLst>
              <a:ext uri="{FF2B5EF4-FFF2-40B4-BE49-F238E27FC236}">
                <a16:creationId xmlns:a16="http://schemas.microsoft.com/office/drawing/2014/main" id="{0C60FC6E-B9B9-260E-A645-8613974E2136}"/>
              </a:ext>
            </a:extLst>
          </p:cNvPr>
          <p:cNvSpPr>
            <a:spLocks noGrp="1"/>
          </p:cNvSpPr>
          <p:nvPr>
            <p:ph idx="1"/>
          </p:nvPr>
        </p:nvSpPr>
        <p:spPr>
          <a:xfrm>
            <a:off x="1907177" y="2123627"/>
            <a:ext cx="4188823" cy="1202256"/>
          </a:xfrm>
        </p:spPr>
        <p:txBody>
          <a:bodyPr>
            <a:normAutofit/>
          </a:bodyPr>
          <a:lstStyle/>
          <a:p>
            <a:pPr marL="0" indent="0">
              <a:buNone/>
            </a:pPr>
            <a:r>
              <a:rPr lang="en-US" sz="1800" dirty="0"/>
              <a:t>… and receive the latest #EUSpace news every week in your mailbox. </a:t>
            </a:r>
          </a:p>
          <a:p>
            <a:pPr marL="0" indent="0">
              <a:buNone/>
            </a:pPr>
            <a:r>
              <a:rPr lang="en-US" sz="1800" b="1" dirty="0"/>
              <a:t>To subscribe, scan the QR code below:</a:t>
            </a:r>
          </a:p>
        </p:txBody>
      </p:sp>
      <p:pic>
        <p:nvPicPr>
          <p:cNvPr id="12" name="Picture 11">
            <a:extLst>
              <a:ext uri="{FF2B5EF4-FFF2-40B4-BE49-F238E27FC236}">
                <a16:creationId xmlns:a16="http://schemas.microsoft.com/office/drawing/2014/main" id="{28431B56-B644-F2EA-C0C6-996B86EDAA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2488" y="3532118"/>
            <a:ext cx="2218199" cy="2218199"/>
          </a:xfrm>
          <a:prstGeom prst="rect">
            <a:avLst/>
          </a:prstGeom>
        </p:spPr>
      </p:pic>
    </p:spTree>
    <p:extLst>
      <p:ext uri="{BB962C8B-B14F-4D97-AF65-F5344CB8AC3E}">
        <p14:creationId xmlns:p14="http://schemas.microsoft.com/office/powerpoint/2010/main" val="848624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07C03-A687-0BB5-24D5-A53796C92CB4}"/>
              </a:ext>
            </a:extLst>
          </p:cNvPr>
          <p:cNvSpPr>
            <a:spLocks noGrp="1"/>
          </p:cNvSpPr>
          <p:nvPr>
            <p:ph sz="quarter" idx="10"/>
          </p:nvPr>
        </p:nvSpPr>
        <p:spPr>
          <a:xfrm>
            <a:off x="838200" y="596069"/>
            <a:ext cx="7976118" cy="865262"/>
          </a:xfrm>
        </p:spPr>
        <p:txBody>
          <a:bodyPr/>
          <a:lstStyle/>
          <a:p>
            <a:r>
              <a:rPr lang="en-US" dirty="0">
                <a:latin typeface="+mn-lt"/>
              </a:rPr>
              <a:t>The </a:t>
            </a:r>
            <a:r>
              <a:rPr lang="en-US" dirty="0">
                <a:solidFill>
                  <a:srgbClr val="00B0F0"/>
                </a:solidFill>
                <a:latin typeface="+mn-lt"/>
              </a:rPr>
              <a:t>EU Space Programme 2021-2027 </a:t>
            </a:r>
            <a:r>
              <a:rPr lang="en-US" dirty="0">
                <a:latin typeface="+mn-lt"/>
              </a:rPr>
              <a:t>brings EU space activities </a:t>
            </a:r>
            <a:r>
              <a:rPr lang="en-US" dirty="0">
                <a:solidFill>
                  <a:srgbClr val="00B0F0"/>
                </a:solidFill>
                <a:latin typeface="+mn-lt"/>
              </a:rPr>
              <a:t>under one umbrella</a:t>
            </a:r>
            <a:endParaRPr lang="en-150" dirty="0">
              <a:solidFill>
                <a:prstClr val="black">
                  <a:lumMod val="75000"/>
                  <a:lumOff val="25000"/>
                </a:prstClr>
              </a:solidFill>
            </a:endParaRPr>
          </a:p>
        </p:txBody>
      </p:sp>
      <p:sp>
        <p:nvSpPr>
          <p:cNvPr id="4" name="Slide Number Placeholder 3">
            <a:extLst>
              <a:ext uri="{FF2B5EF4-FFF2-40B4-BE49-F238E27FC236}">
                <a16:creationId xmlns:a16="http://schemas.microsoft.com/office/drawing/2014/main" id="{AE68AB7D-9EBA-A500-28FD-02BB37B43E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0DCBE-BED3-4734-8114-7FD920ACA4E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0FDB5555-F4FA-8CC9-F38B-1773551A7312}"/>
              </a:ext>
            </a:extLst>
          </p:cNvPr>
          <p:cNvGrpSpPr/>
          <p:nvPr/>
        </p:nvGrpSpPr>
        <p:grpSpPr>
          <a:xfrm>
            <a:off x="4134331" y="2839592"/>
            <a:ext cx="2065546" cy="4018407"/>
            <a:chOff x="4134331" y="2839592"/>
            <a:chExt cx="2065546" cy="4018407"/>
          </a:xfrm>
        </p:grpSpPr>
        <p:sp>
          <p:nvSpPr>
            <p:cNvPr id="49" name="Rectangle 48">
              <a:extLst>
                <a:ext uri="{FF2B5EF4-FFF2-40B4-BE49-F238E27FC236}">
                  <a16:creationId xmlns:a16="http://schemas.microsoft.com/office/drawing/2014/main" id="{FE0F22A8-05B5-8FD6-BD70-E9417DD72D10}"/>
                </a:ext>
              </a:extLst>
            </p:cNvPr>
            <p:cNvSpPr>
              <a:spLocks/>
            </p:cNvSpPr>
            <p:nvPr/>
          </p:nvSpPr>
          <p:spPr>
            <a:xfrm>
              <a:off x="4134331" y="2839592"/>
              <a:ext cx="2065546" cy="4018407"/>
            </a:xfrm>
            <a:prstGeom prst="rect">
              <a:avLst/>
            </a:prstGeom>
            <a:solidFill>
              <a:srgbClr val="152E7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0C9B3A20-348F-AED8-51CF-E6CC54B24AF7}"/>
                </a:ext>
              </a:extLst>
            </p:cNvPr>
            <p:cNvSpPr/>
            <p:nvPr/>
          </p:nvSpPr>
          <p:spPr bwMode="white">
            <a:xfrm>
              <a:off x="4493015" y="4416882"/>
              <a:ext cx="1366080"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Copernicus</a:t>
              </a:r>
            </a:p>
          </p:txBody>
        </p:sp>
        <p:sp>
          <p:nvSpPr>
            <p:cNvPr id="51" name="TextBox 36">
              <a:extLst>
                <a:ext uri="{FF2B5EF4-FFF2-40B4-BE49-F238E27FC236}">
                  <a16:creationId xmlns:a16="http://schemas.microsoft.com/office/drawing/2014/main" id="{A8202B19-FDC1-3EBD-2952-13D0D9EF8091}"/>
                </a:ext>
              </a:extLst>
            </p:cNvPr>
            <p:cNvSpPr txBox="1">
              <a:spLocks/>
            </p:cNvSpPr>
            <p:nvPr/>
          </p:nvSpPr>
          <p:spPr bwMode="white">
            <a:xfrm>
              <a:off x="4294355" y="4971583"/>
              <a:ext cx="1760010" cy="16027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Bringing together satellite and non-space data for Earth Observation</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Calibri" panose="020F0502020204030204"/>
                  <a:ea typeface="+mn-ea"/>
                  <a:cs typeface="+mn-cs"/>
                </a:rPr>
                <a:t>Nr.1 world provider </a:t>
              </a: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of space data and information (&gt;20TB/day)</a:t>
              </a:r>
              <a:endParaRPr kumimoji="0" lang="en-GB" sz="1300" b="0" i="0" u="none" strike="noStrike" kern="1200" cap="none" spc="0" normalizeH="0" baseline="-25000" noProof="0" dirty="0">
                <a:ln>
                  <a:noFill/>
                </a:ln>
                <a:solidFill>
                  <a:prstClr val="white"/>
                </a:solidFill>
                <a:effectLst/>
                <a:uLnTx/>
                <a:uFillTx/>
                <a:latin typeface="Calibri Light" panose="020F0302020204030204"/>
                <a:ea typeface="+mn-ea"/>
                <a:cs typeface="+mn-cs"/>
              </a:endParaRPr>
            </a:p>
          </p:txBody>
        </p:sp>
        <p:sp>
          <p:nvSpPr>
            <p:cNvPr id="52" name="Oval 51">
              <a:extLst>
                <a:ext uri="{FF2B5EF4-FFF2-40B4-BE49-F238E27FC236}">
                  <a16:creationId xmlns:a16="http://schemas.microsoft.com/office/drawing/2014/main" id="{F2E07552-8075-6244-4253-E3A0C22255D9}"/>
                </a:ext>
              </a:extLst>
            </p:cNvPr>
            <p:cNvSpPr/>
            <p:nvPr/>
          </p:nvSpPr>
          <p:spPr>
            <a:xfrm>
              <a:off x="4698023" y="3178491"/>
              <a:ext cx="936939" cy="93693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A42AB490-CA4B-C284-0268-04ADDE46EA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8358" y="3485141"/>
              <a:ext cx="763168" cy="369760"/>
            </a:xfrm>
            <a:prstGeom prst="rect">
              <a:avLst/>
            </a:prstGeom>
          </p:spPr>
        </p:pic>
      </p:grpSp>
      <p:grpSp>
        <p:nvGrpSpPr>
          <p:cNvPr id="54" name="Group 53">
            <a:extLst>
              <a:ext uri="{FF2B5EF4-FFF2-40B4-BE49-F238E27FC236}">
                <a16:creationId xmlns:a16="http://schemas.microsoft.com/office/drawing/2014/main" id="{C794759D-C7AA-2B0B-744C-75060AECB88A}"/>
              </a:ext>
            </a:extLst>
          </p:cNvPr>
          <p:cNvGrpSpPr/>
          <p:nvPr/>
        </p:nvGrpSpPr>
        <p:grpSpPr>
          <a:xfrm>
            <a:off x="432" y="2839592"/>
            <a:ext cx="2097353" cy="4018407"/>
            <a:chOff x="432" y="2839592"/>
            <a:chExt cx="2097353" cy="4018407"/>
          </a:xfrm>
        </p:grpSpPr>
        <p:sp>
          <p:nvSpPr>
            <p:cNvPr id="55" name="Rectangle 54">
              <a:extLst>
                <a:ext uri="{FF2B5EF4-FFF2-40B4-BE49-F238E27FC236}">
                  <a16:creationId xmlns:a16="http://schemas.microsoft.com/office/drawing/2014/main" id="{AA2C453C-2D23-8317-EAC6-16D33942CA4C}"/>
                </a:ext>
              </a:extLst>
            </p:cNvPr>
            <p:cNvSpPr>
              <a:spLocks/>
            </p:cNvSpPr>
            <p:nvPr/>
          </p:nvSpPr>
          <p:spPr>
            <a:xfrm>
              <a:off x="432" y="2839592"/>
              <a:ext cx="2097353" cy="4018407"/>
            </a:xfrm>
            <a:prstGeom prst="rect">
              <a:avLst/>
            </a:prstGeom>
            <a:solidFill>
              <a:srgbClr val="96A6B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A5D86EA-F6D6-8D79-8A67-36134AD03BB5}"/>
                </a:ext>
              </a:extLst>
            </p:cNvPr>
            <p:cNvSpPr/>
            <p:nvPr/>
          </p:nvSpPr>
          <p:spPr>
            <a:xfrm>
              <a:off x="579047" y="4416882"/>
              <a:ext cx="932691"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EGNOS</a:t>
              </a:r>
            </a:p>
          </p:txBody>
        </p:sp>
        <p:sp>
          <p:nvSpPr>
            <p:cNvPr id="57" name="TextBox 36">
              <a:extLst>
                <a:ext uri="{FF2B5EF4-FFF2-40B4-BE49-F238E27FC236}">
                  <a16:creationId xmlns:a16="http://schemas.microsoft.com/office/drawing/2014/main" id="{9A106857-697F-97BD-CF81-A85BFCCF327D}"/>
                </a:ext>
              </a:extLst>
            </p:cNvPr>
            <p:cNvSpPr txBox="1">
              <a:spLocks/>
            </p:cNvSpPr>
            <p:nvPr/>
          </p:nvSpPr>
          <p:spPr>
            <a:xfrm>
              <a:off x="215412" y="4971584"/>
              <a:ext cx="1642299" cy="17280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Light" panose="020F0302020204030204"/>
                  <a:ea typeface="+mn-ea"/>
                  <a:cs typeface="+mn-cs"/>
                </a:rPr>
                <a:t>Makes navigation signals more accurate and trustworthy for safety-critical applications</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Operational in </a:t>
              </a:r>
              <a:r>
                <a:rPr kumimoji="0" lang="en-GB" sz="1300" b="1" i="0" u="none" strike="noStrike" kern="1200" cap="none" spc="0" normalizeH="0" baseline="0" noProof="0" dirty="0">
                  <a:ln>
                    <a:noFill/>
                  </a:ln>
                  <a:solidFill>
                    <a:prstClr val="white"/>
                  </a:solidFill>
                  <a:effectLst/>
                  <a:uLnTx/>
                  <a:uFillTx/>
                  <a:latin typeface="Calibri" panose="020F0502020204030204"/>
                  <a:ea typeface="+mn-ea"/>
                  <a:cs typeface="+mn-cs"/>
                </a:rPr>
                <a:t>400+ airports </a:t>
              </a: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&amp; helipads in 23 countries</a:t>
              </a:r>
            </a:p>
          </p:txBody>
        </p:sp>
        <p:sp>
          <p:nvSpPr>
            <p:cNvPr id="58" name="Oval 57">
              <a:extLst>
                <a:ext uri="{FF2B5EF4-FFF2-40B4-BE49-F238E27FC236}">
                  <a16:creationId xmlns:a16="http://schemas.microsoft.com/office/drawing/2014/main" id="{B69135B4-06BB-E54C-AAB0-1A796EDD3F98}"/>
                </a:ext>
              </a:extLst>
            </p:cNvPr>
            <p:cNvSpPr/>
            <p:nvPr/>
          </p:nvSpPr>
          <p:spPr>
            <a:xfrm>
              <a:off x="568093" y="3178488"/>
              <a:ext cx="936939" cy="93693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a:extLst>
                <a:ext uri="{FF2B5EF4-FFF2-40B4-BE49-F238E27FC236}">
                  <a16:creationId xmlns:a16="http://schemas.microsoft.com/office/drawing/2014/main" id="{07F9617B-F4E0-A712-AB97-E303DD78B4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491" y="3558694"/>
              <a:ext cx="582143" cy="193280"/>
            </a:xfrm>
            <a:prstGeom prst="rect">
              <a:avLst/>
            </a:prstGeom>
          </p:spPr>
        </p:pic>
      </p:grpSp>
      <p:grpSp>
        <p:nvGrpSpPr>
          <p:cNvPr id="60" name="Group 59">
            <a:extLst>
              <a:ext uri="{FF2B5EF4-FFF2-40B4-BE49-F238E27FC236}">
                <a16:creationId xmlns:a16="http://schemas.microsoft.com/office/drawing/2014/main" id="{82952F98-A192-4DC2-3B43-3C1846EC78DF}"/>
              </a:ext>
            </a:extLst>
          </p:cNvPr>
          <p:cNvGrpSpPr/>
          <p:nvPr/>
        </p:nvGrpSpPr>
        <p:grpSpPr>
          <a:xfrm>
            <a:off x="2093847" y="2839592"/>
            <a:ext cx="2045841" cy="4018407"/>
            <a:chOff x="2093847" y="2839592"/>
            <a:chExt cx="2045841" cy="4018407"/>
          </a:xfrm>
        </p:grpSpPr>
        <p:sp>
          <p:nvSpPr>
            <p:cNvPr id="61" name="Rectangle 60">
              <a:extLst>
                <a:ext uri="{FF2B5EF4-FFF2-40B4-BE49-F238E27FC236}">
                  <a16:creationId xmlns:a16="http://schemas.microsoft.com/office/drawing/2014/main" id="{61AA4DF8-15C9-2DC9-BFDB-79BD9F70F34F}"/>
                </a:ext>
              </a:extLst>
            </p:cNvPr>
            <p:cNvSpPr>
              <a:spLocks/>
            </p:cNvSpPr>
            <p:nvPr/>
          </p:nvSpPr>
          <p:spPr>
            <a:xfrm>
              <a:off x="2093847" y="2839592"/>
              <a:ext cx="2045841" cy="4018407"/>
            </a:xfrm>
            <a:prstGeom prst="rect">
              <a:avLst/>
            </a:prstGeom>
            <a:solidFill>
              <a:srgbClr val="33599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7F5A405-4782-9D58-52A6-DAD049CCF115}"/>
                </a:ext>
              </a:extLst>
            </p:cNvPr>
            <p:cNvSpPr/>
            <p:nvPr/>
          </p:nvSpPr>
          <p:spPr bwMode="white">
            <a:xfrm>
              <a:off x="2638274" y="4416882"/>
              <a:ext cx="93006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Galileo</a:t>
              </a:r>
            </a:p>
          </p:txBody>
        </p:sp>
        <p:sp>
          <p:nvSpPr>
            <p:cNvPr id="63" name="TextBox 36">
              <a:extLst>
                <a:ext uri="{FF2B5EF4-FFF2-40B4-BE49-F238E27FC236}">
                  <a16:creationId xmlns:a16="http://schemas.microsoft.com/office/drawing/2014/main" id="{13CF8C7A-CBFD-B8C1-A33E-9B56EF000245}"/>
                </a:ext>
              </a:extLst>
            </p:cNvPr>
            <p:cNvSpPr txBox="1">
              <a:spLocks/>
            </p:cNvSpPr>
            <p:nvPr/>
          </p:nvSpPr>
          <p:spPr bwMode="white">
            <a:xfrm>
              <a:off x="2253771" y="4971584"/>
              <a:ext cx="1724306" cy="16727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Europe’s global satellite navigation system</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panose="020F0502020204030204"/>
                  <a:ea typeface="+mn-ea"/>
                  <a:cs typeface="+mn-cs"/>
                </a:rPr>
                <a:t>More than </a:t>
              </a:r>
              <a:r>
                <a:rPr kumimoji="0" lang="en-GB" sz="1300" b="1" i="0" u="none" strike="noStrike" kern="1200" cap="none" spc="0" normalizeH="0" baseline="0" noProof="0" dirty="0">
                  <a:ln>
                    <a:noFill/>
                  </a:ln>
                  <a:solidFill>
                    <a:prstClr val="white"/>
                  </a:solidFill>
                  <a:effectLst/>
                  <a:uLnTx/>
                  <a:uFillTx/>
                  <a:latin typeface="Calibri" panose="020F0502020204030204"/>
                  <a:ea typeface="+mn-ea"/>
                  <a:cs typeface="+mn-cs"/>
                </a:rPr>
                <a:t>3 billion Galileo receivers </a:t>
              </a:r>
              <a:r>
                <a:rPr kumimoji="0" lang="en-GB" sz="1300" b="0" i="0" u="none" strike="noStrike" kern="1200" cap="none" spc="0" normalizeH="0" baseline="0" noProof="0" dirty="0">
                  <a:ln>
                    <a:noFill/>
                  </a:ln>
                  <a:solidFill>
                    <a:prstClr val="white"/>
                  </a:solidFill>
                  <a:effectLst/>
                  <a:uLnTx/>
                  <a:uFillTx/>
                  <a:latin typeface="Calibri" panose="020F0502020204030204"/>
                  <a:ea typeface="+mn-ea"/>
                  <a:cs typeface="+mn-cs"/>
                </a:rPr>
                <a:t>worldwide</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Calibri" panose="020F0502020204030204"/>
                  <a:ea typeface="+mn-ea"/>
                  <a:cs typeface="+mn-cs"/>
                </a:rPr>
                <a:t>10% of EU GDP </a:t>
              </a:r>
              <a:r>
                <a:rPr kumimoji="0" lang="en-GB" sz="1300" b="0" i="0" u="none" strike="noStrike" kern="1200" cap="none" spc="0" normalizeH="0" baseline="0" noProof="0" dirty="0">
                  <a:ln>
                    <a:noFill/>
                  </a:ln>
                  <a:solidFill>
                    <a:prstClr val="white"/>
                  </a:solidFill>
                  <a:effectLst/>
                  <a:uLnTx/>
                  <a:uFillTx/>
                  <a:latin typeface="Calibri" panose="020F0502020204030204"/>
                  <a:ea typeface="+mn-ea"/>
                  <a:cs typeface="+mn-cs"/>
                </a:rPr>
                <a:t>enabled by satnav</a:t>
              </a:r>
              <a:endPar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64" name="Oval 63">
              <a:extLst>
                <a:ext uri="{FF2B5EF4-FFF2-40B4-BE49-F238E27FC236}">
                  <a16:creationId xmlns:a16="http://schemas.microsoft.com/office/drawing/2014/main" id="{9E702FC3-2A8D-BEFE-BBDC-9F00190F1A48}"/>
                </a:ext>
              </a:extLst>
            </p:cNvPr>
            <p:cNvSpPr/>
            <p:nvPr/>
          </p:nvSpPr>
          <p:spPr>
            <a:xfrm>
              <a:off x="2641138" y="3178490"/>
              <a:ext cx="936939" cy="93693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a:extLst>
                <a:ext uri="{FF2B5EF4-FFF2-40B4-BE49-F238E27FC236}">
                  <a16:creationId xmlns:a16="http://schemas.microsoft.com/office/drawing/2014/main" id="{0A181DE1-6299-7C58-C593-EAC6CC685F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3004" y="3445902"/>
              <a:ext cx="417024" cy="417024"/>
            </a:xfrm>
            <a:prstGeom prst="rect">
              <a:avLst/>
            </a:prstGeom>
          </p:spPr>
        </p:pic>
      </p:grpSp>
      <p:grpSp>
        <p:nvGrpSpPr>
          <p:cNvPr id="72" name="Group 71">
            <a:extLst>
              <a:ext uri="{FF2B5EF4-FFF2-40B4-BE49-F238E27FC236}">
                <a16:creationId xmlns:a16="http://schemas.microsoft.com/office/drawing/2014/main" id="{456E3523-F97D-4CC3-AFED-3F75C6AC1D93}"/>
              </a:ext>
            </a:extLst>
          </p:cNvPr>
          <p:cNvGrpSpPr/>
          <p:nvPr/>
        </p:nvGrpSpPr>
        <p:grpSpPr>
          <a:xfrm>
            <a:off x="8240586" y="2839592"/>
            <a:ext cx="2040249" cy="4018407"/>
            <a:chOff x="8240586" y="2839592"/>
            <a:chExt cx="2040249" cy="4018407"/>
          </a:xfrm>
        </p:grpSpPr>
        <p:sp>
          <p:nvSpPr>
            <p:cNvPr id="73" name="Rectangle 72">
              <a:extLst>
                <a:ext uri="{FF2B5EF4-FFF2-40B4-BE49-F238E27FC236}">
                  <a16:creationId xmlns:a16="http://schemas.microsoft.com/office/drawing/2014/main" id="{FCDCF455-1093-DB68-FAF5-497DCCFCCF23}"/>
                </a:ext>
              </a:extLst>
            </p:cNvPr>
            <p:cNvSpPr>
              <a:spLocks/>
            </p:cNvSpPr>
            <p:nvPr/>
          </p:nvSpPr>
          <p:spPr>
            <a:xfrm>
              <a:off x="8240586" y="2839592"/>
              <a:ext cx="2038267" cy="4018407"/>
            </a:xfrm>
            <a:prstGeom prst="rect">
              <a:avLst/>
            </a:prstGeom>
            <a:solidFill>
              <a:srgbClr val="629DD1">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7B823D36-9DBC-114D-5755-E0E2CA083A91}"/>
                </a:ext>
              </a:extLst>
            </p:cNvPr>
            <p:cNvSpPr>
              <a:spLocks noChangeAspect="1"/>
            </p:cNvSpPr>
            <p:nvPr/>
          </p:nvSpPr>
          <p:spPr bwMode="white">
            <a:xfrm>
              <a:off x="8275028" y="4278383"/>
              <a:ext cx="2005807"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Space Situational Awareness (SSA)</a:t>
              </a:r>
            </a:p>
          </p:txBody>
        </p:sp>
        <p:sp>
          <p:nvSpPr>
            <p:cNvPr id="75" name="TextBox 36">
              <a:extLst>
                <a:ext uri="{FF2B5EF4-FFF2-40B4-BE49-F238E27FC236}">
                  <a16:creationId xmlns:a16="http://schemas.microsoft.com/office/drawing/2014/main" id="{66DBE42F-2FDD-CD46-E7FB-68558E153E7D}"/>
                </a:ext>
              </a:extLst>
            </p:cNvPr>
            <p:cNvSpPr txBox="1">
              <a:spLocks/>
            </p:cNvSpPr>
            <p:nvPr/>
          </p:nvSpPr>
          <p:spPr bwMode="white">
            <a:xfrm>
              <a:off x="8330385" y="4971583"/>
              <a:ext cx="1789829" cy="16727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Monitoring and protecting space assets</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Space Surveillance and Tracking (SST), </a:t>
              </a:r>
              <a:r>
                <a:rPr kumimoji="0" lang="de-DE" sz="1300" b="0" i="0" u="none" strike="noStrike" kern="1200" cap="none" spc="0" normalizeH="0" baseline="0" noProof="0" dirty="0">
                  <a:ln>
                    <a:noFill/>
                  </a:ln>
                  <a:solidFill>
                    <a:prstClr val="white"/>
                  </a:solidFill>
                  <a:effectLst/>
                  <a:uLnTx/>
                  <a:uFillTx/>
                  <a:latin typeface="Calibri Light" panose="020F0302020204030204"/>
                  <a:ea typeface="+mn-ea"/>
                  <a:cs typeface="+mn-cs"/>
                </a:rPr>
                <a:t>Space Weather Events (SWE), </a:t>
              </a:r>
              <a:r>
                <a:rPr kumimoji="0" lang="de-DE" sz="1300" b="0" i="0" u="none" strike="noStrike" kern="1200" cap="none" spc="0" normalizeH="0" baseline="0" noProof="0" dirty="0" err="1">
                  <a:ln>
                    <a:noFill/>
                  </a:ln>
                  <a:solidFill>
                    <a:prstClr val="white"/>
                  </a:solidFill>
                  <a:effectLst/>
                  <a:uLnTx/>
                  <a:uFillTx/>
                  <a:latin typeface="Calibri Light" panose="020F0302020204030204"/>
                  <a:ea typeface="+mn-ea"/>
                  <a:cs typeface="+mn-cs"/>
                </a:rPr>
                <a:t>Near</a:t>
              </a:r>
              <a:r>
                <a:rPr kumimoji="0" lang="de-DE" sz="1300" b="0" i="0" u="none" strike="noStrike" kern="1200" cap="none" spc="0" normalizeH="0" baseline="0" noProof="0" dirty="0">
                  <a:ln>
                    <a:noFill/>
                  </a:ln>
                  <a:solidFill>
                    <a:prstClr val="white"/>
                  </a:solidFill>
                  <a:effectLst/>
                  <a:uLnTx/>
                  <a:uFillTx/>
                  <a:latin typeface="Calibri Light" panose="020F0302020204030204"/>
                  <a:ea typeface="+mn-ea"/>
                  <a:cs typeface="+mn-cs"/>
                </a:rPr>
                <a:t>-Earth Objects (NEO)</a:t>
              </a:r>
              <a:endPar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666750" rtl="0" eaLnBrk="1" fontAlgn="auto" latinLnBrk="0" hangingPunct="1">
                <a:lnSpc>
                  <a:spcPct val="90000"/>
                </a:lnSpc>
                <a:spcBef>
                  <a:spcPts val="0"/>
                </a:spcBef>
                <a:spcAft>
                  <a:spcPct val="3500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6" name="Oval 75">
              <a:extLst>
                <a:ext uri="{FF2B5EF4-FFF2-40B4-BE49-F238E27FC236}">
                  <a16:creationId xmlns:a16="http://schemas.microsoft.com/office/drawing/2014/main" id="{6155ED8D-B451-9214-BB31-812C91F6A39A}"/>
                </a:ext>
              </a:extLst>
            </p:cNvPr>
            <p:cNvSpPr>
              <a:spLocks noChangeAspect="1"/>
            </p:cNvSpPr>
            <p:nvPr/>
          </p:nvSpPr>
          <p:spPr>
            <a:xfrm>
              <a:off x="8770614" y="3155753"/>
              <a:ext cx="942679" cy="93693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7" name="Graphic 76" descr="Network">
              <a:extLst>
                <a:ext uri="{FF2B5EF4-FFF2-40B4-BE49-F238E27FC236}">
                  <a16:creationId xmlns:a16="http://schemas.microsoft.com/office/drawing/2014/main" id="{07CEBFCD-12B4-E8C4-FE43-93C648AC97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16167" y="3419417"/>
              <a:ext cx="446876" cy="444153"/>
            </a:xfrm>
            <a:prstGeom prst="rect">
              <a:avLst/>
            </a:prstGeom>
          </p:spPr>
        </p:pic>
      </p:grpSp>
      <p:grpSp>
        <p:nvGrpSpPr>
          <p:cNvPr id="78" name="Group 77">
            <a:extLst>
              <a:ext uri="{FF2B5EF4-FFF2-40B4-BE49-F238E27FC236}">
                <a16:creationId xmlns:a16="http://schemas.microsoft.com/office/drawing/2014/main" id="{82C726F5-F2CF-CAA0-98C3-07C95929CA7B}"/>
              </a:ext>
            </a:extLst>
          </p:cNvPr>
          <p:cNvGrpSpPr/>
          <p:nvPr/>
        </p:nvGrpSpPr>
        <p:grpSpPr>
          <a:xfrm>
            <a:off x="10253155" y="2839592"/>
            <a:ext cx="1938413" cy="4018407"/>
            <a:chOff x="10253155" y="2839592"/>
            <a:chExt cx="1938413" cy="4018407"/>
          </a:xfrm>
        </p:grpSpPr>
        <p:sp>
          <p:nvSpPr>
            <p:cNvPr id="79" name="Rectangle 78">
              <a:extLst>
                <a:ext uri="{FF2B5EF4-FFF2-40B4-BE49-F238E27FC236}">
                  <a16:creationId xmlns:a16="http://schemas.microsoft.com/office/drawing/2014/main" id="{4A189D69-85A7-D6DF-754E-6412262EEEF2}"/>
                </a:ext>
              </a:extLst>
            </p:cNvPr>
            <p:cNvSpPr>
              <a:spLocks/>
            </p:cNvSpPr>
            <p:nvPr/>
          </p:nvSpPr>
          <p:spPr>
            <a:xfrm>
              <a:off x="10253155" y="2839592"/>
              <a:ext cx="1938413" cy="4018407"/>
            </a:xfrm>
            <a:prstGeom prst="rect">
              <a:avLst/>
            </a:prstGeom>
            <a:solidFill>
              <a:srgbClr val="242852">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381B7124-CA61-2121-EBD2-7FEC01B4867C}"/>
                </a:ext>
              </a:extLst>
            </p:cNvPr>
            <p:cNvSpPr>
              <a:spLocks noChangeAspect="1"/>
            </p:cNvSpPr>
            <p:nvPr/>
          </p:nvSpPr>
          <p:spPr bwMode="white">
            <a:xfrm>
              <a:off x="10692481" y="4416882"/>
              <a:ext cx="1081412"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Others</a:t>
              </a:r>
            </a:p>
          </p:txBody>
        </p:sp>
        <p:sp>
          <p:nvSpPr>
            <p:cNvPr id="81" name="TextBox 36">
              <a:extLst>
                <a:ext uri="{FF2B5EF4-FFF2-40B4-BE49-F238E27FC236}">
                  <a16:creationId xmlns:a16="http://schemas.microsoft.com/office/drawing/2014/main" id="{43410C34-0EA1-68B1-C3A7-91900D9ACECD}"/>
                </a:ext>
              </a:extLst>
            </p:cNvPr>
            <p:cNvSpPr txBox="1">
              <a:spLocks/>
            </p:cNvSpPr>
            <p:nvPr/>
          </p:nvSpPr>
          <p:spPr bwMode="white">
            <a:xfrm>
              <a:off x="10540436" y="4971583"/>
              <a:ext cx="1385502" cy="16327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Access to Space</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de-DE" sz="1300" b="0" i="0" u="none" strike="noStrike" kern="1200" cap="none" spc="0" normalizeH="0" baseline="0" noProof="0" dirty="0">
                  <a:ln>
                    <a:noFill/>
                  </a:ln>
                  <a:solidFill>
                    <a:prstClr val="white"/>
                  </a:solidFill>
                  <a:effectLst/>
                  <a:uLnTx/>
                  <a:uFillTx/>
                  <a:latin typeface="Calibri Light" panose="020F0302020204030204"/>
                  <a:ea typeface="+mn-ea"/>
                  <a:cs typeface="+mn-cs"/>
                </a:rPr>
                <a:t>Research &amp; </a:t>
              </a:r>
              <a:r>
                <a:rPr kumimoji="0" lang="de-DE" sz="1300" b="0" i="0" u="none" strike="noStrike" kern="1200" cap="none" spc="0" normalizeH="0" baseline="0" noProof="0" dirty="0" err="1">
                  <a:ln>
                    <a:noFill/>
                  </a:ln>
                  <a:solidFill>
                    <a:prstClr val="white"/>
                  </a:solidFill>
                  <a:effectLst/>
                  <a:uLnTx/>
                  <a:uFillTx/>
                  <a:latin typeface="Calibri Light" panose="020F0302020204030204"/>
                  <a:ea typeface="+mn-ea"/>
                  <a:cs typeface="+mn-cs"/>
                </a:rPr>
                <a:t>innovation</a:t>
              </a:r>
              <a:endPar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de-AT" sz="1300" b="0" i="0" u="none" strike="noStrike" kern="1200" cap="none" spc="0" normalizeH="0" baseline="0" noProof="0" dirty="0">
                  <a:ln>
                    <a:noFill/>
                  </a:ln>
                  <a:solidFill>
                    <a:prstClr val="white"/>
                  </a:solidFill>
                  <a:effectLst/>
                  <a:uLnTx/>
                  <a:uFillTx/>
                  <a:latin typeface="Calibri Light" panose="020F0302020204030204"/>
                  <a:ea typeface="+mn-ea"/>
                  <a:cs typeface="+mn-cs"/>
                </a:rPr>
                <a:t>Entrepreneurship</a:t>
              </a:r>
              <a:endPar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de-AT" sz="1300" b="0" i="0" u="none" strike="noStrike" kern="1200" cap="none" spc="0" normalizeH="0" baseline="0" noProof="0" dirty="0">
                  <a:ln>
                    <a:noFill/>
                  </a:ln>
                  <a:solidFill>
                    <a:prstClr val="white"/>
                  </a:solidFill>
                  <a:effectLst/>
                  <a:uLnTx/>
                  <a:uFillTx/>
                  <a:latin typeface="Calibri Light" panose="020F0302020204030204"/>
                  <a:ea typeface="+mn-ea"/>
                  <a:cs typeface="+mn-cs"/>
                </a:rPr>
                <a:t> Certification </a:t>
              </a: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&amp; standardisation</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de-AT" sz="1300" b="0" i="0" u="none" strike="noStrike" kern="1200" cap="none" spc="0" normalizeH="0" baseline="0" noProof="0" dirty="0">
                  <a:ln>
                    <a:noFill/>
                  </a:ln>
                  <a:solidFill>
                    <a:prstClr val="white"/>
                  </a:solidFill>
                  <a:effectLst/>
                  <a:uLnTx/>
                  <a:uFillTx/>
                  <a:latin typeface="Calibri Light" panose="020F0302020204030204"/>
                  <a:ea typeface="+mn-ea"/>
                  <a:cs typeface="+mn-cs"/>
                </a:rPr>
                <a:t>Capacity </a:t>
              </a: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building</a:t>
              </a:r>
            </a:p>
          </p:txBody>
        </p:sp>
        <p:sp>
          <p:nvSpPr>
            <p:cNvPr id="82" name="Oval 81">
              <a:extLst>
                <a:ext uri="{FF2B5EF4-FFF2-40B4-BE49-F238E27FC236}">
                  <a16:creationId xmlns:a16="http://schemas.microsoft.com/office/drawing/2014/main" id="{62DF7AD1-63B4-FB1E-7ED9-91B9D18AC591}"/>
                </a:ext>
              </a:extLst>
            </p:cNvPr>
            <p:cNvSpPr>
              <a:spLocks noChangeAspect="1"/>
            </p:cNvSpPr>
            <p:nvPr/>
          </p:nvSpPr>
          <p:spPr>
            <a:xfrm>
              <a:off x="10759223" y="3143421"/>
              <a:ext cx="901249" cy="93765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109D140B-AB7D-60F1-2802-31E851066FBA}"/>
                </a:ext>
              </a:extLst>
            </p:cNvPr>
            <p:cNvSpPr/>
            <p:nvPr/>
          </p:nvSpPr>
          <p:spPr>
            <a:xfrm>
              <a:off x="11139534" y="3576967"/>
              <a:ext cx="93770" cy="87013"/>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309EB6A3-6230-A355-F151-E39D03A3534B}"/>
                </a:ext>
              </a:extLst>
            </p:cNvPr>
            <p:cNvSpPr/>
            <p:nvPr/>
          </p:nvSpPr>
          <p:spPr>
            <a:xfrm>
              <a:off x="11306573" y="3574217"/>
              <a:ext cx="93430" cy="87012"/>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05C3771E-DAB9-C6DE-DFE3-55E0881FB129}"/>
                </a:ext>
              </a:extLst>
            </p:cNvPr>
            <p:cNvSpPr/>
            <p:nvPr/>
          </p:nvSpPr>
          <p:spPr>
            <a:xfrm>
              <a:off x="10977855" y="3574216"/>
              <a:ext cx="88410" cy="87013"/>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6" name="Content Placeholder 1">
            <a:extLst>
              <a:ext uri="{FF2B5EF4-FFF2-40B4-BE49-F238E27FC236}">
                <a16:creationId xmlns:a16="http://schemas.microsoft.com/office/drawing/2014/main" id="{37EBD91F-AC7D-CA38-16D6-0BB99DE0146C}"/>
              </a:ext>
            </a:extLst>
          </p:cNvPr>
          <p:cNvSpPr>
            <a:spLocks noGrp="1"/>
          </p:cNvSpPr>
          <p:nvPr>
            <p:ph idx="1"/>
          </p:nvPr>
        </p:nvSpPr>
        <p:spPr>
          <a:xfrm>
            <a:off x="868258" y="1898393"/>
            <a:ext cx="10271276" cy="454615"/>
          </a:xfrm>
          <a:noFill/>
        </p:spPr>
        <p:txBody>
          <a:bodyPr>
            <a:noAutofit/>
          </a:bodyPr>
          <a:lstStyle/>
          <a:p>
            <a:pPr marL="0" indent="0">
              <a:lnSpc>
                <a:spcPct val="110000"/>
              </a:lnSpc>
              <a:spcAft>
                <a:spcPts val="1200"/>
              </a:spcAft>
              <a:buNone/>
              <a:tabLst>
                <a:tab pos="457200" algn="l"/>
              </a:tabLst>
            </a:pPr>
            <a:r>
              <a:rPr lang="en-GB" sz="2000" dirty="0">
                <a:solidFill>
                  <a:schemeClr val="tx1">
                    <a:lumMod val="65000"/>
                    <a:lumOff val="35000"/>
                  </a:schemeClr>
                </a:solidFill>
                <a:latin typeface="Calibri" panose="020F0502020204030204" pitchFamily="34" charset="0"/>
                <a:cs typeface="Times New Roman" panose="02020603050405020304" pitchFamily="18" charset="0"/>
              </a:rPr>
              <a:t>Space </a:t>
            </a:r>
            <a:r>
              <a:rPr lang="en-GB" sz="2000" b="1" dirty="0">
                <a:solidFill>
                  <a:schemeClr val="tx1">
                    <a:lumMod val="65000"/>
                    <a:lumOff val="35000"/>
                  </a:schemeClr>
                </a:solidFill>
                <a:latin typeface="Calibri" panose="020F0502020204030204" pitchFamily="34" charset="0"/>
                <a:cs typeface="Times New Roman" panose="02020603050405020304" pitchFamily="18" charset="0"/>
              </a:rPr>
              <a:t>data and services </a:t>
            </a:r>
            <a:r>
              <a:rPr lang="en-GB" sz="2000" dirty="0">
                <a:solidFill>
                  <a:schemeClr val="tx1">
                    <a:lumMod val="65000"/>
                    <a:lumOff val="35000"/>
                  </a:schemeClr>
                </a:solidFill>
                <a:latin typeface="Calibri" panose="020F0502020204030204" pitchFamily="34" charset="0"/>
                <a:cs typeface="Times New Roman" panose="02020603050405020304" pitchFamily="18" charset="0"/>
              </a:rPr>
              <a:t>are at the heart of a technological revolution</a:t>
            </a:r>
          </a:p>
        </p:txBody>
      </p:sp>
      <p:grpSp>
        <p:nvGrpSpPr>
          <p:cNvPr id="2" name="Group 1">
            <a:extLst>
              <a:ext uri="{FF2B5EF4-FFF2-40B4-BE49-F238E27FC236}">
                <a16:creationId xmlns:a16="http://schemas.microsoft.com/office/drawing/2014/main" id="{6EAD0A81-99F2-6888-574A-51CF4D18846F}"/>
              </a:ext>
            </a:extLst>
          </p:cNvPr>
          <p:cNvGrpSpPr/>
          <p:nvPr/>
        </p:nvGrpSpPr>
        <p:grpSpPr>
          <a:xfrm>
            <a:off x="6199895" y="2839592"/>
            <a:ext cx="2040691" cy="4018407"/>
            <a:chOff x="6199895" y="2839592"/>
            <a:chExt cx="2040691" cy="4018407"/>
          </a:xfrm>
        </p:grpSpPr>
        <p:grpSp>
          <p:nvGrpSpPr>
            <p:cNvPr id="66" name="Group 65">
              <a:extLst>
                <a:ext uri="{FF2B5EF4-FFF2-40B4-BE49-F238E27FC236}">
                  <a16:creationId xmlns:a16="http://schemas.microsoft.com/office/drawing/2014/main" id="{A4391F72-1D5F-D26A-9DCF-D8771180A32A}"/>
                </a:ext>
              </a:extLst>
            </p:cNvPr>
            <p:cNvGrpSpPr/>
            <p:nvPr/>
          </p:nvGrpSpPr>
          <p:grpSpPr>
            <a:xfrm>
              <a:off x="6199895" y="2839592"/>
              <a:ext cx="2040691" cy="4018407"/>
              <a:chOff x="6199895" y="2839592"/>
              <a:chExt cx="2040691" cy="4018407"/>
            </a:xfrm>
          </p:grpSpPr>
          <p:sp>
            <p:nvSpPr>
              <p:cNvPr id="67" name="Rectangle 66">
                <a:extLst>
                  <a:ext uri="{FF2B5EF4-FFF2-40B4-BE49-F238E27FC236}">
                    <a16:creationId xmlns:a16="http://schemas.microsoft.com/office/drawing/2014/main" id="{9F70B8A2-228E-427E-A012-389A7963454B}"/>
                  </a:ext>
                </a:extLst>
              </p:cNvPr>
              <p:cNvSpPr>
                <a:spLocks/>
              </p:cNvSpPr>
              <p:nvPr/>
            </p:nvSpPr>
            <p:spPr>
              <a:xfrm>
                <a:off x="6199895" y="2839592"/>
                <a:ext cx="2040691" cy="4018407"/>
              </a:xfrm>
              <a:prstGeom prst="rect">
                <a:avLst/>
              </a:prstGeom>
              <a:solidFill>
                <a:srgbClr val="5767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B91FE95B-92C6-6AAA-1208-B5ABCA825F15}"/>
                  </a:ext>
                </a:extLst>
              </p:cNvPr>
              <p:cNvSpPr/>
              <p:nvPr/>
            </p:nvSpPr>
            <p:spPr>
              <a:xfrm>
                <a:off x="6420581" y="4280335"/>
                <a:ext cx="1574277" cy="6463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00100" rtl="0" eaLnBrk="1" fontAlgn="auto" latinLnBrk="0" hangingPunct="1">
                  <a:lnSpc>
                    <a:spcPct val="90000"/>
                  </a:lnSpc>
                  <a:spcBef>
                    <a:spcPts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IRIS²</a:t>
                </a:r>
                <a:b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GOVSATCOM</a:t>
                </a:r>
              </a:p>
            </p:txBody>
          </p:sp>
          <p:sp>
            <p:nvSpPr>
              <p:cNvPr id="69" name="TextBox 36">
                <a:extLst>
                  <a:ext uri="{FF2B5EF4-FFF2-40B4-BE49-F238E27FC236}">
                    <a16:creationId xmlns:a16="http://schemas.microsoft.com/office/drawing/2014/main" id="{327249D1-CEB9-7A79-EEB3-57C93A90C6CE}"/>
                  </a:ext>
                </a:extLst>
              </p:cNvPr>
              <p:cNvSpPr txBox="1">
                <a:spLocks/>
              </p:cNvSpPr>
              <p:nvPr/>
            </p:nvSpPr>
            <p:spPr>
              <a:xfrm>
                <a:off x="6368503" y="4971584"/>
                <a:ext cx="1732257" cy="10625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Secures satellite communications for EU governmental actors</a:t>
                </a:r>
              </a:p>
              <a:p>
                <a:pPr marL="0" marR="0" lvl="0" indent="0" algn="ctr" defTabSz="666750" rtl="0" eaLnBrk="1" fontAlgn="auto" latinLnBrk="0" hangingPunct="1">
                  <a:lnSpc>
                    <a:spcPct val="90000"/>
                  </a:lnSpc>
                  <a:spcBef>
                    <a:spcPts val="0"/>
                  </a:spcBef>
                  <a:spcAft>
                    <a:spcPct val="3500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alibri Light" panose="020F0302020204030204"/>
                    <a:ea typeface="+mn-ea"/>
                    <a:cs typeface="+mn-cs"/>
                  </a:rPr>
                  <a:t>Rapid support over crisis areas</a:t>
                </a:r>
              </a:p>
            </p:txBody>
          </p:sp>
          <p:sp>
            <p:nvSpPr>
              <p:cNvPr id="70" name="Oval 69">
                <a:extLst>
                  <a:ext uri="{FF2B5EF4-FFF2-40B4-BE49-F238E27FC236}">
                    <a16:creationId xmlns:a16="http://schemas.microsoft.com/office/drawing/2014/main" id="{AD5C7FB3-FC20-6376-CE24-E973C040BFF2}"/>
                  </a:ext>
                </a:extLst>
              </p:cNvPr>
              <p:cNvSpPr/>
              <p:nvPr/>
            </p:nvSpPr>
            <p:spPr>
              <a:xfrm>
                <a:off x="6775062" y="3179669"/>
                <a:ext cx="936939" cy="93693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1" name="Graphic 12">
                <a:extLst>
                  <a:ext uri="{FF2B5EF4-FFF2-40B4-BE49-F238E27FC236}">
                    <a16:creationId xmlns:a16="http://schemas.microsoft.com/office/drawing/2014/main" id="{90ACA1A1-EF53-0CBB-460C-E55CA7C2A9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22128" y="3787391"/>
                <a:ext cx="652527" cy="105965"/>
              </a:xfrm>
              <a:prstGeom prst="rect">
                <a:avLst/>
              </a:prstGeom>
            </p:spPr>
          </p:pic>
        </p:grpSp>
        <p:pic>
          <p:nvPicPr>
            <p:cNvPr id="88" name="Picture 87">
              <a:extLst>
                <a:ext uri="{FF2B5EF4-FFF2-40B4-BE49-F238E27FC236}">
                  <a16:creationId xmlns:a16="http://schemas.microsoft.com/office/drawing/2014/main" id="{0FBD4A0A-5D30-C717-205D-17342961F660}"/>
                </a:ext>
              </a:extLst>
            </p:cNvPr>
            <p:cNvPicPr>
              <a:picLocks noChangeAspect="1"/>
            </p:cNvPicPr>
            <p:nvPr/>
          </p:nvPicPr>
          <p:blipFill rotWithShape="1">
            <a:blip r:embed="rId8">
              <a:clrChange>
                <a:clrFrom>
                  <a:srgbClr val="FFFFFF"/>
                </a:clrFrom>
                <a:clrTo>
                  <a:srgbClr val="FFFFFF">
                    <a:alpha val="0"/>
                  </a:srgbClr>
                </a:clrTo>
              </a:clrChange>
            </a:blip>
            <a:srcRect l="16148" t="3349" r="1872" b="21313"/>
            <a:stretch/>
          </p:blipFill>
          <p:spPr>
            <a:xfrm>
              <a:off x="6889032" y="3305908"/>
              <a:ext cx="724072" cy="452490"/>
            </a:xfrm>
            <a:prstGeom prst="rect">
              <a:avLst/>
            </a:prstGeom>
          </p:spPr>
        </p:pic>
      </p:grpSp>
    </p:spTree>
    <p:extLst>
      <p:ext uri="{BB962C8B-B14F-4D97-AF65-F5344CB8AC3E}">
        <p14:creationId xmlns:p14="http://schemas.microsoft.com/office/powerpoint/2010/main" val="415346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3B96CC-4E6E-43D5-B00F-FBA9F298BBE2}"/>
              </a:ext>
            </a:extLst>
          </p:cNvPr>
          <p:cNvSpPr>
            <a:spLocks noGrp="1"/>
          </p:cNvSpPr>
          <p:nvPr>
            <p:ph type="sldNum" sz="quarter" idx="4294967295"/>
          </p:nvPr>
        </p:nvSpPr>
        <p:spPr>
          <a:xfrm>
            <a:off x="9448800" y="6356350"/>
            <a:ext cx="2743200" cy="365125"/>
          </a:xfrm>
        </p:spPr>
        <p:txBody>
          <a:bodyPr/>
          <a:lstStyle/>
          <a:p>
            <a:fld id="{832D733E-3264-41AF-819B-F4786F848FED}" type="slidenum">
              <a:rPr lang="x-none" smtClean="0"/>
              <a:t>20</a:t>
            </a:fld>
            <a:endParaRPr lang="x-none"/>
          </a:p>
        </p:txBody>
      </p:sp>
      <p:sp>
        <p:nvSpPr>
          <p:cNvPr id="2" name="Content Placeholder 2">
            <a:extLst>
              <a:ext uri="{FF2B5EF4-FFF2-40B4-BE49-F238E27FC236}">
                <a16:creationId xmlns:a16="http://schemas.microsoft.com/office/drawing/2014/main" id="{3B489A19-7476-13A8-5CC0-A610128D068D}"/>
              </a:ext>
            </a:extLst>
          </p:cNvPr>
          <p:cNvSpPr txBox="1">
            <a:spLocks/>
          </p:cNvSpPr>
          <p:nvPr/>
        </p:nvSpPr>
        <p:spPr>
          <a:xfrm>
            <a:off x="9160511" y="1647377"/>
            <a:ext cx="2650488" cy="410253"/>
          </a:xfrm>
          <a:prstGeom prst="rect">
            <a:avLst/>
          </a:prstGeom>
        </p:spPr>
        <p:txBody>
          <a:bodyPr>
            <a:normAutofit fontScale="85000" lnSpcReduction="10000"/>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600"/>
              </a:spcAft>
              <a:buFont typeface="Calibri Light" panose="020F030202020403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600"/>
              </a:spcAft>
              <a:buFont typeface="Calibri Light" panose="020F030202020403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i="1" dirty="0"/>
              <a:t>Watch This Space </a:t>
            </a:r>
            <a:r>
              <a:rPr lang="en-US" sz="1800" b="1" dirty="0"/>
              <a:t>Newsletter</a:t>
            </a:r>
          </a:p>
        </p:txBody>
      </p:sp>
      <p:pic>
        <p:nvPicPr>
          <p:cNvPr id="3" name="Picture 2">
            <a:extLst>
              <a:ext uri="{FF2B5EF4-FFF2-40B4-BE49-F238E27FC236}">
                <a16:creationId xmlns:a16="http://schemas.microsoft.com/office/drawing/2014/main" id="{82426679-D80C-0F2E-0A57-60C323BEAF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76656" y="1945928"/>
            <a:ext cx="2218199" cy="2218199"/>
          </a:xfrm>
          <a:prstGeom prst="rect">
            <a:avLst/>
          </a:prstGeom>
        </p:spPr>
      </p:pic>
    </p:spTree>
    <p:extLst>
      <p:ext uri="{BB962C8B-B14F-4D97-AF65-F5344CB8AC3E}">
        <p14:creationId xmlns:p14="http://schemas.microsoft.com/office/powerpoint/2010/main" val="1729133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7211B6-A285-C45E-08B5-1ACAB0DC4E70}"/>
              </a:ext>
            </a:extLst>
          </p:cNvPr>
          <p:cNvSpPr/>
          <p:nvPr/>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Content Placeholder 2">
            <a:extLst>
              <a:ext uri="{FF2B5EF4-FFF2-40B4-BE49-F238E27FC236}">
                <a16:creationId xmlns:a16="http://schemas.microsoft.com/office/drawing/2014/main" id="{C0007C03-A687-0BB5-24D5-A53796C92CB4}"/>
              </a:ext>
            </a:extLst>
          </p:cNvPr>
          <p:cNvSpPr>
            <a:spLocks noGrp="1"/>
          </p:cNvSpPr>
          <p:nvPr>
            <p:ph sz="quarter" idx="10"/>
          </p:nvPr>
        </p:nvSpPr>
        <p:spPr/>
        <p:txBody>
          <a:bodyPr/>
          <a:lstStyle/>
          <a:p>
            <a:r>
              <a:rPr lang="en-IE" dirty="0"/>
              <a:t>Flooding in July 2021</a:t>
            </a:r>
          </a:p>
        </p:txBody>
      </p:sp>
      <p:sp>
        <p:nvSpPr>
          <p:cNvPr id="4" name="Slide Number Placeholder 3">
            <a:extLst>
              <a:ext uri="{FF2B5EF4-FFF2-40B4-BE49-F238E27FC236}">
                <a16:creationId xmlns:a16="http://schemas.microsoft.com/office/drawing/2014/main" id="{AE68AB7D-9EBA-A500-28FD-02BB37B43E76}"/>
              </a:ext>
            </a:extLst>
          </p:cNvPr>
          <p:cNvSpPr>
            <a:spLocks noGrp="1"/>
          </p:cNvSpPr>
          <p:nvPr>
            <p:ph type="sldNum" sz="quarter" idx="11"/>
          </p:nvPr>
        </p:nvSpPr>
        <p:spPr/>
        <p:txBody>
          <a:bodyPr/>
          <a:lstStyle/>
          <a:p>
            <a:fld id="{3520DCBE-BED3-4734-8114-7FD920ACA4E7}" type="slidenum">
              <a:rPr lang="en-GB" smtClean="0"/>
              <a:t>3</a:t>
            </a:fld>
            <a:endParaRPr lang="en-GB"/>
          </a:p>
        </p:txBody>
      </p:sp>
      <p:grpSp>
        <p:nvGrpSpPr>
          <p:cNvPr id="12" name="Group 11">
            <a:extLst>
              <a:ext uri="{FF2B5EF4-FFF2-40B4-BE49-F238E27FC236}">
                <a16:creationId xmlns:a16="http://schemas.microsoft.com/office/drawing/2014/main" id="{7E36BAEB-36B4-85E6-65F7-9C77644262BC}"/>
              </a:ext>
            </a:extLst>
          </p:cNvPr>
          <p:cNvGrpSpPr/>
          <p:nvPr/>
        </p:nvGrpSpPr>
        <p:grpSpPr>
          <a:xfrm>
            <a:off x="636489" y="0"/>
            <a:ext cx="10919022" cy="6858000"/>
            <a:chOff x="372468" y="0"/>
            <a:chExt cx="10919022" cy="6858000"/>
          </a:xfrm>
        </p:grpSpPr>
        <p:pic>
          <p:nvPicPr>
            <p:cNvPr id="5" name="Picture 4" descr="A person standing on a balcony&#10;&#10;Description automatically generated">
              <a:extLst>
                <a:ext uri="{FF2B5EF4-FFF2-40B4-BE49-F238E27FC236}">
                  <a16:creationId xmlns:a16="http://schemas.microsoft.com/office/drawing/2014/main" id="{2309FAEC-A55B-8E17-025A-5D56923E10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43"/>
            <a:stretch/>
          </p:blipFill>
          <p:spPr>
            <a:xfrm>
              <a:off x="6232129" y="0"/>
              <a:ext cx="5059361" cy="3383828"/>
            </a:xfrm>
            <a:prstGeom prst="rect">
              <a:avLst/>
            </a:prstGeom>
          </p:spPr>
        </p:pic>
        <p:pic>
          <p:nvPicPr>
            <p:cNvPr id="7" name="Picture 6" descr="A bridge over a river&#10;&#10;Description automatically generated">
              <a:extLst>
                <a:ext uri="{FF2B5EF4-FFF2-40B4-BE49-F238E27FC236}">
                  <a16:creationId xmlns:a16="http://schemas.microsoft.com/office/drawing/2014/main" id="{C25F14A0-25B1-D4F7-B5F5-65AA368F82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195" b="10611"/>
            <a:stretch/>
          </p:blipFill>
          <p:spPr>
            <a:xfrm>
              <a:off x="6232129" y="3423833"/>
              <a:ext cx="5059361" cy="3434167"/>
            </a:xfrm>
            <a:prstGeom prst="rect">
              <a:avLst/>
            </a:prstGeom>
          </p:spPr>
        </p:pic>
        <p:pic>
          <p:nvPicPr>
            <p:cNvPr id="9" name="Picture 8" descr="A boat in the water&#10;&#10;Description automatically generated">
              <a:extLst>
                <a:ext uri="{FF2B5EF4-FFF2-40B4-BE49-F238E27FC236}">
                  <a16:creationId xmlns:a16="http://schemas.microsoft.com/office/drawing/2014/main" id="{4F33D326-D0D2-2F6F-E6DD-07C5620302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66" t="3688" r="2259" b="8652"/>
            <a:stretch/>
          </p:blipFill>
          <p:spPr>
            <a:xfrm>
              <a:off x="372468" y="0"/>
              <a:ext cx="5808133" cy="3383828"/>
            </a:xfrm>
            <a:prstGeom prst="rect">
              <a:avLst/>
            </a:prstGeom>
          </p:spPr>
        </p:pic>
        <p:pic>
          <p:nvPicPr>
            <p:cNvPr id="11" name="Picture 10" descr="People in rafts in flooded area&#10;&#10;Description automatically generated">
              <a:extLst>
                <a:ext uri="{FF2B5EF4-FFF2-40B4-BE49-F238E27FC236}">
                  <a16:creationId xmlns:a16="http://schemas.microsoft.com/office/drawing/2014/main" id="{12872C39-3DE2-0303-B83C-E62897EF09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24" b="1096"/>
            <a:stretch/>
          </p:blipFill>
          <p:spPr>
            <a:xfrm>
              <a:off x="372469" y="3419642"/>
              <a:ext cx="5808133" cy="3438358"/>
            </a:xfrm>
            <a:prstGeom prst="rect">
              <a:avLst/>
            </a:prstGeom>
          </p:spPr>
        </p:pic>
      </p:grpSp>
      <p:sp>
        <p:nvSpPr>
          <p:cNvPr id="14" name="Content Placeholder 1">
            <a:extLst>
              <a:ext uri="{FF2B5EF4-FFF2-40B4-BE49-F238E27FC236}">
                <a16:creationId xmlns:a16="http://schemas.microsoft.com/office/drawing/2014/main" id="{EECB3E25-9514-32C9-04DF-D366F9EC3D55}"/>
              </a:ext>
            </a:extLst>
          </p:cNvPr>
          <p:cNvSpPr>
            <a:spLocks noGrp="1"/>
          </p:cNvSpPr>
          <p:nvPr>
            <p:ph idx="1"/>
          </p:nvPr>
        </p:nvSpPr>
        <p:spPr>
          <a:xfrm>
            <a:off x="683052" y="6403385"/>
            <a:ext cx="1920444" cy="454615"/>
          </a:xfrm>
          <a:noFill/>
        </p:spPr>
        <p:txBody>
          <a:bodyPr>
            <a:noAutofit/>
          </a:bodyPr>
          <a:lstStyle/>
          <a:p>
            <a:pPr marL="0" indent="0">
              <a:lnSpc>
                <a:spcPct val="110000"/>
              </a:lnSpc>
              <a:spcAft>
                <a:spcPts val="1200"/>
              </a:spcAft>
              <a:buNone/>
              <a:tabLst>
                <a:tab pos="457200" algn="l"/>
              </a:tabLst>
            </a:pPr>
            <a:r>
              <a:rPr lang="en-GB" sz="2000" dirty="0">
                <a:solidFill>
                  <a:schemeClr val="bg1"/>
                </a:solidFill>
                <a:latin typeface="Calibri" panose="020F0502020204030204" pitchFamily="34" charset="0"/>
                <a:cs typeface="Times New Roman" panose="02020603050405020304" pitchFamily="18" charset="0"/>
              </a:rPr>
              <a:t>Liege, July 2021</a:t>
            </a:r>
          </a:p>
        </p:txBody>
      </p:sp>
    </p:spTree>
    <p:extLst>
      <p:ext uri="{BB962C8B-B14F-4D97-AF65-F5344CB8AC3E}">
        <p14:creationId xmlns:p14="http://schemas.microsoft.com/office/powerpoint/2010/main" val="307079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07C03-A687-0BB5-24D5-A53796C92CB4}"/>
              </a:ext>
            </a:extLst>
          </p:cNvPr>
          <p:cNvSpPr>
            <a:spLocks noGrp="1"/>
          </p:cNvSpPr>
          <p:nvPr>
            <p:ph sz="quarter" idx="10"/>
          </p:nvPr>
        </p:nvSpPr>
        <p:spPr>
          <a:xfrm>
            <a:off x="838199" y="596069"/>
            <a:ext cx="8446477" cy="865262"/>
          </a:xfrm>
        </p:spPr>
        <p:txBody>
          <a:bodyPr/>
          <a:lstStyle/>
          <a:p>
            <a:r>
              <a:rPr lang="en-US" dirty="0">
                <a:solidFill>
                  <a:prstClr val="black">
                    <a:lumMod val="75000"/>
                    <a:lumOff val="25000"/>
                  </a:prstClr>
                </a:solidFill>
              </a:rPr>
              <a:t>The EU Space Programme is </a:t>
            </a:r>
            <a:r>
              <a:rPr lang="en-US" dirty="0"/>
              <a:t>a </a:t>
            </a:r>
            <a:r>
              <a:rPr lang="en-US" dirty="0">
                <a:solidFill>
                  <a:srgbClr val="00B0F0"/>
                </a:solidFill>
              </a:rPr>
              <a:t>key player </a:t>
            </a:r>
            <a:r>
              <a:rPr lang="en-US" dirty="0"/>
              <a:t>enabling </a:t>
            </a:r>
            <a:r>
              <a:rPr lang="en-US" dirty="0">
                <a:solidFill>
                  <a:srgbClr val="00B0F0"/>
                </a:solidFill>
              </a:rPr>
              <a:t>disaster risk management applications</a:t>
            </a:r>
            <a:endParaRPr lang="en-150" dirty="0">
              <a:solidFill>
                <a:srgbClr val="00B0F0"/>
              </a:solidFill>
            </a:endParaRPr>
          </a:p>
        </p:txBody>
      </p:sp>
      <p:sp>
        <p:nvSpPr>
          <p:cNvPr id="4" name="Slide Number Placeholder 3">
            <a:extLst>
              <a:ext uri="{FF2B5EF4-FFF2-40B4-BE49-F238E27FC236}">
                <a16:creationId xmlns:a16="http://schemas.microsoft.com/office/drawing/2014/main" id="{AE68AB7D-9EBA-A500-28FD-02BB37B43E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0DCBE-BED3-4734-8114-7FD920ACA4E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n 26">
            <a:extLst>
              <a:ext uri="{FF2B5EF4-FFF2-40B4-BE49-F238E27FC236}">
                <a16:creationId xmlns:a16="http://schemas.microsoft.com/office/drawing/2014/main" id="{EDFD1EA8-ABF8-E351-87C9-FC9A570BD7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1003" y="4306807"/>
            <a:ext cx="1112400" cy="367351"/>
          </a:xfrm>
          <a:prstGeom prst="rect">
            <a:avLst/>
          </a:prstGeom>
        </p:spPr>
      </p:pic>
      <p:pic>
        <p:nvPicPr>
          <p:cNvPr id="6" name="Imagen 11">
            <a:extLst>
              <a:ext uri="{FF2B5EF4-FFF2-40B4-BE49-F238E27FC236}">
                <a16:creationId xmlns:a16="http://schemas.microsoft.com/office/drawing/2014/main" id="{DC684C54-F20B-B9CF-4147-942E245609E0}"/>
              </a:ext>
            </a:extLst>
          </p:cNvPr>
          <p:cNvPicPr>
            <a:picLocks noGrp="1"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116" y="4122769"/>
            <a:ext cx="731374" cy="735426"/>
          </a:xfrm>
          <a:prstGeom prst="rect">
            <a:avLst/>
          </a:prstGeom>
          <a:noFill/>
          <a:ln>
            <a:noFill/>
          </a:ln>
          <a:effectLst/>
        </p:spPr>
      </p:pic>
      <p:pic>
        <p:nvPicPr>
          <p:cNvPr id="7" name="Picture 2" descr="Copernicus ">
            <a:extLst>
              <a:ext uri="{FF2B5EF4-FFF2-40B4-BE49-F238E27FC236}">
                <a16:creationId xmlns:a16="http://schemas.microsoft.com/office/drawing/2014/main" id="{F525B901-4368-292B-EC66-E54FEC02894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622" y="1798982"/>
            <a:ext cx="2037017" cy="8487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6FE7C5D1-AA7A-5BF5-38D0-4BB4046CF5B8}"/>
              </a:ext>
            </a:extLst>
          </p:cNvPr>
          <p:cNvGraphicFramePr/>
          <p:nvPr>
            <p:extLst>
              <p:ext uri="{D42A27DB-BD31-4B8C-83A1-F6EECF244321}">
                <p14:modId xmlns:p14="http://schemas.microsoft.com/office/powerpoint/2010/main" val="192835547"/>
              </p:ext>
            </p:extLst>
          </p:nvPr>
        </p:nvGraphicFramePr>
        <p:xfrm>
          <a:off x="3166887" y="1798982"/>
          <a:ext cx="8323498" cy="4770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Group 10">
            <a:extLst>
              <a:ext uri="{FF2B5EF4-FFF2-40B4-BE49-F238E27FC236}">
                <a16:creationId xmlns:a16="http://schemas.microsoft.com/office/drawing/2014/main" id="{56F5ACD1-9DED-8F5D-3A68-F511D48EEDF2}"/>
              </a:ext>
            </a:extLst>
          </p:cNvPr>
          <p:cNvGrpSpPr/>
          <p:nvPr/>
        </p:nvGrpSpPr>
        <p:grpSpPr>
          <a:xfrm>
            <a:off x="968227" y="5176698"/>
            <a:ext cx="1675807" cy="1179652"/>
            <a:chOff x="961866" y="5176698"/>
            <a:chExt cx="1675807" cy="1179652"/>
          </a:xfrm>
        </p:grpSpPr>
        <p:pic>
          <p:nvPicPr>
            <p:cNvPr id="8" name="Picture 7">
              <a:extLst>
                <a:ext uri="{FF2B5EF4-FFF2-40B4-BE49-F238E27FC236}">
                  <a16:creationId xmlns:a16="http://schemas.microsoft.com/office/drawing/2014/main" id="{0D7277C0-2321-F82F-DA77-1A6897FC842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1866" y="6084807"/>
              <a:ext cx="1675807" cy="271543"/>
            </a:xfrm>
            <a:prstGeom prst="rect">
              <a:avLst/>
            </a:prstGeom>
          </p:spPr>
        </p:pic>
        <p:pic>
          <p:nvPicPr>
            <p:cNvPr id="10" name="Picture 9">
              <a:extLst>
                <a:ext uri="{FF2B5EF4-FFF2-40B4-BE49-F238E27FC236}">
                  <a16:creationId xmlns:a16="http://schemas.microsoft.com/office/drawing/2014/main" id="{4037F1C6-DF09-EDB4-14AE-31E892B0EA1D}"/>
                </a:ext>
              </a:extLst>
            </p:cNvPr>
            <p:cNvPicPr>
              <a:picLocks noChangeAspect="1"/>
            </p:cNvPicPr>
            <p:nvPr/>
          </p:nvPicPr>
          <p:blipFill rotWithShape="1">
            <a:blip r:embed="rId11"/>
            <a:srcRect l="13010" t="1" r="-1" b="21312"/>
            <a:stretch/>
          </p:blipFill>
          <p:spPr>
            <a:xfrm>
              <a:off x="1160737" y="5176698"/>
              <a:ext cx="1278065" cy="786144"/>
            </a:xfrm>
            <a:prstGeom prst="rect">
              <a:avLst/>
            </a:prstGeom>
          </p:spPr>
        </p:pic>
      </p:grpSp>
      <p:sp>
        <p:nvSpPr>
          <p:cNvPr id="2" name="Rectangle: Rounded Corners 1">
            <a:extLst>
              <a:ext uri="{FF2B5EF4-FFF2-40B4-BE49-F238E27FC236}">
                <a16:creationId xmlns:a16="http://schemas.microsoft.com/office/drawing/2014/main" id="{CAFFA3E5-DA6D-CACE-C477-CD598608558F}"/>
              </a:ext>
            </a:extLst>
          </p:cNvPr>
          <p:cNvSpPr/>
          <p:nvPr/>
        </p:nvSpPr>
        <p:spPr>
          <a:xfrm>
            <a:off x="615368" y="1720602"/>
            <a:ext cx="11047545" cy="1920288"/>
          </a:xfrm>
          <a:prstGeom prst="roundRect">
            <a:avLst>
              <a:gd name="adj" fmla="val 11392"/>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5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07C03-A687-0BB5-24D5-A53796C92CB4}"/>
              </a:ext>
            </a:extLst>
          </p:cNvPr>
          <p:cNvSpPr>
            <a:spLocks noGrp="1"/>
          </p:cNvSpPr>
          <p:nvPr>
            <p:ph sz="quarter" idx="10"/>
          </p:nvPr>
        </p:nvSpPr>
        <p:spPr>
          <a:xfrm>
            <a:off x="838199" y="596069"/>
            <a:ext cx="8446477" cy="865262"/>
          </a:xfrm>
        </p:spPr>
        <p:txBody>
          <a:bodyPr/>
          <a:lstStyle/>
          <a:p>
            <a:r>
              <a:rPr lang="en-US" dirty="0"/>
              <a:t>Copernicus data is </a:t>
            </a:r>
            <a:r>
              <a:rPr lang="en-US" sz="3200" b="1" dirty="0">
                <a:solidFill>
                  <a:srgbClr val="00B0F0"/>
                </a:solidFill>
              </a:rPr>
              <a:t>free </a:t>
            </a:r>
            <a:r>
              <a:rPr lang="en-US" sz="3200" dirty="0">
                <a:solidFill>
                  <a:srgbClr val="00B0F0"/>
                </a:solidFill>
              </a:rPr>
              <a:t>and </a:t>
            </a:r>
            <a:r>
              <a:rPr lang="en-US" sz="3200" b="1" dirty="0">
                <a:solidFill>
                  <a:srgbClr val="00B0F0"/>
                </a:solidFill>
              </a:rPr>
              <a:t>openly</a:t>
            </a:r>
            <a:r>
              <a:rPr lang="en-US" sz="3200" dirty="0">
                <a:solidFill>
                  <a:srgbClr val="00B0F0"/>
                </a:solidFill>
              </a:rPr>
              <a:t> accessible </a:t>
            </a:r>
            <a:r>
              <a:rPr lang="en-US" sz="3200" dirty="0"/>
              <a:t>to all users around the world</a:t>
            </a:r>
            <a:endParaRPr lang="en-150" dirty="0"/>
          </a:p>
        </p:txBody>
      </p:sp>
      <p:sp>
        <p:nvSpPr>
          <p:cNvPr id="4" name="Slide Number Placeholder 3">
            <a:extLst>
              <a:ext uri="{FF2B5EF4-FFF2-40B4-BE49-F238E27FC236}">
                <a16:creationId xmlns:a16="http://schemas.microsoft.com/office/drawing/2014/main" id="{AE68AB7D-9EBA-A500-28FD-02BB37B43E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0DCBE-BED3-4734-8114-7FD920ACA4E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417BD26F-37F9-4860-17A4-5F5A2D09407B}"/>
              </a:ext>
            </a:extLst>
          </p:cNvPr>
          <p:cNvGrpSpPr/>
          <p:nvPr/>
        </p:nvGrpSpPr>
        <p:grpSpPr>
          <a:xfrm>
            <a:off x="1052219" y="1747746"/>
            <a:ext cx="10241587" cy="4883352"/>
            <a:chOff x="389307" y="2197626"/>
            <a:chExt cx="8473659" cy="4040377"/>
          </a:xfrm>
        </p:grpSpPr>
        <p:pic>
          <p:nvPicPr>
            <p:cNvPr id="11" name="Picture 2" descr="Copernicus In Situ Newsletter #7 - Editorial — Copernicus In Situ Component">
              <a:extLst>
                <a:ext uri="{FF2B5EF4-FFF2-40B4-BE49-F238E27FC236}">
                  <a16:creationId xmlns:a16="http://schemas.microsoft.com/office/drawing/2014/main" id="{3C25BE55-0690-E8E9-3AD5-7AA7E3001B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5222" y="3061686"/>
              <a:ext cx="1118222" cy="8584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ESA's operational Copernicus's program with the Sentinel family. ©ESA... |  Download Scientific Diagram">
              <a:extLst>
                <a:ext uri="{FF2B5EF4-FFF2-40B4-BE49-F238E27FC236}">
                  <a16:creationId xmlns:a16="http://schemas.microsoft.com/office/drawing/2014/main" id="{BF79525E-D80F-4D25-1374-F6CABAF8FD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976" y="2722050"/>
              <a:ext cx="1782160" cy="13754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he Copernicus Land Monitoring Service - Recap - Reinforcing CAP -  Personalized Public Services in Support of the implementation of the Common  Agricultural Policy">
              <a:extLst>
                <a:ext uri="{FF2B5EF4-FFF2-40B4-BE49-F238E27FC236}">
                  <a16:creationId xmlns:a16="http://schemas.microsoft.com/office/drawing/2014/main" id="{EC3D4545-4F44-2E42-4CC9-2FC22520D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005"/>
            <a:stretch/>
          </p:blipFill>
          <p:spPr bwMode="auto">
            <a:xfrm>
              <a:off x="389307" y="2290393"/>
              <a:ext cx="2396390" cy="1159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orldfrom.space/wp-content/uploads/2020/02/The_Sentinel_family-1-1024x552.jpg">
              <a:extLst>
                <a:ext uri="{FF2B5EF4-FFF2-40B4-BE49-F238E27FC236}">
                  <a16:creationId xmlns:a16="http://schemas.microsoft.com/office/drawing/2014/main" id="{44EADA8D-8159-CB95-35D2-F98989D5CD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267"/>
            <a:stretch/>
          </p:blipFill>
          <p:spPr bwMode="auto">
            <a:xfrm>
              <a:off x="498516" y="3481079"/>
              <a:ext cx="2473013" cy="2195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State of play: Copernicus Atmosphere Monitoring Service — Copernicus In  Situ Component">
              <a:extLst>
                <a:ext uri="{FF2B5EF4-FFF2-40B4-BE49-F238E27FC236}">
                  <a16:creationId xmlns:a16="http://schemas.microsoft.com/office/drawing/2014/main" id="{D0A02908-0D51-6FC1-061B-0018C1E525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8127" y="2812462"/>
              <a:ext cx="802518" cy="387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MEMS in situ requirements Workshop - Euro-Argo ERIC">
              <a:extLst>
                <a:ext uri="{FF2B5EF4-FFF2-40B4-BE49-F238E27FC236}">
                  <a16:creationId xmlns:a16="http://schemas.microsoft.com/office/drawing/2014/main" id="{8013C0B8-22E9-831F-02D1-6D448ED24A6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850" b="24906"/>
            <a:stretch/>
          </p:blipFill>
          <p:spPr bwMode="auto">
            <a:xfrm>
              <a:off x="7965271" y="2856926"/>
              <a:ext cx="897695" cy="3318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Území – Copernicus CR">
              <a:extLst>
                <a:ext uri="{FF2B5EF4-FFF2-40B4-BE49-F238E27FC236}">
                  <a16:creationId xmlns:a16="http://schemas.microsoft.com/office/drawing/2014/main" id="{C4BC81AB-63B6-474A-2C81-22A9F4C4DD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43" t="11945" r="10617" b="14356"/>
            <a:stretch/>
          </p:blipFill>
          <p:spPr bwMode="auto">
            <a:xfrm>
              <a:off x="7075032" y="3271630"/>
              <a:ext cx="733462" cy="3664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tate of play : Copernicus Climate Change Service (C3S) — Copernicus In  Situ Component">
              <a:extLst>
                <a:ext uri="{FF2B5EF4-FFF2-40B4-BE49-F238E27FC236}">
                  <a16:creationId xmlns:a16="http://schemas.microsoft.com/office/drawing/2014/main" id="{B43FF994-254F-DA3C-B342-40D8F48752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0836" y="3279235"/>
              <a:ext cx="685538" cy="3691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s://insitu.copernicus.eu/state-of-play/CSS.png">
              <a:extLst>
                <a:ext uri="{FF2B5EF4-FFF2-40B4-BE49-F238E27FC236}">
                  <a16:creationId xmlns:a16="http://schemas.microsoft.com/office/drawing/2014/main" id="{E10A2B28-A67E-93A1-09AD-DF760E696A3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25089"/>
            <a:stretch/>
          </p:blipFill>
          <p:spPr bwMode="auto">
            <a:xfrm>
              <a:off x="7012556" y="3739346"/>
              <a:ext cx="882162" cy="3717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New website - Copernicus Emergency Management Service (CEMS) | Copernicus  EMS - European Flood Awareness System">
              <a:extLst>
                <a:ext uri="{FF2B5EF4-FFF2-40B4-BE49-F238E27FC236}">
                  <a16:creationId xmlns:a16="http://schemas.microsoft.com/office/drawing/2014/main" id="{3A355F94-2E60-2718-3018-6CE6329C07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5035" y="3757819"/>
              <a:ext cx="755758" cy="33054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41915AF-9F8C-87A8-B1C0-F99E11295B40}"/>
                </a:ext>
              </a:extLst>
            </p:cNvPr>
            <p:cNvSpPr/>
            <p:nvPr/>
          </p:nvSpPr>
          <p:spPr>
            <a:xfrm>
              <a:off x="3408435" y="2197626"/>
              <a:ext cx="5260948" cy="458366"/>
            </a:xfrm>
            <a:prstGeom prst="rect">
              <a:avLst/>
            </a:prstGeom>
          </p:spPr>
          <p:txBody>
            <a:bodyPr wrap="square">
              <a:spAutoFit/>
            </a:bodyPr>
            <a:lstStyle/>
            <a:p>
              <a:pPr algn="ctr"/>
              <a:r>
                <a:rPr lang="en-US" sz="1500" b="1" dirty="0">
                  <a:solidFill>
                    <a:schemeClr val="accent1">
                      <a:lumMod val="75000"/>
                    </a:schemeClr>
                  </a:solidFill>
                </a:rPr>
                <a:t>European Union's Earth observation programme</a:t>
              </a:r>
              <a:r>
                <a:rPr lang="en-US" sz="1500" dirty="0">
                  <a:solidFill>
                    <a:schemeClr val="accent3">
                      <a:lumMod val="75000"/>
                    </a:schemeClr>
                  </a:solidFill>
                </a:rPr>
                <a:t> looks at our planet and its environment to benefit all European citizens</a:t>
              </a:r>
            </a:p>
          </p:txBody>
        </p:sp>
        <p:cxnSp>
          <p:nvCxnSpPr>
            <p:cNvPr id="22" name="Straight Connector 21">
              <a:extLst>
                <a:ext uri="{FF2B5EF4-FFF2-40B4-BE49-F238E27FC236}">
                  <a16:creationId xmlns:a16="http://schemas.microsoft.com/office/drawing/2014/main" id="{6E50383F-177B-C7E1-EA17-4DC5EF460B11}"/>
                </a:ext>
              </a:extLst>
            </p:cNvPr>
            <p:cNvCxnSpPr>
              <a:cxnSpLocks/>
            </p:cNvCxnSpPr>
            <p:nvPr/>
          </p:nvCxnSpPr>
          <p:spPr>
            <a:xfrm>
              <a:off x="5270160" y="2856926"/>
              <a:ext cx="0" cy="1517627"/>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854A78F4-BB5A-A0CA-4816-ABC3496EE0BA}"/>
                </a:ext>
              </a:extLst>
            </p:cNvPr>
            <p:cNvCxnSpPr>
              <a:cxnSpLocks/>
            </p:cNvCxnSpPr>
            <p:nvPr/>
          </p:nvCxnSpPr>
          <p:spPr>
            <a:xfrm>
              <a:off x="6681281" y="2869900"/>
              <a:ext cx="0" cy="1504653"/>
            </a:xfrm>
            <a:prstGeom prst="line">
              <a:avLst/>
            </a:prstGeom>
            <a:ln w="19050">
              <a:solidFill>
                <a:srgbClr val="0E4194"/>
              </a:solidFill>
            </a:ln>
          </p:spPr>
          <p:style>
            <a:lnRef idx="1">
              <a:schemeClr val="accent2"/>
            </a:lnRef>
            <a:fillRef idx="0">
              <a:schemeClr val="accent2"/>
            </a:fillRef>
            <a:effectRef idx="0">
              <a:schemeClr val="accent2"/>
            </a:effectRef>
            <a:fontRef idx="minor">
              <a:schemeClr val="tx1"/>
            </a:fontRef>
          </p:style>
        </p:cxnSp>
        <p:sp>
          <p:nvSpPr>
            <p:cNvPr id="24" name="Rectangle 23">
              <a:extLst>
                <a:ext uri="{FF2B5EF4-FFF2-40B4-BE49-F238E27FC236}">
                  <a16:creationId xmlns:a16="http://schemas.microsoft.com/office/drawing/2014/main" id="{A1D4B08D-82EE-0A78-FCF9-65E80C424E4D}"/>
                </a:ext>
              </a:extLst>
            </p:cNvPr>
            <p:cNvSpPr/>
            <p:nvPr/>
          </p:nvSpPr>
          <p:spPr>
            <a:xfrm>
              <a:off x="3946921" y="4174520"/>
              <a:ext cx="624530" cy="300082"/>
            </a:xfrm>
            <a:prstGeom prst="rect">
              <a:avLst/>
            </a:prstGeom>
          </p:spPr>
          <p:txBody>
            <a:bodyPr wrap="none">
              <a:spAutoFit/>
            </a:bodyPr>
            <a:lstStyle/>
            <a:p>
              <a:r>
                <a:rPr lang="en-US" sz="1350" b="1" dirty="0">
                  <a:solidFill>
                    <a:schemeClr val="accent1">
                      <a:lumMod val="75000"/>
                    </a:schemeClr>
                  </a:solidFill>
                </a:rPr>
                <a:t>SPACE</a:t>
              </a:r>
              <a:endParaRPr lang="LID4096" sz="1350" dirty="0"/>
            </a:p>
          </p:txBody>
        </p:sp>
        <p:sp>
          <p:nvSpPr>
            <p:cNvPr id="25" name="Rectangle 24">
              <a:extLst>
                <a:ext uri="{FF2B5EF4-FFF2-40B4-BE49-F238E27FC236}">
                  <a16:creationId xmlns:a16="http://schemas.microsoft.com/office/drawing/2014/main" id="{17D54085-8FCA-7828-DABD-F63ABA55EFBE}"/>
                </a:ext>
              </a:extLst>
            </p:cNvPr>
            <p:cNvSpPr/>
            <p:nvPr/>
          </p:nvSpPr>
          <p:spPr>
            <a:xfrm>
              <a:off x="5686123" y="4174520"/>
              <a:ext cx="710451" cy="300082"/>
            </a:xfrm>
            <a:prstGeom prst="rect">
              <a:avLst/>
            </a:prstGeom>
          </p:spPr>
          <p:txBody>
            <a:bodyPr wrap="none">
              <a:spAutoFit/>
            </a:bodyPr>
            <a:lstStyle/>
            <a:p>
              <a:r>
                <a:rPr lang="en-US" sz="1350" b="1" dirty="0">
                  <a:solidFill>
                    <a:schemeClr val="accent1">
                      <a:lumMod val="75000"/>
                    </a:schemeClr>
                  </a:solidFill>
                </a:rPr>
                <a:t>IN SITU</a:t>
              </a:r>
              <a:endParaRPr lang="LID4096" sz="1350" dirty="0"/>
            </a:p>
          </p:txBody>
        </p:sp>
        <p:sp>
          <p:nvSpPr>
            <p:cNvPr id="26" name="Rectangle 25">
              <a:extLst>
                <a:ext uri="{FF2B5EF4-FFF2-40B4-BE49-F238E27FC236}">
                  <a16:creationId xmlns:a16="http://schemas.microsoft.com/office/drawing/2014/main" id="{813E8CA0-A2F3-98A9-7E25-26250D41C401}"/>
                </a:ext>
              </a:extLst>
            </p:cNvPr>
            <p:cNvSpPr/>
            <p:nvPr/>
          </p:nvSpPr>
          <p:spPr>
            <a:xfrm>
              <a:off x="7497455" y="4174520"/>
              <a:ext cx="852541" cy="300082"/>
            </a:xfrm>
            <a:prstGeom prst="rect">
              <a:avLst/>
            </a:prstGeom>
          </p:spPr>
          <p:txBody>
            <a:bodyPr wrap="none">
              <a:spAutoFit/>
            </a:bodyPr>
            <a:lstStyle/>
            <a:p>
              <a:r>
                <a:rPr lang="en-US" sz="1350" b="1" dirty="0">
                  <a:solidFill>
                    <a:schemeClr val="accent1">
                      <a:lumMod val="75000"/>
                    </a:schemeClr>
                  </a:solidFill>
                </a:rPr>
                <a:t>SERVICES</a:t>
              </a:r>
              <a:endParaRPr lang="LID4096" sz="1350" dirty="0"/>
            </a:p>
          </p:txBody>
        </p:sp>
        <p:sp>
          <p:nvSpPr>
            <p:cNvPr id="28" name="Rectangle 27">
              <a:extLst>
                <a:ext uri="{FF2B5EF4-FFF2-40B4-BE49-F238E27FC236}">
                  <a16:creationId xmlns:a16="http://schemas.microsoft.com/office/drawing/2014/main" id="{80612157-78B7-6D80-1EA6-1D7401F8DA03}"/>
                </a:ext>
              </a:extLst>
            </p:cNvPr>
            <p:cNvSpPr/>
            <p:nvPr/>
          </p:nvSpPr>
          <p:spPr>
            <a:xfrm>
              <a:off x="3921789" y="4539784"/>
              <a:ext cx="4139029" cy="458365"/>
            </a:xfrm>
            <a:prstGeom prst="rect">
              <a:avLst/>
            </a:prstGeom>
          </p:spPr>
          <p:txBody>
            <a:bodyPr wrap="none">
              <a:spAutoFit/>
            </a:bodyPr>
            <a:lstStyle/>
            <a:p>
              <a:pPr algn="ctr"/>
              <a:r>
                <a:rPr lang="en-US" sz="1500" dirty="0">
                  <a:solidFill>
                    <a:schemeClr val="accent3">
                      <a:lumMod val="75000"/>
                    </a:schemeClr>
                  </a:solidFill>
                </a:rPr>
                <a:t>Delivers more than </a:t>
              </a:r>
              <a:r>
                <a:rPr lang="en-US" sz="1500" b="1" dirty="0">
                  <a:solidFill>
                    <a:schemeClr val="accent1">
                      <a:lumMod val="75000"/>
                    </a:schemeClr>
                  </a:solidFill>
                </a:rPr>
                <a:t>20TB of Earth observation data each day </a:t>
              </a:r>
              <a:br>
                <a:rPr lang="en-US" sz="1500" b="1" dirty="0">
                  <a:solidFill>
                    <a:schemeClr val="accent1">
                      <a:lumMod val="75000"/>
                    </a:schemeClr>
                  </a:solidFill>
                </a:rPr>
              </a:br>
              <a:r>
                <a:rPr lang="en-GB" sz="1500" b="1" dirty="0">
                  <a:solidFill>
                    <a:schemeClr val="accent1">
                      <a:lumMod val="75000"/>
                    </a:schemeClr>
                  </a:solidFill>
                </a:rPr>
                <a:t>Nr. 1 world provider </a:t>
              </a:r>
              <a:r>
                <a:rPr lang="en-GB" sz="1500" dirty="0">
                  <a:solidFill>
                    <a:schemeClr val="accent3">
                      <a:lumMod val="75000"/>
                    </a:schemeClr>
                  </a:solidFill>
                </a:rPr>
                <a:t>of space data and information </a:t>
              </a:r>
              <a:endParaRPr lang="LID4096" sz="1500" dirty="0">
                <a:solidFill>
                  <a:schemeClr val="accent3">
                    <a:lumMod val="75000"/>
                  </a:schemeClr>
                </a:solidFill>
              </a:endParaRPr>
            </a:p>
          </p:txBody>
        </p:sp>
        <p:pic>
          <p:nvPicPr>
            <p:cNvPr id="29" name="Obrázek 9" descr="Obsah obrázku mapa&#10;&#10;Popis byl vytvořen automaticky">
              <a:extLst>
                <a:ext uri="{FF2B5EF4-FFF2-40B4-BE49-F238E27FC236}">
                  <a16:creationId xmlns:a16="http://schemas.microsoft.com/office/drawing/2014/main" id="{42CF4229-B1A2-4E93-ED6F-B64E2D9C634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96" r="2255"/>
            <a:stretch/>
          </p:blipFill>
          <p:spPr>
            <a:xfrm>
              <a:off x="4274127" y="5050790"/>
              <a:ext cx="1657444" cy="1187213"/>
            </a:xfrm>
            <a:prstGeom prst="rect">
              <a:avLst/>
            </a:prstGeom>
          </p:spPr>
        </p:pic>
        <p:pic>
          <p:nvPicPr>
            <p:cNvPr id="30" name="Obrázek 11" descr="Obsah obrázku mapa&#10;&#10;Popis byl vytvořen automaticky">
              <a:extLst>
                <a:ext uri="{FF2B5EF4-FFF2-40B4-BE49-F238E27FC236}">
                  <a16:creationId xmlns:a16="http://schemas.microsoft.com/office/drawing/2014/main" id="{4FF12DAF-0856-EE4C-C3E5-606C515CC62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6009" t="1683" r="17849" b="42214"/>
            <a:stretch/>
          </p:blipFill>
          <p:spPr>
            <a:xfrm>
              <a:off x="6056293" y="5048384"/>
              <a:ext cx="1752201" cy="1189612"/>
            </a:xfrm>
            <a:prstGeom prst="rect">
              <a:avLst/>
            </a:prstGeom>
          </p:spPr>
        </p:pic>
      </p:grpSp>
      <p:sp>
        <p:nvSpPr>
          <p:cNvPr id="2" name="Rectangle: Rounded Corners 1">
            <a:extLst>
              <a:ext uri="{FF2B5EF4-FFF2-40B4-BE49-F238E27FC236}">
                <a16:creationId xmlns:a16="http://schemas.microsoft.com/office/drawing/2014/main" id="{CAFFA3E5-DA6D-CACE-C477-CD598608558F}"/>
              </a:ext>
            </a:extLst>
          </p:cNvPr>
          <p:cNvSpPr/>
          <p:nvPr/>
        </p:nvSpPr>
        <p:spPr>
          <a:xfrm>
            <a:off x="8896051" y="2381589"/>
            <a:ext cx="2549499" cy="2083983"/>
          </a:xfrm>
          <a:prstGeom prst="roundRect">
            <a:avLst>
              <a:gd name="adj" fmla="val 14087"/>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2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16538D-F17D-00FA-CA1F-25CD22892F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3230" y="2132276"/>
            <a:ext cx="1866731" cy="1317863"/>
          </a:xfrm>
          <a:prstGeom prst="rect">
            <a:avLst/>
          </a:prstGeom>
        </p:spPr>
      </p:pic>
      <p:pic>
        <p:nvPicPr>
          <p:cNvPr id="7" name="Picture 6">
            <a:extLst>
              <a:ext uri="{FF2B5EF4-FFF2-40B4-BE49-F238E27FC236}">
                <a16:creationId xmlns:a16="http://schemas.microsoft.com/office/drawing/2014/main" id="{2F6549EB-4955-F520-32C2-B39A69B357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93626" y="2132276"/>
            <a:ext cx="1866731" cy="1340885"/>
          </a:xfrm>
          <a:prstGeom prst="rect">
            <a:avLst/>
          </a:prstGeom>
        </p:spPr>
      </p:pic>
      <p:pic>
        <p:nvPicPr>
          <p:cNvPr id="8" name="Picture 7">
            <a:extLst>
              <a:ext uri="{FF2B5EF4-FFF2-40B4-BE49-F238E27FC236}">
                <a16:creationId xmlns:a16="http://schemas.microsoft.com/office/drawing/2014/main" id="{E1C2B9D0-1676-1328-B24C-8E46FC828C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89406" y="4106776"/>
            <a:ext cx="1866731" cy="1317863"/>
          </a:xfrm>
          <a:prstGeom prst="rect">
            <a:avLst/>
          </a:prstGeom>
        </p:spPr>
      </p:pic>
      <p:pic>
        <p:nvPicPr>
          <p:cNvPr id="9" name="Picture 8">
            <a:extLst>
              <a:ext uri="{FF2B5EF4-FFF2-40B4-BE49-F238E27FC236}">
                <a16:creationId xmlns:a16="http://schemas.microsoft.com/office/drawing/2014/main" id="{753D720B-C1CF-D9FD-7A2F-F6CAC06D0D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16748" y="2132276"/>
            <a:ext cx="1939072" cy="1317863"/>
          </a:xfrm>
          <a:prstGeom prst="rect">
            <a:avLst/>
          </a:prstGeom>
        </p:spPr>
      </p:pic>
      <p:pic>
        <p:nvPicPr>
          <p:cNvPr id="10" name="Picture 9">
            <a:extLst>
              <a:ext uri="{FF2B5EF4-FFF2-40B4-BE49-F238E27FC236}">
                <a16:creationId xmlns:a16="http://schemas.microsoft.com/office/drawing/2014/main" id="{8425F2C1-8988-0567-BA5C-40B6793C2EB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57452" y="4106776"/>
            <a:ext cx="1788289" cy="1340885"/>
          </a:xfrm>
          <a:prstGeom prst="rect">
            <a:avLst/>
          </a:prstGeom>
        </p:spPr>
      </p:pic>
      <p:pic>
        <p:nvPicPr>
          <p:cNvPr id="11" name="Picture 10">
            <a:extLst>
              <a:ext uri="{FF2B5EF4-FFF2-40B4-BE49-F238E27FC236}">
                <a16:creationId xmlns:a16="http://schemas.microsoft.com/office/drawing/2014/main" id="{30FAD8EF-8656-911B-EA16-3B08588D20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34701" y="4106776"/>
            <a:ext cx="1939073" cy="1340885"/>
          </a:xfrm>
          <a:prstGeom prst="rect">
            <a:avLst/>
          </a:prstGeom>
        </p:spPr>
      </p:pic>
      <p:pic>
        <p:nvPicPr>
          <p:cNvPr id="12" name="Picture 11">
            <a:extLst>
              <a:ext uri="{FF2B5EF4-FFF2-40B4-BE49-F238E27FC236}">
                <a16:creationId xmlns:a16="http://schemas.microsoft.com/office/drawing/2014/main" id="{72EBC126-4991-7DB9-5D68-DE2516EB74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52651" y="3460366"/>
            <a:ext cx="973148" cy="297029"/>
          </a:xfrm>
          <a:prstGeom prst="rect">
            <a:avLst/>
          </a:prstGeom>
        </p:spPr>
      </p:pic>
      <p:pic>
        <p:nvPicPr>
          <p:cNvPr id="13" name="Picture 2" descr="Mercator Ocean International - EU4OceanObs">
            <a:extLst>
              <a:ext uri="{FF2B5EF4-FFF2-40B4-BE49-F238E27FC236}">
                <a16:creationId xmlns:a16="http://schemas.microsoft.com/office/drawing/2014/main" id="{6A55133C-D1D9-3114-EC21-37564129CF6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37501" y="5472474"/>
            <a:ext cx="1066933" cy="3110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živatel Copernicus Land Monitoring Service na Twitteru: „The European  Environment Agency in Copenhagen is looking for consultants to assist with  the implementation of the Copernicus Land Monitoring Service &amp; the  Copernicus Cross-Service">
            <a:extLst>
              <a:ext uri="{FF2B5EF4-FFF2-40B4-BE49-F238E27FC236}">
                <a16:creationId xmlns:a16="http://schemas.microsoft.com/office/drawing/2014/main" id="{507BFA4D-D6F7-946B-CD06-EE4875D9677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54236" y="3424917"/>
            <a:ext cx="1128845" cy="3679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7B14402-0496-0D39-E22F-44000BCA1D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61965" y="3457837"/>
            <a:ext cx="973148" cy="302087"/>
          </a:xfrm>
          <a:prstGeom prst="rect">
            <a:avLst/>
          </a:prstGeom>
        </p:spPr>
      </p:pic>
      <p:pic>
        <p:nvPicPr>
          <p:cNvPr id="16" name="Picture 2" descr="European Commission – DG Joint Research Centre (DG JRC) –  www.foramproject.net">
            <a:extLst>
              <a:ext uri="{FF2B5EF4-FFF2-40B4-BE49-F238E27FC236}">
                <a16:creationId xmlns:a16="http://schemas.microsoft.com/office/drawing/2014/main" id="{B9EF2373-6FF8-A7C6-5E28-B1AE7A70838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8220097" y="5383132"/>
            <a:ext cx="669131" cy="4897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MSA">
            <a:extLst>
              <a:ext uri="{FF2B5EF4-FFF2-40B4-BE49-F238E27FC236}">
                <a16:creationId xmlns:a16="http://schemas.microsoft.com/office/drawing/2014/main" id="{9B7F4946-134D-71F0-4C54-453986D11D2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380930" y="5470250"/>
            <a:ext cx="990462" cy="3155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atCen | LinkedIn">
            <a:extLst>
              <a:ext uri="{FF2B5EF4-FFF2-40B4-BE49-F238E27FC236}">
                <a16:creationId xmlns:a16="http://schemas.microsoft.com/office/drawing/2014/main" id="{B3C9A962-B147-588B-411A-A6CEE3879D30}"/>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093928" y="5386236"/>
            <a:ext cx="472899" cy="4835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uropean Commission – DG Joint Research Centre (DG JRC) –  www.foramproject.net">
            <a:extLst>
              <a:ext uri="{FF2B5EF4-FFF2-40B4-BE49-F238E27FC236}">
                <a16:creationId xmlns:a16="http://schemas.microsoft.com/office/drawing/2014/main" id="{8C6A1270-A205-C618-0827-F2508FA8E26E}"/>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6291226" y="3371747"/>
            <a:ext cx="647937" cy="4742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ront... - Frontex, the European Border and Coast Guard Agency">
            <a:extLst>
              <a:ext uri="{FF2B5EF4-FFF2-40B4-BE49-F238E27FC236}">
                <a16:creationId xmlns:a16="http://schemas.microsoft.com/office/drawing/2014/main" id="{7B85D6BA-DD99-988B-DC86-00CEF6FA85C5}"/>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705490" y="5362992"/>
            <a:ext cx="530060" cy="5300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FD0A263-B81C-6CCB-606B-F192128210C2}"/>
              </a:ext>
            </a:extLst>
          </p:cNvPr>
          <p:cNvSpPr/>
          <p:nvPr/>
        </p:nvSpPr>
        <p:spPr>
          <a:xfrm>
            <a:off x="5016748" y="2008340"/>
            <a:ext cx="1601721" cy="230832"/>
          </a:xfrm>
          <a:prstGeom prst="rect">
            <a:avLst/>
          </a:prstGeom>
        </p:spPr>
        <p:txBody>
          <a:bodyPr wrap="none">
            <a:spAutoFit/>
          </a:bodyPr>
          <a:lstStyle/>
          <a:p>
            <a:r>
              <a:rPr lang="en-GB" sz="900" dirty="0"/>
              <a:t>https://land.copernicus.eu/en</a:t>
            </a:r>
          </a:p>
        </p:txBody>
      </p:sp>
      <p:sp>
        <p:nvSpPr>
          <p:cNvPr id="22" name="Rectangle 21">
            <a:extLst>
              <a:ext uri="{FF2B5EF4-FFF2-40B4-BE49-F238E27FC236}">
                <a16:creationId xmlns:a16="http://schemas.microsoft.com/office/drawing/2014/main" id="{2A511DB7-3D20-DEC1-0314-BE0C0A59B2E4}"/>
              </a:ext>
            </a:extLst>
          </p:cNvPr>
          <p:cNvSpPr/>
          <p:nvPr/>
        </p:nvSpPr>
        <p:spPr>
          <a:xfrm>
            <a:off x="2084179" y="3959383"/>
            <a:ext cx="1612942" cy="230832"/>
          </a:xfrm>
          <a:prstGeom prst="rect">
            <a:avLst/>
          </a:prstGeom>
        </p:spPr>
        <p:txBody>
          <a:bodyPr wrap="none">
            <a:spAutoFit/>
          </a:bodyPr>
          <a:lstStyle/>
          <a:p>
            <a:r>
              <a:rPr lang="en-GB" sz="900" dirty="0"/>
              <a:t>https://marine.copernicus.eu/</a:t>
            </a:r>
          </a:p>
        </p:txBody>
      </p:sp>
      <p:sp>
        <p:nvSpPr>
          <p:cNvPr id="23" name="Rectangle 22">
            <a:extLst>
              <a:ext uri="{FF2B5EF4-FFF2-40B4-BE49-F238E27FC236}">
                <a16:creationId xmlns:a16="http://schemas.microsoft.com/office/drawing/2014/main" id="{4158CFD5-AA1D-10C1-51CA-F6C890BC8F17}"/>
              </a:ext>
            </a:extLst>
          </p:cNvPr>
          <p:cNvSpPr/>
          <p:nvPr/>
        </p:nvSpPr>
        <p:spPr>
          <a:xfrm>
            <a:off x="2081546" y="2008340"/>
            <a:ext cx="1848583" cy="230832"/>
          </a:xfrm>
          <a:prstGeom prst="rect">
            <a:avLst/>
          </a:prstGeom>
        </p:spPr>
        <p:txBody>
          <a:bodyPr wrap="none">
            <a:spAutoFit/>
          </a:bodyPr>
          <a:lstStyle/>
          <a:p>
            <a:r>
              <a:rPr lang="en-GB" sz="900" dirty="0"/>
              <a:t>https://atmosphere.copernicus.eu/</a:t>
            </a:r>
          </a:p>
        </p:txBody>
      </p:sp>
      <p:sp>
        <p:nvSpPr>
          <p:cNvPr id="24" name="Rectangle 23">
            <a:extLst>
              <a:ext uri="{FF2B5EF4-FFF2-40B4-BE49-F238E27FC236}">
                <a16:creationId xmlns:a16="http://schemas.microsoft.com/office/drawing/2014/main" id="{FA336746-7E3C-F75D-8E7B-A2CDDABFD83B}"/>
              </a:ext>
            </a:extLst>
          </p:cNvPr>
          <p:cNvSpPr/>
          <p:nvPr/>
        </p:nvSpPr>
        <p:spPr>
          <a:xfrm>
            <a:off x="8212859" y="2008340"/>
            <a:ext cx="1625766" cy="230832"/>
          </a:xfrm>
          <a:prstGeom prst="rect">
            <a:avLst/>
          </a:prstGeom>
        </p:spPr>
        <p:txBody>
          <a:bodyPr wrap="none">
            <a:spAutoFit/>
          </a:bodyPr>
          <a:lstStyle/>
          <a:p>
            <a:r>
              <a:rPr lang="en-GB" sz="900" dirty="0"/>
              <a:t>https://climate.copernicus.eu/</a:t>
            </a:r>
          </a:p>
        </p:txBody>
      </p:sp>
      <p:sp>
        <p:nvSpPr>
          <p:cNvPr id="25" name="Rectangle 24">
            <a:extLst>
              <a:ext uri="{FF2B5EF4-FFF2-40B4-BE49-F238E27FC236}">
                <a16:creationId xmlns:a16="http://schemas.microsoft.com/office/drawing/2014/main" id="{40B2D605-1A1E-E86C-0BF4-C99E209BBA70}"/>
              </a:ext>
            </a:extLst>
          </p:cNvPr>
          <p:cNvSpPr/>
          <p:nvPr/>
        </p:nvSpPr>
        <p:spPr>
          <a:xfrm>
            <a:off x="8193626" y="3959383"/>
            <a:ext cx="1802096" cy="230832"/>
          </a:xfrm>
          <a:prstGeom prst="rect">
            <a:avLst/>
          </a:prstGeom>
        </p:spPr>
        <p:txBody>
          <a:bodyPr wrap="none">
            <a:spAutoFit/>
          </a:bodyPr>
          <a:lstStyle/>
          <a:p>
            <a:r>
              <a:rPr lang="en-GB" sz="900" dirty="0"/>
              <a:t>https://emergency.copernicus.eu/</a:t>
            </a:r>
          </a:p>
        </p:txBody>
      </p:sp>
      <p:sp>
        <p:nvSpPr>
          <p:cNvPr id="26" name="Rectangle 25">
            <a:extLst>
              <a:ext uri="{FF2B5EF4-FFF2-40B4-BE49-F238E27FC236}">
                <a16:creationId xmlns:a16="http://schemas.microsoft.com/office/drawing/2014/main" id="{6F848E07-B6CA-998A-6005-B1EE51D00E99}"/>
              </a:ext>
            </a:extLst>
          </p:cNvPr>
          <p:cNvSpPr/>
          <p:nvPr/>
        </p:nvSpPr>
        <p:spPr>
          <a:xfrm>
            <a:off x="5040322" y="3959383"/>
            <a:ext cx="3021981" cy="230832"/>
          </a:xfrm>
          <a:prstGeom prst="rect">
            <a:avLst/>
          </a:prstGeom>
        </p:spPr>
        <p:txBody>
          <a:bodyPr wrap="none">
            <a:spAutoFit/>
          </a:bodyPr>
          <a:lstStyle/>
          <a:p>
            <a:r>
              <a:rPr lang="en-GB" sz="900" dirty="0"/>
              <a:t>https://www.copernicus.eu/en/copernicus-services/security</a:t>
            </a:r>
          </a:p>
        </p:txBody>
      </p:sp>
      <p:sp>
        <p:nvSpPr>
          <p:cNvPr id="27" name="Content Placeholder 26">
            <a:extLst>
              <a:ext uri="{FF2B5EF4-FFF2-40B4-BE49-F238E27FC236}">
                <a16:creationId xmlns:a16="http://schemas.microsoft.com/office/drawing/2014/main" id="{AC004B92-C45D-2972-5CCB-6E2F8EFA7F1A}"/>
              </a:ext>
            </a:extLst>
          </p:cNvPr>
          <p:cNvSpPr>
            <a:spLocks noGrp="1"/>
          </p:cNvSpPr>
          <p:nvPr>
            <p:ph sz="quarter" idx="10"/>
          </p:nvPr>
        </p:nvSpPr>
        <p:spPr>
          <a:xfrm>
            <a:off x="838199" y="596069"/>
            <a:ext cx="8467725" cy="865262"/>
          </a:xfrm>
        </p:spPr>
        <p:txBody>
          <a:bodyPr/>
          <a:lstStyle/>
          <a:p>
            <a:r>
              <a:rPr lang="en-US" sz="3200" dirty="0"/>
              <a:t>Copernicus provides </a:t>
            </a:r>
            <a:r>
              <a:rPr lang="en-US" sz="3200" dirty="0">
                <a:solidFill>
                  <a:srgbClr val="00B0F0"/>
                </a:solidFill>
              </a:rPr>
              <a:t>six specialized services to </a:t>
            </a:r>
            <a:r>
              <a:rPr lang="en-US" sz="3200" dirty="0"/>
              <a:t>address Earth observation and monitoring needs</a:t>
            </a:r>
          </a:p>
        </p:txBody>
      </p:sp>
      <p:sp>
        <p:nvSpPr>
          <p:cNvPr id="28" name="Rectangle: Rounded Corners 27">
            <a:extLst>
              <a:ext uri="{FF2B5EF4-FFF2-40B4-BE49-F238E27FC236}">
                <a16:creationId xmlns:a16="http://schemas.microsoft.com/office/drawing/2014/main" id="{EF7EED16-DA51-7391-E21E-D2F7E6B6693C}"/>
              </a:ext>
            </a:extLst>
          </p:cNvPr>
          <p:cNvSpPr/>
          <p:nvPr/>
        </p:nvSpPr>
        <p:spPr>
          <a:xfrm>
            <a:off x="4758612" y="1891004"/>
            <a:ext cx="5505061" cy="4149012"/>
          </a:xfrm>
          <a:prstGeom prst="roundRect">
            <a:avLst>
              <a:gd name="adj" fmla="val 7411"/>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DB50CE5-44A6-8F85-AA68-0D14A0E5AE0A}"/>
              </a:ext>
            </a:extLst>
          </p:cNvPr>
          <p:cNvSpPr/>
          <p:nvPr/>
        </p:nvSpPr>
        <p:spPr>
          <a:xfrm>
            <a:off x="2440268" y="2911694"/>
            <a:ext cx="1098891" cy="307777"/>
          </a:xfrm>
          <a:prstGeom prst="rect">
            <a:avLst/>
          </a:prstGeom>
          <a:solidFill>
            <a:srgbClr val="55BFD0"/>
          </a:solidFill>
        </p:spPr>
        <p:txBody>
          <a:bodyPr wrap="none">
            <a:spAutoFit/>
          </a:bodyPr>
          <a:lstStyle/>
          <a:p>
            <a:pPr algn="ctr"/>
            <a:r>
              <a:rPr lang="en-GB" sz="1400" b="1" dirty="0">
                <a:solidFill>
                  <a:schemeClr val="bg1"/>
                </a:solidFill>
              </a:rPr>
              <a:t>Atmosphere</a:t>
            </a:r>
          </a:p>
        </p:txBody>
      </p:sp>
      <p:sp>
        <p:nvSpPr>
          <p:cNvPr id="30" name="Rectangle 29">
            <a:extLst>
              <a:ext uri="{FF2B5EF4-FFF2-40B4-BE49-F238E27FC236}">
                <a16:creationId xmlns:a16="http://schemas.microsoft.com/office/drawing/2014/main" id="{04945E9B-B9FA-53D8-C1C6-FA9FC702F78D}"/>
              </a:ext>
            </a:extLst>
          </p:cNvPr>
          <p:cNvSpPr/>
          <p:nvPr/>
        </p:nvSpPr>
        <p:spPr>
          <a:xfrm>
            <a:off x="5699683" y="2911694"/>
            <a:ext cx="540534" cy="307777"/>
          </a:xfrm>
          <a:prstGeom prst="rect">
            <a:avLst/>
          </a:prstGeom>
          <a:solidFill>
            <a:srgbClr val="A0B228"/>
          </a:solidFill>
        </p:spPr>
        <p:txBody>
          <a:bodyPr wrap="none">
            <a:spAutoFit/>
          </a:bodyPr>
          <a:lstStyle/>
          <a:p>
            <a:pPr algn="ctr"/>
            <a:r>
              <a:rPr lang="en-GB" sz="1400" b="1" dirty="0">
                <a:solidFill>
                  <a:schemeClr val="bg1"/>
                </a:solidFill>
              </a:rPr>
              <a:t>Land</a:t>
            </a:r>
          </a:p>
        </p:txBody>
      </p:sp>
      <p:sp>
        <p:nvSpPr>
          <p:cNvPr id="31" name="Rectangle 30">
            <a:extLst>
              <a:ext uri="{FF2B5EF4-FFF2-40B4-BE49-F238E27FC236}">
                <a16:creationId xmlns:a16="http://schemas.microsoft.com/office/drawing/2014/main" id="{EE6E95D5-DF7A-CD9B-D355-0C8FEC456197}"/>
              </a:ext>
            </a:extLst>
          </p:cNvPr>
          <p:cNvSpPr/>
          <p:nvPr/>
        </p:nvSpPr>
        <p:spPr>
          <a:xfrm>
            <a:off x="8486702" y="2911694"/>
            <a:ext cx="1339469" cy="307777"/>
          </a:xfrm>
          <a:prstGeom prst="rect">
            <a:avLst/>
          </a:prstGeom>
          <a:solidFill>
            <a:srgbClr val="941333"/>
          </a:solidFill>
        </p:spPr>
        <p:txBody>
          <a:bodyPr wrap="none">
            <a:spAutoFit/>
          </a:bodyPr>
          <a:lstStyle/>
          <a:p>
            <a:pPr algn="ctr"/>
            <a:r>
              <a:rPr lang="en-GB" sz="1400" b="1" dirty="0">
                <a:solidFill>
                  <a:schemeClr val="bg1"/>
                </a:solidFill>
              </a:rPr>
              <a:t>Climate Change</a:t>
            </a:r>
          </a:p>
        </p:txBody>
      </p:sp>
      <p:sp>
        <p:nvSpPr>
          <p:cNvPr id="32" name="Rectangle 31">
            <a:extLst>
              <a:ext uri="{FF2B5EF4-FFF2-40B4-BE49-F238E27FC236}">
                <a16:creationId xmlns:a16="http://schemas.microsoft.com/office/drawing/2014/main" id="{7DE1190E-A41A-360F-4A81-4F3D2DF53F2E}"/>
              </a:ext>
            </a:extLst>
          </p:cNvPr>
          <p:cNvSpPr/>
          <p:nvPr/>
        </p:nvSpPr>
        <p:spPr>
          <a:xfrm>
            <a:off x="2627274" y="4873459"/>
            <a:ext cx="724878" cy="307777"/>
          </a:xfrm>
          <a:prstGeom prst="rect">
            <a:avLst/>
          </a:prstGeom>
          <a:solidFill>
            <a:srgbClr val="22689B"/>
          </a:solidFill>
        </p:spPr>
        <p:txBody>
          <a:bodyPr wrap="none">
            <a:spAutoFit/>
          </a:bodyPr>
          <a:lstStyle/>
          <a:p>
            <a:pPr algn="ctr"/>
            <a:r>
              <a:rPr lang="en-GB" sz="1400" b="1" dirty="0">
                <a:solidFill>
                  <a:schemeClr val="bg1"/>
                </a:solidFill>
              </a:rPr>
              <a:t>Marine</a:t>
            </a:r>
          </a:p>
        </p:txBody>
      </p:sp>
      <p:sp>
        <p:nvSpPr>
          <p:cNvPr id="33" name="Rectangle 32">
            <a:extLst>
              <a:ext uri="{FF2B5EF4-FFF2-40B4-BE49-F238E27FC236}">
                <a16:creationId xmlns:a16="http://schemas.microsoft.com/office/drawing/2014/main" id="{0BF7495A-F414-54E3-64DF-5280CBE1DA11}"/>
              </a:ext>
            </a:extLst>
          </p:cNvPr>
          <p:cNvSpPr/>
          <p:nvPr/>
        </p:nvSpPr>
        <p:spPr>
          <a:xfrm>
            <a:off x="5576252" y="4873459"/>
            <a:ext cx="787395" cy="307777"/>
          </a:xfrm>
          <a:prstGeom prst="rect">
            <a:avLst/>
          </a:prstGeom>
          <a:solidFill>
            <a:srgbClr val="618888"/>
          </a:solidFill>
        </p:spPr>
        <p:txBody>
          <a:bodyPr wrap="none">
            <a:spAutoFit/>
          </a:bodyPr>
          <a:lstStyle/>
          <a:p>
            <a:pPr algn="ctr"/>
            <a:r>
              <a:rPr lang="en-GB" sz="1400" b="1" dirty="0">
                <a:solidFill>
                  <a:schemeClr val="bg1"/>
                </a:solidFill>
              </a:rPr>
              <a:t>Security</a:t>
            </a:r>
          </a:p>
        </p:txBody>
      </p:sp>
      <p:sp>
        <p:nvSpPr>
          <p:cNvPr id="34" name="Rectangle 33">
            <a:extLst>
              <a:ext uri="{FF2B5EF4-FFF2-40B4-BE49-F238E27FC236}">
                <a16:creationId xmlns:a16="http://schemas.microsoft.com/office/drawing/2014/main" id="{9D46C30C-67FA-E44F-6B64-92B2E416EC4B}"/>
              </a:ext>
            </a:extLst>
          </p:cNvPr>
          <p:cNvSpPr/>
          <p:nvPr/>
        </p:nvSpPr>
        <p:spPr>
          <a:xfrm>
            <a:off x="8656553" y="4873459"/>
            <a:ext cx="999762" cy="307777"/>
          </a:xfrm>
          <a:prstGeom prst="rect">
            <a:avLst/>
          </a:prstGeom>
          <a:solidFill>
            <a:srgbClr val="FAA73E"/>
          </a:solidFill>
        </p:spPr>
        <p:txBody>
          <a:bodyPr wrap="none">
            <a:spAutoFit/>
          </a:bodyPr>
          <a:lstStyle/>
          <a:p>
            <a:pPr algn="ctr"/>
            <a:r>
              <a:rPr lang="en-GB" sz="1400" b="1" dirty="0">
                <a:solidFill>
                  <a:schemeClr val="bg1"/>
                </a:solidFill>
              </a:rPr>
              <a:t>Emergency</a:t>
            </a:r>
          </a:p>
        </p:txBody>
      </p:sp>
    </p:spTree>
    <p:extLst>
      <p:ext uri="{BB962C8B-B14F-4D97-AF65-F5344CB8AC3E}">
        <p14:creationId xmlns:p14="http://schemas.microsoft.com/office/powerpoint/2010/main" val="2012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F15015_Copernicus\3_Work\330_Work-in-process\SC4_BackgroundMat\4_PPT\PPT_item Copernicus\EMS\lutte_contre_les_feux_de_foret Mindef FR.jpg">
            <a:extLst>
              <a:ext uri="{FF2B5EF4-FFF2-40B4-BE49-F238E27FC236}">
                <a16:creationId xmlns:a16="http://schemas.microsoft.com/office/drawing/2014/main" id="{0150FC9C-6C6B-3D96-A556-F92301780D2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9366" r="66408"/>
          <a:stretch/>
        </p:blipFill>
        <p:spPr bwMode="auto">
          <a:xfrm>
            <a:off x="-19952" y="2699"/>
            <a:ext cx="2571512" cy="68553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DE4B387-C618-C893-8C50-5388EB331A8A}"/>
              </a:ext>
            </a:extLst>
          </p:cNvPr>
          <p:cNvSpPr/>
          <p:nvPr userDrawn="1"/>
        </p:nvSpPr>
        <p:spPr>
          <a:xfrm>
            <a:off x="-19952" y="1"/>
            <a:ext cx="2622848" cy="6857999"/>
          </a:xfrm>
          <a:prstGeom prst="rect">
            <a:avLst/>
          </a:prstGeom>
          <a:gradFill>
            <a:gsLst>
              <a:gs pos="0">
                <a:schemeClr val="tx1">
                  <a:lumMod val="25000"/>
                  <a:lumOff val="75000"/>
                  <a:alpha val="2500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p>
        </p:txBody>
      </p:sp>
      <p:pic>
        <p:nvPicPr>
          <p:cNvPr id="10" name="Picture 3">
            <a:extLst>
              <a:ext uri="{FF2B5EF4-FFF2-40B4-BE49-F238E27FC236}">
                <a16:creationId xmlns:a16="http://schemas.microsoft.com/office/drawing/2014/main" id="{3DF1C5B9-FDC9-6A18-F80D-E9FBDC1BA1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102" y="87474"/>
            <a:ext cx="1071682" cy="83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13">
            <a:extLst>
              <a:ext uri="{FF2B5EF4-FFF2-40B4-BE49-F238E27FC236}">
                <a16:creationId xmlns:a16="http://schemas.microsoft.com/office/drawing/2014/main" id="{BB3237C8-FCB3-BA62-A707-706BC1A575DA}"/>
              </a:ext>
            </a:extLst>
          </p:cNvPr>
          <p:cNvSpPr>
            <a:spLocks noGrp="1"/>
          </p:cNvSpPr>
          <p:nvPr>
            <p:ph sz="quarter" idx="10"/>
          </p:nvPr>
        </p:nvSpPr>
        <p:spPr/>
        <p:txBody>
          <a:bodyPr/>
          <a:lstStyle/>
          <a:p>
            <a:r>
              <a:rPr lang="en-US" dirty="0">
                <a:solidFill>
                  <a:srgbClr val="D57705"/>
                </a:solidFill>
              </a:rPr>
              <a:t>Emergency Management </a:t>
            </a:r>
            <a:r>
              <a:rPr lang="en-US" dirty="0"/>
              <a:t>Service</a:t>
            </a:r>
            <a:endParaRPr lang="en-IE" dirty="0"/>
          </a:p>
        </p:txBody>
      </p:sp>
      <p:sp>
        <p:nvSpPr>
          <p:cNvPr id="3" name="Slide Number Placeholder 2"/>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914400" rtl="0" eaLnBrk="1" latinLnBrk="0" hangingPunct="1">
              <a:defRPr sz="1334" kern="1200" cap="all" baseline="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15"/>
            <a:fld id="{58768E1A-8455-4611-8763-3FA1B747F6B6}" type="slidenum">
              <a:rPr lang="en-US" smtClean="0"/>
              <a:pPr defTabSz="1219215"/>
              <a:t>7</a:t>
            </a:fld>
            <a:endParaRPr lang="en-US">
              <a:latin typeface="Calibri"/>
              <a:sym typeface="Helvetica Neue"/>
            </a:endParaRPr>
          </a:p>
        </p:txBody>
      </p:sp>
      <p:grpSp>
        <p:nvGrpSpPr>
          <p:cNvPr id="17" name="Group 16"/>
          <p:cNvGrpSpPr/>
          <p:nvPr/>
        </p:nvGrpSpPr>
        <p:grpSpPr>
          <a:xfrm>
            <a:off x="1074531" y="1628989"/>
            <a:ext cx="3137880" cy="4396964"/>
            <a:chOff x="3484855" y="987574"/>
            <a:chExt cx="2353409" cy="3297723"/>
          </a:xfrm>
        </p:grpSpPr>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84855" y="987574"/>
              <a:ext cx="2272212" cy="3297723"/>
            </a:xfrm>
            <a:prstGeom prst="rect">
              <a:avLst/>
            </a:prstGeom>
          </p:spPr>
        </p:pic>
        <p:sp>
          <p:nvSpPr>
            <p:cNvPr id="8" name="Rectangle 7"/>
            <p:cNvSpPr/>
            <p:nvPr/>
          </p:nvSpPr>
          <p:spPr>
            <a:xfrm rot="2645268">
              <a:off x="4985074" y="4022774"/>
              <a:ext cx="598073" cy="19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endParaRPr lang="en-US" sz="2400">
                <a:solidFill>
                  <a:prstClr val="white"/>
                </a:solidFill>
                <a:latin typeface="Calibri"/>
                <a:sym typeface="Helvetica Neue"/>
              </a:endParaRPr>
            </a:p>
          </p:txBody>
        </p:sp>
        <p:sp>
          <p:nvSpPr>
            <p:cNvPr id="27" name="Rectangle 26"/>
            <p:cNvSpPr/>
            <p:nvPr/>
          </p:nvSpPr>
          <p:spPr>
            <a:xfrm rot="5893189">
              <a:off x="5349953" y="1858895"/>
              <a:ext cx="639826" cy="185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endParaRPr lang="en-US" sz="2400">
                <a:solidFill>
                  <a:prstClr val="white"/>
                </a:solidFill>
                <a:latin typeface="Calibri"/>
                <a:sym typeface="Helvetica Neue"/>
              </a:endParaRPr>
            </a:p>
          </p:txBody>
        </p:sp>
        <p:sp>
          <p:nvSpPr>
            <p:cNvPr id="28" name="Rectangle 27"/>
            <p:cNvSpPr/>
            <p:nvPr/>
          </p:nvSpPr>
          <p:spPr>
            <a:xfrm rot="5893189">
              <a:off x="5372205" y="2903706"/>
              <a:ext cx="729951" cy="202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15"/>
              <a:endParaRPr lang="en-US" sz="2400">
                <a:solidFill>
                  <a:prstClr val="white"/>
                </a:solidFill>
                <a:latin typeface="Calibri"/>
                <a:sym typeface="Helvetica Neue"/>
              </a:endParaRPr>
            </a:p>
          </p:txBody>
        </p:sp>
      </p:grpSp>
      <p:cxnSp>
        <p:nvCxnSpPr>
          <p:cNvPr id="24" name="Straight Connector 23"/>
          <p:cNvCxnSpPr>
            <a:endCxn id="22" idx="1"/>
          </p:cNvCxnSpPr>
          <p:nvPr/>
        </p:nvCxnSpPr>
        <p:spPr>
          <a:xfrm flipV="1">
            <a:off x="3743446" y="2324974"/>
            <a:ext cx="412792" cy="1327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2" idx="1"/>
          </p:cNvCxnSpPr>
          <p:nvPr/>
        </p:nvCxnSpPr>
        <p:spPr>
          <a:xfrm flipV="1">
            <a:off x="3743446" y="2324974"/>
            <a:ext cx="412792" cy="2647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a:endCxn id="21" idx="1"/>
          </p:cNvCxnSpPr>
          <p:nvPr/>
        </p:nvCxnSpPr>
        <p:spPr>
          <a:xfrm flipV="1">
            <a:off x="3901178" y="3957164"/>
            <a:ext cx="255060" cy="4618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23" idx="1"/>
          </p:cNvCxnSpPr>
          <p:nvPr/>
        </p:nvCxnSpPr>
        <p:spPr>
          <a:xfrm>
            <a:off x="3755384" y="5029342"/>
            <a:ext cx="400854" cy="560011"/>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56238" y="3190166"/>
            <a:ext cx="3879524" cy="1533995"/>
          </a:xfrm>
          <a:prstGeom prst="rect">
            <a:avLst/>
          </a:prstGeom>
          <a:solidFill>
            <a:srgbClr val="FAA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15"/>
            <a:r>
              <a:rPr lang="en-US" sz="2400" b="1" dirty="0">
                <a:solidFill>
                  <a:prstClr val="white"/>
                </a:solidFill>
                <a:latin typeface="Calibri"/>
                <a:sym typeface="Helvetica Neue"/>
              </a:rPr>
              <a:t>Rapid Mapping</a:t>
            </a:r>
          </a:p>
          <a:p>
            <a:pPr marL="381005" indent="-381005" defTabSz="1219215">
              <a:buFont typeface="Arial" charset="0"/>
              <a:buChar char="•"/>
            </a:pPr>
            <a:r>
              <a:rPr lang="en-US" sz="2134" b="1" dirty="0">
                <a:solidFill>
                  <a:prstClr val="white"/>
                </a:solidFill>
                <a:latin typeface="Calibri"/>
                <a:sym typeface="Helvetica Neue"/>
              </a:rPr>
              <a:t>Reference Maps</a:t>
            </a:r>
          </a:p>
          <a:p>
            <a:pPr marL="381005" indent="-381005" defTabSz="1219215">
              <a:buFont typeface="Arial" charset="0"/>
              <a:buChar char="•"/>
            </a:pPr>
            <a:r>
              <a:rPr lang="en-US" sz="2134" b="1" dirty="0">
                <a:solidFill>
                  <a:prstClr val="white"/>
                </a:solidFill>
                <a:latin typeface="Calibri"/>
                <a:sym typeface="Helvetica Neue"/>
              </a:rPr>
              <a:t>Delineation Maps</a:t>
            </a:r>
          </a:p>
          <a:p>
            <a:pPr marL="381005" indent="-381005" defTabSz="1219215">
              <a:buFont typeface="Arial" charset="0"/>
              <a:buChar char="•"/>
            </a:pPr>
            <a:r>
              <a:rPr lang="en-US" sz="2134" b="1" dirty="0">
                <a:solidFill>
                  <a:prstClr val="white"/>
                </a:solidFill>
                <a:latin typeface="Calibri"/>
                <a:sym typeface="Helvetica Neue"/>
              </a:rPr>
              <a:t>Grading Maps</a:t>
            </a:r>
          </a:p>
        </p:txBody>
      </p:sp>
      <p:sp>
        <p:nvSpPr>
          <p:cNvPr id="22" name="Rectangle 21"/>
          <p:cNvSpPr/>
          <p:nvPr/>
        </p:nvSpPr>
        <p:spPr>
          <a:xfrm>
            <a:off x="4156238" y="1557977"/>
            <a:ext cx="3879524" cy="1533995"/>
          </a:xfrm>
          <a:prstGeom prst="rect">
            <a:avLst/>
          </a:prstGeom>
          <a:solidFill>
            <a:srgbClr val="FAA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15"/>
            <a:r>
              <a:rPr lang="en-US" sz="2400" b="1" dirty="0">
                <a:solidFill>
                  <a:prstClr val="white"/>
                </a:solidFill>
                <a:latin typeface="Calibri"/>
                <a:sym typeface="Helvetica Neue"/>
              </a:rPr>
              <a:t>Risk &amp; Recovery Mapping</a:t>
            </a:r>
          </a:p>
          <a:p>
            <a:pPr marL="381005" indent="-381005" defTabSz="1219215">
              <a:buFont typeface="Arial" charset="0"/>
              <a:buChar char="•"/>
            </a:pPr>
            <a:r>
              <a:rPr lang="en-US" sz="2134" b="1" dirty="0">
                <a:solidFill>
                  <a:prstClr val="white"/>
                </a:solidFill>
                <a:latin typeface="Calibri"/>
                <a:sym typeface="Helvetica Neue"/>
              </a:rPr>
              <a:t>Reference Maps</a:t>
            </a:r>
          </a:p>
          <a:p>
            <a:pPr marL="381005" indent="-381005" defTabSz="1219215">
              <a:buFont typeface="Arial" charset="0"/>
              <a:buChar char="•"/>
            </a:pPr>
            <a:r>
              <a:rPr lang="en-US" sz="2134" b="1" dirty="0">
                <a:solidFill>
                  <a:prstClr val="white"/>
                </a:solidFill>
                <a:latin typeface="Calibri"/>
                <a:sym typeface="Helvetica Neue"/>
              </a:rPr>
              <a:t>Pre-disaster Situation Maps</a:t>
            </a:r>
          </a:p>
          <a:p>
            <a:pPr marL="381005" indent="-381005" defTabSz="1219215">
              <a:buFont typeface="Arial" charset="0"/>
              <a:buChar char="•"/>
            </a:pPr>
            <a:r>
              <a:rPr lang="en-US" sz="2134" b="1" dirty="0">
                <a:solidFill>
                  <a:prstClr val="white"/>
                </a:solidFill>
                <a:latin typeface="Calibri"/>
                <a:sym typeface="Helvetica Neue"/>
              </a:rPr>
              <a:t>Post-disaster Situation Maps</a:t>
            </a:r>
          </a:p>
        </p:txBody>
      </p:sp>
      <p:sp>
        <p:nvSpPr>
          <p:cNvPr id="23" name="Rectangle 22"/>
          <p:cNvSpPr/>
          <p:nvPr/>
        </p:nvSpPr>
        <p:spPr>
          <a:xfrm>
            <a:off x="4156238" y="4822355"/>
            <a:ext cx="3874716" cy="1533995"/>
          </a:xfrm>
          <a:prstGeom prst="rect">
            <a:avLst/>
          </a:prstGeom>
          <a:solidFill>
            <a:srgbClr val="FAA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15"/>
            <a:r>
              <a:rPr lang="en-US" sz="2400" b="1" dirty="0">
                <a:solidFill>
                  <a:prstClr val="white"/>
                </a:solidFill>
                <a:latin typeface="Calibri"/>
                <a:sym typeface="Helvetica Neue"/>
              </a:rPr>
              <a:t>Early Warning </a:t>
            </a:r>
          </a:p>
          <a:p>
            <a:pPr marL="381005" indent="-381005" defTabSz="1219215">
              <a:buFont typeface="Arial" charset="0"/>
              <a:buChar char="•"/>
            </a:pPr>
            <a:r>
              <a:rPr lang="en-US" sz="2134" b="1" dirty="0">
                <a:solidFill>
                  <a:prstClr val="white"/>
                </a:solidFill>
                <a:latin typeface="Calibri"/>
                <a:sym typeface="Helvetica Neue"/>
              </a:rPr>
              <a:t>Floods</a:t>
            </a:r>
          </a:p>
          <a:p>
            <a:pPr marL="381005" indent="-381005" defTabSz="1219215">
              <a:buFont typeface="Arial" charset="0"/>
              <a:buChar char="•"/>
            </a:pPr>
            <a:r>
              <a:rPr lang="en-US" sz="2134" b="1" dirty="0">
                <a:solidFill>
                  <a:prstClr val="white"/>
                </a:solidFill>
                <a:latin typeface="Calibri"/>
                <a:sym typeface="Helvetica Neue"/>
              </a:rPr>
              <a:t>Forest Fires</a:t>
            </a:r>
          </a:p>
          <a:p>
            <a:pPr marL="381005" indent="-381005" defTabSz="1219215">
              <a:buFont typeface="Arial" charset="0"/>
              <a:buChar char="•"/>
            </a:pPr>
            <a:r>
              <a:rPr lang="en-US" sz="2134" b="1" dirty="0">
                <a:solidFill>
                  <a:prstClr val="white"/>
                </a:solidFill>
                <a:latin typeface="Calibri"/>
                <a:sym typeface="Helvetica Neue"/>
              </a:rPr>
              <a:t>Droughts</a:t>
            </a:r>
          </a:p>
        </p:txBody>
      </p:sp>
      <p:cxnSp>
        <p:nvCxnSpPr>
          <p:cNvPr id="16" name="Straight Connector 15">
            <a:extLst>
              <a:ext uri="{FF2B5EF4-FFF2-40B4-BE49-F238E27FC236}">
                <a16:creationId xmlns:a16="http://schemas.microsoft.com/office/drawing/2014/main" id="{636F2662-0D2A-75D9-EDC5-1764181F776F}"/>
              </a:ext>
            </a:extLst>
          </p:cNvPr>
          <p:cNvCxnSpPr>
            <a:cxnSpLocks/>
          </p:cNvCxnSpPr>
          <p:nvPr/>
        </p:nvCxnSpPr>
        <p:spPr>
          <a:xfrm>
            <a:off x="578811" y="842211"/>
            <a:ext cx="0" cy="6015789"/>
          </a:xfrm>
          <a:prstGeom prst="line">
            <a:avLst/>
          </a:prstGeom>
          <a:ln w="31750">
            <a:solidFill>
              <a:srgbClr val="FAA73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B94FF86-B450-6590-A9A9-533760DB5F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5861" y="1557977"/>
            <a:ext cx="3706275" cy="26340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4B68BA-E111-3EFC-FC41-76479D3FAD9A}"/>
              </a:ext>
            </a:extLst>
          </p:cNvPr>
          <p:cNvPicPr>
            <a:picLocks noChangeAspect="1"/>
          </p:cNvPicPr>
          <p:nvPr/>
        </p:nvPicPr>
        <p:blipFill rotWithShape="1">
          <a:blip r:embed="rId7"/>
          <a:srcRect l="46499" t="46936" b="2"/>
          <a:stretch/>
        </p:blipFill>
        <p:spPr>
          <a:xfrm>
            <a:off x="8195861" y="4288642"/>
            <a:ext cx="3706275" cy="2067707"/>
          </a:xfrm>
          <a:prstGeom prst="rect">
            <a:avLst/>
          </a:prstGeom>
        </p:spPr>
      </p:pic>
    </p:spTree>
    <p:extLst>
      <p:ext uri="{BB962C8B-B14F-4D97-AF65-F5344CB8AC3E}">
        <p14:creationId xmlns:p14="http://schemas.microsoft.com/office/powerpoint/2010/main" val="245701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A79834-DB3A-0AB7-E0C9-7C38C9B44CEB}"/>
              </a:ext>
            </a:extLst>
          </p:cNvPr>
          <p:cNvGrpSpPr/>
          <p:nvPr/>
        </p:nvGrpSpPr>
        <p:grpSpPr>
          <a:xfrm>
            <a:off x="0" y="1"/>
            <a:ext cx="3311691" cy="6858002"/>
            <a:chOff x="0" y="0"/>
            <a:chExt cx="2483768" cy="5143501"/>
          </a:xfrm>
        </p:grpSpPr>
        <p:pic>
          <p:nvPicPr>
            <p:cNvPr id="18" name="Picture 2" descr="S:\F15015_Copernicus\3_Work\330_Work-in-process\SC4_BackgroundMat\Visual_ID\Photos\Land_ThinkstockPhotos-544457560.jpg">
              <a:extLst>
                <a:ext uri="{FF2B5EF4-FFF2-40B4-BE49-F238E27FC236}">
                  <a16:creationId xmlns:a16="http://schemas.microsoft.com/office/drawing/2014/main" id="{F38F9951-04D5-0AF3-D0CB-92AA4ED7F3A6}"/>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t="1" b="-13"/>
            <a:stretch/>
          </p:blipFill>
          <p:spPr bwMode="auto">
            <a:xfrm>
              <a:off x="0" y="0"/>
              <a:ext cx="2438187" cy="51435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957DD9C-D272-FDC7-7504-FD9A33642F17}"/>
                </a:ext>
              </a:extLst>
            </p:cNvPr>
            <p:cNvSpPr/>
            <p:nvPr userDrawn="1"/>
          </p:nvSpPr>
          <p:spPr>
            <a:xfrm>
              <a:off x="0" y="1"/>
              <a:ext cx="2483768" cy="51435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20" name="Rectangle 19">
              <a:extLst>
                <a:ext uri="{FF2B5EF4-FFF2-40B4-BE49-F238E27FC236}">
                  <a16:creationId xmlns:a16="http://schemas.microsoft.com/office/drawing/2014/main" id="{97FBB132-174C-376A-B909-2FD9FA392F05}"/>
                </a:ext>
              </a:extLst>
            </p:cNvPr>
            <p:cNvSpPr/>
            <p:nvPr userDrawn="1"/>
          </p:nvSpPr>
          <p:spPr>
            <a:xfrm>
              <a:off x="0" y="1"/>
              <a:ext cx="2452969"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grpSp>
      <p:sp>
        <p:nvSpPr>
          <p:cNvPr id="10" name="Rectangle 9"/>
          <p:cNvSpPr/>
          <p:nvPr/>
        </p:nvSpPr>
        <p:spPr>
          <a:xfrm>
            <a:off x="4288629" y="1340684"/>
            <a:ext cx="6930687" cy="1574099"/>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215"/>
            <a:r>
              <a:rPr lang="en-US" sz="2134" b="1" dirty="0">
                <a:solidFill>
                  <a:prstClr val="white"/>
                </a:solidFill>
                <a:latin typeface="Calibri"/>
                <a:sym typeface="Helvetica Neue"/>
              </a:rPr>
              <a:t>Global</a:t>
            </a:r>
          </a:p>
        </p:txBody>
      </p:sp>
      <p:sp>
        <p:nvSpPr>
          <p:cNvPr id="27" name="Content Placeholder 26">
            <a:extLst>
              <a:ext uri="{FF2B5EF4-FFF2-40B4-BE49-F238E27FC236}">
                <a16:creationId xmlns:a16="http://schemas.microsoft.com/office/drawing/2014/main" id="{D9ECD30E-25CD-BB27-DA34-473F27952F6B}"/>
              </a:ext>
            </a:extLst>
          </p:cNvPr>
          <p:cNvSpPr>
            <a:spLocks noGrp="1"/>
          </p:cNvSpPr>
          <p:nvPr>
            <p:ph sz="quarter" idx="10"/>
          </p:nvPr>
        </p:nvSpPr>
        <p:spPr/>
        <p:txBody>
          <a:bodyPr/>
          <a:lstStyle/>
          <a:p>
            <a:r>
              <a:rPr lang="en-US" dirty="0">
                <a:solidFill>
                  <a:srgbClr val="818C1C"/>
                </a:solidFill>
              </a:rPr>
              <a:t>Land Monitoring </a:t>
            </a:r>
            <a:r>
              <a:rPr lang="en-US" dirty="0"/>
              <a:t>Service</a:t>
            </a:r>
            <a:endParaRPr lang="en-IE" dirty="0"/>
          </a:p>
        </p:txBody>
      </p:sp>
      <p:grpSp>
        <p:nvGrpSpPr>
          <p:cNvPr id="14" name="Group 13"/>
          <p:cNvGrpSpPr/>
          <p:nvPr/>
        </p:nvGrpSpPr>
        <p:grpSpPr>
          <a:xfrm>
            <a:off x="5476423" y="1570103"/>
            <a:ext cx="5275954" cy="1260948"/>
            <a:chOff x="3786389" y="1136162"/>
            <a:chExt cx="3956965" cy="945711"/>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1154348"/>
              <a:ext cx="1083122" cy="9093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7352" y="1138183"/>
              <a:ext cx="1042706" cy="94166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6389" y="1136162"/>
              <a:ext cx="1050790" cy="945711"/>
            </a:xfrm>
            <a:prstGeom prst="rect">
              <a:avLst/>
            </a:prstGeom>
          </p:spPr>
        </p:pic>
      </p:grpSp>
      <p:sp>
        <p:nvSpPr>
          <p:cNvPr id="11" name="Rectangle 10"/>
          <p:cNvSpPr/>
          <p:nvPr/>
        </p:nvSpPr>
        <p:spPr>
          <a:xfrm>
            <a:off x="4288629" y="3003384"/>
            <a:ext cx="6930690" cy="167011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defTabSz="1219215"/>
            <a:r>
              <a:rPr lang="en-US" sz="2134" b="1" dirty="0">
                <a:solidFill>
                  <a:prstClr val="white"/>
                </a:solidFill>
                <a:latin typeface="Calibri"/>
                <a:sym typeface="Helvetica Neue"/>
              </a:rPr>
              <a:t>Pan-European</a:t>
            </a:r>
          </a:p>
          <a:p>
            <a:pPr defTabSz="1219215"/>
            <a:endParaRPr lang="en-US" sz="2134" b="1" dirty="0">
              <a:solidFill>
                <a:prstClr val="white"/>
              </a:solidFill>
              <a:latin typeface="Calibri"/>
              <a:sym typeface="Helvetica Neue"/>
            </a:endParaRPr>
          </a:p>
          <a:p>
            <a:pPr defTabSz="1219215"/>
            <a:endParaRPr lang="en-US" sz="2134" b="1" dirty="0">
              <a:solidFill>
                <a:prstClr val="white"/>
              </a:solidFill>
              <a:latin typeface="Calibri"/>
              <a:sym typeface="Helvetica Neue"/>
            </a:endParaRP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5054" r="2316" b="3920"/>
          <a:stretch/>
        </p:blipFill>
        <p:spPr>
          <a:xfrm>
            <a:off x="4401892" y="3326427"/>
            <a:ext cx="6777391" cy="1257492"/>
          </a:xfrm>
          <a:prstGeom prst="rect">
            <a:avLst/>
          </a:prstGeom>
        </p:spPr>
      </p:pic>
      <p:sp>
        <p:nvSpPr>
          <p:cNvPr id="12" name="Rectangle 11"/>
          <p:cNvSpPr/>
          <p:nvPr/>
        </p:nvSpPr>
        <p:spPr>
          <a:xfrm>
            <a:off x="4288628" y="4797812"/>
            <a:ext cx="6930690" cy="167011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215"/>
            <a:r>
              <a:rPr lang="en-US" sz="2134" b="1" dirty="0">
                <a:solidFill>
                  <a:prstClr val="white"/>
                </a:solidFill>
                <a:latin typeface="Calibri"/>
                <a:sym typeface="Helvetica Neue"/>
              </a:rPr>
              <a:t>Local</a:t>
            </a:r>
          </a:p>
        </p:txBody>
      </p:sp>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t="3138" b="5748"/>
          <a:stretch/>
        </p:blipFill>
        <p:spPr>
          <a:xfrm>
            <a:off x="5666542" y="4980376"/>
            <a:ext cx="4895715" cy="1304980"/>
          </a:xfrm>
          <a:prstGeom prst="rect">
            <a:avLst/>
          </a:prstGeom>
        </p:spPr>
      </p:pic>
      <p:sp>
        <p:nvSpPr>
          <p:cNvPr id="4" name="TextBox 3"/>
          <p:cNvSpPr txBox="1"/>
          <p:nvPr/>
        </p:nvSpPr>
        <p:spPr>
          <a:xfrm>
            <a:off x="9889191" y="3688432"/>
            <a:ext cx="1346132" cy="236090"/>
          </a:xfrm>
          <a:prstGeom prst="rect">
            <a:avLst/>
          </a:prstGeom>
          <a:solidFill>
            <a:schemeClr val="bg1"/>
          </a:solidFill>
        </p:spPr>
        <p:txBody>
          <a:bodyPr wrap="square" rtlCol="0">
            <a:spAutoFit/>
          </a:bodyPr>
          <a:lstStyle/>
          <a:p>
            <a:pPr algn="ctr" defTabSz="1219215"/>
            <a:r>
              <a:rPr lang="en-US" sz="934" dirty="0">
                <a:solidFill>
                  <a:srgbClr val="262626"/>
                </a:solidFill>
                <a:latin typeface="Calibri"/>
                <a:sym typeface="Helvetica Neue"/>
              </a:rPr>
              <a:t>% of built-up area</a:t>
            </a:r>
          </a:p>
        </p:txBody>
      </p:sp>
      <p:sp>
        <p:nvSpPr>
          <p:cNvPr id="15" name="TextBox 14"/>
          <p:cNvSpPr txBox="1"/>
          <p:nvPr/>
        </p:nvSpPr>
        <p:spPr>
          <a:xfrm>
            <a:off x="5776837" y="3651113"/>
            <a:ext cx="1402107" cy="379848"/>
          </a:xfrm>
          <a:prstGeom prst="rect">
            <a:avLst/>
          </a:prstGeom>
          <a:solidFill>
            <a:schemeClr val="bg1"/>
          </a:solidFill>
        </p:spPr>
        <p:txBody>
          <a:bodyPr wrap="square" rtlCol="0">
            <a:spAutoFit/>
          </a:bodyPr>
          <a:lstStyle/>
          <a:p>
            <a:pPr defTabSz="1219215"/>
            <a:r>
              <a:rPr lang="en-US" sz="934" dirty="0">
                <a:solidFill>
                  <a:srgbClr val="262626"/>
                </a:solidFill>
                <a:latin typeface="Calibri"/>
                <a:sym typeface="Helvetica Neue"/>
              </a:rPr>
              <a:t>EU Land Cover</a:t>
            </a:r>
          </a:p>
          <a:p>
            <a:pPr defTabSz="1219215"/>
            <a:endParaRPr lang="en-US" sz="934" dirty="0">
              <a:solidFill>
                <a:srgbClr val="262626"/>
              </a:solidFill>
              <a:latin typeface="Calibri"/>
              <a:sym typeface="Helvetica Neue"/>
            </a:endParaRPr>
          </a:p>
        </p:txBody>
      </p:sp>
      <p:sp>
        <p:nvSpPr>
          <p:cNvPr id="16" name="TextBox 15"/>
          <p:cNvSpPr txBox="1"/>
          <p:nvPr/>
        </p:nvSpPr>
        <p:spPr>
          <a:xfrm>
            <a:off x="7106119" y="3709580"/>
            <a:ext cx="1418556" cy="379848"/>
          </a:xfrm>
          <a:prstGeom prst="rect">
            <a:avLst/>
          </a:prstGeom>
          <a:solidFill>
            <a:schemeClr val="bg1"/>
          </a:solidFill>
        </p:spPr>
        <p:txBody>
          <a:bodyPr wrap="square" rtlCol="0">
            <a:spAutoFit/>
          </a:bodyPr>
          <a:lstStyle/>
          <a:p>
            <a:pPr defTabSz="1219215"/>
            <a:r>
              <a:rPr lang="en-US" sz="934" dirty="0">
                <a:solidFill>
                  <a:srgbClr val="262626"/>
                </a:solidFill>
                <a:latin typeface="Calibri"/>
                <a:sym typeface="Helvetica Neue"/>
              </a:rPr>
              <a:t>Specific land cover info</a:t>
            </a:r>
          </a:p>
          <a:p>
            <a:pPr defTabSz="1219215"/>
            <a:endParaRPr lang="en-US" sz="934" dirty="0">
              <a:solidFill>
                <a:srgbClr val="262626"/>
              </a:solidFill>
              <a:latin typeface="Calibri"/>
              <a:sym typeface="Helvetica Neue"/>
            </a:endParaRPr>
          </a:p>
        </p:txBody>
      </p:sp>
      <p:sp>
        <p:nvSpPr>
          <p:cNvPr id="17" name="TextBox 16"/>
          <p:cNvSpPr txBox="1"/>
          <p:nvPr/>
        </p:nvSpPr>
        <p:spPr>
          <a:xfrm>
            <a:off x="8524675" y="3591100"/>
            <a:ext cx="1329282" cy="523605"/>
          </a:xfrm>
          <a:prstGeom prst="rect">
            <a:avLst/>
          </a:prstGeom>
          <a:solidFill>
            <a:schemeClr val="bg1"/>
          </a:solidFill>
        </p:spPr>
        <p:txBody>
          <a:bodyPr wrap="square" rtlCol="0">
            <a:spAutoFit/>
          </a:bodyPr>
          <a:lstStyle/>
          <a:p>
            <a:pPr defTabSz="1219215"/>
            <a:r>
              <a:rPr lang="en-US" sz="934" dirty="0">
                <a:solidFill>
                  <a:srgbClr val="262626"/>
                </a:solidFill>
                <a:latin typeface="Calibri"/>
                <a:sym typeface="Helvetica Neue"/>
              </a:rPr>
              <a:t>Hydrographic and elevation reference maps</a:t>
            </a:r>
          </a:p>
        </p:txBody>
      </p:sp>
      <p:sp>
        <p:nvSpPr>
          <p:cNvPr id="23" name="Rectangle 22"/>
          <p:cNvSpPr/>
          <p:nvPr/>
        </p:nvSpPr>
        <p:spPr>
          <a:xfrm>
            <a:off x="1792351" y="1333276"/>
            <a:ext cx="2400267" cy="5134644"/>
          </a:xfrm>
          <a:prstGeom prst="rect">
            <a:avLst/>
          </a:prstGeom>
          <a:solidFill>
            <a:srgbClr val="818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215"/>
            <a:r>
              <a:rPr lang="en-US" sz="2134" b="1" dirty="0">
                <a:solidFill>
                  <a:prstClr val="white"/>
                </a:solidFill>
                <a:latin typeface="Calibri"/>
                <a:sym typeface="Helvetica Neue"/>
              </a:rPr>
              <a:t>Ecosystems</a:t>
            </a:r>
          </a:p>
          <a:p>
            <a:pPr defTabSz="1219215"/>
            <a:endParaRPr lang="en-US" sz="2134" b="1" dirty="0">
              <a:solidFill>
                <a:prstClr val="white"/>
              </a:solidFill>
              <a:latin typeface="Calibri"/>
              <a:sym typeface="Helvetica Neue"/>
            </a:endParaRPr>
          </a:p>
          <a:p>
            <a:pPr defTabSz="1219215"/>
            <a:r>
              <a:rPr lang="en-US" sz="2134" b="1" dirty="0">
                <a:solidFill>
                  <a:prstClr val="white"/>
                </a:solidFill>
                <a:latin typeface="Calibri"/>
                <a:sym typeface="Helvetica Neue"/>
              </a:rPr>
              <a:t>Biodiversity</a:t>
            </a:r>
          </a:p>
          <a:p>
            <a:pPr defTabSz="1219215"/>
            <a:endParaRPr lang="en-US" sz="2134" b="1" dirty="0">
              <a:solidFill>
                <a:prstClr val="white"/>
              </a:solidFill>
              <a:latin typeface="Calibri"/>
              <a:sym typeface="Helvetica Neue"/>
            </a:endParaRPr>
          </a:p>
          <a:p>
            <a:pPr defTabSz="1219215"/>
            <a:r>
              <a:rPr lang="en-US" sz="2134" b="1" dirty="0">
                <a:solidFill>
                  <a:prstClr val="white"/>
                </a:solidFill>
                <a:latin typeface="Calibri"/>
                <a:sym typeface="Helvetica Neue"/>
              </a:rPr>
              <a:t>Agriculture</a:t>
            </a:r>
          </a:p>
          <a:p>
            <a:pPr defTabSz="1219215"/>
            <a:endParaRPr lang="en-US" sz="2134" b="1" dirty="0">
              <a:solidFill>
                <a:prstClr val="white"/>
              </a:solidFill>
              <a:latin typeface="Calibri"/>
              <a:sym typeface="Helvetica Neue"/>
            </a:endParaRPr>
          </a:p>
          <a:p>
            <a:pPr defTabSz="1219215"/>
            <a:r>
              <a:rPr lang="en-US" sz="2134" b="1" dirty="0">
                <a:solidFill>
                  <a:prstClr val="white"/>
                </a:solidFill>
                <a:latin typeface="Calibri"/>
                <a:sym typeface="Helvetica Neue"/>
              </a:rPr>
              <a:t>Forestry</a:t>
            </a:r>
          </a:p>
          <a:p>
            <a:pPr defTabSz="1219215"/>
            <a:endParaRPr lang="en-US" sz="2134" b="1" dirty="0">
              <a:solidFill>
                <a:prstClr val="white"/>
              </a:solidFill>
              <a:latin typeface="Calibri"/>
              <a:sym typeface="Helvetica Neue"/>
            </a:endParaRPr>
          </a:p>
          <a:p>
            <a:pPr defTabSz="1219215"/>
            <a:r>
              <a:rPr lang="en-US" sz="2134" b="1" dirty="0">
                <a:solidFill>
                  <a:prstClr val="white"/>
                </a:solidFill>
                <a:latin typeface="Calibri"/>
                <a:sym typeface="Helvetica Neue"/>
              </a:rPr>
              <a:t>Energy </a:t>
            </a:r>
          </a:p>
          <a:p>
            <a:pPr defTabSz="1219215"/>
            <a:endParaRPr lang="en-US" sz="2134" b="1" dirty="0">
              <a:solidFill>
                <a:prstClr val="white"/>
              </a:solidFill>
              <a:latin typeface="Calibri"/>
              <a:sym typeface="Helvetica Neue"/>
            </a:endParaRPr>
          </a:p>
          <a:p>
            <a:pPr defTabSz="1219215"/>
            <a:r>
              <a:rPr lang="en-US" sz="2134" b="1" dirty="0">
                <a:solidFill>
                  <a:prstClr val="white"/>
                </a:solidFill>
                <a:latin typeface="Calibri"/>
                <a:sym typeface="Helvetica Neue"/>
              </a:rPr>
              <a:t>Natural Resources</a:t>
            </a:r>
          </a:p>
          <a:p>
            <a:pPr defTabSz="1219215"/>
            <a:endParaRPr lang="en-US" sz="2134" b="1" dirty="0">
              <a:solidFill>
                <a:prstClr val="white"/>
              </a:solidFill>
              <a:latin typeface="Calibri"/>
              <a:sym typeface="Helvetica Neue"/>
            </a:endParaRPr>
          </a:p>
          <a:p>
            <a:pPr defTabSz="1219215"/>
            <a:r>
              <a:rPr lang="en-US" sz="2134" b="1" dirty="0">
                <a:solidFill>
                  <a:prstClr val="white"/>
                </a:solidFill>
                <a:latin typeface="Calibri"/>
                <a:sym typeface="Helvetica Neue"/>
              </a:rPr>
              <a:t>Water</a:t>
            </a:r>
          </a:p>
          <a:p>
            <a:pPr defTabSz="1219215"/>
            <a:endParaRPr lang="en-US" sz="2134" b="1" dirty="0">
              <a:solidFill>
                <a:prstClr val="white"/>
              </a:solidFill>
              <a:latin typeface="Calibri"/>
              <a:sym typeface="Helvetica Neue"/>
            </a:endParaRPr>
          </a:p>
          <a:p>
            <a:pPr defTabSz="1219215"/>
            <a:r>
              <a:rPr lang="en-US" sz="2134" b="1" dirty="0">
                <a:solidFill>
                  <a:prstClr val="white"/>
                </a:solidFill>
                <a:latin typeface="Calibri"/>
                <a:sym typeface="Helvetica Neue"/>
              </a:rPr>
              <a:t>Urban planning</a:t>
            </a:r>
          </a:p>
          <a:p>
            <a:pPr defTabSz="1219215"/>
            <a:endParaRPr lang="en-US" sz="2134" b="1" dirty="0">
              <a:solidFill>
                <a:prstClr val="white"/>
              </a:solidFill>
              <a:latin typeface="Calibri"/>
              <a:sym typeface="Helvetica Neue"/>
            </a:endParaRPr>
          </a:p>
          <a:p>
            <a:pPr defTabSz="1219215"/>
            <a:endParaRPr lang="en-US" sz="2134" b="1" dirty="0">
              <a:solidFill>
                <a:prstClr val="white"/>
              </a:solidFill>
              <a:latin typeface="Calibri"/>
              <a:sym typeface="Helvetica Neue"/>
            </a:endParaRPr>
          </a:p>
          <a:p>
            <a:pPr defTabSz="1219215"/>
            <a:endParaRPr lang="en-US" sz="2134" b="1" dirty="0">
              <a:solidFill>
                <a:prstClr val="white"/>
              </a:solidFill>
              <a:latin typeface="Calibri"/>
              <a:sym typeface="Helvetica Neue"/>
            </a:endParaRPr>
          </a:p>
        </p:txBody>
      </p:sp>
      <p:sp>
        <p:nvSpPr>
          <p:cNvPr id="3" name="ZoneTexte 2">
            <a:extLst>
              <a:ext uri="{FF2B5EF4-FFF2-40B4-BE49-F238E27FC236}">
                <a16:creationId xmlns:a16="http://schemas.microsoft.com/office/drawing/2014/main" id="{751B72E4-4875-4B96-9586-A40B7E66D8A4}"/>
              </a:ext>
            </a:extLst>
          </p:cNvPr>
          <p:cNvSpPr txBox="1"/>
          <p:nvPr/>
        </p:nvSpPr>
        <p:spPr>
          <a:xfrm>
            <a:off x="4288628" y="6486495"/>
            <a:ext cx="4758004" cy="323165"/>
          </a:xfrm>
          <a:prstGeom prst="rect">
            <a:avLst/>
          </a:prstGeom>
          <a:noFill/>
        </p:spPr>
        <p:txBody>
          <a:bodyPr wrap="square" rtlCol="0">
            <a:spAutoFit/>
          </a:bodyPr>
          <a:lstStyle/>
          <a:p>
            <a:pPr algn="ctr" defTabSz="412750" hangingPunct="0"/>
            <a:r>
              <a:rPr lang="fr-FR" sz="1500" b="1" kern="0" dirty="0">
                <a:solidFill>
                  <a:srgbClr val="000000"/>
                </a:solidFill>
                <a:latin typeface="Helvetica Neue"/>
                <a:sym typeface="Helvetica Neue"/>
              </a:rPr>
              <a:t>Coming up: Ground Motion </a:t>
            </a:r>
            <a:r>
              <a:rPr lang="fr-FR" sz="1500" b="1" kern="0" dirty="0" err="1">
                <a:solidFill>
                  <a:srgbClr val="000000"/>
                </a:solidFill>
                <a:latin typeface="Helvetica Neue"/>
                <a:sym typeface="Helvetica Neue"/>
              </a:rPr>
              <a:t>products</a:t>
            </a:r>
            <a:endParaRPr lang="fr-BE" sz="1500" b="1" kern="0" dirty="0">
              <a:solidFill>
                <a:srgbClr val="000000"/>
              </a:solidFill>
              <a:latin typeface="Helvetica Neue"/>
              <a:sym typeface="Helvetica Neue"/>
            </a:endParaRPr>
          </a:p>
        </p:txBody>
      </p:sp>
      <p:cxnSp>
        <p:nvCxnSpPr>
          <p:cNvPr id="21" name="Straight Connector 20">
            <a:extLst>
              <a:ext uri="{FF2B5EF4-FFF2-40B4-BE49-F238E27FC236}">
                <a16:creationId xmlns:a16="http://schemas.microsoft.com/office/drawing/2014/main" id="{D5A44A0F-EB17-A3CC-272B-6AC8835C03EE}"/>
              </a:ext>
            </a:extLst>
          </p:cNvPr>
          <p:cNvCxnSpPr>
            <a:cxnSpLocks/>
          </p:cNvCxnSpPr>
          <p:nvPr/>
        </p:nvCxnSpPr>
        <p:spPr>
          <a:xfrm>
            <a:off x="575106" y="794084"/>
            <a:ext cx="0" cy="6067927"/>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2" name="Picture 3">
            <a:extLst>
              <a:ext uri="{FF2B5EF4-FFF2-40B4-BE49-F238E27FC236}">
                <a16:creationId xmlns:a16="http://schemas.microsoft.com/office/drawing/2014/main" id="{7CCEEC35-AA63-610D-DABB-A0229B5088D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2365" y="31140"/>
            <a:ext cx="1088562" cy="88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Slide Number Placeholder 27">
            <a:extLst>
              <a:ext uri="{FF2B5EF4-FFF2-40B4-BE49-F238E27FC236}">
                <a16:creationId xmlns:a16="http://schemas.microsoft.com/office/drawing/2014/main" id="{830960C1-AC38-FC23-38A7-0637EDD4AD34}"/>
              </a:ext>
            </a:extLst>
          </p:cNvPr>
          <p:cNvSpPr>
            <a:spLocks noGrp="1"/>
          </p:cNvSpPr>
          <p:nvPr>
            <p:ph type="sldNum" sz="quarter" idx="11"/>
          </p:nvPr>
        </p:nvSpPr>
        <p:spPr/>
        <p:txBody>
          <a:bodyPr/>
          <a:lstStyle/>
          <a:p>
            <a:fld id="{3520DCBE-BED3-4734-8114-7FD920ACA4E7}" type="slidenum">
              <a:rPr lang="en-GB" smtClean="0"/>
              <a:t>8</a:t>
            </a:fld>
            <a:endParaRPr lang="en-GB"/>
          </a:p>
        </p:txBody>
      </p:sp>
    </p:spTree>
    <p:extLst>
      <p:ext uri="{BB962C8B-B14F-4D97-AF65-F5344CB8AC3E}">
        <p14:creationId xmlns:p14="http://schemas.microsoft.com/office/powerpoint/2010/main" val="338463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F15015_Copernicus\3_Work\330_Work-in-process\SC4_BackgroundMat\Visual_ID\Photos\Climate_change_ThinkstockPhotos-147656737.jpg">
            <a:extLst>
              <a:ext uri="{FF2B5EF4-FFF2-40B4-BE49-F238E27FC236}">
                <a16:creationId xmlns:a16="http://schemas.microsoft.com/office/drawing/2014/main" id="{4E6866CB-FC5F-D733-F2DB-810FF679603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val="0"/>
              </a:ext>
            </a:extLst>
          </a:blip>
          <a:srcRect t="-35" b="-35"/>
          <a:stretch/>
        </p:blipFill>
        <p:spPr bwMode="auto">
          <a:xfrm>
            <a:off x="1" y="0"/>
            <a:ext cx="309810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C7312CB-1984-83A8-8298-578175F92D18}"/>
              </a:ext>
            </a:extLst>
          </p:cNvPr>
          <p:cNvSpPr/>
          <p:nvPr userDrawn="1"/>
        </p:nvSpPr>
        <p:spPr>
          <a:xfrm>
            <a:off x="1" y="3251"/>
            <a:ext cx="3494459" cy="685474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7" name="Rectangle 6">
            <a:extLst>
              <a:ext uri="{FF2B5EF4-FFF2-40B4-BE49-F238E27FC236}">
                <a16:creationId xmlns:a16="http://schemas.microsoft.com/office/drawing/2014/main" id="{EB84BB39-C51D-1FDB-1C3E-4ADD4A507C6C}"/>
              </a:ext>
            </a:extLst>
          </p:cNvPr>
          <p:cNvSpPr/>
          <p:nvPr userDrawn="1"/>
        </p:nvSpPr>
        <p:spPr>
          <a:xfrm>
            <a:off x="0" y="0"/>
            <a:ext cx="3118881"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grpSp>
        <p:nvGrpSpPr>
          <p:cNvPr id="8" name="Group 7">
            <a:extLst>
              <a:ext uri="{FF2B5EF4-FFF2-40B4-BE49-F238E27FC236}">
                <a16:creationId xmlns:a16="http://schemas.microsoft.com/office/drawing/2014/main" id="{A007640C-942D-2385-CE7B-37D5A011BA88}"/>
              </a:ext>
            </a:extLst>
          </p:cNvPr>
          <p:cNvGrpSpPr/>
          <p:nvPr/>
        </p:nvGrpSpPr>
        <p:grpSpPr>
          <a:xfrm>
            <a:off x="140992" y="27780"/>
            <a:ext cx="883939" cy="6818188"/>
            <a:chOff x="175246" y="20834"/>
            <a:chExt cx="662953" cy="5113641"/>
          </a:xfrm>
        </p:grpSpPr>
        <p:cxnSp>
          <p:nvCxnSpPr>
            <p:cNvPr id="14" name="Straight Connector 13">
              <a:extLst>
                <a:ext uri="{FF2B5EF4-FFF2-40B4-BE49-F238E27FC236}">
                  <a16:creationId xmlns:a16="http://schemas.microsoft.com/office/drawing/2014/main" id="{AA9A0060-04CB-E35A-4291-8A5A6EB15455}"/>
                </a:ext>
              </a:extLst>
            </p:cNvPr>
            <p:cNvCxnSpPr>
              <a:cxnSpLocks/>
            </p:cNvCxnSpPr>
            <p:nvPr userDrawn="1"/>
          </p:nvCxnSpPr>
          <p:spPr>
            <a:xfrm>
              <a:off x="503610" y="631657"/>
              <a:ext cx="0" cy="4502818"/>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a:extLst>
                <a:ext uri="{FF2B5EF4-FFF2-40B4-BE49-F238E27FC236}">
                  <a16:creationId xmlns:a16="http://schemas.microsoft.com/office/drawing/2014/main" id="{4CD7505A-17EC-11F6-3F6E-BC89EAE38FB5}"/>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Content Placeholder 18">
            <a:extLst>
              <a:ext uri="{FF2B5EF4-FFF2-40B4-BE49-F238E27FC236}">
                <a16:creationId xmlns:a16="http://schemas.microsoft.com/office/drawing/2014/main" id="{A75D2402-6F1E-75FB-68F0-8A6E50F7255A}"/>
              </a:ext>
            </a:extLst>
          </p:cNvPr>
          <p:cNvSpPr>
            <a:spLocks noGrp="1"/>
          </p:cNvSpPr>
          <p:nvPr>
            <p:ph sz="quarter" idx="10"/>
          </p:nvPr>
        </p:nvSpPr>
        <p:spPr/>
        <p:txBody>
          <a:bodyPr/>
          <a:lstStyle/>
          <a:p>
            <a:r>
              <a:rPr lang="en-IE" dirty="0">
                <a:solidFill>
                  <a:srgbClr val="901939"/>
                </a:solidFill>
              </a:rPr>
              <a:t>Climate Change </a:t>
            </a:r>
            <a:r>
              <a:rPr lang="en-IE" dirty="0"/>
              <a:t>Service</a:t>
            </a:r>
          </a:p>
        </p:txBody>
      </p:sp>
      <p:sp>
        <p:nvSpPr>
          <p:cNvPr id="3" name="Slide Number Placeholder 2"/>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914400" rtl="0" eaLnBrk="1" latinLnBrk="0" hangingPunct="1">
              <a:defRPr sz="1334" kern="1200" cap="all" baseline="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15"/>
            <a:fld id="{58768E1A-8455-4611-8763-3FA1B747F6B6}" type="slidenum">
              <a:rPr lang="en-US" smtClean="0"/>
              <a:pPr defTabSz="1219215"/>
              <a:t>9</a:t>
            </a:fld>
            <a:endParaRPr lang="en-US">
              <a:latin typeface="Calibri"/>
              <a:sym typeface="Helvetica Neue"/>
            </a:endParaRPr>
          </a:p>
        </p:txBody>
      </p:sp>
      <p:sp>
        <p:nvSpPr>
          <p:cNvPr id="13" name="Rectangle 12"/>
          <p:cNvSpPr/>
          <p:nvPr/>
        </p:nvSpPr>
        <p:spPr>
          <a:xfrm>
            <a:off x="1775520" y="715129"/>
            <a:ext cx="9806880" cy="861775"/>
          </a:xfrm>
          <a:prstGeom prst="rect">
            <a:avLst/>
          </a:prstGeom>
        </p:spPr>
        <p:txBody>
          <a:bodyPr vert="horz" lIns="121920" tIns="60960" rIns="121920" bIns="60960" rtlCol="0">
            <a:normAutofit/>
          </a:bodyPr>
          <a:lstStyle/>
          <a:p>
            <a:pPr defTabSz="1219215">
              <a:spcBef>
                <a:spcPct val="20000"/>
              </a:spcBef>
            </a:pPr>
            <a:endParaRPr lang="en-US" sz="2400" dirty="0">
              <a:solidFill>
                <a:prstClr val="black"/>
              </a:solidFill>
              <a:latin typeface="Calibri"/>
              <a:sym typeface="Helvetica Neue"/>
            </a:endParaRPr>
          </a:p>
        </p:txBody>
      </p:sp>
      <p:sp>
        <p:nvSpPr>
          <p:cNvPr id="15" name="Rectangle 14"/>
          <p:cNvSpPr/>
          <p:nvPr/>
        </p:nvSpPr>
        <p:spPr>
          <a:xfrm>
            <a:off x="1584184" y="1540193"/>
            <a:ext cx="2525584" cy="4834408"/>
          </a:xfrm>
          <a:prstGeom prst="rect">
            <a:avLst/>
          </a:prstGeom>
          <a:solidFill>
            <a:srgbClr val="600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15"/>
            <a:r>
              <a:rPr lang="en-GB" sz="2400" b="1" dirty="0">
                <a:solidFill>
                  <a:prstClr val="white"/>
                </a:solidFill>
                <a:latin typeface="Calibri"/>
                <a:sym typeface="Helvetica Neue"/>
              </a:rPr>
              <a:t>Climate monitoring</a:t>
            </a:r>
          </a:p>
          <a:p>
            <a:pPr defTabSz="1219215"/>
            <a:endParaRPr lang="en-GB" sz="2400" b="1" dirty="0">
              <a:solidFill>
                <a:prstClr val="white"/>
              </a:solidFill>
              <a:latin typeface="Calibri"/>
              <a:sym typeface="Helvetica Neue"/>
            </a:endParaRPr>
          </a:p>
          <a:p>
            <a:pPr defTabSz="1219215"/>
            <a:r>
              <a:rPr lang="en-GB" sz="2400" b="1" dirty="0">
                <a:solidFill>
                  <a:prstClr val="white"/>
                </a:solidFill>
                <a:latin typeface="Calibri"/>
                <a:sym typeface="Helvetica Neue"/>
              </a:rPr>
              <a:t>Weather forecast and extreme weather events</a:t>
            </a:r>
          </a:p>
          <a:p>
            <a:pPr defTabSz="1219215"/>
            <a:endParaRPr lang="en-GB" sz="2400" b="1" dirty="0">
              <a:solidFill>
                <a:prstClr val="white"/>
              </a:solidFill>
              <a:latin typeface="Calibri"/>
              <a:sym typeface="Helvetica Neue"/>
            </a:endParaRPr>
          </a:p>
          <a:p>
            <a:pPr defTabSz="1219215"/>
            <a:r>
              <a:rPr lang="en-GB" sz="2400" b="1" dirty="0">
                <a:solidFill>
                  <a:prstClr val="white"/>
                </a:solidFill>
                <a:latin typeface="Calibri"/>
                <a:sym typeface="Helvetica Neue"/>
              </a:rPr>
              <a:t>Sea levels and coastal risks</a:t>
            </a:r>
          </a:p>
          <a:p>
            <a:pPr defTabSz="1219215"/>
            <a:endParaRPr lang="en-GB" sz="2400" b="1" dirty="0">
              <a:solidFill>
                <a:prstClr val="white"/>
              </a:solidFill>
              <a:latin typeface="Calibri"/>
              <a:sym typeface="Helvetica Neue"/>
            </a:endParaRPr>
          </a:p>
          <a:p>
            <a:pPr defTabSz="1219215"/>
            <a:r>
              <a:rPr lang="en-GB" sz="2400" b="1" dirty="0">
                <a:solidFill>
                  <a:prstClr val="white"/>
                </a:solidFill>
                <a:latin typeface="Calibri"/>
                <a:sym typeface="Helvetica Neue"/>
              </a:rPr>
              <a:t>Pollution</a:t>
            </a:r>
          </a:p>
          <a:p>
            <a:pPr defTabSz="1219215"/>
            <a:endParaRPr lang="en-US" sz="2400" b="1" dirty="0">
              <a:solidFill>
                <a:prstClr val="white"/>
              </a:solidFill>
              <a:latin typeface="Calibri"/>
              <a:sym typeface="Helvetica Neue"/>
            </a:endParaRPr>
          </a:p>
        </p:txBody>
      </p:sp>
      <p:sp>
        <p:nvSpPr>
          <p:cNvPr id="2" name="Content Placeholder 1">
            <a:extLst>
              <a:ext uri="{FF2B5EF4-FFF2-40B4-BE49-F238E27FC236}">
                <a16:creationId xmlns:a16="http://schemas.microsoft.com/office/drawing/2014/main" id="{9474A369-918B-1C85-8F51-BE33CE299EA9}"/>
              </a:ext>
            </a:extLst>
          </p:cNvPr>
          <p:cNvSpPr>
            <a:spLocks noGrp="1"/>
          </p:cNvSpPr>
          <p:nvPr>
            <p:ph idx="1"/>
          </p:nvPr>
        </p:nvSpPr>
        <p:spPr>
          <a:xfrm>
            <a:off x="4291552" y="1576904"/>
            <a:ext cx="3541999" cy="4779446"/>
          </a:xfrm>
        </p:spPr>
        <p:txBody>
          <a:bodyPr>
            <a:normAutofit fontScale="92500" lnSpcReduction="10000"/>
          </a:bodyPr>
          <a:lstStyle/>
          <a:p>
            <a:pPr marL="0" indent="0">
              <a:buNone/>
            </a:pPr>
            <a:r>
              <a:rPr lang="en-US" dirty="0"/>
              <a:t>Seasonal forecasts and climate projections support the mitigation and adaptation strategies</a:t>
            </a:r>
          </a:p>
          <a:p>
            <a:pPr marL="358775" lvl="1">
              <a:buFont typeface="Arial" panose="020B0604020202020204" pitchFamily="34" charset="0"/>
              <a:buChar char="•"/>
            </a:pPr>
            <a:r>
              <a:rPr lang="en-US" dirty="0"/>
              <a:t>Accurate evaluation of the Essential Climate Variables (ECV) such temperature increase, sea level rise, or other climate indices (precipitation, drought event)</a:t>
            </a:r>
          </a:p>
          <a:p>
            <a:pPr marL="358775" lvl="1">
              <a:buFont typeface="Arial" panose="020B0604020202020204" pitchFamily="34" charset="0"/>
              <a:buChar char="•"/>
            </a:pPr>
            <a:r>
              <a:rPr lang="en-US" dirty="0"/>
              <a:t>Modelling scenarios based on climate projections</a:t>
            </a:r>
          </a:p>
          <a:p>
            <a:endParaRPr lang="LID4096" dirty="0"/>
          </a:p>
        </p:txBody>
      </p:sp>
      <p:pic>
        <p:nvPicPr>
          <p:cNvPr id="4" name="Picture 10" descr="http://www.ecmwf.int/sites/default/files/Climate_projections_workshop.jpg">
            <a:extLst>
              <a:ext uri="{FF2B5EF4-FFF2-40B4-BE49-F238E27FC236}">
                <a16:creationId xmlns:a16="http://schemas.microsoft.com/office/drawing/2014/main" id="{0C0C9524-260E-BDDD-9CE6-AF459CA51E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1362" y="3048658"/>
            <a:ext cx="3541999" cy="196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887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f739878f-a3fd-426c-9ddf-7e8b7fd1ad0a"/>
  <p:tag name="THINKCELLPRESENTATIONDONOTDELETE" val="&lt;?xml version=&quot;1.0&quot; encoding=&quot;UTF-16&quot; standalone=&quot;yes&quot;?&gt;&lt;root reqver=&quot;27037&quot;&gt;&lt;version val=&quot;3301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2.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3.xml><?xml version="1.0" encoding="utf-8"?>
<a:theme xmlns:a="http://schemas.openxmlformats.org/drawingml/2006/main" name="EUSPA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widescreen.pptx" id="{68B46517-D79A-4D7D-86A7-0ED164676284}" vid="{6AA2D909-BDB2-462C-BCE7-9DAF7BD24D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4EC8B1AAB1AF4CBC83EADDB4207A90" ma:contentTypeVersion="7" ma:contentTypeDescription="Crée un document." ma:contentTypeScope="" ma:versionID="1c56f65704205b41618934c6c2dc16fa">
  <xsd:schema xmlns:xsd="http://www.w3.org/2001/XMLSchema" xmlns:xs="http://www.w3.org/2001/XMLSchema" xmlns:p="http://schemas.microsoft.com/office/2006/metadata/properties" xmlns:ns2="f5a51f69-7225-48da-b2ba-9ca8ae9a172d" xmlns:ns3="3c265319-02e8-4fe4-8852-dddc633064b9" targetNamespace="http://schemas.microsoft.com/office/2006/metadata/properties" ma:root="true" ma:fieldsID="49edf234f6db6a1bed7297465a638e7b" ns2:_="" ns3:_="">
    <xsd:import namespace="f5a51f69-7225-48da-b2ba-9ca8ae9a172d"/>
    <xsd:import namespace="3c265319-02e8-4fe4-8852-dddc633064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a51f69-7225-48da-b2ba-9ca8ae9a1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265319-02e8-4fe4-8852-dddc633064b9"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3C4335-FFB0-4865-9476-3072414F1538}">
  <ds:schemaRefs>
    <ds:schemaRef ds:uri="http://schemas.microsoft.com/sharepoint/v3/contenttype/forms"/>
  </ds:schemaRefs>
</ds:datastoreItem>
</file>

<file path=customXml/itemProps2.xml><?xml version="1.0" encoding="utf-8"?>
<ds:datastoreItem xmlns:ds="http://schemas.openxmlformats.org/officeDocument/2006/customXml" ds:itemID="{ADF4B90F-FFFC-4F3C-AB72-D3FD0936A0AE}">
  <ds:schemaRefs>
    <ds:schemaRef ds:uri="http://schemas.microsoft.com/office/2006/documentManagement/types"/>
    <ds:schemaRef ds:uri="http://schemas.openxmlformats.org/package/2006/metadata/core-properties"/>
    <ds:schemaRef ds:uri="http://www.w3.org/XML/1998/namespace"/>
    <ds:schemaRef ds:uri="http://purl.org/dc/elements/1.1/"/>
    <ds:schemaRef ds:uri="3c265319-02e8-4fe4-8852-dddc633064b9"/>
    <ds:schemaRef ds:uri="http://schemas.microsoft.com/office/2006/metadata/properties"/>
    <ds:schemaRef ds:uri="f5a51f69-7225-48da-b2ba-9ca8ae9a172d"/>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979FEEFB-3230-46F3-9DC1-EEB21C958F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a51f69-7225-48da-b2ba-9ca8ae9a172d"/>
    <ds:schemaRef ds:uri="3c265319-02e8-4fe4-8852-dddc633064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202302071200 Deep Dive</Template>
  <TotalTime>769</TotalTime>
  <Words>2049</Words>
  <Application>Microsoft Office PowerPoint</Application>
  <PresentationFormat>Widescreen</PresentationFormat>
  <Paragraphs>257</Paragraphs>
  <Slides>20</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Helvetica Neue</vt:lpstr>
      <vt:lpstr>Neo Sans W1G</vt:lpstr>
      <vt:lpstr>Arial</vt:lpstr>
      <vt:lpstr>Calibri</vt:lpstr>
      <vt:lpstr>Calibri Light</vt:lpstr>
      <vt:lpstr>Nunito Sans ExtraBold</vt:lpstr>
      <vt:lpstr>Verdana</vt:lpstr>
      <vt:lpstr>ESA_Presentation_DARK</vt:lpstr>
      <vt:lpstr>ESA_Presentation_CLEAR</vt:lpstr>
      <vt:lpstr>EUSPA Master</vt:lpstr>
      <vt:lpstr>Orbiting Safety – Copernicus and Disaster Risk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European Commission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IRIS2</dc:title>
  <dc:subject>IRIS2</dc:subject>
  <dc:creator>Helmut SPITZL</dc:creator>
  <cp:keywords/>
  <dc:description/>
  <cp:lastModifiedBy>SPITZL Helmut (DEFIS)</cp:lastModifiedBy>
  <cp:revision>37</cp:revision>
  <cp:lastPrinted>2023-06-15T07:00:02Z</cp:lastPrinted>
  <dcterms:created xsi:type="dcterms:W3CDTF">2023-02-07T18:04:43Z</dcterms:created>
  <dcterms:modified xsi:type="dcterms:W3CDTF">2023-12-11T07:53:48Z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2022-10-20T20:33:30Z</vt:lpwstr>
  </property>
  <property fmtid="{D5CDD505-2E9C-101B-9397-08002B2CF9AE}" pid="4" name="MSIP_Label_6bd9ddd1-4d20-43f6-abfa-fc3c07406f94_Method">
    <vt:lpwstr>Privileged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d3c01017-319b-497b-8350-abb04cfcb5dd</vt:lpwstr>
  </property>
  <property fmtid="{D5CDD505-2E9C-101B-9397-08002B2CF9AE}" pid="8" name="MSIP_Label_6bd9ddd1-4d20-43f6-abfa-fc3c07406f94_ContentBits">
    <vt:lpwstr>0</vt:lpwstr>
  </property>
  <property fmtid="{D5CDD505-2E9C-101B-9397-08002B2CF9AE}" pid="9" name="MediaServiceImageTags">
    <vt:lpwstr/>
  </property>
  <property fmtid="{D5CDD505-2E9C-101B-9397-08002B2CF9AE}" pid="10" name="ContentTypeId">
    <vt:lpwstr>0x010100894EC8B1AAB1AF4CBC83EADDB4207A90</vt:lpwstr>
  </property>
</Properties>
</file>