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slideLayouts/slideLayout8.xml" ContentType="application/vnd.openxmlformats-officedocument.presentationml.slideLayout+xml"/>
  <Override PartName="/ppt/theme/theme4.xml" ContentType="application/vnd.openxmlformats-officedocument.theme+xml"/>
  <Override PartName="/ppt/tags/tag2.xml" ContentType="application/vnd.openxmlformats-officedocument.presentationml.tags+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E05_A4F942D0.xml" ContentType="application/vnd.ms-powerpoint.comments+xml"/>
  <Override PartName="/ppt/notesSlides/notesSlide3.xml" ContentType="application/vnd.openxmlformats-officedocument.presentationml.notesSlide+xml"/>
  <Override PartName="/ppt/comments/modernComment_E0D_664A5842.xml" ContentType="application/vnd.ms-powerpoint.comments+xml"/>
  <Override PartName="/ppt/notesSlides/notesSlide4.xml" ContentType="application/vnd.openxmlformats-officedocument.presentationml.notesSlide+xml"/>
  <Override PartName="/ppt/comments/modernComment_E01_D3FB1C20.xml" ContentType="application/vnd.ms-powerpoint.comments+xml"/>
  <Override PartName="/ppt/notesSlides/notesSlide5.xml" ContentType="application/vnd.openxmlformats-officedocument.presentationml.notesSlide+xml"/>
  <Override PartName="/ppt/comments/modernComment_E00_C4A4FF82.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68" r:id="rId3"/>
    <p:sldMasterId id="2147483673" r:id="rId4"/>
  </p:sldMasterIdLst>
  <p:notesMasterIdLst>
    <p:notesMasterId r:id="rId16"/>
  </p:notesMasterIdLst>
  <p:sldIdLst>
    <p:sldId id="3600" r:id="rId5"/>
    <p:sldId id="3589" r:id="rId6"/>
    <p:sldId id="3597" r:id="rId7"/>
    <p:sldId id="3585" r:id="rId8"/>
    <p:sldId id="3584" r:id="rId9"/>
    <p:sldId id="3601" r:id="rId10"/>
    <p:sldId id="3574" r:id="rId11"/>
    <p:sldId id="3573" r:id="rId12"/>
    <p:sldId id="3570" r:id="rId13"/>
    <p:sldId id="3566" r:id="rId14"/>
    <p:sldId id="360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ew Version" id="{A3B21392-A7D8-4964-877E-78E6A5EC3DE6}">
          <p14:sldIdLst>
            <p14:sldId id="3600"/>
            <p14:sldId id="3589"/>
            <p14:sldId id="3597"/>
            <p14:sldId id="3585"/>
            <p14:sldId id="3584"/>
            <p14:sldId id="3601"/>
            <p14:sldId id="3574"/>
            <p14:sldId id="3573"/>
            <p14:sldId id="3570"/>
            <p14:sldId id="3566"/>
            <p14:sldId id="3602"/>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5582667-6102-27E7-ED8E-01A166EB4B6B}" name="Guest User" initials="GU" userId="Guest User" providerId="Windows Live"/>
  <p188:author id="{F7A01E94-7026-C310-3A61-822D6B57CB8F}" name="Torres Jose" initials="" userId="S::Jose.Torres@telespazio.com::6f62c6c2-b36d-405f-a906-309e0142698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70AC"/>
    <a:srgbClr val="371D4F"/>
    <a:srgbClr val="542376"/>
    <a:srgbClr val="B55C7E"/>
    <a:srgbClr val="A11A48"/>
    <a:srgbClr val="004658"/>
    <a:srgbClr val="2B4168"/>
    <a:srgbClr val="3CA1D5"/>
    <a:srgbClr val="6B92B2"/>
    <a:srgbClr val="008F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3813" autoAdjust="0"/>
  </p:normalViewPr>
  <p:slideViewPr>
    <p:cSldViewPr snapToGrid="0">
      <p:cViewPr>
        <p:scale>
          <a:sx n="125" d="100"/>
          <a:sy n="125" d="100"/>
        </p:scale>
        <p:origin x="-606" y="-13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comments/modernComment_E00_C4A4FF82.xml><?xml version="1.0" encoding="utf-8"?>
<p188:cmLst xmlns:a="http://schemas.openxmlformats.org/drawingml/2006/main" xmlns:r="http://schemas.openxmlformats.org/officeDocument/2006/relationships" xmlns:p188="http://schemas.microsoft.com/office/powerpoint/2018/8/main">
  <p188:cm id="{FC67FC33-B8CE-4EDA-A338-E29D4CDA00B8}" authorId="{F7A01E94-7026-C310-3A61-822D6B57CB8F}" created="2023-12-07T12:22:58.074">
    <ac:deMkLst xmlns:ac="http://schemas.microsoft.com/office/drawing/2013/main/command">
      <pc:docMk xmlns:pc="http://schemas.microsoft.com/office/powerpoint/2013/main/command"/>
      <pc:sldMk xmlns:pc="http://schemas.microsoft.com/office/powerpoint/2013/main/command" cId="3299147650" sldId="3584"/>
      <ac:grpSpMk id="277" creationId="{0CAD27DA-372A-4F80-4F11-41764CBA7E6D}"/>
    </ac:deMkLst>
    <p188:txBody>
      <a:bodyPr/>
      <a:lstStyle/>
      <a:p>
        <a:r>
          <a:rPr lang="en-US"/>
          <a:t>Are you sure about the TRL numbers? TRL 5 is quite a low one. All these technologies are operational in Space.</a:t>
        </a:r>
      </a:p>
    </p188:txBody>
  </p188:cm>
</p188:cmLst>
</file>

<file path=ppt/comments/modernComment_E01_D3FB1C20.xml><?xml version="1.0" encoding="utf-8"?>
<p188:cmLst xmlns:a="http://schemas.openxmlformats.org/drawingml/2006/main" xmlns:r="http://schemas.openxmlformats.org/officeDocument/2006/relationships" xmlns:p188="http://schemas.microsoft.com/office/powerpoint/2018/8/main">
  <p188:cm id="{98C4D6A7-9AF3-404A-9C7A-C1899DCBF9E5}" authorId="{F7A01E94-7026-C310-3A61-822D6B57CB8F}" created="2023-12-07T11:10:24.995">
    <ac:txMkLst xmlns:ac="http://schemas.microsoft.com/office/drawing/2013/main/command">
      <pc:docMk xmlns:pc="http://schemas.microsoft.com/office/powerpoint/2013/main/command"/>
      <pc:sldMk xmlns:pc="http://schemas.microsoft.com/office/powerpoint/2013/main/command" cId="3556449312" sldId="3585"/>
      <ac:spMk id="3" creationId="{63772994-D34C-6B56-F3CE-1A6B216F9698}"/>
      <ac:txMk cp="0" len="20">
        <ac:context len="21" hash="2418500029"/>
      </ac:txMk>
    </ac:txMkLst>
    <p188:pos x="3316957" y="358865"/>
    <p188:txBody>
      <a:bodyPr/>
      <a:lstStyle/>
      <a:p>
        <a:r>
          <a:rPr lang="en-US"/>
          <a:t>Space applied to disaster management is not new… should we talk about what's new?</a:t>
        </a:r>
      </a:p>
    </p188:txBody>
  </p188:cm>
</p188:cmLst>
</file>

<file path=ppt/comments/modernComment_E05_A4F942D0.xml><?xml version="1.0" encoding="utf-8"?>
<p188:cmLst xmlns:a="http://schemas.openxmlformats.org/drawingml/2006/main" xmlns:r="http://schemas.openxmlformats.org/officeDocument/2006/relationships" xmlns:p188="http://schemas.microsoft.com/office/powerpoint/2018/8/main">
  <p188:cm id="{A94CC233-2C72-4834-A050-30EE7F7D74B6}" authorId="{F7A01E94-7026-C310-3A61-822D6B57CB8F}" status="resolved" created="2023-12-07T11:02:35.137" complete="100000">
    <ac:deMkLst xmlns:ac="http://schemas.microsoft.com/office/drawing/2013/main/command">
      <pc:docMk xmlns:pc="http://schemas.microsoft.com/office/powerpoint/2013/main/command"/>
      <pc:sldMk xmlns:pc="http://schemas.microsoft.com/office/powerpoint/2013/main/command" cId="2767798992" sldId="3589"/>
      <ac:spMk id="19" creationId="{E3F05B5D-F35A-FC30-E2FB-76BD43C90170}"/>
    </ac:deMkLst>
    <p188:txBody>
      <a:bodyPr/>
      <a:lstStyle/>
      <a:p>
        <a:r>
          <a:rPr lang="en-US"/>
          <a:t>Is this to be completed?</a:t>
        </a:r>
      </a:p>
    </p188:txBody>
  </p188:cm>
</p188:cmLst>
</file>

<file path=ppt/comments/modernComment_E0D_664A5842.xml><?xml version="1.0" encoding="utf-8"?>
<p188:cmLst xmlns:a="http://schemas.openxmlformats.org/drawingml/2006/main" xmlns:r="http://schemas.openxmlformats.org/officeDocument/2006/relationships" xmlns:p188="http://schemas.microsoft.com/office/powerpoint/2018/8/main">
  <p188:cm id="{0596F41B-4CC4-471D-A770-425ED0BB4577}" authorId="{F7A01E94-7026-C310-3A61-822D6B57CB8F}" created="2023-12-07T11:07:41.022">
    <ac:deMkLst xmlns:ac="http://schemas.microsoft.com/office/drawing/2013/main/command">
      <pc:docMk xmlns:pc="http://schemas.microsoft.com/office/powerpoint/2013/main/command"/>
      <pc:sldMk xmlns:pc="http://schemas.microsoft.com/office/powerpoint/2013/main/command" cId="1716148290" sldId="3597"/>
      <ac:spMk id="3" creationId="{20B71F2B-4C52-29CB-3227-6568B2B94059}"/>
    </ac:deMkLst>
    <p188:txBody>
      <a:bodyPr/>
      <a:lstStyle/>
      <a:p>
        <a:r>
          <a:rPr lang="en-US"/>
          <a:t>Are these examples of needs addressable by space, or the most import needs in disaster risk management?
</a:t>
        </a:r>
      </a:p>
    </p188:txBody>
  </p188:cm>
  <p188:cm id="{E0B3D3C7-D1F1-4BFE-A644-C0DAFD96F7F6}" authorId="{F7A01E94-7026-C310-3A61-822D6B57CB8F}" created="2023-12-07T11:09:00.923">
    <ac:txMkLst xmlns:ac="http://schemas.microsoft.com/office/drawing/2013/main/command">
      <pc:docMk xmlns:pc="http://schemas.microsoft.com/office/powerpoint/2013/main/command"/>
      <pc:sldMk xmlns:pc="http://schemas.microsoft.com/office/powerpoint/2013/main/command" cId="1716148290" sldId="3597"/>
      <ac:spMk id="56" creationId="{99748790-0880-B397-7FDC-712913A7251D}"/>
      <ac:txMk cp="0" len="14">
        <ac:context len="65" hash="61000729"/>
      </ac:txMk>
    </ac:txMkLst>
    <p188:pos x="2727940" y="266560"/>
    <p188:txBody>
      <a:bodyPr/>
      <a:lstStyle/>
      <a:p>
        <a:r>
          <a:rPr lang="en-US"/>
          <a:t>This one seems very similar to the need above. Does it mean that the most likely and severe risks willl be further studied?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30FB91-309A-436B-B599-C976FE4A0B75}" type="datetimeFigureOut">
              <a:rPr lang="en-GB" smtClean="0"/>
              <a:t>07/12/2023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5C0A32-198B-421E-921B-90F8B388F981}" type="slidenum">
              <a:rPr lang="en-GB" smtClean="0"/>
              <a:t>‹#›</a:t>
            </a:fld>
            <a:endParaRPr lang="en-GB"/>
          </a:p>
        </p:txBody>
      </p:sp>
    </p:spTree>
    <p:extLst>
      <p:ext uri="{BB962C8B-B14F-4D97-AF65-F5344CB8AC3E}">
        <p14:creationId xmlns:p14="http://schemas.microsoft.com/office/powerpoint/2010/main" val="508791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rPr>
              <a:t>Title: </a:t>
            </a:r>
            <a:r>
              <a:rPr lang="en-GB" sz="1800" b="1" dirty="0">
                <a:effectLst/>
                <a:latin typeface="Calibri" panose="020F0502020204030204" pitchFamily="34" charset="0"/>
                <a:ea typeface="Calibri" panose="020F0502020204030204" pitchFamily="34" charset="0"/>
              </a:rPr>
              <a:t>"From Peril to Progress: Earth Observation Strategies in Decarbonization and Disaster Resilience"</a:t>
            </a:r>
            <a:endParaRPr lang="en-BE" sz="1800" dirty="0">
              <a:effectLst/>
              <a:latin typeface="Calibri" panose="020F0502020204030204" pitchFamily="34" charset="0"/>
              <a:ea typeface="Calibri" panose="020F0502020204030204" pitchFamily="34" charset="0"/>
            </a:endParaRPr>
          </a:p>
          <a:p>
            <a:r>
              <a:rPr lang="en-GB" sz="1800" b="1" dirty="0">
                <a:effectLst/>
                <a:latin typeface="Calibri" panose="020F0502020204030204" pitchFamily="34" charset="0"/>
                <a:ea typeface="Calibri" panose="020F0502020204030204" pitchFamily="34" charset="0"/>
              </a:rPr>
              <a:t> </a:t>
            </a:r>
            <a:endParaRPr lang="en-BE" sz="1800" dirty="0">
              <a:effectLst/>
              <a:latin typeface="Calibri" panose="020F0502020204030204" pitchFamily="34" charset="0"/>
              <a:ea typeface="Calibri" panose="020F0502020204030204" pitchFamily="34" charset="0"/>
            </a:endParaRPr>
          </a:p>
          <a:p>
            <a:r>
              <a:rPr lang="it-IT" sz="1800" b="1" dirty="0">
                <a:effectLst/>
                <a:latin typeface="Calibri" panose="020F0502020204030204" pitchFamily="34" charset="0"/>
                <a:ea typeface="Calibri" panose="020F0502020204030204" pitchFamily="34" charset="0"/>
              </a:rPr>
              <a:t>Abstract:</a:t>
            </a:r>
            <a:endParaRPr lang="en-BE" sz="1800" dirty="0">
              <a:effectLst/>
              <a:latin typeface="Calibri" panose="020F0502020204030204" pitchFamily="34" charset="0"/>
              <a:ea typeface="Calibri" panose="020F0502020204030204" pitchFamily="34" charset="0"/>
            </a:endParaRPr>
          </a:p>
          <a:p>
            <a:r>
              <a:rPr lang="it-IT" sz="1800" dirty="0">
                <a:effectLst/>
                <a:latin typeface="Calibri" panose="020F0502020204030204" pitchFamily="34" charset="0"/>
                <a:ea typeface="Calibri" panose="020F0502020204030204" pitchFamily="34" charset="0"/>
              </a:rPr>
              <a:t>Focusing on the fundamental challenges of decarbonization and disaster resilience, we will carefully analyze the crucial role of Earth observation technologies in this positive transformation. Throughout the presentation, we will examine how the strategic use of satellites, sensors, and other remote sensing technologies provides critical data to address carbon emissions. We will delve into response planning and illustrate how these technologies are essential in building more resilient communities in the face of environmental disasters.</a:t>
            </a:r>
            <a:endParaRPr lang="en-BE" sz="1800" dirty="0">
              <a:effectLst/>
              <a:latin typeface="Calibri" panose="020F0502020204030204" pitchFamily="34" charset="0"/>
              <a:ea typeface="Calibri" panose="020F0502020204030204" pitchFamily="34" charset="0"/>
            </a:endParaRPr>
          </a:p>
          <a:p>
            <a:r>
              <a:rPr lang="it-IT" sz="1800" dirty="0">
                <a:effectLst/>
                <a:latin typeface="Calibri" panose="020F0502020204030204" pitchFamily="34" charset="0"/>
                <a:ea typeface="Calibri" panose="020F0502020204030204" pitchFamily="34" charset="0"/>
              </a:rPr>
              <a:t> </a:t>
            </a:r>
            <a:endParaRPr lang="en-BE" sz="1800" dirty="0">
              <a:effectLst/>
              <a:latin typeface="Calibri" panose="020F0502020204030204" pitchFamily="34" charset="0"/>
              <a:ea typeface="Calibri" panose="020F0502020204030204" pitchFamily="34" charset="0"/>
            </a:endParaRPr>
          </a:p>
          <a:p>
            <a:r>
              <a:rPr lang="it-IT" sz="1800" dirty="0">
                <a:effectLst/>
                <a:latin typeface="Calibri" panose="020F0502020204030204" pitchFamily="34" charset="0"/>
                <a:ea typeface="Calibri" panose="020F0502020204030204" pitchFamily="34" charset="0"/>
              </a:rPr>
              <a:t>In a period of growing environmental awareness, this study will highlight the importance of Earth observation strategies in addressing contemporary challenges related to sustainability and environmental risk management. We will conclude with reflections on how this information can guide informed decisions and contribute to a more sustainable and resilient future.</a:t>
            </a:r>
            <a:endParaRPr lang="en-BE" sz="1800" dirty="0">
              <a:effectLst/>
              <a:latin typeface="Calibri" panose="020F0502020204030204" pitchFamily="34" charset="0"/>
              <a:ea typeface="Calibri" panose="020F0502020204030204" pitchFamily="34" charset="0"/>
            </a:endParaRPr>
          </a:p>
          <a:p>
            <a:r>
              <a:rPr lang="it-IT" sz="1800" dirty="0">
                <a:effectLst/>
                <a:latin typeface="Calibri" panose="020F0502020204030204" pitchFamily="34" charset="0"/>
                <a:ea typeface="Calibri" panose="020F0502020204030204" pitchFamily="34" charset="0"/>
              </a:rPr>
              <a:t> </a:t>
            </a:r>
            <a:endParaRPr lang="en-BE" sz="1800" dirty="0">
              <a:effectLst/>
              <a:latin typeface="Calibri" panose="020F0502020204030204" pitchFamily="34" charset="0"/>
              <a:ea typeface="Calibri" panose="020F0502020204030204" pitchFamily="34" charset="0"/>
            </a:endParaRPr>
          </a:p>
          <a:p>
            <a:r>
              <a:rPr lang="it-IT" sz="1800" dirty="0">
                <a:effectLst/>
                <a:latin typeface="Calibri" panose="020F0502020204030204" pitchFamily="34" charset="0"/>
                <a:ea typeface="Calibri" panose="020F0502020204030204" pitchFamily="34" charset="0"/>
              </a:rPr>
              <a:t>Exploring the evolution from environmental risk to sustainable progress through the implementation of Earth observation strategies, this analysis focuses on the challenges of decarbonization and disaster resilience. It reveals the crucial role of terrestrial observation technologies in contributing to this positive transformation. The use of satellites, sensors, and other remote sensing technologies provides essential data for understanding and tackling carbon emissions, as well as for response planning and the construction of more resilient communities in the face of environmental disasters. This study underscores the importance of Earth observation strategies in addressing contemporary challenges related to sustainability and environmental risk management.</a:t>
            </a:r>
            <a:endParaRPr lang="en-BE" sz="1800" dirty="0">
              <a:effectLst/>
              <a:latin typeface="Calibri" panose="020F0502020204030204" pitchFamily="34" charset="0"/>
              <a:ea typeface="Calibri" panose="020F0502020204030204" pitchFamily="34" charset="0"/>
            </a:endParaRPr>
          </a:p>
          <a:p>
            <a:endParaRPr lang="en-BE" dirty="0"/>
          </a:p>
        </p:txBody>
      </p:sp>
      <p:sp>
        <p:nvSpPr>
          <p:cNvPr id="4" name="Slide Number Placeholder 3"/>
          <p:cNvSpPr>
            <a:spLocks noGrp="1"/>
          </p:cNvSpPr>
          <p:nvPr>
            <p:ph type="sldNum" sz="quarter" idx="5"/>
          </p:nvPr>
        </p:nvSpPr>
        <p:spPr/>
        <p:txBody>
          <a:bodyPr/>
          <a:lstStyle/>
          <a:p>
            <a:fld id="{785C0A32-198B-421E-921B-90F8B388F981}" type="slidenum">
              <a:rPr lang="en-GB" smtClean="0"/>
              <a:t>1</a:t>
            </a:fld>
            <a:endParaRPr lang="en-GB"/>
          </a:p>
        </p:txBody>
      </p:sp>
    </p:spTree>
    <p:extLst>
      <p:ext uri="{BB962C8B-B14F-4D97-AF65-F5344CB8AC3E}">
        <p14:creationId xmlns:p14="http://schemas.microsoft.com/office/powerpoint/2010/main" val="3556450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1" i="0" dirty="0">
                <a:solidFill>
                  <a:srgbClr val="000000"/>
                </a:solidFill>
                <a:effectLst/>
                <a:latin typeface="Söhne"/>
              </a:rPr>
              <a:t>Creating Added Value and Local Economy with SA4D:</a:t>
            </a:r>
            <a:endParaRPr lang="en-GB" b="0" i="0" dirty="0">
              <a:solidFill>
                <a:srgbClr val="000000"/>
              </a:solidFill>
              <a:effectLst/>
              <a:latin typeface="Söhne"/>
            </a:endParaRPr>
          </a:p>
          <a:p>
            <a:pPr algn="l">
              <a:buFont typeface="+mj-lt"/>
              <a:buAutoNum type="arabicPeriod"/>
            </a:pPr>
            <a:r>
              <a:rPr lang="en-GB" b="1" i="0" dirty="0">
                <a:solidFill>
                  <a:srgbClr val="000000"/>
                </a:solidFill>
                <a:effectLst/>
                <a:latin typeface="Söhne"/>
              </a:rPr>
              <a:t>Prevention of Economic Losses:</a:t>
            </a:r>
            <a:endParaRPr lang="en-GB" b="0" i="0" dirty="0">
              <a:solidFill>
                <a:srgbClr val="000000"/>
              </a:solidFill>
              <a:effectLst/>
              <a:latin typeface="Söhne"/>
            </a:endParaRPr>
          </a:p>
          <a:p>
            <a:pPr marL="742950" lvl="1" indent="-285750" algn="l">
              <a:buFont typeface="+mj-lt"/>
              <a:buAutoNum type="arabicPeriod"/>
            </a:pPr>
            <a:r>
              <a:rPr lang="en-GB" b="0" i="0" dirty="0">
                <a:solidFill>
                  <a:srgbClr val="000000"/>
                </a:solidFill>
                <a:effectLst/>
                <a:latin typeface="Söhne"/>
              </a:rPr>
              <a:t>SA4D contributes to risk reduction through improved urban planning and management, preventing economic losses related to damage to infrastructure, properties, and commercial activities caused by floods.</a:t>
            </a:r>
          </a:p>
          <a:p>
            <a:pPr algn="l">
              <a:buFont typeface="+mj-lt"/>
              <a:buAutoNum type="arabicPeriod"/>
            </a:pPr>
            <a:r>
              <a:rPr lang="en-GB" b="1" i="0" dirty="0">
                <a:solidFill>
                  <a:srgbClr val="000000"/>
                </a:solidFill>
                <a:effectLst/>
                <a:latin typeface="Söhne"/>
              </a:rPr>
              <a:t>Reduction of Emergency Costs:</a:t>
            </a:r>
            <a:endParaRPr lang="en-GB" b="0" i="0" dirty="0">
              <a:solidFill>
                <a:srgbClr val="000000"/>
              </a:solidFill>
              <a:effectLst/>
              <a:latin typeface="Söhne"/>
            </a:endParaRPr>
          </a:p>
          <a:p>
            <a:pPr marL="742950" lvl="1" indent="-285750" algn="l">
              <a:buFont typeface="+mj-lt"/>
              <a:buAutoNum type="arabicPeriod"/>
            </a:pPr>
            <a:r>
              <a:rPr lang="en-GB" b="0" i="0" dirty="0">
                <a:solidFill>
                  <a:srgbClr val="000000"/>
                </a:solidFill>
                <a:effectLst/>
                <a:latin typeface="Söhne"/>
              </a:rPr>
              <a:t>Enabling a timely response, SA4D reduces the need for costly emergency interventions, promoting more efficient management of the city's financial resources.</a:t>
            </a:r>
          </a:p>
          <a:p>
            <a:pPr algn="l">
              <a:buFont typeface="+mj-lt"/>
              <a:buAutoNum type="arabicPeriod"/>
            </a:pPr>
            <a:r>
              <a:rPr lang="en-GB" b="1" i="0" dirty="0">
                <a:solidFill>
                  <a:srgbClr val="000000"/>
                </a:solidFill>
                <a:effectLst/>
                <a:latin typeface="Söhne"/>
              </a:rPr>
              <a:t>Promotion of Sustainability and Economic Attractiveness:</a:t>
            </a:r>
            <a:endParaRPr lang="en-GB" b="0" i="0" dirty="0">
              <a:solidFill>
                <a:srgbClr val="000000"/>
              </a:solidFill>
              <a:effectLst/>
              <a:latin typeface="Söhne"/>
            </a:endParaRPr>
          </a:p>
          <a:p>
            <a:pPr marL="742950" lvl="1" indent="-285750" algn="l">
              <a:buFont typeface="+mj-lt"/>
              <a:buAutoNum type="arabicPeriod"/>
            </a:pPr>
            <a:r>
              <a:rPr lang="en-GB" b="0" i="0" dirty="0">
                <a:solidFill>
                  <a:srgbClr val="000000"/>
                </a:solidFill>
                <a:effectLst/>
                <a:latin typeface="Söhne"/>
              </a:rPr>
              <a:t>SA4D supports sustainable urban planning, water resource management, and carbon emission reduction, making the city more attractive for sustainable investments and resilient economic activities. Risk reduction is supported by compensation projects that generate economic gains, self-financing interventions.</a:t>
            </a:r>
          </a:p>
          <a:p>
            <a:pPr algn="l">
              <a:buFont typeface="+mj-lt"/>
              <a:buAutoNum type="arabicPeriod"/>
            </a:pPr>
            <a:r>
              <a:rPr lang="en-GB" b="1" i="0" dirty="0">
                <a:solidFill>
                  <a:srgbClr val="000000"/>
                </a:solidFill>
                <a:effectLst/>
                <a:latin typeface="Söhne"/>
              </a:rPr>
              <a:t>Development of Local Technologies and Skills:</a:t>
            </a:r>
            <a:endParaRPr lang="en-GB" b="0" i="0" dirty="0">
              <a:solidFill>
                <a:srgbClr val="000000"/>
              </a:solidFill>
              <a:effectLst/>
              <a:latin typeface="Söhne"/>
            </a:endParaRPr>
          </a:p>
          <a:p>
            <a:pPr marL="742950" lvl="1" indent="-285750" algn="l">
              <a:buFont typeface="+mj-lt"/>
              <a:buAutoNum type="arabicPeriod"/>
            </a:pPr>
            <a:r>
              <a:rPr lang="en-GB" b="0" i="0" dirty="0">
                <a:solidFill>
                  <a:srgbClr val="000000"/>
                </a:solidFill>
                <a:effectLst/>
                <a:latin typeface="Söhne"/>
              </a:rPr>
              <a:t>The implementation of SA4D requires specialized skills, creating opportunities for the development of local technologies and the training of professionals in the field of environmental technologies.</a:t>
            </a:r>
          </a:p>
          <a:p>
            <a:pPr algn="l">
              <a:buFont typeface="+mj-lt"/>
              <a:buAutoNum type="arabicPeriod"/>
            </a:pPr>
            <a:r>
              <a:rPr lang="en-GB" b="1" i="0" dirty="0">
                <a:solidFill>
                  <a:srgbClr val="000000"/>
                </a:solidFill>
                <a:effectLst/>
                <a:latin typeface="Söhne"/>
              </a:rPr>
              <a:t>Growth of the Environmental Technology Sector:</a:t>
            </a:r>
            <a:endParaRPr lang="en-GB" b="0" i="0" dirty="0">
              <a:solidFill>
                <a:srgbClr val="000000"/>
              </a:solidFill>
              <a:effectLst/>
              <a:latin typeface="Söhne"/>
            </a:endParaRPr>
          </a:p>
          <a:p>
            <a:pPr marL="742950" lvl="1" indent="-285750" algn="l">
              <a:buFont typeface="+mj-lt"/>
              <a:buAutoNum type="arabicPeriod"/>
            </a:pPr>
            <a:r>
              <a:rPr lang="en-GB" b="0" i="0" dirty="0">
                <a:solidFill>
                  <a:srgbClr val="000000"/>
                </a:solidFill>
                <a:effectLst/>
                <a:latin typeface="Söhne"/>
              </a:rPr>
              <a:t>The adoption of SA4D acts as a catalyst for the development of the local environmental technology sector, fostering the creation of businesses and start-ups dedicated to innovative solutions for environmental management.</a:t>
            </a:r>
          </a:p>
          <a:p>
            <a:pPr algn="l">
              <a:buFont typeface="+mj-lt"/>
              <a:buAutoNum type="arabicPeriod"/>
            </a:pPr>
            <a:r>
              <a:rPr lang="en-GB" b="1" i="0" dirty="0">
                <a:solidFill>
                  <a:srgbClr val="000000"/>
                </a:solidFill>
                <a:effectLst/>
                <a:latin typeface="Söhne"/>
              </a:rPr>
              <a:t>Increase in Safety and Resilience:</a:t>
            </a:r>
            <a:endParaRPr lang="en-GB" b="0" i="0" dirty="0">
              <a:solidFill>
                <a:srgbClr val="000000"/>
              </a:solidFill>
              <a:effectLst/>
              <a:latin typeface="Söhne"/>
            </a:endParaRPr>
          </a:p>
          <a:p>
            <a:pPr marL="742950" lvl="1" indent="-285750" algn="l">
              <a:buFont typeface="+mj-lt"/>
              <a:buAutoNum type="arabicPeriod"/>
            </a:pPr>
            <a:r>
              <a:rPr lang="en-GB" b="0" i="0" dirty="0">
                <a:solidFill>
                  <a:srgbClr val="000000"/>
                </a:solidFill>
                <a:effectLst/>
                <a:latin typeface="Söhne"/>
              </a:rPr>
              <a:t>By reducing risk, SA4D improves the safety of residents, contributing to the attractiveness of the city as a place of residence and promoting the stability and resilience of the territory.</a:t>
            </a:r>
          </a:p>
          <a:p>
            <a:pPr algn="l">
              <a:buFont typeface="+mj-lt"/>
              <a:buAutoNum type="arabicPeriod"/>
            </a:pPr>
            <a:r>
              <a:rPr lang="en-GB" b="1" i="0" dirty="0">
                <a:solidFill>
                  <a:srgbClr val="000000"/>
                </a:solidFill>
                <a:effectLst/>
                <a:latin typeface="Söhne"/>
              </a:rPr>
              <a:t>Access to Funding for Sustainable Projects:</a:t>
            </a:r>
            <a:endParaRPr lang="en-GB" b="0" i="0" dirty="0">
              <a:solidFill>
                <a:srgbClr val="000000"/>
              </a:solidFill>
              <a:effectLst/>
              <a:latin typeface="Söhne"/>
            </a:endParaRPr>
          </a:p>
          <a:p>
            <a:pPr marL="742950" lvl="1" indent="-285750" algn="l">
              <a:buFont typeface="+mj-lt"/>
              <a:buAutoNum type="arabicPeriod"/>
            </a:pPr>
            <a:r>
              <a:rPr lang="en-GB" b="0" i="0" dirty="0">
                <a:solidFill>
                  <a:srgbClr val="000000"/>
                </a:solidFill>
                <a:effectLst/>
                <a:latin typeface="Söhne"/>
              </a:rPr>
              <a:t>SA4D provides data and analysis to support the city in accessing funding and funds dedicated to sustainable projects, reducing money wastage, and encouraging efficient resource use.</a:t>
            </a:r>
          </a:p>
          <a:p>
            <a:pPr algn="l"/>
            <a:r>
              <a:rPr lang="en-GB" b="0" i="0" dirty="0">
                <a:solidFill>
                  <a:srgbClr val="000000"/>
                </a:solidFill>
                <a:effectLst/>
                <a:latin typeface="Söhne"/>
              </a:rPr>
              <a:t>SA4D not only offers direct benefits in environmental risk management but also creates an environment conducive to sustainable economic growth, stimulating innovation, attracting investments, and promoting a resilient, future-oriented local economy.</a:t>
            </a:r>
          </a:p>
          <a:p>
            <a:br>
              <a:rPr lang="en-GB" b="0" i="0" dirty="0">
                <a:solidFill>
                  <a:srgbClr val="000000"/>
                </a:solidFill>
                <a:effectLst/>
                <a:latin typeface="Söhne"/>
              </a:rPr>
            </a:br>
            <a:endParaRPr lang="en-GB" dirty="0"/>
          </a:p>
        </p:txBody>
      </p:sp>
      <p:sp>
        <p:nvSpPr>
          <p:cNvPr id="4" name="Slide Number Placeholder 3"/>
          <p:cNvSpPr>
            <a:spLocks noGrp="1"/>
          </p:cNvSpPr>
          <p:nvPr>
            <p:ph type="sldNum" sz="quarter" idx="5"/>
          </p:nvPr>
        </p:nvSpPr>
        <p:spPr/>
        <p:txBody>
          <a:bodyPr/>
          <a:lstStyle/>
          <a:p>
            <a:fld id="{8C18E062-BBD6-4F08-BFFA-3263573559BD}" type="slidenum">
              <a:rPr lang="it-IT" smtClean="0"/>
              <a:pPr/>
              <a:t>10</a:t>
            </a:fld>
            <a:endParaRPr lang="it-IT"/>
          </a:p>
        </p:txBody>
      </p:sp>
    </p:spTree>
    <p:extLst>
      <p:ext uri="{BB962C8B-B14F-4D97-AF65-F5344CB8AC3E}">
        <p14:creationId xmlns:p14="http://schemas.microsoft.com/office/powerpoint/2010/main" val="1123462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374151"/>
                </a:solidFill>
                <a:effectLst/>
                <a:latin typeface="Söhne"/>
              </a:rPr>
              <a:t>"The 'growing threats associated with climate change and disasters' refer to the increasing problematic situations and extreme phenomena associated with global climate change. These threats include extreme weather events such as hurricanes, floods, droughts, wildfires, and other phenomena related to climate change. The acceleration of global warming has contributed to the exacerbation of these events, increasing their frequency and intensity.</a:t>
            </a:r>
          </a:p>
          <a:p>
            <a:pPr algn="l"/>
            <a:r>
              <a:rPr lang="en-GB" b="0" i="0" dirty="0">
                <a:solidFill>
                  <a:srgbClr val="374151"/>
                </a:solidFill>
                <a:effectLst/>
                <a:latin typeface="Söhne"/>
              </a:rPr>
              <a:t>The 'need for comprehensive strategies to address both challenges simultaneously' indicates the requirement for integrated approaches that simultaneously consider decarbonization and disaster resilience. In other words, the need to address the environmental impact resulting from human activities contributing to climate change while concurrently developing plans and strategies to protect communities from the current and future impacts of natural disasters. These comprehensive strategies aim to unite efforts in the fight against climate change and in preparation for extreme events.“</a:t>
            </a:r>
          </a:p>
          <a:p>
            <a:pPr algn="l"/>
            <a:r>
              <a:rPr lang="en-GB" b="0" i="0" dirty="0">
                <a:solidFill>
                  <a:srgbClr val="374151"/>
                </a:solidFill>
                <a:effectLst/>
                <a:latin typeface="Söhne"/>
              </a:rPr>
              <a:t>The emergence of a joint need to address both climate change and human needs has underscored the demand for multifunctional tools. On one hand, it is crucial to have advanced tools capable of monitoring and thoroughly understanding the issue of climate change. These tools should be able to collect real-time data, </a:t>
            </a:r>
            <a:r>
              <a:rPr lang="en-GB" b="0" i="0" dirty="0" err="1">
                <a:solidFill>
                  <a:srgbClr val="374151"/>
                </a:solidFill>
                <a:effectLst/>
                <a:latin typeface="Söhne"/>
              </a:rPr>
              <a:t>analyze</a:t>
            </a:r>
            <a:r>
              <a:rPr lang="en-GB" b="0" i="0" dirty="0">
                <a:solidFill>
                  <a:srgbClr val="374151"/>
                </a:solidFill>
                <a:effectLst/>
                <a:latin typeface="Söhne"/>
              </a:rPr>
              <a:t> trends, and provide essential information for decarbonization and sustainable environmental resource management.</a:t>
            </a:r>
          </a:p>
          <a:p>
            <a:pPr algn="l"/>
            <a:r>
              <a:rPr lang="en-GB" b="0" i="0" dirty="0">
                <a:solidFill>
                  <a:srgbClr val="374151"/>
                </a:solidFill>
                <a:effectLst/>
                <a:latin typeface="Söhne"/>
              </a:rPr>
              <a:t>On the other hand, the presence of tools attuned to human needs and communities has proven equally essential. These tools should be designed to understand daily challenges, assess community vulnerabilities, and identify practical and adaptive solutions. The integration of these two approaches, one focused on climate change and the other on human needs, represents a significant step toward creating comprehensive tools that can guide effective actions to address environmental issues and enhance community resilience in the face of ever-evolving challenges.</a:t>
            </a:r>
          </a:p>
          <a:p>
            <a:pPr algn="l"/>
            <a:r>
              <a:rPr lang="en-GB" b="1" i="0" dirty="0">
                <a:solidFill>
                  <a:srgbClr val="374151"/>
                </a:solidFill>
                <a:effectLst/>
                <a:latin typeface="Söhne"/>
              </a:rPr>
              <a:t>Intersection of Decarbonization and Disaster Resilience in a Territorial Context with the Importance of Earth Observation Strategies</a:t>
            </a:r>
            <a:endParaRPr lang="en-GB" b="0" i="0" dirty="0">
              <a:solidFill>
                <a:srgbClr val="374151"/>
              </a:solidFill>
              <a:effectLst/>
              <a:latin typeface="Söhne"/>
            </a:endParaRPr>
          </a:p>
          <a:p>
            <a:pPr algn="l"/>
            <a:r>
              <a:rPr lang="en-GB" b="1" i="0" dirty="0">
                <a:solidFill>
                  <a:srgbClr val="374151"/>
                </a:solidFill>
                <a:effectLst/>
                <a:latin typeface="Söhne"/>
              </a:rPr>
              <a:t>Territorial Context:</a:t>
            </a:r>
            <a:r>
              <a:rPr lang="en-GB" b="0" i="0" dirty="0">
                <a:solidFill>
                  <a:srgbClr val="374151"/>
                </a:solidFill>
                <a:effectLst/>
                <a:latin typeface="Söhne"/>
              </a:rPr>
              <a:t> In a specific territorial context, such as a city or region, the interaction between decarbonization and disaster resilience becomes even more immediate. Urban planning, resource management, and disaster preparedness are key aspects to ensure the sustainability and safety of the local community.</a:t>
            </a:r>
          </a:p>
          <a:p>
            <a:pPr algn="l"/>
            <a:r>
              <a:rPr lang="en-GB" b="1" i="0" dirty="0">
                <a:solidFill>
                  <a:srgbClr val="374151"/>
                </a:solidFill>
                <a:effectLst/>
                <a:latin typeface="Söhne"/>
              </a:rPr>
              <a:t>Local Decarbonization:</a:t>
            </a:r>
            <a:r>
              <a:rPr lang="en-GB" b="0" i="0" dirty="0">
                <a:solidFill>
                  <a:srgbClr val="374151"/>
                </a:solidFill>
                <a:effectLst/>
                <a:latin typeface="Söhne"/>
              </a:rPr>
              <a:t> Local-level decarbonization involves the adoption of sustainable energy solutions, such as integrating renewable energy into the local power grid, promoting zero-emission mobility, and designing low-impact environmental buildings. These initiatives not only contribute to emission reduction but also create a foundation for a more sustainable and resilient economy.</a:t>
            </a:r>
          </a:p>
          <a:p>
            <a:pPr algn="l"/>
            <a:r>
              <a:rPr lang="en-GB" b="1" i="0" dirty="0">
                <a:solidFill>
                  <a:srgbClr val="374151"/>
                </a:solidFill>
                <a:effectLst/>
                <a:latin typeface="Söhne"/>
              </a:rPr>
              <a:t>Local Disaster Resilience:</a:t>
            </a:r>
            <a:r>
              <a:rPr lang="en-GB" b="0" i="0" dirty="0">
                <a:solidFill>
                  <a:srgbClr val="374151"/>
                </a:solidFill>
                <a:effectLst/>
                <a:latin typeface="Söhne"/>
              </a:rPr>
              <a:t> Local disaster resilience focuses on preparing the community for events such as floods, fires, earthquakes, or other specific risks in the area. This includes creating local emergency plans, implementing resilient infrastructure, and raising awareness among the population about safety practices.</a:t>
            </a:r>
          </a:p>
          <a:p>
            <a:pPr algn="l"/>
            <a:r>
              <a:rPr lang="en-GB" b="1" i="0" dirty="0">
                <a:solidFill>
                  <a:srgbClr val="374151"/>
                </a:solidFill>
                <a:effectLst/>
                <a:latin typeface="Söhne"/>
              </a:rPr>
              <a:t>Territorial Intersection:</a:t>
            </a:r>
            <a:r>
              <a:rPr lang="en-GB" b="0" i="0" dirty="0">
                <a:solidFill>
                  <a:srgbClr val="374151"/>
                </a:solidFill>
                <a:effectLst/>
                <a:latin typeface="Söhne"/>
              </a:rPr>
              <a:t> In the territorial context, the interaction between decarbonization and disaster resilience is manifested through integrated urban planning strategies. For example, the design of urban green spaces not only promotes carbon capture but also acts as a natural barrier against floods. Furthermore, the promotion of eco-friendly public transportation not only reduces emissions but also enhances mobility during emergency situations.</a:t>
            </a:r>
          </a:p>
          <a:p>
            <a:pPr algn="l"/>
            <a:r>
              <a:rPr lang="en-GB" b="1" i="0" dirty="0">
                <a:solidFill>
                  <a:srgbClr val="374151"/>
                </a:solidFill>
                <a:effectLst/>
                <a:latin typeface="Söhne"/>
              </a:rPr>
              <a:t>Importance of Local Earth Observation Strategies:</a:t>
            </a:r>
            <a:r>
              <a:rPr lang="en-GB" b="0" i="0" dirty="0">
                <a:solidFill>
                  <a:srgbClr val="374151"/>
                </a:solidFill>
                <a:effectLst/>
                <a:latin typeface="Söhne"/>
              </a:rPr>
              <a:t> Local-level earth observation strategies become crucial for monitoring specific environmental impacts and climate changes that directly influence the territory. Detailed data collected from local sensors and monitoring networks allow for a rapid response to extreme weather events and provide crucial information for sustainable management of local resources.</a:t>
            </a:r>
          </a:p>
          <a:p>
            <a:pPr algn="l"/>
            <a:r>
              <a:rPr lang="en-GB" b="0" i="0" dirty="0">
                <a:solidFill>
                  <a:srgbClr val="374151"/>
                </a:solidFill>
                <a:effectLst/>
                <a:latin typeface="Söhne"/>
              </a:rPr>
              <a:t>In summary, addressing decarbonization and disaster resilience in a territorial context requires strategies tailored to the specific needs of the local community. Earth observations provide the necessary informational foundation to guide targeted decisions and interventions, ensuring a sustainable and secure future for the considered territory.</a:t>
            </a:r>
          </a:p>
        </p:txBody>
      </p:sp>
      <p:sp>
        <p:nvSpPr>
          <p:cNvPr id="4" name="Slide Number Placeholder 3"/>
          <p:cNvSpPr>
            <a:spLocks noGrp="1"/>
          </p:cNvSpPr>
          <p:nvPr>
            <p:ph type="sldNum" sz="quarter" idx="5"/>
          </p:nvPr>
        </p:nvSpPr>
        <p:spPr/>
        <p:txBody>
          <a:bodyPr/>
          <a:lstStyle/>
          <a:p>
            <a:fld id="{8C18E062-BBD6-4F08-BFFA-3263573559BD}" type="slidenum">
              <a:rPr lang="it-IT" smtClean="0"/>
              <a:pPr/>
              <a:t>2</a:t>
            </a:fld>
            <a:endParaRPr lang="it-IT"/>
          </a:p>
        </p:txBody>
      </p:sp>
    </p:spTree>
    <p:extLst>
      <p:ext uri="{BB962C8B-B14F-4D97-AF65-F5344CB8AC3E}">
        <p14:creationId xmlns:p14="http://schemas.microsoft.com/office/powerpoint/2010/main" val="3223671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en-GB" b="0" i="0" dirty="0">
                <a:solidFill>
                  <a:srgbClr val="374151"/>
                </a:solidFill>
                <a:effectLst/>
                <a:latin typeface="Söhne"/>
              </a:rPr>
              <a:t>Needs related to environmental disasters:</a:t>
            </a:r>
          </a:p>
          <a:p>
            <a:pPr algn="l">
              <a:buFont typeface="+mj-lt"/>
              <a:buAutoNum type="arabicPeriod"/>
            </a:pPr>
            <a:r>
              <a:rPr lang="en-GB" b="1" i="0" dirty="0">
                <a:solidFill>
                  <a:srgbClr val="374151"/>
                </a:solidFill>
                <a:effectLst/>
                <a:latin typeface="Söhne"/>
              </a:rPr>
              <a:t>Understanding the Risk and Assessing its Severity:</a:t>
            </a:r>
            <a:r>
              <a:rPr lang="en-GB" b="0" i="0" dirty="0">
                <a:solidFill>
                  <a:srgbClr val="374151"/>
                </a:solidFill>
                <a:effectLst/>
                <a:latin typeface="Söhne"/>
              </a:rPr>
              <a:t> Implement constant and real-time monitoring systems to ensure continuous awareness of the risk and accurately assess its severity.</a:t>
            </a:r>
          </a:p>
          <a:p>
            <a:pPr algn="l">
              <a:buFont typeface="+mj-lt"/>
              <a:buAutoNum type="arabicPeriod"/>
            </a:pPr>
            <a:r>
              <a:rPr lang="en-GB" b="1" i="0" dirty="0">
                <a:solidFill>
                  <a:srgbClr val="374151"/>
                </a:solidFill>
                <a:effectLst/>
                <a:latin typeface="Söhne"/>
              </a:rPr>
              <a:t>Understanding Possible Risks, Simulating Damages, and Developing Mitigations: </a:t>
            </a:r>
            <a:r>
              <a:rPr lang="en-GB" b="0" i="0" dirty="0">
                <a:solidFill>
                  <a:srgbClr val="374151"/>
                </a:solidFill>
                <a:effectLst/>
                <a:latin typeface="Söhne"/>
              </a:rPr>
              <a:t>Develop advanced simulation models to more accurately predict potential damages from different disaster scenarios, enabling the design of more effective mitigations.</a:t>
            </a:r>
          </a:p>
          <a:p>
            <a:pPr algn="l">
              <a:buFont typeface="+mj-lt"/>
              <a:buAutoNum type="arabicPeriod"/>
            </a:pPr>
            <a:r>
              <a:rPr lang="en-GB" b="1" i="0" dirty="0">
                <a:solidFill>
                  <a:srgbClr val="374151"/>
                </a:solidFill>
                <a:effectLst/>
                <a:latin typeface="Söhne"/>
              </a:rPr>
              <a:t>Safe Evacuation: </a:t>
            </a:r>
            <a:r>
              <a:rPr lang="en-GB" b="0" i="0" dirty="0">
                <a:solidFill>
                  <a:srgbClr val="374151"/>
                </a:solidFill>
                <a:effectLst/>
                <a:latin typeface="Söhne"/>
              </a:rPr>
              <a:t>Actively involve the community in designing evacuation plans, incorporating local feedback, and ensuring the presence of safe and accessible evacuation routes.</a:t>
            </a:r>
          </a:p>
          <a:p>
            <a:pPr algn="l">
              <a:buFont typeface="+mj-lt"/>
              <a:buAutoNum type="arabicPeriod"/>
            </a:pPr>
            <a:r>
              <a:rPr lang="en-GB" b="1" i="0" dirty="0">
                <a:solidFill>
                  <a:srgbClr val="374151"/>
                </a:solidFill>
                <a:effectLst/>
                <a:latin typeface="Söhne"/>
              </a:rPr>
              <a:t>Reliable Communications:</a:t>
            </a:r>
            <a:r>
              <a:rPr lang="en-GB" b="0" i="0" dirty="0">
                <a:solidFill>
                  <a:srgbClr val="374151"/>
                </a:solidFill>
                <a:effectLst/>
                <a:latin typeface="Söhne"/>
              </a:rPr>
              <a:t> Utilize emerging technologies such as resilient communication networks and timely real-time data-based alert systems to ensure the rapid and reliable dissemination of critical information during and after a disaster.</a:t>
            </a:r>
          </a:p>
          <a:p>
            <a:pPr algn="l"/>
            <a:r>
              <a:rPr lang="en-GB" b="0" i="0" dirty="0">
                <a:solidFill>
                  <a:srgbClr val="374151"/>
                </a:solidFill>
                <a:effectLst/>
                <a:latin typeface="Söhne"/>
              </a:rPr>
              <a:t>Requirements related to environmental disasters:</a:t>
            </a:r>
          </a:p>
          <a:p>
            <a:pPr algn="l">
              <a:buFont typeface="+mj-lt"/>
              <a:buAutoNum type="arabicPeriod"/>
            </a:pPr>
            <a:r>
              <a:rPr lang="en-GB" b="1" i="0" dirty="0">
                <a:solidFill>
                  <a:srgbClr val="374151"/>
                </a:solidFill>
                <a:effectLst/>
                <a:latin typeface="Söhne"/>
              </a:rPr>
              <a:t>Disaster Management Planning; </a:t>
            </a:r>
            <a:r>
              <a:rPr lang="en-GB" b="0" i="0" dirty="0">
                <a:solidFill>
                  <a:srgbClr val="374151"/>
                </a:solidFill>
                <a:effectLst/>
                <a:latin typeface="Söhne"/>
              </a:rPr>
              <a:t>Maintain flexibility in disaster management plans, allowing timely updates based on evolving information and experience gained from regular simulations.</a:t>
            </a:r>
          </a:p>
          <a:p>
            <a:pPr algn="l">
              <a:buFont typeface="+mj-lt"/>
              <a:buAutoNum type="arabicPeriod"/>
            </a:pPr>
            <a:r>
              <a:rPr lang="en-GB" b="1" i="0" dirty="0">
                <a:solidFill>
                  <a:srgbClr val="374151"/>
                </a:solidFill>
                <a:effectLst/>
                <a:latin typeface="Söhne"/>
              </a:rPr>
              <a:t>Training and Preparedness:</a:t>
            </a:r>
            <a:r>
              <a:rPr lang="en-GB" b="0" i="0" dirty="0">
                <a:solidFill>
                  <a:srgbClr val="374151"/>
                </a:solidFill>
                <a:effectLst/>
                <a:latin typeface="Söhne"/>
              </a:rPr>
              <a:t> Incorporate advanced learning techniques, such as virtual simulations and scenario-based training, to enhance the effectiveness of preparation for both emergency personnel and the local population.</a:t>
            </a:r>
          </a:p>
          <a:p>
            <a:pPr algn="l">
              <a:buFont typeface="+mj-lt"/>
              <a:buAutoNum type="arabicPeriod"/>
            </a:pPr>
            <a:r>
              <a:rPr lang="en-GB" b="1" i="0" dirty="0">
                <a:solidFill>
                  <a:srgbClr val="374151"/>
                </a:solidFill>
                <a:effectLst/>
                <a:latin typeface="Söhne"/>
              </a:rPr>
              <a:t>Monitoring Technologies:</a:t>
            </a:r>
            <a:r>
              <a:rPr lang="en-GB" b="0" i="0" dirty="0">
                <a:solidFill>
                  <a:srgbClr val="374151"/>
                </a:solidFill>
                <a:effectLst/>
                <a:latin typeface="Söhne"/>
              </a:rPr>
              <a:t> Implement advanced sensor networks and remote monitoring technologies for broader and more detailed coverage, enabling a quicker and more precise response to signs of imminent disasters.</a:t>
            </a:r>
          </a:p>
          <a:p>
            <a:pPr algn="l">
              <a:buFont typeface="+mj-lt"/>
              <a:buAutoNum type="arabicPeriod"/>
            </a:pPr>
            <a:r>
              <a:rPr lang="en-GB" b="1" i="0" dirty="0">
                <a:solidFill>
                  <a:srgbClr val="374151"/>
                </a:solidFill>
                <a:effectLst/>
                <a:latin typeface="Söhne"/>
              </a:rPr>
              <a:t>Risk Reduction </a:t>
            </a:r>
            <a:r>
              <a:rPr lang="en-GB" b="1" i="0" dirty="0" err="1">
                <a:solidFill>
                  <a:srgbClr val="374151"/>
                </a:solidFill>
                <a:effectLst/>
                <a:latin typeface="Söhne"/>
              </a:rPr>
              <a:t>Strategies:</a:t>
            </a:r>
            <a:r>
              <a:rPr lang="en-GB" b="0" i="0" dirty="0" err="1">
                <a:solidFill>
                  <a:srgbClr val="374151"/>
                </a:solidFill>
                <a:effectLst/>
                <a:latin typeface="Söhne"/>
              </a:rPr>
              <a:t>Introduce</a:t>
            </a:r>
            <a:r>
              <a:rPr lang="en-GB" b="0" i="0" dirty="0">
                <a:solidFill>
                  <a:srgbClr val="374151"/>
                </a:solidFill>
                <a:effectLst/>
                <a:latin typeface="Söhne"/>
              </a:rPr>
              <a:t> innovative technologies for sustainable water resource management, prediction, and prevention of forest fires, and resilient urban design to mitigate long-term risks.</a:t>
            </a:r>
          </a:p>
          <a:p>
            <a:pPr algn="l">
              <a:buFont typeface="+mj-lt"/>
              <a:buAutoNum type="arabicPeriod"/>
            </a:pPr>
            <a:r>
              <a:rPr lang="en-GB" b="1" i="0" dirty="0">
                <a:solidFill>
                  <a:srgbClr val="374151"/>
                </a:solidFill>
                <a:effectLst/>
                <a:latin typeface="Söhne"/>
              </a:rPr>
              <a:t>Environmental </a:t>
            </a:r>
            <a:r>
              <a:rPr lang="en-GB" b="1" i="0" dirty="0" err="1">
                <a:solidFill>
                  <a:srgbClr val="374151"/>
                </a:solidFill>
                <a:effectLst/>
                <a:latin typeface="Söhne"/>
              </a:rPr>
              <a:t>Sustainability:</a:t>
            </a:r>
            <a:r>
              <a:rPr lang="en-GB" b="0" i="0" dirty="0" err="1">
                <a:solidFill>
                  <a:srgbClr val="374151"/>
                </a:solidFill>
                <a:effectLst/>
                <a:latin typeface="Söhne"/>
              </a:rPr>
              <a:t>Incorporate</a:t>
            </a:r>
            <a:r>
              <a:rPr lang="en-GB" b="0" i="0" dirty="0">
                <a:solidFill>
                  <a:srgbClr val="374151"/>
                </a:solidFill>
                <a:effectLst/>
                <a:latin typeface="Söhne"/>
              </a:rPr>
              <a:t> environmental sustainability criteria in the selection of materials for use in post-disaster reconstruction, promoting eco-friendly practices and reducing the overall environmental impact of recovery activities.</a:t>
            </a:r>
          </a:p>
          <a:p>
            <a:endParaRPr lang="de-DE" dirty="0"/>
          </a:p>
        </p:txBody>
      </p:sp>
      <p:sp>
        <p:nvSpPr>
          <p:cNvPr id="4" name="Foliennummernplatzhalter 3"/>
          <p:cNvSpPr>
            <a:spLocks noGrp="1"/>
          </p:cNvSpPr>
          <p:nvPr>
            <p:ph type="sldNum" sz="quarter" idx="5"/>
          </p:nvPr>
        </p:nvSpPr>
        <p:spPr/>
        <p:txBody>
          <a:bodyPr/>
          <a:lstStyle/>
          <a:p>
            <a:fld id="{8C18E062-BBD6-4F08-BFFA-3263573559BD}" type="slidenum">
              <a:rPr lang="it-IT" smtClean="0"/>
              <a:pPr/>
              <a:t>3</a:t>
            </a:fld>
            <a:endParaRPr lang="it-IT"/>
          </a:p>
        </p:txBody>
      </p:sp>
    </p:spTree>
    <p:extLst>
      <p:ext uri="{BB962C8B-B14F-4D97-AF65-F5344CB8AC3E}">
        <p14:creationId xmlns:p14="http://schemas.microsoft.com/office/powerpoint/2010/main" val="3017110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374151"/>
                </a:solidFill>
                <a:effectLst/>
                <a:latin typeface="Söhne"/>
              </a:rPr>
              <a:t>Satellite technologies play a fundamental role in supporting disaster risk management in multiple ways. Here are some of the key contributions:</a:t>
            </a:r>
          </a:p>
          <a:p>
            <a:pPr algn="l">
              <a:buFont typeface="+mj-lt"/>
              <a:buAutoNum type="arabicPeriod"/>
            </a:pPr>
            <a:r>
              <a:rPr lang="en-GB" b="1" i="0" dirty="0">
                <a:solidFill>
                  <a:srgbClr val="374151"/>
                </a:solidFill>
                <a:effectLst/>
                <a:latin typeface="Söhne"/>
              </a:rPr>
              <a:t>Monitoring and Early Detection:</a:t>
            </a:r>
            <a:r>
              <a:rPr lang="en-GB" b="0" i="0" dirty="0">
                <a:solidFill>
                  <a:srgbClr val="374151"/>
                </a:solidFill>
                <a:effectLst/>
                <a:latin typeface="Söhne"/>
              </a:rPr>
              <a:t> Satellites provide a global and real-time view of the planet, enabling constant monitoring of environmental conditions. They can detect early signs of natural events such as earthquakes, floods, wildfires, and storms. Early detection is crucial to promptly activate warning systems and prepare communities for impending emergencies.</a:t>
            </a:r>
          </a:p>
          <a:p>
            <a:pPr algn="l">
              <a:buFont typeface="+mj-lt"/>
              <a:buAutoNum type="arabicPeriod"/>
            </a:pPr>
            <a:r>
              <a:rPr lang="en-GB" b="1" i="0" dirty="0">
                <a:solidFill>
                  <a:srgbClr val="374151"/>
                </a:solidFill>
                <a:effectLst/>
                <a:latin typeface="Söhne"/>
              </a:rPr>
              <a:t>Mapping and Land Analysis:</a:t>
            </a:r>
            <a:r>
              <a:rPr lang="en-GB" b="0" i="0" dirty="0">
                <a:solidFill>
                  <a:srgbClr val="374151"/>
                </a:solidFill>
                <a:effectLst/>
                <a:latin typeface="Söhne"/>
              </a:rPr>
              <a:t> Satellite imagery allows the creation of detailed and up-to-date maps of disaster-affected areas. These maps are essential for assessing the extent of damage, identifying the most affected areas, and planning rescue interventions. Satellite mapping can also help in risk assessment before a disaster occurs, contributing to land planning.</a:t>
            </a:r>
          </a:p>
          <a:p>
            <a:pPr algn="l">
              <a:buFont typeface="+mj-lt"/>
              <a:buAutoNum type="arabicPeriod"/>
            </a:pPr>
            <a:r>
              <a:rPr lang="en-GB" b="1" i="0" dirty="0">
                <a:solidFill>
                  <a:srgbClr val="374151"/>
                </a:solidFill>
                <a:effectLst/>
                <a:latin typeface="Söhne"/>
              </a:rPr>
              <a:t>Communication and Coordination:</a:t>
            </a:r>
            <a:r>
              <a:rPr lang="en-GB" b="0" i="0" dirty="0">
                <a:solidFill>
                  <a:srgbClr val="374151"/>
                </a:solidFill>
                <a:effectLst/>
                <a:latin typeface="Söhne"/>
              </a:rPr>
              <a:t> Satellites facilitate communication during emergency situations. They enable the rapid transfer of vital information to local, national, and international authorities, improving the coordination of rescue efforts. Additionally, satellite images can be shared with field operators to guide them to the most affected areas.</a:t>
            </a:r>
          </a:p>
          <a:p>
            <a:pPr algn="l">
              <a:buFont typeface="+mj-lt"/>
              <a:buAutoNum type="arabicPeriod"/>
            </a:pPr>
            <a:r>
              <a:rPr lang="en-GB" b="1" i="0" dirty="0">
                <a:solidFill>
                  <a:srgbClr val="374151"/>
                </a:solidFill>
                <a:effectLst/>
                <a:latin typeface="Söhne"/>
              </a:rPr>
              <a:t>Long-Term Environmental Monitoring:</a:t>
            </a:r>
            <a:r>
              <a:rPr lang="en-GB" b="0" i="0" dirty="0">
                <a:solidFill>
                  <a:srgbClr val="374151"/>
                </a:solidFill>
                <a:effectLst/>
                <a:latin typeface="Söhne"/>
              </a:rPr>
              <a:t> Satellite technologies enable continuous monitoring of the environment over time. This surveillance is useful for understanding climate patterns, changes in land use, and other factors that may contribute to disasters. Such information can be utilized to develop long-term risk mitigation strategies.</a:t>
            </a:r>
          </a:p>
          <a:p>
            <a:pPr algn="l">
              <a:buFont typeface="+mj-lt"/>
              <a:buAutoNum type="arabicPeriod"/>
            </a:pPr>
            <a:r>
              <a:rPr lang="en-GB" b="1" i="0" dirty="0">
                <a:solidFill>
                  <a:srgbClr val="374151"/>
                </a:solidFill>
                <a:effectLst/>
                <a:latin typeface="Söhne"/>
              </a:rPr>
              <a:t>Post-Disaster Damage Assessment:</a:t>
            </a:r>
            <a:r>
              <a:rPr lang="en-GB" b="0" i="0" dirty="0">
                <a:solidFill>
                  <a:srgbClr val="374151"/>
                </a:solidFill>
                <a:effectLst/>
                <a:latin typeface="Söhne"/>
              </a:rPr>
              <a:t> After a catastrophic event, satellites can capture high-resolution images of the affected areas, aiding in damage assessment. This supports rescue efforts, estimation of emergency needs, and planning for the recovery phase.</a:t>
            </a:r>
          </a:p>
          <a:p>
            <a:pPr algn="l"/>
            <a:r>
              <a:rPr lang="en-GB" b="0" i="0" dirty="0">
                <a:solidFill>
                  <a:srgbClr val="374151"/>
                </a:solidFill>
                <a:effectLst/>
                <a:latin typeface="Söhne"/>
              </a:rPr>
              <a:t>Satellite technologies are a key element in disaster risk management, providing timely, detailed, and global information that enables a quicker, more effective, and well-informed response during emergencies.</a:t>
            </a:r>
          </a:p>
          <a:p>
            <a:endParaRPr lang="en-BE" dirty="0"/>
          </a:p>
          <a:p>
            <a:endParaRPr lang="en-GB" dirty="0"/>
          </a:p>
        </p:txBody>
      </p:sp>
      <p:sp>
        <p:nvSpPr>
          <p:cNvPr id="4" name="Slide Number Placeholder 3"/>
          <p:cNvSpPr>
            <a:spLocks noGrp="1"/>
          </p:cNvSpPr>
          <p:nvPr>
            <p:ph type="sldNum" sz="quarter" idx="5"/>
          </p:nvPr>
        </p:nvSpPr>
        <p:spPr/>
        <p:txBody>
          <a:bodyPr/>
          <a:lstStyle/>
          <a:p>
            <a:fld id="{8C18E062-BBD6-4F08-BFFA-3263573559BD}" type="slidenum">
              <a:rPr lang="it-IT" smtClean="0"/>
              <a:pPr/>
              <a:t>4</a:t>
            </a:fld>
            <a:endParaRPr lang="it-IT"/>
          </a:p>
        </p:txBody>
      </p:sp>
    </p:spTree>
    <p:extLst>
      <p:ext uri="{BB962C8B-B14F-4D97-AF65-F5344CB8AC3E}">
        <p14:creationId xmlns:p14="http://schemas.microsoft.com/office/powerpoint/2010/main" val="957441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1" i="0" dirty="0">
                <a:solidFill>
                  <a:srgbClr val="374151"/>
                </a:solidFill>
                <a:effectLst/>
                <a:latin typeface="Söhne"/>
              </a:rPr>
              <a:t>Space Technologies for Disasters</a:t>
            </a:r>
            <a:endParaRPr lang="en-GB" b="0" i="0" dirty="0">
              <a:solidFill>
                <a:srgbClr val="374151"/>
              </a:solidFill>
              <a:effectLst/>
              <a:latin typeface="Söhne"/>
            </a:endParaRPr>
          </a:p>
          <a:p>
            <a:pPr algn="l"/>
            <a:r>
              <a:rPr lang="en-GB" b="0" i="0" dirty="0">
                <a:solidFill>
                  <a:srgbClr val="374151"/>
                </a:solidFill>
                <a:effectLst/>
                <a:latin typeface="Söhne"/>
              </a:rPr>
              <a:t>Advancements in space technologies have opened new perspectives for addressing natural disasters and enhancing emergency management activities. The use of space technologies to monitor, prevent, and respond to disasters is known as "Space Technologies for Disasters." Below are some key aspects of this application:</a:t>
            </a:r>
          </a:p>
          <a:p>
            <a:pPr algn="l">
              <a:buFont typeface="+mj-lt"/>
              <a:buAutoNum type="arabicPeriod"/>
            </a:pPr>
            <a:r>
              <a:rPr lang="en-GB" b="1" i="0" dirty="0">
                <a:solidFill>
                  <a:srgbClr val="374151"/>
                </a:solidFill>
                <a:effectLst/>
                <a:latin typeface="Söhne"/>
              </a:rPr>
              <a:t>Earth Observation:</a:t>
            </a:r>
            <a:r>
              <a:rPr lang="en-GB" b="0" i="0" dirty="0">
                <a:solidFill>
                  <a:srgbClr val="374151"/>
                </a:solidFill>
                <a:effectLst/>
                <a:latin typeface="Söhne"/>
              </a:rPr>
              <a:t> Satellites equipped with advanced sensors provide real-time data on the Earth's surface, enabling constant monitoring of environmental conditions and climate changes. This aids in predicting and responding promptly to events such as fires, floods, earthquakes, and hurricanes.</a:t>
            </a:r>
          </a:p>
          <a:p>
            <a:pPr algn="l">
              <a:buFont typeface="+mj-lt"/>
              <a:buAutoNum type="arabicPeriod"/>
            </a:pPr>
            <a:r>
              <a:rPr lang="en-GB" b="1" i="0" dirty="0">
                <a:solidFill>
                  <a:srgbClr val="374151"/>
                </a:solidFill>
                <a:effectLst/>
                <a:latin typeface="Söhne"/>
              </a:rPr>
              <a:t>Communications and Connectivity:</a:t>
            </a:r>
            <a:r>
              <a:rPr lang="en-GB" b="0" i="0" dirty="0">
                <a:solidFill>
                  <a:srgbClr val="374151"/>
                </a:solidFill>
                <a:effectLst/>
                <a:latin typeface="Söhne"/>
              </a:rPr>
              <a:t> Space technologies facilitate communication during and after a disaster. Satellites and space-based networks provide reliable and resilient communication capabilities, enabling the coordination of rescue operations and emergency management.</a:t>
            </a:r>
          </a:p>
          <a:p>
            <a:pPr algn="l">
              <a:buFont typeface="+mj-lt"/>
              <a:buAutoNum type="arabicPeriod"/>
            </a:pPr>
            <a:r>
              <a:rPr lang="en-GB" b="1" i="0" dirty="0">
                <a:solidFill>
                  <a:srgbClr val="374151"/>
                </a:solidFill>
                <a:effectLst/>
                <a:latin typeface="Söhne"/>
              </a:rPr>
              <a:t>Navigation Systems:</a:t>
            </a:r>
            <a:r>
              <a:rPr lang="en-GB" b="0" i="0" dirty="0">
                <a:solidFill>
                  <a:srgbClr val="374151"/>
                </a:solidFill>
                <a:effectLst/>
                <a:latin typeface="Söhne"/>
              </a:rPr>
              <a:t> Satellite navigation systems, such as the Global Positioning System (GPS), are crucial for precise positioning of rescue resources and navigation during emergency operations.</a:t>
            </a:r>
          </a:p>
          <a:p>
            <a:pPr algn="l">
              <a:buFont typeface="+mj-lt"/>
              <a:buAutoNum type="arabicPeriod"/>
            </a:pPr>
            <a:r>
              <a:rPr lang="en-GB" b="1" i="0" dirty="0">
                <a:solidFill>
                  <a:srgbClr val="374151"/>
                </a:solidFill>
                <a:effectLst/>
                <a:latin typeface="Söhne"/>
              </a:rPr>
              <a:t>Environmental Monitoring:</a:t>
            </a:r>
            <a:r>
              <a:rPr lang="en-GB" b="0" i="0" dirty="0">
                <a:solidFill>
                  <a:srgbClr val="374151"/>
                </a:solidFill>
                <a:effectLst/>
                <a:latin typeface="Söhne"/>
              </a:rPr>
              <a:t> Space technologies support post-disaster environmental assessment, allowing mapping of affected areas and monitoring potential long-term environmental consequences.</a:t>
            </a:r>
          </a:p>
          <a:p>
            <a:pPr algn="l">
              <a:buFont typeface="+mj-lt"/>
              <a:buAutoNum type="arabicPeriod"/>
            </a:pPr>
            <a:r>
              <a:rPr lang="en-GB" b="1" i="0" dirty="0">
                <a:solidFill>
                  <a:srgbClr val="374151"/>
                </a:solidFill>
                <a:effectLst/>
                <a:latin typeface="Söhne"/>
              </a:rPr>
              <a:t>Prediction and Early Warning:</a:t>
            </a:r>
            <a:r>
              <a:rPr lang="en-GB" b="0" i="0" dirty="0">
                <a:solidFill>
                  <a:srgbClr val="374151"/>
                </a:solidFill>
                <a:effectLst/>
                <a:latin typeface="Söhne"/>
              </a:rPr>
              <a:t> Space observation contributes to the prediction and early identification of extreme weather events, enabling the dissemination of warnings and alerts to affected communities.</a:t>
            </a:r>
          </a:p>
          <a:p>
            <a:pPr algn="l">
              <a:buFont typeface="+mj-lt"/>
              <a:buAutoNum type="arabicPeriod"/>
            </a:pPr>
            <a:r>
              <a:rPr lang="en-GB" b="1" i="0" dirty="0">
                <a:solidFill>
                  <a:srgbClr val="374151"/>
                </a:solidFill>
                <a:effectLst/>
                <a:latin typeface="Söhne"/>
              </a:rPr>
              <a:t>Resource Mapping:</a:t>
            </a:r>
            <a:r>
              <a:rPr lang="en-GB" b="0" i="0" dirty="0">
                <a:solidFill>
                  <a:srgbClr val="374151"/>
                </a:solidFill>
                <a:effectLst/>
                <a:latin typeface="Söhne"/>
              </a:rPr>
              <a:t> The use of high-resolution satellite images supports mapping of available resources and access routes in affected areas, facilitating rescue operations.</a:t>
            </a:r>
          </a:p>
          <a:p>
            <a:pPr algn="l"/>
            <a:r>
              <a:rPr lang="en-GB" b="0" i="0" dirty="0">
                <a:solidFill>
                  <a:srgbClr val="374151"/>
                </a:solidFill>
                <a:effectLst/>
                <a:latin typeface="Söhne"/>
              </a:rPr>
              <a:t>The integration of space technologies into emergency management strategies offers an advanced and comprehensive approach to mitigate the impacts of disasters, improving the capacity to respond and recover in affected communities.</a:t>
            </a:r>
          </a:p>
          <a:p>
            <a:pPr algn="l"/>
            <a:endParaRPr lang="en-GB" b="0" i="0" dirty="0">
              <a:solidFill>
                <a:srgbClr val="374151"/>
              </a:solidFill>
              <a:effectLst/>
              <a:latin typeface="Söhne"/>
            </a:endParaRPr>
          </a:p>
          <a:p>
            <a:pPr algn="l"/>
            <a:r>
              <a:rPr lang="en-GB" b="0" i="0" dirty="0">
                <a:solidFill>
                  <a:srgbClr val="374151"/>
                </a:solidFill>
                <a:effectLst/>
                <a:latin typeface="Söhne"/>
              </a:rPr>
              <a:t>Indirectly, major environmental disasters are closely linked to human-induced environmental modifications. Anthropogenic activities, including industrialization and widespread use of fossil fuels, have significantly contributed to climate change and the occurrence of extreme events. To address this global challenge, there is a need to focus on decarbonization as a long-term objective.</a:t>
            </a:r>
          </a:p>
          <a:p>
            <a:pPr algn="l"/>
            <a:r>
              <a:rPr lang="en-GB" b="0" i="0" dirty="0">
                <a:solidFill>
                  <a:srgbClr val="374151"/>
                </a:solidFill>
                <a:effectLst/>
                <a:latin typeface="Söhne"/>
              </a:rPr>
              <a:t>Decarbonization, achieved through the transition to sustainable energy sources and eco-friendly industrial practices, would not only reduce greenhouse gas emissions but also serve as a crucial pillar in mitigating the risks associated with climate change. Moreover, decarbonization can present economic opportunities by contributing to the creation of new industrial sectors and jobs related to renewable energies and sustainable technologies.</a:t>
            </a:r>
          </a:p>
          <a:p>
            <a:pPr algn="l"/>
            <a:r>
              <a:rPr lang="en-GB" b="0" i="0" dirty="0">
                <a:solidFill>
                  <a:srgbClr val="374151"/>
                </a:solidFill>
                <a:effectLst/>
                <a:latin typeface="Söhne"/>
              </a:rPr>
              <a:t>Simultaneously, to actively engage citizens in this effort, consideration could be given to the implementation of economic compensation measures. These measures could aim to incentivize sustainable </a:t>
            </a:r>
            <a:r>
              <a:rPr lang="en-GB" b="0" i="0" dirty="0" err="1">
                <a:solidFill>
                  <a:srgbClr val="374151"/>
                </a:solidFill>
                <a:effectLst/>
                <a:latin typeface="Söhne"/>
              </a:rPr>
              <a:t>behaviors</a:t>
            </a:r>
            <a:r>
              <a:rPr lang="en-GB" b="0" i="0" dirty="0">
                <a:solidFill>
                  <a:srgbClr val="374151"/>
                </a:solidFill>
                <a:effectLst/>
                <a:latin typeface="Söhne"/>
              </a:rPr>
              <a:t>, promote the adoption of low-carbon practices, and provide financial incentives for active participation in addressing the challenges of climate change and its impacts, including indirect environmental disasters. In this way, an interconnection could be established between decarbonization, environmental risk reduction, and the active involvement of citizens within a comprehensive strategy to tackle global environmental challenges.</a:t>
            </a:r>
          </a:p>
          <a:p>
            <a:pPr algn="l"/>
            <a:endParaRPr lang="en-GB" b="0" i="0" dirty="0">
              <a:solidFill>
                <a:srgbClr val="374151"/>
              </a:solidFill>
              <a:effectLst/>
              <a:latin typeface="Söhne"/>
            </a:endParaRPr>
          </a:p>
          <a:p>
            <a:pPr algn="l">
              <a:buFont typeface="+mj-lt"/>
              <a:buAutoNum type="arabicPeriod"/>
            </a:pPr>
            <a:r>
              <a:rPr lang="en-GB" b="1" i="0" dirty="0">
                <a:solidFill>
                  <a:srgbClr val="374151"/>
                </a:solidFill>
                <a:effectLst/>
                <a:latin typeface="Söhne"/>
              </a:rPr>
              <a:t>Emission Monitoring:</a:t>
            </a:r>
            <a:r>
              <a:rPr lang="en-GB" b="0" i="0" dirty="0">
                <a:solidFill>
                  <a:srgbClr val="374151"/>
                </a:solidFill>
                <a:effectLst/>
                <a:latin typeface="Söhne"/>
              </a:rPr>
              <a:t> Satellites can detect and monitor greenhouse gas emissions from industrial sources, power plants, and other anthropogenic activities. These data can be used to assess the effectiveness of emission reduction policies.</a:t>
            </a:r>
          </a:p>
          <a:p>
            <a:pPr algn="l">
              <a:buFont typeface="+mj-lt"/>
              <a:buAutoNum type="arabicPeriod"/>
            </a:pPr>
            <a:r>
              <a:rPr lang="en-GB" b="1" i="0" dirty="0">
                <a:solidFill>
                  <a:srgbClr val="374151"/>
                </a:solidFill>
                <a:effectLst/>
                <a:latin typeface="Söhne"/>
              </a:rPr>
              <a:t>Land Use Monitoring:</a:t>
            </a:r>
            <a:r>
              <a:rPr lang="en-GB" b="0" i="0" dirty="0">
                <a:solidFill>
                  <a:srgbClr val="374151"/>
                </a:solidFill>
                <a:effectLst/>
                <a:latin typeface="Söhne"/>
              </a:rPr>
              <a:t> High-resolution satellite images enable the monitoring of degraded, deforested, or land-use-changed areas. This information is crucial for implementing sustainable land use practices.</a:t>
            </a:r>
          </a:p>
          <a:p>
            <a:pPr algn="l">
              <a:buFont typeface="+mj-lt"/>
              <a:buAutoNum type="arabicPeriod"/>
            </a:pPr>
            <a:r>
              <a:rPr lang="en-GB" b="1" i="0" dirty="0">
                <a:solidFill>
                  <a:srgbClr val="374151"/>
                </a:solidFill>
                <a:effectLst/>
                <a:latin typeface="Söhne"/>
              </a:rPr>
              <a:t>Renewable Energy Resource Verification:</a:t>
            </a:r>
            <a:r>
              <a:rPr lang="en-GB" b="0" i="0" dirty="0">
                <a:solidFill>
                  <a:srgbClr val="374151"/>
                </a:solidFill>
                <a:effectLst/>
                <a:latin typeface="Söhne"/>
              </a:rPr>
              <a:t> Satellites can be employed to identify and monitor renewable energy resources, such as solar and wind installations, supporting planning and sustainable management of energy sources.</a:t>
            </a:r>
          </a:p>
          <a:p>
            <a:pPr algn="l">
              <a:buFont typeface="+mj-lt"/>
              <a:buAutoNum type="arabicPeriod"/>
            </a:pPr>
            <a:r>
              <a:rPr lang="en-GB" b="1" i="0" dirty="0">
                <a:solidFill>
                  <a:srgbClr val="374151"/>
                </a:solidFill>
                <a:effectLst/>
                <a:latin typeface="Söhne"/>
              </a:rPr>
              <a:t>Air Quality Monitoring:</a:t>
            </a:r>
            <a:r>
              <a:rPr lang="en-GB" b="0" i="0" dirty="0">
                <a:solidFill>
                  <a:srgbClr val="374151"/>
                </a:solidFill>
                <a:effectLst/>
                <a:latin typeface="Söhne"/>
              </a:rPr>
              <a:t> Satellites can measure and monitor the presence of air pollutants, providing essential data to assess the impact of anthropogenic activities on air quality.</a:t>
            </a:r>
          </a:p>
          <a:p>
            <a:pPr algn="l">
              <a:buFont typeface="+mj-lt"/>
              <a:buAutoNum type="arabicPeriod"/>
            </a:pPr>
            <a:r>
              <a:rPr lang="en-GB" b="1" i="0" dirty="0">
                <a:solidFill>
                  <a:srgbClr val="374151"/>
                </a:solidFill>
                <a:effectLst/>
                <a:latin typeface="Söhne"/>
              </a:rPr>
              <a:t>Mapping Energy Efficiency:</a:t>
            </a:r>
            <a:r>
              <a:rPr lang="en-GB" b="0" i="0" dirty="0">
                <a:solidFill>
                  <a:srgbClr val="374151"/>
                </a:solidFill>
                <a:effectLst/>
                <a:latin typeface="Söhne"/>
              </a:rPr>
              <a:t> Satellite images can contribute to identifying buildings and infrastructure with high energy performance, supporting efforts to improve energy efficiency.</a:t>
            </a:r>
          </a:p>
          <a:p>
            <a:pPr algn="l">
              <a:buFont typeface="+mj-lt"/>
              <a:buAutoNum type="arabicPeriod"/>
            </a:pPr>
            <a:r>
              <a:rPr lang="en-GB" b="1" i="0" dirty="0">
                <a:solidFill>
                  <a:srgbClr val="374151"/>
                </a:solidFill>
                <a:effectLst/>
                <a:latin typeface="Söhne"/>
              </a:rPr>
              <a:t>Natural Resource Forecasting:</a:t>
            </a:r>
            <a:r>
              <a:rPr lang="en-GB" b="0" i="0" dirty="0">
                <a:solidFill>
                  <a:srgbClr val="374151"/>
                </a:solidFill>
                <a:effectLst/>
                <a:latin typeface="Söhne"/>
              </a:rPr>
              <a:t> Satellite observation aids in predicting and managing natural resources, such as water distribution, contributing to sustainable water resource management.</a:t>
            </a:r>
          </a:p>
          <a:p>
            <a:pPr algn="l">
              <a:buFont typeface="+mj-lt"/>
              <a:buAutoNum type="arabicPeriod"/>
            </a:pPr>
            <a:r>
              <a:rPr lang="en-GB" b="1" i="0" dirty="0">
                <a:solidFill>
                  <a:srgbClr val="374151"/>
                </a:solidFill>
                <a:effectLst/>
                <a:latin typeface="Söhne"/>
              </a:rPr>
              <a:t>Environmental Impact Assessment:</a:t>
            </a:r>
            <a:r>
              <a:rPr lang="en-GB" b="0" i="0" dirty="0">
                <a:solidFill>
                  <a:srgbClr val="374151"/>
                </a:solidFill>
                <a:effectLst/>
                <a:latin typeface="Söhne"/>
              </a:rPr>
              <a:t> Satellite data allows monitoring the environmental impacts of human activities, helping identify and address potential risks and threats to environmental sustainability.</a:t>
            </a:r>
          </a:p>
          <a:p>
            <a:pPr algn="l"/>
            <a:r>
              <a:rPr lang="en-GB" b="0" i="0" dirty="0">
                <a:solidFill>
                  <a:srgbClr val="374151"/>
                </a:solidFill>
                <a:effectLst/>
                <a:latin typeface="Söhne"/>
              </a:rPr>
              <a:t>By integrating these satellite applications into the overall decarbonization strategy, it is possible to enhance understanding of environmental dynamics and facilitate informed decisions to reduce the risk of indirect environmental disasters.</a:t>
            </a:r>
          </a:p>
          <a:p>
            <a:pPr algn="l"/>
            <a:endParaRPr lang="en-GB" b="0" i="0" dirty="0">
              <a:solidFill>
                <a:srgbClr val="374151"/>
              </a:solidFill>
              <a:effectLst/>
              <a:latin typeface="Söhne"/>
            </a:endParaRPr>
          </a:p>
          <a:p>
            <a:pPr algn="l"/>
            <a:endParaRPr lang="en-GB" b="0" i="0" dirty="0">
              <a:solidFill>
                <a:srgbClr val="374151"/>
              </a:solidFill>
              <a:effectLst/>
              <a:latin typeface="Söhne"/>
            </a:endParaRPr>
          </a:p>
          <a:p>
            <a:pPr algn="l"/>
            <a:endParaRPr lang="en-GB" b="0" i="0" dirty="0">
              <a:solidFill>
                <a:srgbClr val="374151"/>
              </a:solidFill>
              <a:effectLst/>
              <a:latin typeface="Söhne"/>
            </a:endParaRPr>
          </a:p>
          <a:p>
            <a:pPr algn="l"/>
            <a:r>
              <a:rPr lang="en-GB" b="0" i="0" dirty="0">
                <a:solidFill>
                  <a:srgbClr val="374151"/>
                </a:solidFill>
                <a:effectLst/>
                <a:latin typeface="Söhne"/>
              </a:rPr>
              <a:t>Satellites provide detailed data on climate variations, enabling the analysis of phenomena such as temperature rise, changes in precipitation patterns, evolution in land use, and dynamics of water courses over time. Through the combination of GIS (Geographic Information Systems) and Earth Observation data, in-depth analyses of the territory can be conducted. This integration of advanced spatial data allows for detailed mapping of geographical changes, analysis of the impacts of climate variations on specific areas, and understanding the vulnerabilities of the territory. The synergistic use of these technologies provides a comprehensive and informed perspective, essential for developing adaptation and mitigation strategies in response to climate change.</a:t>
            </a:r>
          </a:p>
          <a:p>
            <a:pPr algn="l"/>
            <a:r>
              <a:rPr lang="en-GB" b="1" i="0" dirty="0">
                <a:solidFill>
                  <a:srgbClr val="374151"/>
                </a:solidFill>
                <a:effectLst/>
                <a:latin typeface="Söhne"/>
              </a:rPr>
              <a:t>Direct Capabilities of Satellites:</a:t>
            </a:r>
            <a:endParaRPr lang="en-GB" b="0" i="0" dirty="0">
              <a:solidFill>
                <a:srgbClr val="374151"/>
              </a:solidFill>
              <a:effectLst/>
              <a:latin typeface="Söhne"/>
            </a:endParaRPr>
          </a:p>
          <a:p>
            <a:pPr algn="l">
              <a:buFont typeface="+mj-lt"/>
              <a:buAutoNum type="arabicPeriod"/>
            </a:pPr>
            <a:r>
              <a:rPr lang="en-GB" b="1" i="0" dirty="0">
                <a:solidFill>
                  <a:srgbClr val="374151"/>
                </a:solidFill>
                <a:effectLst/>
                <a:latin typeface="Söhne"/>
              </a:rPr>
              <a:t>Temperature Monitoring:</a:t>
            </a:r>
            <a:r>
              <a:rPr lang="en-GB" b="0" i="0" dirty="0">
                <a:solidFill>
                  <a:srgbClr val="374151"/>
                </a:solidFill>
                <a:effectLst/>
                <a:latin typeface="Söhne"/>
              </a:rPr>
              <a:t> Satellites measure surface temperatures across large geographic areas.</a:t>
            </a:r>
          </a:p>
          <a:p>
            <a:pPr algn="l">
              <a:buFont typeface="+mj-lt"/>
              <a:buAutoNum type="arabicPeriod"/>
            </a:pPr>
            <a:r>
              <a:rPr lang="en-GB" b="1" i="0" dirty="0">
                <a:solidFill>
                  <a:srgbClr val="374151"/>
                </a:solidFill>
                <a:effectLst/>
                <a:latin typeface="Söhne"/>
              </a:rPr>
              <a:t>Precipitation Patterns:</a:t>
            </a:r>
            <a:r>
              <a:rPr lang="en-GB" b="0" i="0" dirty="0">
                <a:solidFill>
                  <a:srgbClr val="374151"/>
                </a:solidFill>
                <a:effectLst/>
                <a:latin typeface="Söhne"/>
              </a:rPr>
              <a:t> Satellites track precipitation patterns and changes over time.</a:t>
            </a:r>
          </a:p>
          <a:p>
            <a:pPr algn="l">
              <a:buFont typeface="+mj-lt"/>
              <a:buAutoNum type="arabicPeriod"/>
            </a:pPr>
            <a:r>
              <a:rPr lang="en-GB" b="1" i="0" dirty="0">
                <a:solidFill>
                  <a:srgbClr val="374151"/>
                </a:solidFill>
                <a:effectLst/>
                <a:latin typeface="Söhne"/>
              </a:rPr>
              <a:t>Land Use Analysis:</a:t>
            </a:r>
            <a:r>
              <a:rPr lang="en-GB" b="0" i="0" dirty="0">
                <a:solidFill>
                  <a:srgbClr val="374151"/>
                </a:solidFill>
                <a:effectLst/>
                <a:latin typeface="Söhne"/>
              </a:rPr>
              <a:t> Satellites capture high-resolution images for monitoring land use changes.</a:t>
            </a:r>
          </a:p>
          <a:p>
            <a:pPr algn="l">
              <a:buFont typeface="+mj-lt"/>
              <a:buAutoNum type="arabicPeriod"/>
            </a:pPr>
            <a:r>
              <a:rPr lang="en-GB" b="1" i="0" dirty="0">
                <a:solidFill>
                  <a:srgbClr val="374151"/>
                </a:solidFill>
                <a:effectLst/>
                <a:latin typeface="Söhne"/>
              </a:rPr>
              <a:t>Water Course Dynamics:</a:t>
            </a:r>
            <a:r>
              <a:rPr lang="en-GB" b="0" i="0" dirty="0">
                <a:solidFill>
                  <a:srgbClr val="374151"/>
                </a:solidFill>
                <a:effectLst/>
                <a:latin typeface="Söhne"/>
              </a:rPr>
              <a:t> Satellite data helps observe the dynamics and changes in river courses.</a:t>
            </a:r>
          </a:p>
          <a:p>
            <a:pPr algn="l">
              <a:buFont typeface="+mj-lt"/>
              <a:buAutoNum type="arabicPeriod"/>
            </a:pPr>
            <a:r>
              <a:rPr lang="en-GB" b="1" i="0" dirty="0">
                <a:solidFill>
                  <a:srgbClr val="374151"/>
                </a:solidFill>
                <a:effectLst/>
                <a:latin typeface="Söhne"/>
              </a:rPr>
              <a:t>GIS Integration:</a:t>
            </a:r>
            <a:r>
              <a:rPr lang="en-GB" b="0" i="0" dirty="0">
                <a:solidFill>
                  <a:srgbClr val="374151"/>
                </a:solidFill>
                <a:effectLst/>
                <a:latin typeface="Söhne"/>
              </a:rPr>
              <a:t> Geographic Information Systems leverage satellite data for detailed spatial analysis.</a:t>
            </a:r>
          </a:p>
          <a:p>
            <a:pPr algn="l">
              <a:buFont typeface="+mj-lt"/>
              <a:buAutoNum type="arabicPeriod"/>
            </a:pPr>
            <a:r>
              <a:rPr lang="en-GB" b="1" i="0" dirty="0">
                <a:solidFill>
                  <a:srgbClr val="374151"/>
                </a:solidFill>
                <a:effectLst/>
                <a:latin typeface="Söhne"/>
              </a:rPr>
              <a:t>Earth Observation:</a:t>
            </a:r>
            <a:r>
              <a:rPr lang="en-GB" b="0" i="0" dirty="0">
                <a:solidFill>
                  <a:srgbClr val="374151"/>
                </a:solidFill>
                <a:effectLst/>
                <a:latin typeface="Söhne"/>
              </a:rPr>
              <a:t> Satellites provide continuous Earth Observation, allowing for real-time monitoring.</a:t>
            </a:r>
          </a:p>
          <a:p>
            <a:pPr algn="l">
              <a:buFont typeface="+mj-lt"/>
              <a:buAutoNum type="arabicPeriod"/>
            </a:pPr>
            <a:r>
              <a:rPr lang="en-GB" b="1" i="0" dirty="0">
                <a:solidFill>
                  <a:srgbClr val="374151"/>
                </a:solidFill>
                <a:effectLst/>
                <a:latin typeface="Söhne"/>
              </a:rPr>
              <a:t>Geographical Mapping:</a:t>
            </a:r>
            <a:r>
              <a:rPr lang="en-GB" b="0" i="0" dirty="0">
                <a:solidFill>
                  <a:srgbClr val="374151"/>
                </a:solidFill>
                <a:effectLst/>
                <a:latin typeface="Söhne"/>
              </a:rPr>
              <a:t> Satellites offer high-quality imagery for detailed geographical mapping.</a:t>
            </a:r>
          </a:p>
          <a:p>
            <a:pPr algn="l">
              <a:buFont typeface="+mj-lt"/>
              <a:buAutoNum type="arabicPeriod"/>
            </a:pPr>
            <a:r>
              <a:rPr lang="en-GB" b="1" i="0" dirty="0">
                <a:solidFill>
                  <a:srgbClr val="374151"/>
                </a:solidFill>
                <a:effectLst/>
                <a:latin typeface="Söhne"/>
              </a:rPr>
              <a:t>Impact Analysis:</a:t>
            </a:r>
            <a:r>
              <a:rPr lang="en-GB" b="0" i="0" dirty="0">
                <a:solidFill>
                  <a:srgbClr val="374151"/>
                </a:solidFill>
                <a:effectLst/>
                <a:latin typeface="Söhne"/>
              </a:rPr>
              <a:t> Combined GIS and Earth Observation data enable detailed impact assessments.</a:t>
            </a:r>
          </a:p>
          <a:p>
            <a:pPr algn="l">
              <a:buFont typeface="+mj-lt"/>
              <a:buAutoNum type="arabicPeriod"/>
            </a:pPr>
            <a:r>
              <a:rPr lang="en-GB" b="1" i="0" dirty="0">
                <a:solidFill>
                  <a:srgbClr val="374151"/>
                </a:solidFill>
                <a:effectLst/>
                <a:latin typeface="Söhne"/>
              </a:rPr>
              <a:t>Vulnerability Assessment:</a:t>
            </a:r>
            <a:r>
              <a:rPr lang="en-GB" b="0" i="0" dirty="0">
                <a:solidFill>
                  <a:srgbClr val="374151"/>
                </a:solidFill>
                <a:effectLst/>
                <a:latin typeface="Söhne"/>
              </a:rPr>
              <a:t> Satellites aid in understanding the vulnerability of specific areas to climate-related changes.</a:t>
            </a:r>
          </a:p>
          <a:p>
            <a:pPr algn="l">
              <a:buFont typeface="+mj-lt"/>
              <a:buAutoNum type="arabicPeriod"/>
            </a:pPr>
            <a:r>
              <a:rPr lang="en-GB" b="1" i="0" dirty="0">
                <a:solidFill>
                  <a:srgbClr val="374151"/>
                </a:solidFill>
                <a:effectLst/>
                <a:latin typeface="Söhne"/>
              </a:rPr>
              <a:t>Strategic Planning:</a:t>
            </a:r>
            <a:r>
              <a:rPr lang="en-GB" b="0" i="0" dirty="0">
                <a:solidFill>
                  <a:srgbClr val="374151"/>
                </a:solidFill>
                <a:effectLst/>
                <a:latin typeface="Söhne"/>
              </a:rPr>
              <a:t> The integrated use of satellite technologies supports informed decision-making for developing effective adaptation and mitigation strategies.</a:t>
            </a:r>
          </a:p>
          <a:p>
            <a:pPr algn="l"/>
            <a:endParaRPr lang="en-GB" b="0" i="0" dirty="0">
              <a:solidFill>
                <a:srgbClr val="374151"/>
              </a:solidFill>
              <a:effectLst/>
              <a:latin typeface="Söhne"/>
            </a:endParaRPr>
          </a:p>
          <a:p>
            <a:endParaRPr lang="en-GB" dirty="0"/>
          </a:p>
          <a:p>
            <a:endParaRPr lang="en-GB" dirty="0"/>
          </a:p>
          <a:p>
            <a:endParaRPr lang="en-GB" dirty="0"/>
          </a:p>
          <a:p>
            <a:pPr algn="l"/>
            <a:r>
              <a:rPr lang="en-GB" b="1" i="0" dirty="0">
                <a:solidFill>
                  <a:srgbClr val="374151"/>
                </a:solidFill>
                <a:effectLst/>
                <a:latin typeface="Söhne"/>
              </a:rPr>
              <a:t>Main Applications of Satellite Technologies:</a:t>
            </a:r>
            <a:endParaRPr lang="en-GB" b="0" i="0" dirty="0">
              <a:solidFill>
                <a:srgbClr val="374151"/>
              </a:solidFill>
              <a:effectLst/>
              <a:latin typeface="Söhne"/>
            </a:endParaRPr>
          </a:p>
          <a:p>
            <a:pPr algn="l"/>
            <a:r>
              <a:rPr lang="en-GB" b="1" i="0" dirty="0">
                <a:solidFill>
                  <a:srgbClr val="374151"/>
                </a:solidFill>
                <a:effectLst/>
                <a:latin typeface="Söhne"/>
              </a:rPr>
              <a:t>Multispectral Imaging:</a:t>
            </a:r>
            <a:endParaRPr lang="en-GB" b="0" i="0" dirty="0">
              <a:solidFill>
                <a:srgbClr val="374151"/>
              </a:solidFill>
              <a:effectLst/>
              <a:latin typeface="Söhne"/>
            </a:endParaRPr>
          </a:p>
          <a:p>
            <a:pPr algn="l">
              <a:buFont typeface="+mj-lt"/>
              <a:buAutoNum type="arabicPeriod"/>
            </a:pPr>
            <a:r>
              <a:rPr lang="en-GB" b="1" i="0" dirty="0">
                <a:solidFill>
                  <a:srgbClr val="374151"/>
                </a:solidFill>
                <a:effectLst/>
                <a:latin typeface="Söhne"/>
              </a:rPr>
              <a:t>Agricultural Monitoring:</a:t>
            </a:r>
            <a:r>
              <a:rPr lang="en-GB" b="0" i="0" dirty="0">
                <a:solidFill>
                  <a:srgbClr val="374151"/>
                </a:solidFill>
                <a:effectLst/>
                <a:latin typeface="Söhne"/>
              </a:rPr>
              <a:t> Assessment of crop health, disease detection, and optimization of agricultural practices.</a:t>
            </a:r>
          </a:p>
          <a:p>
            <a:pPr algn="l">
              <a:buFont typeface="+mj-lt"/>
              <a:buAutoNum type="arabicPeriod"/>
            </a:pPr>
            <a:r>
              <a:rPr lang="en-GB" b="1" i="0" dirty="0">
                <a:solidFill>
                  <a:srgbClr val="374151"/>
                </a:solidFill>
                <a:effectLst/>
                <a:latin typeface="Söhne"/>
              </a:rPr>
              <a:t>Land Use Classification:</a:t>
            </a:r>
            <a:r>
              <a:rPr lang="en-GB" b="0" i="0" dirty="0">
                <a:solidFill>
                  <a:srgbClr val="374151"/>
                </a:solidFill>
                <a:effectLst/>
                <a:latin typeface="Söhne"/>
              </a:rPr>
              <a:t> Identification and mapping of different types of land cover for environmental planning.</a:t>
            </a:r>
          </a:p>
          <a:p>
            <a:pPr algn="l">
              <a:buFont typeface="+mj-lt"/>
              <a:buAutoNum type="arabicPeriod"/>
            </a:pPr>
            <a:r>
              <a:rPr lang="en-GB" b="1" i="0" dirty="0">
                <a:solidFill>
                  <a:srgbClr val="374151"/>
                </a:solidFill>
                <a:effectLst/>
                <a:latin typeface="Söhne"/>
              </a:rPr>
              <a:t>Forest Monitoring:</a:t>
            </a:r>
            <a:r>
              <a:rPr lang="en-GB" b="0" i="0" dirty="0">
                <a:solidFill>
                  <a:srgbClr val="374151"/>
                </a:solidFill>
                <a:effectLst/>
                <a:latin typeface="Söhne"/>
              </a:rPr>
              <a:t> Surveillance of deforestation, evaluation of forest health, and natural resource management.</a:t>
            </a:r>
          </a:p>
          <a:p>
            <a:pPr algn="l"/>
            <a:r>
              <a:rPr lang="en-GB" b="1" i="0" dirty="0">
                <a:solidFill>
                  <a:srgbClr val="374151"/>
                </a:solidFill>
                <a:effectLst/>
                <a:latin typeface="Söhne"/>
              </a:rPr>
              <a:t>Hyperspectral Imaging:</a:t>
            </a:r>
            <a:r>
              <a:rPr lang="en-GB" b="0" i="0" dirty="0">
                <a:solidFill>
                  <a:srgbClr val="374151"/>
                </a:solidFill>
                <a:effectLst/>
                <a:latin typeface="Söhne"/>
              </a:rPr>
              <a:t> 4. </a:t>
            </a:r>
            <a:r>
              <a:rPr lang="en-GB" b="1" i="0" dirty="0">
                <a:solidFill>
                  <a:srgbClr val="374151"/>
                </a:solidFill>
                <a:effectLst/>
                <a:latin typeface="Söhne"/>
              </a:rPr>
              <a:t>Environmental Monitoring:</a:t>
            </a:r>
            <a:r>
              <a:rPr lang="en-GB" b="0" i="0" dirty="0">
                <a:solidFill>
                  <a:srgbClr val="374151"/>
                </a:solidFill>
                <a:effectLst/>
                <a:latin typeface="Söhne"/>
              </a:rPr>
              <a:t> Analysis of specific wavelengths for precise environmental assessments.</a:t>
            </a:r>
          </a:p>
          <a:p>
            <a:pPr algn="l">
              <a:buFont typeface="+mj-lt"/>
              <a:buAutoNum type="arabicPeriod" startAt="5"/>
            </a:pPr>
            <a:r>
              <a:rPr lang="en-GB" b="1" i="0" dirty="0">
                <a:solidFill>
                  <a:srgbClr val="374151"/>
                </a:solidFill>
                <a:effectLst/>
                <a:latin typeface="Söhne"/>
              </a:rPr>
              <a:t>Precision Agriculture:</a:t>
            </a:r>
            <a:r>
              <a:rPr lang="en-GB" b="0" i="0" dirty="0">
                <a:solidFill>
                  <a:srgbClr val="374151"/>
                </a:solidFill>
                <a:effectLst/>
                <a:latin typeface="Söhne"/>
              </a:rPr>
              <a:t> Monitoring crop conditions with detailed spectral information for targeted interventions.</a:t>
            </a:r>
          </a:p>
          <a:p>
            <a:pPr algn="l"/>
            <a:r>
              <a:rPr lang="en-GB" b="1" i="0" dirty="0">
                <a:solidFill>
                  <a:srgbClr val="374151"/>
                </a:solidFill>
                <a:effectLst/>
                <a:latin typeface="Söhne"/>
              </a:rPr>
              <a:t>Radar Imaging:</a:t>
            </a:r>
            <a:r>
              <a:rPr lang="en-GB" b="0" i="0" dirty="0">
                <a:solidFill>
                  <a:srgbClr val="374151"/>
                </a:solidFill>
                <a:effectLst/>
                <a:latin typeface="Söhne"/>
              </a:rPr>
              <a:t> 6. </a:t>
            </a:r>
            <a:r>
              <a:rPr lang="en-GB" b="1" i="0" dirty="0">
                <a:solidFill>
                  <a:srgbClr val="374151"/>
                </a:solidFill>
                <a:effectLst/>
                <a:latin typeface="Söhne"/>
              </a:rPr>
              <a:t>Deforestation Detection:</a:t>
            </a:r>
            <a:r>
              <a:rPr lang="en-GB" b="0" i="0" dirty="0">
                <a:solidFill>
                  <a:srgbClr val="374151"/>
                </a:solidFill>
                <a:effectLst/>
                <a:latin typeface="Söhne"/>
              </a:rPr>
              <a:t> Monitoring changes in forest cover and identifying illegal logging activities.</a:t>
            </a:r>
          </a:p>
          <a:p>
            <a:pPr algn="l">
              <a:buFont typeface="+mj-lt"/>
              <a:buAutoNum type="arabicPeriod" startAt="7"/>
            </a:pPr>
            <a:r>
              <a:rPr lang="en-GB" b="1" i="0" dirty="0">
                <a:solidFill>
                  <a:srgbClr val="374151"/>
                </a:solidFill>
                <a:effectLst/>
                <a:latin typeface="Söhne"/>
              </a:rPr>
              <a:t>Interferometric Monitoring:</a:t>
            </a:r>
            <a:r>
              <a:rPr lang="en-GB" b="0" i="0" dirty="0">
                <a:solidFill>
                  <a:srgbClr val="374151"/>
                </a:solidFill>
                <a:effectLst/>
                <a:latin typeface="Söhne"/>
              </a:rPr>
              <a:t> Landslides, subsidence, presence of water stagnation in the soil, and features of soil texture and the impact of agricultural practices.</a:t>
            </a:r>
          </a:p>
          <a:p>
            <a:pPr algn="l"/>
            <a:r>
              <a:rPr lang="en-GB" b="1" i="0" dirty="0">
                <a:solidFill>
                  <a:srgbClr val="374151"/>
                </a:solidFill>
                <a:effectLst/>
                <a:latin typeface="Söhne"/>
              </a:rPr>
              <a:t>GNSS (Global Navigation Satellite System):</a:t>
            </a:r>
            <a:r>
              <a:rPr lang="en-GB" b="0" i="0" dirty="0">
                <a:solidFill>
                  <a:srgbClr val="374151"/>
                </a:solidFill>
                <a:effectLst/>
                <a:latin typeface="Söhne"/>
              </a:rPr>
              <a:t> 8. </a:t>
            </a:r>
            <a:r>
              <a:rPr lang="en-GB" b="1" i="0" dirty="0">
                <a:solidFill>
                  <a:srgbClr val="374151"/>
                </a:solidFill>
                <a:effectLst/>
                <a:latin typeface="Söhne"/>
              </a:rPr>
              <a:t>Navigation:</a:t>
            </a:r>
            <a:r>
              <a:rPr lang="en-GB" b="0" i="0" dirty="0">
                <a:solidFill>
                  <a:srgbClr val="374151"/>
                </a:solidFill>
                <a:effectLst/>
                <a:latin typeface="Söhne"/>
              </a:rPr>
              <a:t> Providing accurate positioning and navigation information for various applications.</a:t>
            </a:r>
          </a:p>
          <a:p>
            <a:pPr algn="l">
              <a:buFont typeface="+mj-lt"/>
              <a:buAutoNum type="arabicPeriod" startAt="9"/>
            </a:pPr>
            <a:r>
              <a:rPr lang="en-GB" b="1" i="0" dirty="0">
                <a:solidFill>
                  <a:srgbClr val="374151"/>
                </a:solidFill>
                <a:effectLst/>
                <a:latin typeface="Söhne"/>
              </a:rPr>
              <a:t>Surveying and Mapping:</a:t>
            </a:r>
            <a:r>
              <a:rPr lang="en-GB" b="0" i="0" dirty="0">
                <a:solidFill>
                  <a:srgbClr val="374151"/>
                </a:solidFill>
                <a:effectLst/>
                <a:latin typeface="Söhne"/>
              </a:rPr>
              <a:t> Supporting precise mapping and surveying activities with GNSS data.</a:t>
            </a:r>
          </a:p>
          <a:p>
            <a:pPr algn="l">
              <a:buFont typeface="+mj-lt"/>
              <a:buAutoNum type="arabicPeriod" startAt="9"/>
            </a:pPr>
            <a:r>
              <a:rPr lang="en-GB" b="1" i="0" dirty="0">
                <a:solidFill>
                  <a:srgbClr val="374151"/>
                </a:solidFill>
                <a:effectLst/>
                <a:latin typeface="Söhne"/>
              </a:rPr>
              <a:t>Disaster Management:</a:t>
            </a:r>
            <a:r>
              <a:rPr lang="en-GB" b="0" i="0" dirty="0">
                <a:solidFill>
                  <a:srgbClr val="374151"/>
                </a:solidFill>
                <a:effectLst/>
                <a:latin typeface="Söhne"/>
              </a:rPr>
              <a:t> Utilizing GNSS for real-time tracking and coordination in disaster response.</a:t>
            </a:r>
          </a:p>
          <a:p>
            <a:pPr algn="l"/>
            <a:r>
              <a:rPr lang="en-GB" b="1" i="0" dirty="0">
                <a:solidFill>
                  <a:srgbClr val="374151"/>
                </a:solidFill>
                <a:effectLst/>
                <a:latin typeface="Söhne"/>
              </a:rPr>
              <a:t>Satellite Communication (Satcom):</a:t>
            </a:r>
            <a:r>
              <a:rPr lang="en-GB" b="0" i="0" dirty="0">
                <a:solidFill>
                  <a:srgbClr val="374151"/>
                </a:solidFill>
                <a:effectLst/>
                <a:latin typeface="Söhne"/>
              </a:rPr>
              <a:t> 11. </a:t>
            </a:r>
            <a:r>
              <a:rPr lang="en-GB" b="1" i="0" dirty="0">
                <a:solidFill>
                  <a:srgbClr val="374151"/>
                </a:solidFill>
                <a:effectLst/>
                <a:latin typeface="Söhne"/>
              </a:rPr>
              <a:t>Telecommunications:</a:t>
            </a:r>
            <a:r>
              <a:rPr lang="en-GB" b="0" i="0" dirty="0">
                <a:solidFill>
                  <a:srgbClr val="374151"/>
                </a:solidFill>
                <a:effectLst/>
                <a:latin typeface="Söhne"/>
              </a:rPr>
              <a:t> Enabling global communication services for voice, data, and internet.</a:t>
            </a:r>
          </a:p>
          <a:p>
            <a:pPr algn="l">
              <a:buFont typeface="+mj-lt"/>
              <a:buAutoNum type="arabicPeriod" startAt="12"/>
            </a:pPr>
            <a:r>
              <a:rPr lang="en-GB" b="1" i="0" dirty="0">
                <a:solidFill>
                  <a:srgbClr val="374151"/>
                </a:solidFill>
                <a:effectLst/>
                <a:latin typeface="Söhne"/>
              </a:rPr>
              <a:t>Real-time Data Transmission (post-disaster):</a:t>
            </a:r>
            <a:r>
              <a:rPr lang="en-GB" b="0" i="0" dirty="0">
                <a:solidFill>
                  <a:srgbClr val="374151"/>
                </a:solidFill>
                <a:effectLst/>
                <a:latin typeface="Söhne"/>
              </a:rPr>
              <a:t> Transmitting Earth Observation data for real-time analysis.</a:t>
            </a:r>
          </a:p>
          <a:p>
            <a:pPr algn="l">
              <a:buFont typeface="+mj-lt"/>
              <a:buAutoNum type="arabicPeriod" startAt="12"/>
            </a:pPr>
            <a:r>
              <a:rPr lang="en-GB" b="1" i="0" dirty="0">
                <a:solidFill>
                  <a:srgbClr val="374151"/>
                </a:solidFill>
                <a:effectLst/>
                <a:latin typeface="Söhne"/>
              </a:rPr>
              <a:t>Efficiency for Rescue Activities and Communication during and post-disaster:</a:t>
            </a:r>
            <a:r>
              <a:rPr lang="en-GB" b="0" i="0" dirty="0">
                <a:solidFill>
                  <a:srgbClr val="374151"/>
                </a:solidFill>
                <a:effectLst/>
                <a:latin typeface="Söhne"/>
              </a:rPr>
              <a:t> Utilizing satellite communications to optimize rescue operations and facilitate communication during and after a disaster.</a:t>
            </a:r>
          </a:p>
          <a:p>
            <a:endParaRPr lang="en-GB" dirty="0"/>
          </a:p>
        </p:txBody>
      </p:sp>
      <p:sp>
        <p:nvSpPr>
          <p:cNvPr id="4" name="Slide Number Placeholder 3"/>
          <p:cNvSpPr>
            <a:spLocks noGrp="1"/>
          </p:cNvSpPr>
          <p:nvPr>
            <p:ph type="sldNum" sz="quarter" idx="5"/>
          </p:nvPr>
        </p:nvSpPr>
        <p:spPr/>
        <p:txBody>
          <a:bodyPr/>
          <a:lstStyle/>
          <a:p>
            <a:fld id="{8C18E062-BBD6-4F08-BFFA-3263573559BD}" type="slidenum">
              <a:rPr lang="it-IT" smtClean="0"/>
              <a:pPr/>
              <a:t>5</a:t>
            </a:fld>
            <a:endParaRPr lang="it-IT"/>
          </a:p>
        </p:txBody>
      </p:sp>
    </p:spTree>
    <p:extLst>
      <p:ext uri="{BB962C8B-B14F-4D97-AF65-F5344CB8AC3E}">
        <p14:creationId xmlns:p14="http://schemas.microsoft.com/office/powerpoint/2010/main" val="2233348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374151"/>
                </a:solidFill>
                <a:effectLst/>
                <a:latin typeface="Söhne"/>
              </a:rPr>
              <a:t>Decarbonization, through monitoring and reducing carbon emissions, is a crucial approach to address the risks associated with environmental disasters. This process offers several advantages that significantly contribute to the proactive management of such risks:</a:t>
            </a:r>
          </a:p>
          <a:p>
            <a:pPr algn="l"/>
            <a:r>
              <a:rPr lang="en-GB" b="1" i="0" dirty="0">
                <a:solidFill>
                  <a:srgbClr val="374151"/>
                </a:solidFill>
                <a:effectLst/>
                <a:latin typeface="Söhne"/>
              </a:rPr>
              <a:t>Reduced Climate Impact:</a:t>
            </a:r>
            <a:r>
              <a:rPr lang="en-GB" b="0" i="0" dirty="0">
                <a:solidFill>
                  <a:srgbClr val="374151"/>
                </a:solidFill>
                <a:effectLst/>
                <a:latin typeface="Söhne"/>
              </a:rPr>
              <a:t> The reduction of greenhouse gas emissions through decarbonization substantially helps mitigate climate change, resulting in a decrease in the frequency and intensity of extreme weather events such as floods, droughts, and storms.</a:t>
            </a:r>
          </a:p>
          <a:p>
            <a:pPr algn="l"/>
            <a:r>
              <a:rPr lang="en-GB" b="1" i="0" dirty="0">
                <a:solidFill>
                  <a:srgbClr val="374151"/>
                </a:solidFill>
                <a:effectLst/>
                <a:latin typeface="Söhne"/>
              </a:rPr>
              <a:t>Ecosystem Conservation:</a:t>
            </a:r>
            <a:r>
              <a:rPr lang="en-GB" b="0" i="0" dirty="0">
                <a:solidFill>
                  <a:srgbClr val="374151"/>
                </a:solidFill>
                <a:effectLst/>
                <a:latin typeface="Söhne"/>
              </a:rPr>
              <a:t> Decarbonization plays a key role in preserving ecosystems by supporting biodiversity and the vitality of nature. This is essential for reducing the risks of environmental disasters, as healthy ecosystems act as natural barriers and provide vital resources for emergency management.</a:t>
            </a:r>
          </a:p>
          <a:p>
            <a:pPr algn="l"/>
            <a:r>
              <a:rPr lang="en-GB" b="1" i="0" dirty="0">
                <a:solidFill>
                  <a:srgbClr val="374151"/>
                </a:solidFill>
                <a:effectLst/>
                <a:latin typeface="Söhne"/>
              </a:rPr>
              <a:t>Increased Adaptation and Resilience:</a:t>
            </a:r>
            <a:r>
              <a:rPr lang="en-GB" b="0" i="0" dirty="0">
                <a:solidFill>
                  <a:srgbClr val="374151"/>
                </a:solidFill>
                <a:effectLst/>
                <a:latin typeface="Söhne"/>
              </a:rPr>
              <a:t> Investments in decarbonization promote a transition to a more sustainable and resilient economy. Low-emission technologies and sustainable practices enhance the adaptation capacity of communities to climate change, making them more resilient to potential impacts of environmental disasters.</a:t>
            </a:r>
          </a:p>
          <a:p>
            <a:pPr algn="l"/>
            <a:r>
              <a:rPr lang="en-GB" b="1" i="0" dirty="0">
                <a:solidFill>
                  <a:srgbClr val="374151"/>
                </a:solidFill>
                <a:effectLst/>
                <a:latin typeface="Söhne"/>
              </a:rPr>
              <a:t>Creation of a Dynamic Ecosystem:</a:t>
            </a:r>
            <a:r>
              <a:rPr lang="en-GB" b="0" i="0" dirty="0">
                <a:solidFill>
                  <a:srgbClr val="374151"/>
                </a:solidFill>
                <a:effectLst/>
                <a:latin typeface="Söhne"/>
              </a:rPr>
              <a:t> Decarbonization creates a dynamic ecosystem that, by solving two problems, contributes to solving others. By reducing greenhouse gas emissions, it addresses the issue of climate change and simultaneously preserves the health of ecosystems, providing a holistic solution to environmental risks.</a:t>
            </a:r>
          </a:p>
          <a:p>
            <a:pPr algn="l"/>
            <a:r>
              <a:rPr lang="en-GB" b="0" i="0" dirty="0">
                <a:solidFill>
                  <a:srgbClr val="374151"/>
                </a:solidFill>
                <a:effectLst/>
                <a:latin typeface="Söhne"/>
              </a:rPr>
              <a:t>In summary, decarbonization plays a crucial role in environmental risk management, promoting environmental safety and the development of more resilient communities in the face of emerging challenges.</a:t>
            </a:r>
          </a:p>
          <a:p>
            <a:endParaRPr lang="en-BE" dirty="0"/>
          </a:p>
        </p:txBody>
      </p:sp>
      <p:sp>
        <p:nvSpPr>
          <p:cNvPr id="4" name="Slide Number Placeholder 3"/>
          <p:cNvSpPr>
            <a:spLocks noGrp="1"/>
          </p:cNvSpPr>
          <p:nvPr>
            <p:ph type="sldNum" sz="quarter" idx="5"/>
          </p:nvPr>
        </p:nvSpPr>
        <p:spPr/>
        <p:txBody>
          <a:bodyPr/>
          <a:lstStyle/>
          <a:p>
            <a:fld id="{785C0A32-198B-421E-921B-90F8B388F981}" type="slidenum">
              <a:rPr lang="en-GB" smtClean="0"/>
              <a:t>6</a:t>
            </a:fld>
            <a:endParaRPr lang="en-GB"/>
          </a:p>
        </p:txBody>
      </p:sp>
    </p:spTree>
    <p:extLst>
      <p:ext uri="{BB962C8B-B14F-4D97-AF65-F5344CB8AC3E}">
        <p14:creationId xmlns:p14="http://schemas.microsoft.com/office/powerpoint/2010/main" val="771701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374151"/>
                </a:solidFill>
                <a:effectLst/>
                <a:latin typeface="Söhne"/>
              </a:rPr>
              <a:t>Our strategy is based on key concepts and direct and indirect aspects previously outlined. In particular, TPZB has decided to develop a Digital Twin, an advanced digital representation of our environment, primarily based on satellite data. The main goal of this Digital Twin is to conduct in-depth analyses on the decarbonization of urban environments and the food production chain.</a:t>
            </a:r>
          </a:p>
          <a:p>
            <a:pPr algn="l"/>
            <a:r>
              <a:rPr lang="en-GB" b="0" i="0" dirty="0">
                <a:solidFill>
                  <a:srgbClr val="374151"/>
                </a:solidFill>
                <a:effectLst/>
                <a:latin typeface="Söhne"/>
              </a:rPr>
              <a:t>By employing satellite data, we can monitor and </a:t>
            </a:r>
            <a:r>
              <a:rPr lang="en-GB" b="0" i="0" dirty="0" err="1">
                <a:solidFill>
                  <a:srgbClr val="374151"/>
                </a:solidFill>
                <a:effectLst/>
                <a:latin typeface="Söhne"/>
              </a:rPr>
              <a:t>analyze</a:t>
            </a:r>
            <a:r>
              <a:rPr lang="en-GB" b="0" i="0" dirty="0">
                <a:solidFill>
                  <a:srgbClr val="374151"/>
                </a:solidFill>
                <a:effectLst/>
                <a:latin typeface="Söhne"/>
              </a:rPr>
              <a:t> direct and indirect emissions associated with human activities, especially in urban contexts. Focusing on the decarbonization of urban environments, we aim to evaluate and understand how sustainable practices and technologies can contribute to reducing the anthropogenic impact of greenhouse gas emissions and other pollutants.</a:t>
            </a:r>
          </a:p>
          <a:p>
            <a:pPr algn="l"/>
            <a:r>
              <a:rPr lang="en-GB" b="0" i="0" dirty="0">
                <a:solidFill>
                  <a:srgbClr val="374151"/>
                </a:solidFill>
                <a:effectLst/>
                <a:latin typeface="Söhne"/>
              </a:rPr>
              <a:t>Simultaneously, the analysis of the food production chain allows us to examine how agricultural and food practices impact emissions and climate change. By identifying opportunities for sustainability and emission reduction in this supply chain, we aim to mitigate the overall environmental impact, indirectly contributing to reducing the risk of major environmental disasters.</a:t>
            </a:r>
          </a:p>
          <a:p>
            <a:pPr algn="l"/>
            <a:r>
              <a:rPr lang="en-GB" b="0" i="0" dirty="0">
                <a:solidFill>
                  <a:srgbClr val="374151"/>
                </a:solidFill>
                <a:effectLst/>
                <a:latin typeface="Söhne"/>
              </a:rPr>
              <a:t>In summary, through our satellite-based Digital Twin, we are committed to exploring and implementing concrete solutions for urban decarbonization and more sustainable food production, aiming for a direct positive impact on emissions and, consequently, an indirect reduction in the risk of severe environmental catastrophes.</a:t>
            </a:r>
          </a:p>
          <a:p>
            <a:pPr algn="l"/>
            <a:r>
              <a:rPr lang="en-GB" b="0" i="0" dirty="0">
                <a:solidFill>
                  <a:srgbClr val="374151"/>
                </a:solidFill>
                <a:effectLst/>
                <a:latin typeface="Söhne"/>
              </a:rPr>
              <a:t>A "Digital Twin" is an advanced digital model that faithfully reflects the physical aspects of a system, in this case, the Earth's environment and the associated human activities. In the context of combating climate change and disaster management, our goal is to integrate information from satellite technologies and other advanced monitoring tools to create an accurate and real-time digital representation of our planet.</a:t>
            </a:r>
          </a:p>
          <a:p>
            <a:pPr algn="l"/>
            <a:r>
              <a:rPr lang="en-GB" b="0" i="0" dirty="0">
                <a:solidFill>
                  <a:srgbClr val="374151"/>
                </a:solidFill>
                <a:effectLst/>
                <a:latin typeface="Söhne"/>
              </a:rPr>
              <a:t>A "Digital Twin" can support decarbonization and environmental risk management efforts in several key ways:</a:t>
            </a:r>
          </a:p>
          <a:p>
            <a:pPr algn="l">
              <a:buFont typeface="+mj-lt"/>
              <a:buAutoNum type="arabicPeriod"/>
            </a:pPr>
            <a:r>
              <a:rPr lang="en-GB" b="0" i="0" dirty="0">
                <a:solidFill>
                  <a:srgbClr val="374151"/>
                </a:solidFill>
                <a:effectLst/>
                <a:latin typeface="Söhne"/>
              </a:rPr>
              <a:t>Real-Time Monitoring: The Digital Twin provides a real-time representation of the environment, enabling constant monitoring of human activities, emissions, and environmental conditions. This capability allows a timely and informed response to any changes or emergencies.</a:t>
            </a:r>
          </a:p>
          <a:p>
            <a:pPr algn="l">
              <a:buFont typeface="+mj-lt"/>
              <a:buAutoNum type="arabicPeriod"/>
            </a:pPr>
            <a:r>
              <a:rPr lang="en-GB" b="0" i="0" dirty="0">
                <a:solidFill>
                  <a:srgbClr val="374151"/>
                </a:solidFill>
                <a:effectLst/>
                <a:latin typeface="Söhne"/>
              </a:rPr>
              <a:t>Simulations and Analysis: Through advanced simulations, the Digital Twin can assess the impacts of decarbonization strategies and sustainability measures. For example, it can predict how the adoption of renewable energy or sustainable agricultural practices will affect emissions and air quality.</a:t>
            </a:r>
          </a:p>
          <a:p>
            <a:pPr algn="l">
              <a:buFont typeface="+mj-lt"/>
              <a:buAutoNum type="arabicPeriod"/>
            </a:pPr>
            <a:r>
              <a:rPr lang="en-GB" b="0" i="0" dirty="0">
                <a:solidFill>
                  <a:srgbClr val="374151"/>
                </a:solidFill>
                <a:effectLst/>
                <a:latin typeface="Söhne"/>
              </a:rPr>
              <a:t>Identification of Emission Sources: Using satellite data and other sources, the Digital Twin can locate and identify direct and indirect emission sources. This enables a detailed analysis of human activities and their environmental impacts.</a:t>
            </a:r>
          </a:p>
          <a:p>
            <a:pPr algn="l">
              <a:buFont typeface="+mj-lt"/>
              <a:buAutoNum type="arabicPeriod"/>
            </a:pPr>
            <a:r>
              <a:rPr lang="en-GB" b="0" i="0" dirty="0">
                <a:solidFill>
                  <a:srgbClr val="374151"/>
                </a:solidFill>
                <a:effectLst/>
                <a:latin typeface="Söhne"/>
              </a:rPr>
              <a:t>Resource Optimization: </a:t>
            </a:r>
            <a:r>
              <a:rPr lang="en-GB" b="0" i="0" dirty="0" err="1">
                <a:solidFill>
                  <a:srgbClr val="374151"/>
                </a:solidFill>
                <a:effectLst/>
                <a:latin typeface="Söhne"/>
              </a:rPr>
              <a:t>Analyzing</a:t>
            </a:r>
            <a:r>
              <a:rPr lang="en-GB" b="0" i="0" dirty="0">
                <a:solidFill>
                  <a:srgbClr val="374151"/>
                </a:solidFill>
                <a:effectLst/>
                <a:latin typeface="Söhne"/>
              </a:rPr>
              <a:t> the food production chain, the Digital Twin can optimize resources by identifying more sustainable agricultural practices and reducing waste in the supply chain, thereby contributing to emission reduction.</a:t>
            </a:r>
          </a:p>
          <a:p>
            <a:pPr algn="l">
              <a:buFont typeface="+mj-lt"/>
              <a:buAutoNum type="arabicPeriod"/>
            </a:pPr>
            <a:r>
              <a:rPr lang="en-GB" b="0" i="0" dirty="0">
                <a:solidFill>
                  <a:srgbClr val="374151"/>
                </a:solidFill>
                <a:effectLst/>
                <a:latin typeface="Söhne"/>
              </a:rPr>
              <a:t>Sustainable Urban Planning: In the context of decarbonizing urban environments, the Digital Twin can support sustainable urban planning. For example, it can help design green spaces, bike paths, and eco-friendly public transportation solutions.</a:t>
            </a:r>
          </a:p>
          <a:p>
            <a:pPr algn="l">
              <a:buFont typeface="+mj-lt"/>
              <a:buAutoNum type="arabicPeriod"/>
            </a:pPr>
            <a:r>
              <a:rPr lang="en-GB" b="0" i="0" dirty="0">
                <a:solidFill>
                  <a:srgbClr val="374151"/>
                </a:solidFill>
                <a:effectLst/>
                <a:latin typeface="Söhne"/>
              </a:rPr>
              <a:t>Air Quality Analysis: By monitoring air quality through satellite data, the Digital Twin can identify areas with high pollution levels and suggest interventions to improve air quality and reduce emissions.</a:t>
            </a:r>
          </a:p>
          <a:p>
            <a:pPr algn="l">
              <a:buFont typeface="+mj-lt"/>
              <a:buAutoNum type="arabicPeriod"/>
            </a:pPr>
            <a:r>
              <a:rPr lang="en-GB" b="0" i="0" dirty="0">
                <a:solidFill>
                  <a:srgbClr val="374151"/>
                </a:solidFill>
                <a:effectLst/>
                <a:latin typeface="Söhne"/>
              </a:rPr>
              <a:t>Citizen Engagement: The Digital Twin can be used to actively engage citizens by making environmental data accessible and understandable. This engagement can encourage sustainable </a:t>
            </a:r>
            <a:r>
              <a:rPr lang="en-GB" b="0" i="0" dirty="0" err="1">
                <a:solidFill>
                  <a:srgbClr val="374151"/>
                </a:solidFill>
                <a:effectLst/>
                <a:latin typeface="Söhne"/>
              </a:rPr>
              <a:t>behaviors</a:t>
            </a:r>
            <a:r>
              <a:rPr lang="en-GB" b="0" i="0" dirty="0">
                <a:solidFill>
                  <a:srgbClr val="374151"/>
                </a:solidFill>
                <a:effectLst/>
                <a:latin typeface="Söhne"/>
              </a:rPr>
              <a:t> and active participation in emission reduction.</a:t>
            </a:r>
          </a:p>
          <a:p>
            <a:endParaRPr lang="en-GB" dirty="0"/>
          </a:p>
        </p:txBody>
      </p:sp>
      <p:sp>
        <p:nvSpPr>
          <p:cNvPr id="4" name="Slide Number Placeholder 3"/>
          <p:cNvSpPr>
            <a:spLocks noGrp="1"/>
          </p:cNvSpPr>
          <p:nvPr>
            <p:ph type="sldNum" sz="quarter" idx="5"/>
          </p:nvPr>
        </p:nvSpPr>
        <p:spPr/>
        <p:txBody>
          <a:bodyPr/>
          <a:lstStyle/>
          <a:p>
            <a:fld id="{785C0A32-198B-421E-921B-90F8B388F981}" type="slidenum">
              <a:rPr lang="en-GB" smtClean="0"/>
              <a:t>7</a:t>
            </a:fld>
            <a:endParaRPr lang="en-GB"/>
          </a:p>
        </p:txBody>
      </p:sp>
    </p:spTree>
    <p:extLst>
      <p:ext uri="{BB962C8B-B14F-4D97-AF65-F5344CB8AC3E}">
        <p14:creationId xmlns:p14="http://schemas.microsoft.com/office/powerpoint/2010/main" val="4262516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1" i="0" dirty="0">
                <a:solidFill>
                  <a:srgbClr val="374151"/>
                </a:solidFill>
                <a:effectLst/>
                <a:latin typeface="Söhne"/>
              </a:rPr>
              <a:t>SA4D</a:t>
            </a:r>
            <a:r>
              <a:rPr lang="en-GB" b="0" i="0" dirty="0">
                <a:solidFill>
                  <a:srgbClr val="374151"/>
                </a:solidFill>
                <a:effectLst/>
                <a:latin typeface="Söhne"/>
              </a:rPr>
              <a:t> is an innovative application based on Digital Twin designed to tackle the challenges of decarbonization and enhance disaster resilience through intelligent utilization of spatial data. This cutting-edge tool harnesses the capabilities of the Digital Twin to create a detailed digital representation of our environment, integrating data from satellites and other terrestrial observation sources.</a:t>
            </a:r>
          </a:p>
          <a:p>
            <a:pPr algn="l"/>
            <a:r>
              <a:rPr lang="en-GB" b="1" i="0" dirty="0">
                <a:solidFill>
                  <a:srgbClr val="374151"/>
                </a:solidFill>
                <a:effectLst/>
                <a:latin typeface="Söhne"/>
              </a:rPr>
              <a:t>Advantages:</a:t>
            </a:r>
            <a:endParaRPr lang="en-GB" b="0" i="0" dirty="0">
              <a:solidFill>
                <a:srgbClr val="374151"/>
              </a:solidFill>
              <a:effectLst/>
              <a:latin typeface="Söhne"/>
            </a:endParaRPr>
          </a:p>
          <a:p>
            <a:pPr algn="l">
              <a:buFont typeface="Arial" panose="020B0604020202020204" pitchFamily="34" charset="0"/>
              <a:buChar char="•"/>
            </a:pPr>
            <a:r>
              <a:rPr lang="en-GB" b="1" i="0" dirty="0">
                <a:solidFill>
                  <a:srgbClr val="374151"/>
                </a:solidFill>
                <a:effectLst/>
                <a:latin typeface="Söhne"/>
              </a:rPr>
              <a:t>Informed Decision-Making:</a:t>
            </a:r>
            <a:r>
              <a:rPr lang="en-GB" b="0" i="0" dirty="0">
                <a:solidFill>
                  <a:srgbClr val="374151"/>
                </a:solidFill>
                <a:effectLst/>
                <a:latin typeface="Söhne"/>
              </a:rPr>
              <a:t> SA4D provides accurate, real-time data to support informed decisions on decarbonization and environmental risk management.</a:t>
            </a:r>
          </a:p>
          <a:p>
            <a:pPr algn="l">
              <a:buFont typeface="Arial" panose="020B0604020202020204" pitchFamily="34" charset="0"/>
              <a:buChar char="•"/>
            </a:pPr>
            <a:r>
              <a:rPr lang="en-GB" b="1" i="0" dirty="0">
                <a:solidFill>
                  <a:srgbClr val="374151"/>
                </a:solidFill>
                <a:effectLst/>
                <a:latin typeface="Söhne"/>
              </a:rPr>
              <a:t>Risk Reduction:</a:t>
            </a:r>
            <a:r>
              <a:rPr lang="en-GB" b="0" i="0" dirty="0">
                <a:solidFill>
                  <a:srgbClr val="374151"/>
                </a:solidFill>
                <a:effectLst/>
                <a:latin typeface="Söhne"/>
              </a:rPr>
              <a:t> By promptly identifying environmental challenges, SA4D helps reduce the risk of disasters and mitigate their impacts.</a:t>
            </a:r>
          </a:p>
          <a:p>
            <a:pPr algn="l">
              <a:buFont typeface="Arial" panose="020B0604020202020204" pitchFamily="34" charset="0"/>
              <a:buChar char="•"/>
            </a:pPr>
            <a:r>
              <a:rPr lang="en-GB" b="1" i="0" dirty="0">
                <a:solidFill>
                  <a:srgbClr val="374151"/>
                </a:solidFill>
                <a:effectLst/>
                <a:latin typeface="Söhne"/>
              </a:rPr>
              <a:t>Sustainability:</a:t>
            </a:r>
            <a:r>
              <a:rPr lang="en-GB" b="0" i="0" dirty="0">
                <a:solidFill>
                  <a:srgbClr val="374151"/>
                </a:solidFill>
                <a:effectLst/>
                <a:latin typeface="Söhne"/>
              </a:rPr>
              <a:t> The application contributes to promoting sustainable practices through detailed analysis of carbon emissions and simulation of sustainable development scenarios.</a:t>
            </a:r>
          </a:p>
          <a:p>
            <a:pPr algn="l"/>
            <a:r>
              <a:rPr lang="en-GB" b="1" i="0" dirty="0">
                <a:solidFill>
                  <a:srgbClr val="374151"/>
                </a:solidFill>
                <a:effectLst/>
                <a:latin typeface="Söhne"/>
              </a:rPr>
              <a:t>Disadvantages:</a:t>
            </a:r>
            <a:endParaRPr lang="en-GB" b="0" i="0" dirty="0">
              <a:solidFill>
                <a:srgbClr val="374151"/>
              </a:solidFill>
              <a:effectLst/>
              <a:latin typeface="Söhne"/>
            </a:endParaRPr>
          </a:p>
          <a:p>
            <a:pPr algn="l">
              <a:buFont typeface="Arial" panose="020B0604020202020204" pitchFamily="34" charset="0"/>
              <a:buChar char="•"/>
            </a:pPr>
            <a:r>
              <a:rPr lang="en-GB" b="1" i="0" dirty="0">
                <a:solidFill>
                  <a:srgbClr val="374151"/>
                </a:solidFill>
                <a:effectLst/>
                <a:latin typeface="Söhne"/>
              </a:rPr>
              <a:t>Implementation Complexity:</a:t>
            </a:r>
            <a:r>
              <a:rPr lang="en-GB" b="0" i="0" dirty="0">
                <a:solidFill>
                  <a:srgbClr val="374151"/>
                </a:solidFill>
                <a:effectLst/>
                <a:latin typeface="Söhne"/>
              </a:rPr>
              <a:t> Implementing SA4D requires specialized skills and advanced technical resources, potentially posing a challenge for organizations with limited resources or technological knowledge.</a:t>
            </a:r>
          </a:p>
          <a:p>
            <a:pPr algn="l">
              <a:buFont typeface="Arial" panose="020B0604020202020204" pitchFamily="34" charset="0"/>
              <a:buChar char="•"/>
            </a:pPr>
            <a:r>
              <a:rPr lang="en-GB" b="1" i="0" dirty="0">
                <a:solidFill>
                  <a:srgbClr val="374151"/>
                </a:solidFill>
                <a:effectLst/>
                <a:latin typeface="Söhne"/>
              </a:rPr>
              <a:t>Operational Costs:</a:t>
            </a:r>
            <a:r>
              <a:rPr lang="en-GB" b="0" i="0" dirty="0">
                <a:solidFill>
                  <a:srgbClr val="374151"/>
                </a:solidFill>
                <a:effectLst/>
                <a:latin typeface="Söhne"/>
              </a:rPr>
              <a:t> The high operational costs associated with managing and maintaining SA4D could be a financial obstacle for some organizations, especially those with limited budgets.</a:t>
            </a:r>
          </a:p>
          <a:p>
            <a:pPr algn="l">
              <a:buFont typeface="Arial" panose="020B0604020202020204" pitchFamily="34" charset="0"/>
              <a:buChar char="•"/>
            </a:pPr>
            <a:r>
              <a:rPr lang="en-GB" b="1" i="0" dirty="0">
                <a:solidFill>
                  <a:srgbClr val="374151"/>
                </a:solidFill>
                <a:effectLst/>
                <a:latin typeface="Söhne"/>
              </a:rPr>
              <a:t>Dependency on Advanced Technologies:</a:t>
            </a:r>
            <a:r>
              <a:rPr lang="en-GB" b="0" i="0" dirty="0">
                <a:solidFill>
                  <a:srgbClr val="374151"/>
                </a:solidFill>
                <a:effectLst/>
                <a:latin typeface="Söhne"/>
              </a:rPr>
              <a:t> SA4D relies on advanced technologies, and the rapid pace of technological evolution may necessitate frequent updates and continuous investments to maintain relevance.</a:t>
            </a:r>
          </a:p>
          <a:p>
            <a:pPr algn="l"/>
            <a:r>
              <a:rPr lang="en-GB" b="1" i="0" dirty="0">
                <a:solidFill>
                  <a:srgbClr val="374151"/>
                </a:solidFill>
                <a:effectLst/>
                <a:latin typeface="Söhne"/>
              </a:rPr>
              <a:t>Applications:</a:t>
            </a:r>
            <a:endParaRPr lang="en-GB" b="0" i="0" dirty="0">
              <a:solidFill>
                <a:srgbClr val="374151"/>
              </a:solidFill>
              <a:effectLst/>
              <a:latin typeface="Söhne"/>
            </a:endParaRPr>
          </a:p>
          <a:p>
            <a:pPr algn="l">
              <a:buFont typeface="Arial" panose="020B0604020202020204" pitchFamily="34" charset="0"/>
              <a:buChar char="•"/>
            </a:pPr>
            <a:r>
              <a:rPr lang="en-GB" b="1" i="0" dirty="0">
                <a:solidFill>
                  <a:srgbClr val="374151"/>
                </a:solidFill>
                <a:effectLst/>
                <a:latin typeface="Söhne"/>
              </a:rPr>
              <a:t>Urban Planning:</a:t>
            </a:r>
            <a:r>
              <a:rPr lang="en-GB" b="0" i="0" dirty="0">
                <a:solidFill>
                  <a:srgbClr val="374151"/>
                </a:solidFill>
                <a:effectLst/>
                <a:latin typeface="Söhne"/>
              </a:rPr>
              <a:t> SA4D can be used for the design of sustainable cities, integrating natural base solutions within the tool, optimizing resource usage, and reducing carbon emissions through the simulation of urban scenarios.</a:t>
            </a:r>
          </a:p>
          <a:p>
            <a:pPr algn="l">
              <a:buFont typeface="Arial" panose="020B0604020202020204" pitchFamily="34" charset="0"/>
              <a:buChar char="•"/>
            </a:pPr>
            <a:r>
              <a:rPr lang="en-GB" b="1" i="0" dirty="0">
                <a:solidFill>
                  <a:srgbClr val="374151"/>
                </a:solidFill>
                <a:effectLst/>
                <a:latin typeface="Söhne"/>
              </a:rPr>
              <a:t>Sustainable Agriculture:</a:t>
            </a:r>
            <a:r>
              <a:rPr lang="en-GB" b="0" i="0" dirty="0">
                <a:solidFill>
                  <a:srgbClr val="374151"/>
                </a:solidFill>
                <a:effectLst/>
                <a:latin typeface="Söhne"/>
              </a:rPr>
              <a:t> The application offers solutions for more sustainable agricultural management by </a:t>
            </a:r>
            <a:r>
              <a:rPr lang="en-GB" b="0" i="0" dirty="0" err="1">
                <a:solidFill>
                  <a:srgbClr val="374151"/>
                </a:solidFill>
                <a:effectLst/>
                <a:latin typeface="Söhne"/>
              </a:rPr>
              <a:t>analyzing</a:t>
            </a:r>
            <a:r>
              <a:rPr lang="en-GB" b="0" i="0" dirty="0">
                <a:solidFill>
                  <a:srgbClr val="374151"/>
                </a:solidFill>
                <a:effectLst/>
                <a:latin typeface="Söhne"/>
              </a:rPr>
              <a:t> farming practices and suggesting strategies to reduce environmental impact, retain water, and decrease runoff.</a:t>
            </a:r>
          </a:p>
          <a:p>
            <a:pPr algn="l">
              <a:buFont typeface="Arial" panose="020B0604020202020204" pitchFamily="34" charset="0"/>
              <a:buChar char="•"/>
            </a:pPr>
            <a:r>
              <a:rPr lang="en-GB" b="1" i="0" dirty="0">
                <a:solidFill>
                  <a:srgbClr val="374151"/>
                </a:solidFill>
                <a:effectLst/>
                <a:latin typeface="Söhne"/>
              </a:rPr>
              <a:t>Disaster Management:</a:t>
            </a:r>
            <a:r>
              <a:rPr lang="en-GB" b="0" i="0" dirty="0">
                <a:solidFill>
                  <a:srgbClr val="374151"/>
                </a:solidFill>
                <a:effectLst/>
                <a:latin typeface="Söhne"/>
              </a:rPr>
              <a:t> SA4D provides tools for emergency response management and the mitigation of environmental impacts resulting from catastrophic events.</a:t>
            </a:r>
          </a:p>
          <a:p>
            <a:pPr algn="l"/>
            <a:r>
              <a:rPr lang="en-GB" b="1" i="0" dirty="0">
                <a:solidFill>
                  <a:srgbClr val="374151"/>
                </a:solidFill>
                <a:effectLst/>
                <a:latin typeface="Söhne"/>
              </a:rPr>
              <a:t>Monitoring:</a:t>
            </a:r>
            <a:endParaRPr lang="en-GB" b="0" i="0" dirty="0">
              <a:solidFill>
                <a:srgbClr val="374151"/>
              </a:solidFill>
              <a:effectLst/>
              <a:latin typeface="Söhne"/>
            </a:endParaRPr>
          </a:p>
          <a:p>
            <a:pPr algn="l">
              <a:buFont typeface="Arial" panose="020B0604020202020204" pitchFamily="34" charset="0"/>
              <a:buChar char="•"/>
            </a:pPr>
            <a:r>
              <a:rPr lang="en-GB" b="1" i="0" dirty="0">
                <a:solidFill>
                  <a:srgbClr val="374151"/>
                </a:solidFill>
                <a:effectLst/>
                <a:latin typeface="Söhne"/>
              </a:rPr>
              <a:t>Carbon Emissions:</a:t>
            </a:r>
            <a:r>
              <a:rPr lang="en-GB" b="0" i="0" dirty="0">
                <a:solidFill>
                  <a:srgbClr val="374151"/>
                </a:solidFill>
                <a:effectLst/>
                <a:latin typeface="Söhne"/>
              </a:rPr>
              <a:t> SA4D monitors carbon emissions in real-time, allowing detailed analysis and facilitating the adoption of targeted measures for decarbonization.</a:t>
            </a:r>
          </a:p>
          <a:p>
            <a:pPr algn="l">
              <a:buFont typeface="Arial" panose="020B0604020202020204" pitchFamily="34" charset="0"/>
              <a:buChar char="•"/>
            </a:pPr>
            <a:r>
              <a:rPr lang="en-GB" b="1" i="0" dirty="0">
                <a:solidFill>
                  <a:srgbClr val="374151"/>
                </a:solidFill>
                <a:effectLst/>
                <a:latin typeface="Söhne"/>
              </a:rPr>
              <a:t>Air Quality:</a:t>
            </a:r>
            <a:r>
              <a:rPr lang="en-GB" b="0" i="0" dirty="0">
                <a:solidFill>
                  <a:srgbClr val="374151"/>
                </a:solidFill>
                <a:effectLst/>
                <a:latin typeface="Söhne"/>
              </a:rPr>
              <a:t> The application monitors air quality, identifying areas with high pollutant concentrations and providing vital information for environmental management policies.</a:t>
            </a:r>
          </a:p>
          <a:p>
            <a:pPr algn="l"/>
            <a:r>
              <a:rPr lang="en-GB" b="1" i="0" dirty="0">
                <a:solidFill>
                  <a:srgbClr val="374151"/>
                </a:solidFill>
                <a:effectLst/>
                <a:latin typeface="Söhne"/>
              </a:rPr>
              <a:t>Traceability:</a:t>
            </a:r>
            <a:endParaRPr lang="en-GB" b="0" i="0" dirty="0">
              <a:solidFill>
                <a:srgbClr val="374151"/>
              </a:solidFill>
              <a:effectLst/>
              <a:latin typeface="Söhne"/>
            </a:endParaRPr>
          </a:p>
          <a:p>
            <a:pPr algn="l">
              <a:buFont typeface="Arial" panose="020B0604020202020204" pitchFamily="34" charset="0"/>
              <a:buChar char="•"/>
            </a:pPr>
            <a:r>
              <a:rPr lang="en-GB" b="1" i="0" dirty="0">
                <a:solidFill>
                  <a:srgbClr val="374151"/>
                </a:solidFill>
                <a:effectLst/>
                <a:latin typeface="Söhne"/>
              </a:rPr>
              <a:t>Supply Chain Tracking:</a:t>
            </a:r>
            <a:r>
              <a:rPr lang="en-GB" b="0" i="0" dirty="0">
                <a:solidFill>
                  <a:srgbClr val="374151"/>
                </a:solidFill>
                <a:effectLst/>
                <a:latin typeface="Söhne"/>
              </a:rPr>
              <a:t> SA4D offers traceability in the production and distribution chain, allowing for the evaluation and improvement of efficiency and sustainability in supply chains.</a:t>
            </a:r>
          </a:p>
          <a:p>
            <a:pPr algn="l">
              <a:buFont typeface="Arial" panose="020B0604020202020204" pitchFamily="34" charset="0"/>
              <a:buChar char="•"/>
            </a:pPr>
            <a:r>
              <a:rPr lang="en-GB" b="1" i="0" dirty="0">
                <a:solidFill>
                  <a:srgbClr val="374151"/>
                </a:solidFill>
                <a:effectLst/>
                <a:latin typeface="Söhne"/>
              </a:rPr>
              <a:t>Emission Source Origin:</a:t>
            </a:r>
            <a:r>
              <a:rPr lang="en-GB" b="0" i="0" dirty="0">
                <a:solidFill>
                  <a:srgbClr val="374151"/>
                </a:solidFill>
                <a:effectLst/>
                <a:latin typeface="Söhne"/>
              </a:rPr>
              <a:t> Traceability of emissions identifies primary sources, facilitating the implementation of targeted reduction strategies.</a:t>
            </a:r>
          </a:p>
          <a:p>
            <a:pPr algn="l"/>
            <a:r>
              <a:rPr lang="en-GB" b="1" i="0" dirty="0">
                <a:solidFill>
                  <a:srgbClr val="374151"/>
                </a:solidFill>
                <a:effectLst/>
                <a:latin typeface="Söhne"/>
              </a:rPr>
              <a:t>Simulations:</a:t>
            </a:r>
            <a:endParaRPr lang="en-GB" b="0" i="0" dirty="0">
              <a:solidFill>
                <a:srgbClr val="374151"/>
              </a:solidFill>
              <a:effectLst/>
              <a:latin typeface="Söhne"/>
            </a:endParaRPr>
          </a:p>
          <a:p>
            <a:pPr algn="l">
              <a:buFont typeface="Arial" panose="020B0604020202020204" pitchFamily="34" charset="0"/>
              <a:buChar char="•"/>
            </a:pPr>
            <a:r>
              <a:rPr lang="en-GB" b="1" i="0" dirty="0">
                <a:solidFill>
                  <a:srgbClr val="374151"/>
                </a:solidFill>
                <a:effectLst/>
                <a:latin typeface="Söhne"/>
              </a:rPr>
              <a:t>Decarbonization Scenarios:</a:t>
            </a:r>
            <a:r>
              <a:rPr lang="en-GB" b="0" i="0" dirty="0">
                <a:solidFill>
                  <a:srgbClr val="374151"/>
                </a:solidFill>
                <a:effectLst/>
                <a:latin typeface="Söhne"/>
              </a:rPr>
              <a:t> SA4D enables the simulation of decarbonization scenarios, evaluating the impacts of different strategies and guiding the transition to a low-carbon economy.</a:t>
            </a:r>
          </a:p>
          <a:p>
            <a:pPr algn="l">
              <a:buFont typeface="Arial" panose="020B0604020202020204" pitchFamily="34" charset="0"/>
              <a:buChar char="•"/>
            </a:pPr>
            <a:r>
              <a:rPr lang="en-GB" b="1" i="0" dirty="0">
                <a:solidFill>
                  <a:srgbClr val="374151"/>
                </a:solidFill>
                <a:effectLst/>
                <a:latin typeface="Söhne"/>
              </a:rPr>
              <a:t>Resilient Urban Planning:</a:t>
            </a:r>
            <a:r>
              <a:rPr lang="en-GB" b="0" i="0" dirty="0">
                <a:solidFill>
                  <a:srgbClr val="374151"/>
                </a:solidFill>
                <a:effectLst/>
                <a:latin typeface="Söhne"/>
              </a:rPr>
              <a:t> Simulations support the design of resilient urban environments, considering climatic factors and mitigating the effects of extreme events.</a:t>
            </a:r>
          </a:p>
          <a:p>
            <a:pPr algn="l"/>
            <a:r>
              <a:rPr lang="en-GB" b="0" i="0" dirty="0">
                <a:solidFill>
                  <a:srgbClr val="374151"/>
                </a:solidFill>
                <a:effectLst/>
                <a:latin typeface="Söhne"/>
              </a:rPr>
              <a:t>In summary, SA4D is an innovative platform that integrates the Digital Twin with spatial data, offering significant advantages in environmental management, from decarbonization to resilience against disasters. SA4D is a powerful tool that combines the capabilities of the Digital Twin with spatial data to drive progress towards decarbonization and the construction of more resilient communities in the face of environmental challenges.</a:t>
            </a:r>
          </a:p>
        </p:txBody>
      </p:sp>
      <p:sp>
        <p:nvSpPr>
          <p:cNvPr id="4" name="Slide Number Placeholder 3"/>
          <p:cNvSpPr>
            <a:spLocks noGrp="1"/>
          </p:cNvSpPr>
          <p:nvPr>
            <p:ph type="sldNum" sz="quarter" idx="5"/>
          </p:nvPr>
        </p:nvSpPr>
        <p:spPr/>
        <p:txBody>
          <a:bodyPr/>
          <a:lstStyle/>
          <a:p>
            <a:fld id="{8C18E062-BBD6-4F08-BFFA-3263573559BD}" type="slidenum">
              <a:rPr lang="it-IT" smtClean="0"/>
              <a:pPr/>
              <a:t>8</a:t>
            </a:fld>
            <a:endParaRPr lang="it-IT"/>
          </a:p>
        </p:txBody>
      </p:sp>
    </p:spTree>
    <p:extLst>
      <p:ext uri="{BB962C8B-B14F-4D97-AF65-F5344CB8AC3E}">
        <p14:creationId xmlns:p14="http://schemas.microsoft.com/office/powerpoint/2010/main" val="4263570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1" i="0" dirty="0">
                <a:solidFill>
                  <a:srgbClr val="374151"/>
                </a:solidFill>
                <a:effectLst/>
                <a:latin typeface="Söhne"/>
              </a:rPr>
              <a:t>Application of SA4D in an Urban Area Prone to Floods:</a:t>
            </a:r>
            <a:endParaRPr lang="en-GB" b="0" i="0" dirty="0">
              <a:solidFill>
                <a:srgbClr val="374151"/>
              </a:solidFill>
              <a:effectLst/>
              <a:latin typeface="Söhne"/>
            </a:endParaRPr>
          </a:p>
          <a:p>
            <a:pPr algn="l"/>
            <a:r>
              <a:rPr lang="en-GB" b="1" i="0" dirty="0">
                <a:solidFill>
                  <a:srgbClr val="374151"/>
                </a:solidFill>
                <a:effectLst/>
                <a:latin typeface="Söhne"/>
              </a:rPr>
              <a:t>Scenario:</a:t>
            </a:r>
            <a:r>
              <a:rPr lang="en-GB" b="0" i="0" dirty="0">
                <a:solidFill>
                  <a:srgbClr val="374151"/>
                </a:solidFill>
                <a:effectLst/>
                <a:latin typeface="Söhne"/>
              </a:rPr>
              <a:t> Let's envision a coastal city facing frequent floods due to climate change and unplanned urbanization. The city is seeking solutions to reduce the risk of floods and enhance urban resilience.</a:t>
            </a:r>
          </a:p>
          <a:p>
            <a:pPr algn="l"/>
            <a:r>
              <a:rPr lang="en-GB" b="1" i="0" dirty="0">
                <a:solidFill>
                  <a:srgbClr val="374151"/>
                </a:solidFill>
                <a:effectLst/>
                <a:latin typeface="Söhne"/>
              </a:rPr>
              <a:t>How SA4D Can Be Applied:</a:t>
            </a:r>
            <a:endParaRPr lang="en-GB" b="0" i="0" dirty="0">
              <a:solidFill>
                <a:srgbClr val="374151"/>
              </a:solidFill>
              <a:effectLst/>
              <a:latin typeface="Söhne"/>
            </a:endParaRPr>
          </a:p>
          <a:p>
            <a:pPr algn="l">
              <a:buFont typeface="+mj-lt"/>
              <a:buAutoNum type="arabicPeriod"/>
            </a:pPr>
            <a:r>
              <a:rPr lang="en-GB" b="1" i="0" dirty="0">
                <a:solidFill>
                  <a:srgbClr val="374151"/>
                </a:solidFill>
                <a:effectLst/>
                <a:latin typeface="Söhne"/>
              </a:rPr>
              <a:t>Simulation of Past Floods:</a:t>
            </a:r>
            <a:endParaRPr lang="en-GB" b="0" i="0" dirty="0">
              <a:solidFill>
                <a:srgbClr val="374151"/>
              </a:solidFill>
              <a:effectLst/>
              <a:latin typeface="Söhne"/>
            </a:endParaRPr>
          </a:p>
          <a:p>
            <a:pPr marL="742950" lvl="1" indent="-285750" algn="l">
              <a:buFont typeface="+mj-lt"/>
              <a:buAutoNum type="arabicPeriod"/>
            </a:pPr>
            <a:r>
              <a:rPr lang="en-GB" b="0" i="0" dirty="0">
                <a:solidFill>
                  <a:srgbClr val="374151"/>
                </a:solidFill>
                <a:effectLst/>
                <a:latin typeface="Söhne"/>
              </a:rPr>
              <a:t>SA4D uses historical and monitoring data to simulate past flood events, identifying the most affected areas and assessing the incurred damages. This analysis provides a basis for understanding current vulnerabilities.</a:t>
            </a:r>
          </a:p>
          <a:p>
            <a:pPr algn="l">
              <a:buFont typeface="+mj-lt"/>
              <a:buAutoNum type="arabicPeriod"/>
            </a:pPr>
            <a:r>
              <a:rPr lang="en-GB" b="1" i="0" dirty="0">
                <a:solidFill>
                  <a:srgbClr val="374151"/>
                </a:solidFill>
                <a:effectLst/>
                <a:latin typeface="Söhne"/>
              </a:rPr>
              <a:t>Territory Analysis with Digital Twin:</a:t>
            </a:r>
            <a:endParaRPr lang="en-GB" b="0" i="0" dirty="0">
              <a:solidFill>
                <a:srgbClr val="374151"/>
              </a:solidFill>
              <a:effectLst/>
              <a:latin typeface="Söhne"/>
            </a:endParaRPr>
          </a:p>
          <a:p>
            <a:pPr marL="742950" lvl="1" indent="-285750" algn="l">
              <a:buFont typeface="+mj-lt"/>
              <a:buAutoNum type="arabicPeriod"/>
            </a:pPr>
            <a:r>
              <a:rPr lang="en-GB" b="0" i="0" dirty="0">
                <a:solidFill>
                  <a:srgbClr val="374151"/>
                </a:solidFill>
                <a:effectLst/>
                <a:latin typeface="Söhne"/>
              </a:rPr>
              <a:t>SA4D creates a Digital Twin of the urban area, incorporating detailed data from satellites and other sources. This digital model provides an accurate representation of geographic features, buildings, and infrastructure.</a:t>
            </a:r>
          </a:p>
          <a:p>
            <a:pPr algn="l">
              <a:buFont typeface="+mj-lt"/>
              <a:buAutoNum type="arabicPeriod"/>
            </a:pPr>
            <a:r>
              <a:rPr lang="en-GB" b="1" i="0" dirty="0">
                <a:solidFill>
                  <a:srgbClr val="374151"/>
                </a:solidFill>
                <a:effectLst/>
                <a:latin typeface="Söhne"/>
              </a:rPr>
              <a:t>Real-Time Monitoring of Environmental Conditions:</a:t>
            </a:r>
            <a:endParaRPr lang="en-GB" b="0" i="0" dirty="0">
              <a:solidFill>
                <a:srgbClr val="374151"/>
              </a:solidFill>
              <a:effectLst/>
              <a:latin typeface="Söhne"/>
            </a:endParaRPr>
          </a:p>
          <a:p>
            <a:pPr marL="742950" lvl="1" indent="-285750" algn="l">
              <a:buFont typeface="+mj-lt"/>
              <a:buAutoNum type="arabicPeriod"/>
            </a:pPr>
            <a:r>
              <a:rPr lang="en-GB" b="0" i="0" dirty="0">
                <a:solidFill>
                  <a:srgbClr val="374151"/>
                </a:solidFill>
                <a:effectLst/>
                <a:latin typeface="Söhne"/>
              </a:rPr>
              <a:t>SA4D integrates satellite data to monitor real-time weather conditions, river levels, and other environmental indicators. This monitoring enables an immediate response to conditions that may lead to flooding.</a:t>
            </a:r>
          </a:p>
          <a:p>
            <a:pPr algn="l">
              <a:buFont typeface="+mj-lt"/>
              <a:buAutoNum type="arabicPeriod"/>
            </a:pPr>
            <a:r>
              <a:rPr lang="en-GB" b="1" i="0" dirty="0">
                <a:solidFill>
                  <a:srgbClr val="374151"/>
                </a:solidFill>
                <a:effectLst/>
                <a:latin typeface="Söhne"/>
              </a:rPr>
              <a:t>Simulation of Rainwater Drainage Scenarios:</a:t>
            </a:r>
            <a:endParaRPr lang="en-GB" b="0" i="0" dirty="0">
              <a:solidFill>
                <a:srgbClr val="374151"/>
              </a:solidFill>
              <a:effectLst/>
              <a:latin typeface="Söhne"/>
            </a:endParaRPr>
          </a:p>
          <a:p>
            <a:pPr marL="742950" lvl="1" indent="-285750" algn="l">
              <a:buFont typeface="+mj-lt"/>
              <a:buAutoNum type="arabicPeriod"/>
            </a:pPr>
            <a:r>
              <a:rPr lang="en-GB" b="0" i="0" dirty="0">
                <a:solidFill>
                  <a:srgbClr val="374151"/>
                </a:solidFill>
                <a:effectLst/>
                <a:latin typeface="Söhne"/>
              </a:rPr>
              <a:t>SA4D simulates scenarios of rainwater drainage, considering optimal runoff areas and necessary drainage infrastructure to mitigate the risk of floods.</a:t>
            </a:r>
          </a:p>
          <a:p>
            <a:pPr algn="l">
              <a:buFont typeface="+mj-lt"/>
              <a:buAutoNum type="arabicPeriod"/>
            </a:pPr>
            <a:r>
              <a:rPr lang="en-GB" b="1" i="0" dirty="0">
                <a:solidFill>
                  <a:srgbClr val="374151"/>
                </a:solidFill>
                <a:effectLst/>
                <a:latin typeface="Söhne"/>
              </a:rPr>
              <a:t>Identification of High-Risk Zones:</a:t>
            </a:r>
            <a:endParaRPr lang="en-GB" b="0" i="0" dirty="0">
              <a:solidFill>
                <a:srgbClr val="374151"/>
              </a:solidFill>
              <a:effectLst/>
              <a:latin typeface="Söhne"/>
            </a:endParaRPr>
          </a:p>
          <a:p>
            <a:pPr marL="742950" lvl="1" indent="-285750" algn="l">
              <a:buFont typeface="+mj-lt"/>
              <a:buAutoNum type="arabicPeriod"/>
            </a:pPr>
            <a:r>
              <a:rPr lang="en-GB" b="0" i="0" dirty="0">
                <a:solidFill>
                  <a:srgbClr val="374151"/>
                </a:solidFill>
                <a:effectLst/>
                <a:latin typeface="Söhne"/>
              </a:rPr>
              <a:t>Through Digital Twin analysis and scenario simulations, SA4D identifies city zones at higher risk of flooding. This information is crucial for urban planning and risk mitigation.</a:t>
            </a:r>
          </a:p>
          <a:p>
            <a:pPr algn="l">
              <a:buFont typeface="+mj-lt"/>
              <a:buAutoNum type="arabicPeriod"/>
            </a:pPr>
            <a:r>
              <a:rPr lang="en-GB" b="1" i="0" dirty="0">
                <a:solidFill>
                  <a:srgbClr val="374151"/>
                </a:solidFill>
                <a:effectLst/>
                <a:latin typeface="Söhne"/>
              </a:rPr>
              <a:t>Proposal of Natural Engineering Solutions:</a:t>
            </a:r>
            <a:endParaRPr lang="en-GB" b="0" i="0" dirty="0">
              <a:solidFill>
                <a:srgbClr val="374151"/>
              </a:solidFill>
              <a:effectLst/>
              <a:latin typeface="Söhne"/>
            </a:endParaRPr>
          </a:p>
          <a:p>
            <a:pPr marL="742950" lvl="1" indent="-285750" algn="l">
              <a:buFont typeface="+mj-lt"/>
              <a:buAutoNum type="arabicPeriod"/>
            </a:pPr>
            <a:r>
              <a:rPr lang="en-GB" b="0" i="0" dirty="0">
                <a:solidFill>
                  <a:srgbClr val="374151"/>
                </a:solidFill>
                <a:effectLst/>
                <a:latin typeface="Söhne"/>
              </a:rPr>
              <a:t>SA4D suggests natural engineering solutions, such as creating wetlands or reforestation, to increase water absorption capacity and reduce the risk of floods.</a:t>
            </a:r>
          </a:p>
          <a:p>
            <a:pPr algn="l">
              <a:buFont typeface="+mj-lt"/>
              <a:buAutoNum type="arabicPeriod"/>
            </a:pPr>
            <a:r>
              <a:rPr lang="en-GB" b="1" i="0" dirty="0">
                <a:solidFill>
                  <a:srgbClr val="374151"/>
                </a:solidFill>
                <a:effectLst/>
                <a:latin typeface="Söhne"/>
              </a:rPr>
              <a:t>Community Engagement:</a:t>
            </a:r>
            <a:endParaRPr lang="en-GB" b="0" i="0" dirty="0">
              <a:solidFill>
                <a:srgbClr val="374151"/>
              </a:solidFill>
              <a:effectLst/>
              <a:latin typeface="Söhne"/>
            </a:endParaRPr>
          </a:p>
          <a:p>
            <a:pPr marL="742950" lvl="1" indent="-285750" algn="l">
              <a:buFont typeface="+mj-lt"/>
              <a:buAutoNum type="arabicPeriod"/>
            </a:pPr>
            <a:r>
              <a:rPr lang="en-GB" b="0" i="0" dirty="0">
                <a:solidFill>
                  <a:srgbClr val="374151"/>
                </a:solidFill>
                <a:effectLst/>
                <a:latin typeface="Söhne"/>
              </a:rPr>
              <a:t>SA4D facilitates community engagement by providing clear information and interactive visualizations. This engagement is essential for developing evacuation plans and raising awareness of resilience practices.</a:t>
            </a:r>
          </a:p>
          <a:p>
            <a:pPr algn="l">
              <a:buFont typeface="+mj-lt"/>
              <a:buAutoNum type="arabicPeriod"/>
            </a:pPr>
            <a:r>
              <a:rPr lang="en-GB" b="1" i="0" dirty="0">
                <a:solidFill>
                  <a:srgbClr val="374151"/>
                </a:solidFill>
                <a:effectLst/>
                <a:latin typeface="Söhne"/>
              </a:rPr>
              <a:t>Long-Term Resilience Planning:</a:t>
            </a:r>
            <a:endParaRPr lang="en-GB" b="0" i="0" dirty="0">
              <a:solidFill>
                <a:srgbClr val="374151"/>
              </a:solidFill>
              <a:effectLst/>
              <a:latin typeface="Söhne"/>
            </a:endParaRPr>
          </a:p>
          <a:p>
            <a:pPr marL="742950" lvl="1" indent="-285750" algn="l">
              <a:buFont typeface="+mj-lt"/>
              <a:buAutoNum type="arabicPeriod"/>
            </a:pPr>
            <a:r>
              <a:rPr lang="en-GB" b="0" i="0" dirty="0">
                <a:solidFill>
                  <a:srgbClr val="374151"/>
                </a:solidFill>
                <a:effectLst/>
                <a:latin typeface="Söhne"/>
              </a:rPr>
              <a:t>Using Digital Twin data and SA4D simulations, the city develops long-term resilience plans, integrating considerations of climate change into urban planning and land management policies.</a:t>
            </a:r>
          </a:p>
          <a:p>
            <a:pPr algn="l"/>
            <a:r>
              <a:rPr lang="en-GB" b="0" i="0" dirty="0">
                <a:solidFill>
                  <a:srgbClr val="374151"/>
                </a:solidFill>
                <a:effectLst/>
                <a:latin typeface="Söhne"/>
              </a:rPr>
              <a:t>In this way, SA4D provides a holistic approach to address the issue of floods in an urban area, combining the power of the Digital Twin with advanced spatial data to inform and guide targeted decisions and sustainable solutions.</a:t>
            </a:r>
          </a:p>
        </p:txBody>
      </p:sp>
      <p:sp>
        <p:nvSpPr>
          <p:cNvPr id="4" name="Slide Number Placeholder 3"/>
          <p:cNvSpPr>
            <a:spLocks noGrp="1"/>
          </p:cNvSpPr>
          <p:nvPr>
            <p:ph type="sldNum" sz="quarter" idx="5"/>
          </p:nvPr>
        </p:nvSpPr>
        <p:spPr/>
        <p:txBody>
          <a:bodyPr/>
          <a:lstStyle/>
          <a:p>
            <a:fld id="{8C18E062-BBD6-4F08-BFFA-3263573559BD}" type="slidenum">
              <a:rPr lang="it-IT" smtClean="0"/>
              <a:pPr/>
              <a:t>9</a:t>
            </a:fld>
            <a:endParaRPr lang="it-IT"/>
          </a:p>
        </p:txBody>
      </p:sp>
    </p:spTree>
    <p:extLst>
      <p:ext uri="{BB962C8B-B14F-4D97-AF65-F5344CB8AC3E}">
        <p14:creationId xmlns:p14="http://schemas.microsoft.com/office/powerpoint/2010/main" val="1569539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leonardo.com/"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CCCAC0CB-447E-9104-9A8A-013D3DE49398}"/>
              </a:ext>
            </a:extLst>
          </p:cNvPr>
          <p:cNvSpPr>
            <a:spLocks noGrp="1"/>
          </p:cNvSpPr>
          <p:nvPr>
            <p:ph type="body" sz="quarter" idx="10" hasCustomPrompt="1"/>
          </p:nvPr>
        </p:nvSpPr>
        <p:spPr>
          <a:xfrm>
            <a:off x="263878" y="2248747"/>
            <a:ext cx="10883900" cy="456211"/>
          </a:xfrm>
          <a:prstGeom prst="rect">
            <a:avLst/>
          </a:prstGeom>
        </p:spPr>
        <p:txBody>
          <a:bodyPr lIns="0" tIns="0" rIns="0" bIns="0" anchor="b"/>
          <a:lstStyle>
            <a:lvl1pPr marL="0" indent="0">
              <a:buNone/>
              <a:defRPr b="1" strike="noStrike">
                <a:solidFill>
                  <a:schemeClr val="accent2"/>
                </a:solidFill>
                <a:latin typeface="Tekne LDO Variable" panose="02000009000000000000" pitchFamily="49" charset="0"/>
                <a:ea typeface="Tekne LDO Variable" panose="02000009000000000000" pitchFamily="49"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LEVEL 1: PRESENTATION TITLE</a:t>
            </a:r>
            <a:endParaRPr lang="en-GB"/>
          </a:p>
        </p:txBody>
      </p:sp>
      <p:sp>
        <p:nvSpPr>
          <p:cNvPr id="13" name="Text Placeholder 11">
            <a:extLst>
              <a:ext uri="{FF2B5EF4-FFF2-40B4-BE49-F238E27FC236}">
                <a16:creationId xmlns:a16="http://schemas.microsoft.com/office/drawing/2014/main" id="{F5C7A180-F846-1A5E-5666-CA21572A85CB}"/>
              </a:ext>
            </a:extLst>
          </p:cNvPr>
          <p:cNvSpPr>
            <a:spLocks noGrp="1"/>
          </p:cNvSpPr>
          <p:nvPr>
            <p:ph type="body" sz="quarter" idx="11" hasCustomPrompt="1"/>
          </p:nvPr>
        </p:nvSpPr>
        <p:spPr>
          <a:xfrm>
            <a:off x="263525" y="2754011"/>
            <a:ext cx="10883900" cy="456211"/>
          </a:xfrm>
          <a:prstGeom prst="rect">
            <a:avLst/>
          </a:prstGeom>
        </p:spPr>
        <p:txBody>
          <a:bodyPr lIns="0" tIns="0" rIns="0" bIns="0" anchor="b"/>
          <a:lstStyle>
            <a:lvl1pPr marL="0" indent="0">
              <a:spcBef>
                <a:spcPts val="0"/>
              </a:spcBef>
              <a:buNone/>
              <a:defRPr sz="1600" b="0" strike="noStrike">
                <a:solidFill>
                  <a:schemeClr val="bg1"/>
                </a:solidFill>
                <a:latin typeface="Tekne LDO Variable" panose="02000009000000000000" pitchFamily="49" charset="0"/>
                <a:ea typeface="Tekne LDO Variable" panose="02000009000000000000" pitchFamily="49"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Level 2: Subtitle</a:t>
            </a:r>
            <a:endParaRPr lang="en-GB"/>
          </a:p>
        </p:txBody>
      </p:sp>
      <p:sp>
        <p:nvSpPr>
          <p:cNvPr id="14" name="Text Placeholder 11">
            <a:extLst>
              <a:ext uri="{FF2B5EF4-FFF2-40B4-BE49-F238E27FC236}">
                <a16:creationId xmlns:a16="http://schemas.microsoft.com/office/drawing/2014/main" id="{C27BD468-C4A7-C7EB-8C85-B3BE2A7297D1}"/>
              </a:ext>
            </a:extLst>
          </p:cNvPr>
          <p:cNvSpPr>
            <a:spLocks noGrp="1"/>
          </p:cNvSpPr>
          <p:nvPr>
            <p:ph type="body" sz="quarter" idx="12" hasCustomPrompt="1"/>
          </p:nvPr>
        </p:nvSpPr>
        <p:spPr>
          <a:xfrm>
            <a:off x="263525" y="5706534"/>
            <a:ext cx="10883900" cy="240066"/>
          </a:xfrm>
          <a:prstGeom prst="rect">
            <a:avLst/>
          </a:prstGeom>
        </p:spPr>
        <p:txBody>
          <a:bodyPr lIns="0" tIns="0" rIns="0" bIns="0" anchor="b"/>
          <a:lstStyle>
            <a:lvl1pPr marL="0" indent="0">
              <a:spcBef>
                <a:spcPts val="0"/>
              </a:spcBef>
              <a:buNone/>
              <a:defRPr sz="1400" b="0" strike="noStrike">
                <a:solidFill>
                  <a:schemeClr val="accent1"/>
                </a:solidFill>
                <a:latin typeface="+mn-lt"/>
                <a:ea typeface="Tekne LDO Variable Thin" panose="02000009000000000000" pitchFamily="49"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Place</a:t>
            </a:r>
          </a:p>
        </p:txBody>
      </p:sp>
      <p:sp>
        <p:nvSpPr>
          <p:cNvPr id="15" name="Text Placeholder 11">
            <a:extLst>
              <a:ext uri="{FF2B5EF4-FFF2-40B4-BE49-F238E27FC236}">
                <a16:creationId xmlns:a16="http://schemas.microsoft.com/office/drawing/2014/main" id="{8C7C6814-9B72-9AA4-ECFC-429E94EC102B}"/>
              </a:ext>
            </a:extLst>
          </p:cNvPr>
          <p:cNvSpPr>
            <a:spLocks noGrp="1"/>
          </p:cNvSpPr>
          <p:nvPr>
            <p:ph type="body" sz="quarter" idx="13" hasCustomPrompt="1"/>
          </p:nvPr>
        </p:nvSpPr>
        <p:spPr>
          <a:xfrm>
            <a:off x="263525" y="5997222"/>
            <a:ext cx="10883900" cy="240066"/>
          </a:xfrm>
          <a:prstGeom prst="rect">
            <a:avLst/>
          </a:prstGeom>
        </p:spPr>
        <p:txBody>
          <a:bodyPr lIns="0" tIns="0" rIns="0" bIns="0" anchor="b"/>
          <a:lstStyle>
            <a:lvl1pPr marL="0" indent="0">
              <a:spcBef>
                <a:spcPts val="0"/>
              </a:spcBef>
              <a:buNone/>
              <a:defRPr sz="1400" b="0" strike="noStrike">
                <a:solidFill>
                  <a:schemeClr val="accent1"/>
                </a:solidFill>
                <a:latin typeface="+mn-lt"/>
                <a:ea typeface="Tekne LDO Variable Thin" panose="02000009000000000000" pitchFamily="49"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Date 00.00.00</a:t>
            </a:r>
          </a:p>
        </p:txBody>
      </p:sp>
    </p:spTree>
    <p:extLst>
      <p:ext uri="{BB962C8B-B14F-4D97-AF65-F5344CB8AC3E}">
        <p14:creationId xmlns:p14="http://schemas.microsoft.com/office/powerpoint/2010/main" val="1133588213"/>
      </p:ext>
    </p:extLst>
  </p:cSld>
  <p:clrMapOvr>
    <a:masterClrMapping/>
  </p:clrMapOvr>
  <p:extLst>
    <p:ext uri="{DCECCB84-F9BA-43D5-87BE-67443E8EF086}">
      <p15:sldGuideLst xmlns:p15="http://schemas.microsoft.com/office/powerpoint/2012/main">
        <p15:guide id="1" orient="horz" pos="2024" userDrawn="1">
          <p15:clr>
            <a:srgbClr val="FBAE40"/>
          </p15:clr>
        </p15:guide>
        <p15:guide id="2" orient="horz" pos="170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8B75BF08-7571-82C3-31D6-0C2FAABCE011}"/>
              </a:ext>
            </a:extLst>
          </p:cNvPr>
          <p:cNvSpPr>
            <a:spLocks noGrp="1"/>
          </p:cNvSpPr>
          <p:nvPr>
            <p:ph type="sldNum" sz="quarter" idx="14"/>
          </p:nvPr>
        </p:nvSpPr>
        <p:spPr/>
        <p:txBody>
          <a:bodyPr/>
          <a:lstStyle/>
          <a:p>
            <a:fld id="{02DA6629-E4A9-46F8-A3C5-2258DF8A16BE}" type="slidenum">
              <a:rPr lang="en-GB" smtClean="0"/>
              <a:pPr/>
              <a:t>‹#›</a:t>
            </a:fld>
            <a:endParaRPr lang="en-GB"/>
          </a:p>
        </p:txBody>
      </p:sp>
      <p:sp>
        <p:nvSpPr>
          <p:cNvPr id="13" name="Footer Placeholder 4">
            <a:extLst>
              <a:ext uri="{FF2B5EF4-FFF2-40B4-BE49-F238E27FC236}">
                <a16:creationId xmlns:a16="http://schemas.microsoft.com/office/drawing/2014/main" id="{00B0E3AC-CA14-146C-ACB5-C2FEB7134560}"/>
              </a:ext>
            </a:extLst>
          </p:cNvPr>
          <p:cNvSpPr>
            <a:spLocks noGrp="1"/>
          </p:cNvSpPr>
          <p:nvPr>
            <p:ph type="ftr" sz="quarter" idx="11"/>
          </p:nvPr>
        </p:nvSpPr>
        <p:spPr>
          <a:xfrm>
            <a:off x="7447430" y="6624587"/>
            <a:ext cx="4114800" cy="119113"/>
          </a:xfrm>
          <a:prstGeom prst="rect">
            <a:avLst/>
          </a:prstGeom>
        </p:spPr>
        <p:txBody>
          <a:bodyPr lIns="0" tIns="0" rIns="0" bIns="0" anchor="ctr"/>
          <a:lstStyle>
            <a:lvl1pPr algn="r">
              <a:defRPr sz="800">
                <a:solidFill>
                  <a:schemeClr val="tx1"/>
                </a:solidFill>
                <a:latin typeface="+mn-lt"/>
              </a:defRPr>
            </a:lvl1pPr>
          </a:lstStyle>
          <a:p>
            <a:endParaRPr lang="en-GB"/>
          </a:p>
        </p:txBody>
      </p:sp>
      <p:sp>
        <p:nvSpPr>
          <p:cNvPr id="2" name="TextBox 10">
            <a:extLst>
              <a:ext uri="{FF2B5EF4-FFF2-40B4-BE49-F238E27FC236}">
                <a16:creationId xmlns:a16="http://schemas.microsoft.com/office/drawing/2014/main" id="{7EAA8B12-03CB-40A7-46C8-DF46991A11F3}"/>
              </a:ext>
            </a:extLst>
          </p:cNvPr>
          <p:cNvSpPr txBox="1">
            <a:spLocks noChangeArrowheads="1"/>
          </p:cNvSpPr>
          <p:nvPr userDrawn="1"/>
        </p:nvSpPr>
        <p:spPr bwMode="auto">
          <a:xfrm>
            <a:off x="264504" y="2492896"/>
            <a:ext cx="7301491" cy="738664"/>
          </a:xfrm>
          <a:prstGeom prst="rect">
            <a:avLst/>
          </a:prstGeom>
          <a:noFill/>
          <a:ln>
            <a:noFill/>
          </a:ln>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400">
                <a:solidFill>
                  <a:srgbClr val="5B6770"/>
                </a:solidFill>
                <a:latin typeface="Tekne LDO Variable" panose="02000009000000000000" pitchFamily="49" charset="0"/>
                <a:ea typeface="Tekne LDO Variable" panose="02000009000000000000" pitchFamily="49" charset="0"/>
              </a:rPr>
              <a:t>THANK</a:t>
            </a:r>
            <a:r>
              <a:rPr lang="en-US" sz="2400" b="1">
                <a:solidFill>
                  <a:srgbClr val="5B6770"/>
                </a:solidFill>
                <a:latin typeface="Tekne LDO Variable" panose="02000009000000000000" pitchFamily="49" charset="0"/>
                <a:ea typeface="Tekne LDO Variable" panose="02000009000000000000" pitchFamily="49" charset="0"/>
              </a:rPr>
              <a:t> YOU</a:t>
            </a:r>
          </a:p>
          <a:p>
            <a:pPr eaLnBrk="1" hangingPunct="1">
              <a:defRPr/>
            </a:pPr>
            <a:r>
              <a:rPr lang="en-US" sz="2400">
                <a:solidFill>
                  <a:srgbClr val="5B6770"/>
                </a:solidFill>
                <a:latin typeface="Tekne LDO Variable" panose="02000009000000000000" pitchFamily="49" charset="0"/>
                <a:ea typeface="Tekne LDO Variable" panose="02000009000000000000" pitchFamily="49" charset="0"/>
              </a:rPr>
              <a:t>FOR YOUR ATTENTION</a:t>
            </a:r>
            <a:endParaRPr lang="en-US" sz="2400" b="1">
              <a:solidFill>
                <a:srgbClr val="5B6770"/>
              </a:solidFill>
              <a:latin typeface="Tekne LDO Variable" panose="02000009000000000000" pitchFamily="49" charset="0"/>
              <a:ea typeface="Tekne LDO Variable" panose="02000009000000000000" pitchFamily="49" charset="0"/>
            </a:endParaRPr>
          </a:p>
        </p:txBody>
      </p:sp>
      <p:sp>
        <p:nvSpPr>
          <p:cNvPr id="3" name="TextBox 10">
            <a:hlinkClick r:id="rId2"/>
            <a:extLst>
              <a:ext uri="{FF2B5EF4-FFF2-40B4-BE49-F238E27FC236}">
                <a16:creationId xmlns:a16="http://schemas.microsoft.com/office/drawing/2014/main" id="{A16E9F42-809D-0996-DBC8-7A150D65DFAF}"/>
              </a:ext>
            </a:extLst>
          </p:cNvPr>
          <p:cNvSpPr txBox="1">
            <a:spLocks noChangeArrowheads="1"/>
          </p:cNvSpPr>
          <p:nvPr userDrawn="1"/>
        </p:nvSpPr>
        <p:spPr bwMode="auto">
          <a:xfrm>
            <a:off x="264504" y="3423101"/>
            <a:ext cx="7301491" cy="215444"/>
          </a:xfrm>
          <a:prstGeom prst="rect">
            <a:avLst/>
          </a:prstGeom>
          <a:noFill/>
          <a:ln>
            <a:noFill/>
          </a:ln>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it-IT" sz="1400" err="1">
                <a:solidFill>
                  <a:srgbClr val="E4002B"/>
                </a:solidFill>
                <a:latin typeface="Public Sans Medium" pitchFamily="2" charset="0"/>
              </a:rPr>
              <a:t>telespazio.com</a:t>
            </a:r>
            <a:endParaRPr lang="it-IT" sz="1400">
              <a:solidFill>
                <a:srgbClr val="E4002B"/>
              </a:solidFill>
              <a:latin typeface="Public Sans Medium" pitchFamily="2" charset="0"/>
            </a:endParaRPr>
          </a:p>
        </p:txBody>
      </p:sp>
    </p:spTree>
    <p:extLst>
      <p:ext uri="{BB962C8B-B14F-4D97-AF65-F5344CB8AC3E}">
        <p14:creationId xmlns:p14="http://schemas.microsoft.com/office/powerpoint/2010/main" val="2290218450"/>
      </p:ext>
    </p:extLst>
  </p:cSld>
  <p:clrMapOvr>
    <a:masterClrMapping/>
  </p:clrMapOvr>
  <p:extLst>
    <p:ext uri="{DCECCB84-F9BA-43D5-87BE-67443E8EF086}">
      <p15:sldGuideLst xmlns:p15="http://schemas.microsoft.com/office/powerpoint/2012/main">
        <p15:guide id="1" orient="horz" pos="572">
          <p15:clr>
            <a:srgbClr val="FBAE40"/>
          </p15:clr>
        </p15:guide>
        <p15:guide id="2" pos="3840">
          <p15:clr>
            <a:srgbClr val="FBAE40"/>
          </p15:clr>
        </p15:guide>
        <p15:guide id="3" orient="horz" pos="663">
          <p15:clr>
            <a:srgbClr val="FBAE40"/>
          </p15:clr>
        </p15:guide>
        <p15:guide id="4" orient="horz" pos="98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8B75BF08-7571-82C3-31D6-0C2FAABCE011}"/>
              </a:ext>
            </a:extLst>
          </p:cNvPr>
          <p:cNvSpPr>
            <a:spLocks noGrp="1"/>
          </p:cNvSpPr>
          <p:nvPr>
            <p:ph type="sldNum" sz="quarter" idx="14"/>
          </p:nvPr>
        </p:nvSpPr>
        <p:spPr/>
        <p:txBody>
          <a:bodyPr/>
          <a:lstStyle/>
          <a:p>
            <a:fld id="{02DA6629-E4A9-46F8-A3C5-2258DF8A16BE}" type="slidenum">
              <a:rPr lang="en-GB" smtClean="0"/>
              <a:pPr/>
              <a:t>‹#›</a:t>
            </a:fld>
            <a:endParaRPr lang="en-GB"/>
          </a:p>
        </p:txBody>
      </p:sp>
      <p:sp>
        <p:nvSpPr>
          <p:cNvPr id="13" name="Footer Placeholder 4">
            <a:extLst>
              <a:ext uri="{FF2B5EF4-FFF2-40B4-BE49-F238E27FC236}">
                <a16:creationId xmlns:a16="http://schemas.microsoft.com/office/drawing/2014/main" id="{00B0E3AC-CA14-146C-ACB5-C2FEB7134560}"/>
              </a:ext>
            </a:extLst>
          </p:cNvPr>
          <p:cNvSpPr>
            <a:spLocks noGrp="1"/>
          </p:cNvSpPr>
          <p:nvPr>
            <p:ph type="ftr" sz="quarter" idx="11"/>
          </p:nvPr>
        </p:nvSpPr>
        <p:spPr>
          <a:xfrm>
            <a:off x="7447430" y="6624587"/>
            <a:ext cx="4114800" cy="119113"/>
          </a:xfrm>
          <a:prstGeom prst="rect">
            <a:avLst/>
          </a:prstGeom>
        </p:spPr>
        <p:txBody>
          <a:bodyPr lIns="0" tIns="0" rIns="0" bIns="0" anchor="ctr"/>
          <a:lstStyle>
            <a:lvl1pPr algn="r">
              <a:defRPr sz="800">
                <a:solidFill>
                  <a:schemeClr val="tx1"/>
                </a:solidFill>
                <a:latin typeface="+mn-lt"/>
              </a:defRPr>
            </a:lvl1pPr>
          </a:lstStyle>
          <a:p>
            <a:endParaRPr lang="en-GB"/>
          </a:p>
        </p:txBody>
      </p:sp>
      <p:sp>
        <p:nvSpPr>
          <p:cNvPr id="7" name="Text Placeholder 6">
            <a:extLst>
              <a:ext uri="{FF2B5EF4-FFF2-40B4-BE49-F238E27FC236}">
                <a16:creationId xmlns:a16="http://schemas.microsoft.com/office/drawing/2014/main" id="{4146FEFE-FD68-342C-3AF3-68BB7C5D8974}"/>
              </a:ext>
            </a:extLst>
          </p:cNvPr>
          <p:cNvSpPr>
            <a:spLocks noGrp="1"/>
          </p:cNvSpPr>
          <p:nvPr>
            <p:ph type="body" sz="quarter" idx="15"/>
          </p:nvPr>
        </p:nvSpPr>
        <p:spPr>
          <a:xfrm>
            <a:off x="263525" y="2565401"/>
            <a:ext cx="6501675" cy="473804"/>
          </a:xfrm>
          <a:prstGeom prst="rect">
            <a:avLst/>
          </a:prstGeom>
        </p:spPr>
        <p:txBody>
          <a:bodyPr anchor="b"/>
          <a:lstStyle>
            <a:lvl1pPr marL="0" indent="0">
              <a:spcBef>
                <a:spcPts val="0"/>
              </a:spcBef>
              <a:buNone/>
              <a:defRPr b="1">
                <a:solidFill>
                  <a:schemeClr val="accent1"/>
                </a:solidFill>
                <a:latin typeface="Tekne LDO Variable" panose="02000009000000000000" pitchFamily="49" charset="0"/>
                <a:ea typeface="Tekne LDO Variable" panose="02000009000000000000" pitchFamily="49" charset="0"/>
              </a:defRPr>
            </a:lvl1pPr>
          </a:lstStyle>
          <a:p>
            <a:pPr lvl="0"/>
            <a:r>
              <a:rPr lang="en-US"/>
              <a:t>Click to edit Master text </a:t>
            </a:r>
            <a:endParaRPr lang="en-GB"/>
          </a:p>
        </p:txBody>
      </p:sp>
      <p:sp>
        <p:nvSpPr>
          <p:cNvPr id="8" name="Ovale 7">
            <a:extLst>
              <a:ext uri="{FF2B5EF4-FFF2-40B4-BE49-F238E27FC236}">
                <a16:creationId xmlns:a16="http://schemas.microsoft.com/office/drawing/2014/main" id="{30AC5F48-A2EC-2540-8037-2CCD208129F1}"/>
              </a:ext>
            </a:extLst>
          </p:cNvPr>
          <p:cNvSpPr/>
          <p:nvPr userDrawn="1"/>
        </p:nvSpPr>
        <p:spPr>
          <a:xfrm flipV="1">
            <a:off x="6765200" y="3666150"/>
            <a:ext cx="101760" cy="101764"/>
          </a:xfrm>
          <a:prstGeom prst="ellipse">
            <a:avLst/>
          </a:prstGeom>
          <a:solidFill>
            <a:srgbClr val="E400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200" b="1">
              <a:solidFill>
                <a:schemeClr val="bg1"/>
              </a:solidFill>
              <a:cs typeface="Arial" panose="020B0604020202020204" pitchFamily="34" charset="0"/>
            </a:endParaRPr>
          </a:p>
        </p:txBody>
      </p:sp>
      <p:cxnSp>
        <p:nvCxnSpPr>
          <p:cNvPr id="10" name="Connettore 1 8">
            <a:extLst>
              <a:ext uri="{FF2B5EF4-FFF2-40B4-BE49-F238E27FC236}">
                <a16:creationId xmlns:a16="http://schemas.microsoft.com/office/drawing/2014/main" id="{B84D5618-650F-C5A1-6F03-B66F4DFB18B6}"/>
              </a:ext>
            </a:extLst>
          </p:cNvPr>
          <p:cNvCxnSpPr>
            <a:cxnSpLocks/>
          </p:cNvCxnSpPr>
          <p:nvPr userDrawn="1"/>
        </p:nvCxnSpPr>
        <p:spPr>
          <a:xfrm>
            <a:off x="263525" y="3717032"/>
            <a:ext cx="6501675" cy="0"/>
          </a:xfrm>
          <a:prstGeom prst="line">
            <a:avLst/>
          </a:prstGeom>
          <a:ln w="9525" cap="rnd">
            <a:solidFill>
              <a:srgbClr val="3D4144"/>
            </a:solidFill>
          </a:ln>
          <a:effectLst/>
        </p:spPr>
        <p:style>
          <a:lnRef idx="2">
            <a:schemeClr val="accent1"/>
          </a:lnRef>
          <a:fillRef idx="0">
            <a:schemeClr val="accent1"/>
          </a:fillRef>
          <a:effectRef idx="1">
            <a:schemeClr val="accent1"/>
          </a:effectRef>
          <a:fontRef idx="minor">
            <a:schemeClr val="tx1"/>
          </a:fontRef>
        </p:style>
      </p:cxnSp>
      <p:sp>
        <p:nvSpPr>
          <p:cNvPr id="11" name="Text Placeholder 6">
            <a:extLst>
              <a:ext uri="{FF2B5EF4-FFF2-40B4-BE49-F238E27FC236}">
                <a16:creationId xmlns:a16="http://schemas.microsoft.com/office/drawing/2014/main" id="{A0F53D63-87B1-8C93-0999-D9BE200985D8}"/>
              </a:ext>
            </a:extLst>
          </p:cNvPr>
          <p:cNvSpPr>
            <a:spLocks noGrp="1"/>
          </p:cNvSpPr>
          <p:nvPr>
            <p:ph type="body" sz="quarter" idx="16" hasCustomPrompt="1"/>
          </p:nvPr>
        </p:nvSpPr>
        <p:spPr>
          <a:xfrm>
            <a:off x="263525" y="3191849"/>
            <a:ext cx="6501675" cy="376233"/>
          </a:xfrm>
          <a:prstGeom prst="rect">
            <a:avLst/>
          </a:prstGeom>
        </p:spPr>
        <p:txBody>
          <a:bodyPr anchor="b"/>
          <a:lstStyle>
            <a:lvl1pPr marL="0" indent="0">
              <a:spcBef>
                <a:spcPts val="0"/>
              </a:spcBef>
              <a:buNone/>
              <a:defRPr sz="1800" b="0">
                <a:solidFill>
                  <a:schemeClr val="accent1"/>
                </a:solidFill>
                <a:latin typeface="Public Sans Medium" pitchFamily="2" charset="0"/>
                <a:ea typeface="Tekne LDO Variable Thin" panose="02000009000000000000" pitchFamily="49" charset="0"/>
              </a:defRPr>
            </a:lvl1pPr>
          </a:lstStyle>
          <a:p>
            <a:pPr lvl="0"/>
            <a:r>
              <a:rPr lang="en-US"/>
              <a:t>Click to edit subtitle</a:t>
            </a:r>
          </a:p>
        </p:txBody>
      </p:sp>
    </p:spTree>
    <p:extLst>
      <p:ext uri="{BB962C8B-B14F-4D97-AF65-F5344CB8AC3E}">
        <p14:creationId xmlns:p14="http://schemas.microsoft.com/office/powerpoint/2010/main" val="627500823"/>
      </p:ext>
    </p:extLst>
  </p:cSld>
  <p:clrMapOvr>
    <a:masterClrMapping/>
  </p:clrMapOvr>
  <p:extLst>
    <p:ext uri="{DCECCB84-F9BA-43D5-87BE-67443E8EF086}">
      <p15:sldGuideLst xmlns:p15="http://schemas.microsoft.com/office/powerpoint/2012/main">
        <p15:guide id="1" orient="horz" pos="572">
          <p15:clr>
            <a:srgbClr val="FBAE40"/>
          </p15:clr>
        </p15:guide>
        <p15:guide id="2" pos="3840">
          <p15:clr>
            <a:srgbClr val="FBAE40"/>
          </p15:clr>
        </p15:guide>
        <p15:guide id="3" orient="horz" pos="663">
          <p15:clr>
            <a:srgbClr val="FBAE40"/>
          </p15:clr>
        </p15:guide>
        <p15:guide id="4" orient="horz" pos="98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ngle Text Slide">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F7C2EF4-E583-BBAF-A843-6097D7DC15D3}"/>
              </a:ext>
            </a:extLst>
          </p:cNvPr>
          <p:cNvSpPr>
            <a:spLocks noGrp="1"/>
          </p:cNvSpPr>
          <p:nvPr>
            <p:ph type="body" sz="quarter" idx="13" hasCustomPrompt="1"/>
          </p:nvPr>
        </p:nvSpPr>
        <p:spPr>
          <a:xfrm>
            <a:off x="263525" y="1052513"/>
            <a:ext cx="11664950" cy="468313"/>
          </a:xfrm>
          <a:prstGeom prst="rect">
            <a:avLst/>
          </a:prstGeom>
        </p:spPr>
        <p:txBody>
          <a:bodyPr lIns="0" tIns="0" rIns="0" bIns="0" anchor="t"/>
          <a:lstStyle>
            <a:lvl1pPr marL="0" indent="0">
              <a:spcBef>
                <a:spcPts val="0"/>
              </a:spcBef>
              <a:buNone/>
              <a:defRPr sz="1800" b="0">
                <a:solidFill>
                  <a:schemeClr val="tx1"/>
                </a:solidFill>
                <a:latin typeface="Tekne LDO Variable" panose="02000009000000000000" pitchFamily="49" charset="0"/>
                <a:ea typeface="Tekne LDO Variable" panose="02000009000000000000" pitchFamily="49" charset="0"/>
              </a:defRPr>
            </a:lvl1pPr>
          </a:lstStyle>
          <a:p>
            <a:pPr lvl="0"/>
            <a:r>
              <a:rPr lang="en-US"/>
              <a:t>Click to insert subtitle</a:t>
            </a:r>
          </a:p>
        </p:txBody>
      </p:sp>
      <p:sp>
        <p:nvSpPr>
          <p:cNvPr id="9" name="Slide Number Placeholder 8">
            <a:extLst>
              <a:ext uri="{FF2B5EF4-FFF2-40B4-BE49-F238E27FC236}">
                <a16:creationId xmlns:a16="http://schemas.microsoft.com/office/drawing/2014/main" id="{8B75BF08-7571-82C3-31D6-0C2FAABCE011}"/>
              </a:ext>
            </a:extLst>
          </p:cNvPr>
          <p:cNvSpPr>
            <a:spLocks noGrp="1"/>
          </p:cNvSpPr>
          <p:nvPr>
            <p:ph type="sldNum" sz="quarter" idx="14"/>
          </p:nvPr>
        </p:nvSpPr>
        <p:spPr/>
        <p:txBody>
          <a:bodyPr/>
          <a:lstStyle/>
          <a:p>
            <a:fld id="{02DA6629-E4A9-46F8-A3C5-2258DF8A16BE}" type="slidenum">
              <a:rPr lang="en-GB" smtClean="0"/>
              <a:pPr/>
              <a:t>‹#›</a:t>
            </a:fld>
            <a:endParaRPr lang="en-GB"/>
          </a:p>
        </p:txBody>
      </p:sp>
      <p:sp>
        <p:nvSpPr>
          <p:cNvPr id="10" name="Title 9">
            <a:extLst>
              <a:ext uri="{FF2B5EF4-FFF2-40B4-BE49-F238E27FC236}">
                <a16:creationId xmlns:a16="http://schemas.microsoft.com/office/drawing/2014/main" id="{92965FE8-9AD1-FDA6-FA4A-99C894F932BB}"/>
              </a:ext>
            </a:extLst>
          </p:cNvPr>
          <p:cNvSpPr>
            <a:spLocks noGrp="1"/>
          </p:cNvSpPr>
          <p:nvPr>
            <p:ph type="title" hasCustomPrompt="1"/>
          </p:nvPr>
        </p:nvSpPr>
        <p:spPr>
          <a:xfrm>
            <a:off x="263525" y="423333"/>
            <a:ext cx="11664950" cy="484717"/>
          </a:xfrm>
          <a:prstGeom prst="rect">
            <a:avLst/>
          </a:prstGeom>
        </p:spPr>
        <p:txBody>
          <a:bodyPr lIns="0" tIns="0" rIns="0" bIns="0" anchor="b"/>
          <a:lstStyle>
            <a:lvl1pPr>
              <a:defRPr sz="2800" b="1">
                <a:solidFill>
                  <a:schemeClr val="accent2"/>
                </a:solidFill>
              </a:defRPr>
            </a:lvl1pPr>
          </a:lstStyle>
          <a:p>
            <a:r>
              <a:rPr lang="en-US"/>
              <a:t>CLICK TO EDIT MASTER TITLE STYLE</a:t>
            </a:r>
            <a:endParaRPr lang="en-GB"/>
          </a:p>
        </p:txBody>
      </p:sp>
      <p:sp>
        <p:nvSpPr>
          <p:cNvPr id="12" name="Text Placeholder 11">
            <a:extLst>
              <a:ext uri="{FF2B5EF4-FFF2-40B4-BE49-F238E27FC236}">
                <a16:creationId xmlns:a16="http://schemas.microsoft.com/office/drawing/2014/main" id="{6E049113-48FF-A0F8-A024-A8F8B85E4444}"/>
              </a:ext>
            </a:extLst>
          </p:cNvPr>
          <p:cNvSpPr>
            <a:spLocks noGrp="1"/>
          </p:cNvSpPr>
          <p:nvPr>
            <p:ph type="body" sz="quarter" idx="15"/>
          </p:nvPr>
        </p:nvSpPr>
        <p:spPr>
          <a:xfrm>
            <a:off x="263525" y="1557338"/>
            <a:ext cx="11664950" cy="4608511"/>
          </a:xfrm>
          <a:prstGeom prst="rect">
            <a:avLst/>
          </a:prstGeom>
        </p:spPr>
        <p:txBody>
          <a:bodyPr/>
          <a:lstStyle>
            <a:lvl1pPr marL="228600" indent="-228600">
              <a:buClr>
                <a:schemeClr val="accent1"/>
              </a:buClr>
              <a:buFont typeface="Public Sans Medium" pitchFamily="2" charset="0"/>
              <a:buChar char="•"/>
              <a:defRPr sz="1800">
                <a:solidFill>
                  <a:schemeClr val="tx1"/>
                </a:solidFill>
                <a:latin typeface="Public Sans Medium" pitchFamily="2" charset="0"/>
              </a:defRPr>
            </a:lvl1pPr>
            <a:lvl2pPr marL="685800" indent="-228600">
              <a:buClr>
                <a:schemeClr val="tx1"/>
              </a:buClr>
              <a:buFont typeface="Public Sans Medium" pitchFamily="2" charset="0"/>
              <a:buChar char="−"/>
              <a:defRPr sz="1800">
                <a:solidFill>
                  <a:schemeClr val="tx1"/>
                </a:solidFill>
                <a:latin typeface="Public Sans Medium" pitchFamily="2" charset="0"/>
              </a:defRPr>
            </a:lvl2pPr>
            <a:lvl3pPr marL="1143000" indent="-228600">
              <a:buClr>
                <a:schemeClr val="tx1"/>
              </a:buClr>
              <a:buFont typeface="Public Sans Medium" pitchFamily="2" charset="0"/>
              <a:buChar char="•"/>
              <a:defRPr sz="1800">
                <a:solidFill>
                  <a:schemeClr val="tx1"/>
                </a:solidFill>
                <a:latin typeface="Public Sans Medium" pitchFamily="2" charset="0"/>
              </a:defRPr>
            </a:lvl3pPr>
            <a:lvl4pPr marL="1600200" indent="-228600">
              <a:buClr>
                <a:schemeClr val="tx1"/>
              </a:buClr>
              <a:buFont typeface="Public Sans Medium" pitchFamily="2" charset="0"/>
              <a:buChar char="•"/>
              <a:defRPr sz="1800">
                <a:solidFill>
                  <a:schemeClr val="tx1"/>
                </a:solidFill>
                <a:latin typeface="Public Sans Medium" pitchFamily="2" charset="0"/>
              </a:defRPr>
            </a:lvl4pPr>
            <a:lvl5pPr marL="2057400" indent="-228600">
              <a:buClr>
                <a:schemeClr val="tx1"/>
              </a:buClr>
              <a:buFont typeface="Public Sans Medium" pitchFamily="2" charset="0"/>
              <a:buChar char="•"/>
              <a:defRPr sz="1800">
                <a:solidFill>
                  <a:schemeClr val="tx1"/>
                </a:solidFill>
                <a:latin typeface="Public Sans Medium"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Footer Placeholder 4">
            <a:extLst>
              <a:ext uri="{FF2B5EF4-FFF2-40B4-BE49-F238E27FC236}">
                <a16:creationId xmlns:a16="http://schemas.microsoft.com/office/drawing/2014/main" id="{00B0E3AC-CA14-146C-ACB5-C2FEB7134560}"/>
              </a:ext>
            </a:extLst>
          </p:cNvPr>
          <p:cNvSpPr>
            <a:spLocks noGrp="1"/>
          </p:cNvSpPr>
          <p:nvPr>
            <p:ph type="ftr" sz="quarter" idx="11"/>
          </p:nvPr>
        </p:nvSpPr>
        <p:spPr>
          <a:xfrm>
            <a:off x="7447430" y="6624587"/>
            <a:ext cx="4114800" cy="119113"/>
          </a:xfrm>
          <a:prstGeom prst="rect">
            <a:avLst/>
          </a:prstGeom>
        </p:spPr>
        <p:txBody>
          <a:bodyPr lIns="0" tIns="0" rIns="0" bIns="0" anchor="ctr"/>
          <a:lstStyle>
            <a:lvl1pPr algn="r">
              <a:defRPr sz="800">
                <a:solidFill>
                  <a:schemeClr val="accent1"/>
                </a:solidFill>
                <a:latin typeface="+mn-lt"/>
              </a:defRPr>
            </a:lvl1pPr>
          </a:lstStyle>
          <a:p>
            <a:endParaRPr lang="en-GB"/>
          </a:p>
        </p:txBody>
      </p:sp>
    </p:spTree>
    <p:extLst>
      <p:ext uri="{BB962C8B-B14F-4D97-AF65-F5344CB8AC3E}">
        <p14:creationId xmlns:p14="http://schemas.microsoft.com/office/powerpoint/2010/main" val="1873704261"/>
      </p:ext>
    </p:extLst>
  </p:cSld>
  <p:clrMapOvr>
    <a:masterClrMapping/>
  </p:clrMapOvr>
  <p:extLst>
    <p:ext uri="{DCECCB84-F9BA-43D5-87BE-67443E8EF086}">
      <p15:sldGuideLst xmlns:p15="http://schemas.microsoft.com/office/powerpoint/2012/main">
        <p15:guide id="1" orient="horz" pos="572" userDrawn="1">
          <p15:clr>
            <a:srgbClr val="FBAE40"/>
          </p15:clr>
        </p15:guide>
        <p15:guide id="3" orient="horz" pos="663" userDrawn="1">
          <p15:clr>
            <a:srgbClr val="FBAE40"/>
          </p15:clr>
        </p15:guide>
        <p15:guide id="4" orient="horz" pos="981"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F7C2EF4-E583-BBAF-A843-6097D7DC15D3}"/>
              </a:ext>
            </a:extLst>
          </p:cNvPr>
          <p:cNvSpPr>
            <a:spLocks noGrp="1"/>
          </p:cNvSpPr>
          <p:nvPr>
            <p:ph type="body" sz="quarter" idx="13" hasCustomPrompt="1"/>
          </p:nvPr>
        </p:nvSpPr>
        <p:spPr>
          <a:xfrm>
            <a:off x="263525" y="1052513"/>
            <a:ext cx="11664950" cy="468313"/>
          </a:xfrm>
          <a:prstGeom prst="rect">
            <a:avLst/>
          </a:prstGeom>
        </p:spPr>
        <p:txBody>
          <a:bodyPr lIns="0" tIns="0" rIns="0" bIns="0" anchor="t"/>
          <a:lstStyle>
            <a:lvl1pPr marL="0" indent="0">
              <a:spcBef>
                <a:spcPts val="0"/>
              </a:spcBef>
              <a:buNone/>
              <a:defRPr sz="1800" b="0">
                <a:solidFill>
                  <a:schemeClr val="tx1"/>
                </a:solidFill>
                <a:latin typeface="Tekne LDO Variable" panose="02000009000000000000" pitchFamily="49" charset="0"/>
                <a:ea typeface="Tekne LDO Variable" panose="02000009000000000000" pitchFamily="49" charset="0"/>
              </a:defRPr>
            </a:lvl1pPr>
          </a:lstStyle>
          <a:p>
            <a:pPr lvl="0"/>
            <a:r>
              <a:rPr lang="en-US"/>
              <a:t>Click to insert subtitle</a:t>
            </a:r>
          </a:p>
        </p:txBody>
      </p:sp>
      <p:sp>
        <p:nvSpPr>
          <p:cNvPr id="9" name="Slide Number Placeholder 8">
            <a:extLst>
              <a:ext uri="{FF2B5EF4-FFF2-40B4-BE49-F238E27FC236}">
                <a16:creationId xmlns:a16="http://schemas.microsoft.com/office/drawing/2014/main" id="{8B75BF08-7571-82C3-31D6-0C2FAABCE011}"/>
              </a:ext>
            </a:extLst>
          </p:cNvPr>
          <p:cNvSpPr>
            <a:spLocks noGrp="1"/>
          </p:cNvSpPr>
          <p:nvPr>
            <p:ph type="sldNum" sz="quarter" idx="14"/>
          </p:nvPr>
        </p:nvSpPr>
        <p:spPr/>
        <p:txBody>
          <a:bodyPr/>
          <a:lstStyle/>
          <a:p>
            <a:fld id="{02DA6629-E4A9-46F8-A3C5-2258DF8A16BE}" type="slidenum">
              <a:rPr lang="en-GB" smtClean="0"/>
              <a:pPr/>
              <a:t>‹#›</a:t>
            </a:fld>
            <a:endParaRPr lang="en-GB"/>
          </a:p>
        </p:txBody>
      </p:sp>
      <p:sp>
        <p:nvSpPr>
          <p:cNvPr id="10" name="Title 9">
            <a:extLst>
              <a:ext uri="{FF2B5EF4-FFF2-40B4-BE49-F238E27FC236}">
                <a16:creationId xmlns:a16="http://schemas.microsoft.com/office/drawing/2014/main" id="{92965FE8-9AD1-FDA6-FA4A-99C894F932BB}"/>
              </a:ext>
            </a:extLst>
          </p:cNvPr>
          <p:cNvSpPr>
            <a:spLocks noGrp="1"/>
          </p:cNvSpPr>
          <p:nvPr>
            <p:ph type="title" hasCustomPrompt="1"/>
          </p:nvPr>
        </p:nvSpPr>
        <p:spPr>
          <a:xfrm>
            <a:off x="263525" y="423333"/>
            <a:ext cx="11664950" cy="484717"/>
          </a:xfrm>
          <a:prstGeom prst="rect">
            <a:avLst/>
          </a:prstGeom>
        </p:spPr>
        <p:txBody>
          <a:bodyPr lIns="0" tIns="0" rIns="0" bIns="0" anchor="b"/>
          <a:lstStyle>
            <a:lvl1pPr>
              <a:defRPr sz="2800" b="1">
                <a:solidFill>
                  <a:schemeClr val="accent2"/>
                </a:solidFill>
              </a:defRPr>
            </a:lvl1pPr>
          </a:lstStyle>
          <a:p>
            <a:r>
              <a:rPr lang="en-US"/>
              <a:t>CLICK TO EDIT MASTER TITLE STYLE</a:t>
            </a:r>
            <a:endParaRPr lang="en-GB"/>
          </a:p>
        </p:txBody>
      </p:sp>
      <p:sp>
        <p:nvSpPr>
          <p:cNvPr id="13" name="Footer Placeholder 4">
            <a:extLst>
              <a:ext uri="{FF2B5EF4-FFF2-40B4-BE49-F238E27FC236}">
                <a16:creationId xmlns:a16="http://schemas.microsoft.com/office/drawing/2014/main" id="{00B0E3AC-CA14-146C-ACB5-C2FEB7134560}"/>
              </a:ext>
            </a:extLst>
          </p:cNvPr>
          <p:cNvSpPr>
            <a:spLocks noGrp="1"/>
          </p:cNvSpPr>
          <p:nvPr>
            <p:ph type="ftr" sz="quarter" idx="11"/>
          </p:nvPr>
        </p:nvSpPr>
        <p:spPr>
          <a:xfrm>
            <a:off x="7447430" y="6624587"/>
            <a:ext cx="4114800" cy="119113"/>
          </a:xfrm>
          <a:prstGeom prst="rect">
            <a:avLst/>
          </a:prstGeom>
        </p:spPr>
        <p:txBody>
          <a:bodyPr lIns="0" tIns="0" rIns="0" bIns="0" anchor="ctr"/>
          <a:lstStyle>
            <a:lvl1pPr algn="r">
              <a:defRPr sz="800">
                <a:solidFill>
                  <a:schemeClr val="accent1"/>
                </a:solidFill>
                <a:latin typeface="+mn-lt"/>
              </a:defRPr>
            </a:lvl1pPr>
          </a:lstStyle>
          <a:p>
            <a:endParaRPr lang="en-GB"/>
          </a:p>
        </p:txBody>
      </p:sp>
    </p:spTree>
    <p:extLst>
      <p:ext uri="{BB962C8B-B14F-4D97-AF65-F5344CB8AC3E}">
        <p14:creationId xmlns:p14="http://schemas.microsoft.com/office/powerpoint/2010/main" val="3870894636"/>
      </p:ext>
    </p:extLst>
  </p:cSld>
  <p:clrMapOvr>
    <a:masterClrMapping/>
  </p:clrMapOvr>
  <p:extLst>
    <p:ext uri="{DCECCB84-F9BA-43D5-87BE-67443E8EF086}">
      <p15:sldGuideLst xmlns:p15="http://schemas.microsoft.com/office/powerpoint/2012/main">
        <p15:guide id="1" orient="horz" pos="572" userDrawn="1">
          <p15:clr>
            <a:srgbClr val="FBAE40"/>
          </p15:clr>
        </p15:guide>
        <p15:guide id="3" orient="horz" pos="663" userDrawn="1">
          <p15:clr>
            <a:srgbClr val="FBAE40"/>
          </p15:clr>
        </p15:guide>
        <p15:guide id="4" orient="horz" pos="98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ouble Text Slide">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F7C2EF4-E583-BBAF-A843-6097D7DC15D3}"/>
              </a:ext>
            </a:extLst>
          </p:cNvPr>
          <p:cNvSpPr>
            <a:spLocks noGrp="1"/>
          </p:cNvSpPr>
          <p:nvPr>
            <p:ph type="body" sz="quarter" idx="13" hasCustomPrompt="1"/>
          </p:nvPr>
        </p:nvSpPr>
        <p:spPr>
          <a:xfrm>
            <a:off x="263525" y="1052513"/>
            <a:ext cx="11664950" cy="468313"/>
          </a:xfrm>
          <a:prstGeom prst="rect">
            <a:avLst/>
          </a:prstGeom>
        </p:spPr>
        <p:txBody>
          <a:bodyPr lIns="0" tIns="0" rIns="0" bIns="0" anchor="t"/>
          <a:lstStyle>
            <a:lvl1pPr marL="0" indent="0">
              <a:spcBef>
                <a:spcPts val="0"/>
              </a:spcBef>
              <a:buNone/>
              <a:defRPr sz="1800" b="0">
                <a:solidFill>
                  <a:schemeClr val="tx1"/>
                </a:solidFill>
                <a:latin typeface="Tekne LDO Variable" panose="02000009000000000000" pitchFamily="49" charset="0"/>
                <a:ea typeface="Tekne LDO Variable" panose="02000009000000000000" pitchFamily="49" charset="0"/>
              </a:defRPr>
            </a:lvl1pPr>
          </a:lstStyle>
          <a:p>
            <a:pPr lvl="0"/>
            <a:r>
              <a:rPr lang="en-US"/>
              <a:t>Click to insert subtitle</a:t>
            </a:r>
          </a:p>
        </p:txBody>
      </p:sp>
      <p:sp>
        <p:nvSpPr>
          <p:cNvPr id="9" name="Slide Number Placeholder 8">
            <a:extLst>
              <a:ext uri="{FF2B5EF4-FFF2-40B4-BE49-F238E27FC236}">
                <a16:creationId xmlns:a16="http://schemas.microsoft.com/office/drawing/2014/main" id="{8B75BF08-7571-82C3-31D6-0C2FAABCE011}"/>
              </a:ext>
            </a:extLst>
          </p:cNvPr>
          <p:cNvSpPr>
            <a:spLocks noGrp="1"/>
          </p:cNvSpPr>
          <p:nvPr>
            <p:ph type="sldNum" sz="quarter" idx="14"/>
          </p:nvPr>
        </p:nvSpPr>
        <p:spPr/>
        <p:txBody>
          <a:bodyPr/>
          <a:lstStyle/>
          <a:p>
            <a:fld id="{02DA6629-E4A9-46F8-A3C5-2258DF8A16BE}" type="slidenum">
              <a:rPr lang="en-GB" smtClean="0"/>
              <a:pPr/>
              <a:t>‹#›</a:t>
            </a:fld>
            <a:endParaRPr lang="en-GB"/>
          </a:p>
        </p:txBody>
      </p:sp>
      <p:sp>
        <p:nvSpPr>
          <p:cNvPr id="10" name="Title 9">
            <a:extLst>
              <a:ext uri="{FF2B5EF4-FFF2-40B4-BE49-F238E27FC236}">
                <a16:creationId xmlns:a16="http://schemas.microsoft.com/office/drawing/2014/main" id="{92965FE8-9AD1-FDA6-FA4A-99C894F932BB}"/>
              </a:ext>
            </a:extLst>
          </p:cNvPr>
          <p:cNvSpPr>
            <a:spLocks noGrp="1"/>
          </p:cNvSpPr>
          <p:nvPr>
            <p:ph type="title" hasCustomPrompt="1"/>
          </p:nvPr>
        </p:nvSpPr>
        <p:spPr>
          <a:xfrm>
            <a:off x="263525" y="423333"/>
            <a:ext cx="11664950" cy="484717"/>
          </a:xfrm>
          <a:prstGeom prst="rect">
            <a:avLst/>
          </a:prstGeom>
        </p:spPr>
        <p:txBody>
          <a:bodyPr lIns="0" tIns="0" rIns="0" bIns="0" anchor="b"/>
          <a:lstStyle>
            <a:lvl1pPr>
              <a:defRPr sz="2800" b="1">
                <a:solidFill>
                  <a:schemeClr val="accent2"/>
                </a:solidFill>
              </a:defRPr>
            </a:lvl1pPr>
          </a:lstStyle>
          <a:p>
            <a:r>
              <a:rPr lang="en-US"/>
              <a:t>CLICK TO EDIT MASTER TITLE STYLE</a:t>
            </a:r>
            <a:endParaRPr lang="en-GB"/>
          </a:p>
        </p:txBody>
      </p:sp>
      <p:sp>
        <p:nvSpPr>
          <p:cNvPr id="12" name="Text Placeholder 11">
            <a:extLst>
              <a:ext uri="{FF2B5EF4-FFF2-40B4-BE49-F238E27FC236}">
                <a16:creationId xmlns:a16="http://schemas.microsoft.com/office/drawing/2014/main" id="{6E049113-48FF-A0F8-A024-A8F8B85E4444}"/>
              </a:ext>
            </a:extLst>
          </p:cNvPr>
          <p:cNvSpPr>
            <a:spLocks noGrp="1"/>
          </p:cNvSpPr>
          <p:nvPr>
            <p:ph type="body" sz="quarter" idx="15"/>
          </p:nvPr>
        </p:nvSpPr>
        <p:spPr>
          <a:xfrm>
            <a:off x="263525" y="1557338"/>
            <a:ext cx="5832475" cy="4608511"/>
          </a:xfrm>
          <a:prstGeom prst="rect">
            <a:avLst/>
          </a:prstGeom>
        </p:spPr>
        <p:txBody>
          <a:bodyPr/>
          <a:lstStyle>
            <a:lvl1pPr marL="228600" indent="-228600">
              <a:buClr>
                <a:schemeClr val="accent1"/>
              </a:buClr>
              <a:buFont typeface="Public Sans Medium" pitchFamily="2" charset="0"/>
              <a:buChar char="•"/>
              <a:defRPr sz="1800">
                <a:solidFill>
                  <a:schemeClr val="tx1"/>
                </a:solidFill>
                <a:latin typeface="Public Sans Medium" pitchFamily="2" charset="0"/>
              </a:defRPr>
            </a:lvl1pPr>
            <a:lvl2pPr marL="685800" indent="-228600">
              <a:buClr>
                <a:schemeClr val="tx1"/>
              </a:buClr>
              <a:buFont typeface="Public Sans Medium" pitchFamily="2" charset="0"/>
              <a:buChar char="−"/>
              <a:defRPr sz="1800">
                <a:solidFill>
                  <a:schemeClr val="tx1"/>
                </a:solidFill>
                <a:latin typeface="Public Sans Medium" pitchFamily="2" charset="0"/>
              </a:defRPr>
            </a:lvl2pPr>
            <a:lvl3pPr marL="1143000" indent="-228600">
              <a:buClr>
                <a:schemeClr val="tx1"/>
              </a:buClr>
              <a:buFont typeface="Public Sans Medium" pitchFamily="2" charset="0"/>
              <a:buChar char="•"/>
              <a:defRPr sz="1800">
                <a:solidFill>
                  <a:schemeClr val="tx1"/>
                </a:solidFill>
                <a:latin typeface="Public Sans Medium" pitchFamily="2" charset="0"/>
              </a:defRPr>
            </a:lvl3pPr>
            <a:lvl4pPr marL="1600200" indent="-228600">
              <a:buClr>
                <a:schemeClr val="tx1"/>
              </a:buClr>
              <a:buFont typeface="Public Sans Medium" pitchFamily="2" charset="0"/>
              <a:buChar char="•"/>
              <a:defRPr sz="1800">
                <a:solidFill>
                  <a:schemeClr val="tx1"/>
                </a:solidFill>
                <a:latin typeface="Public Sans Medium" pitchFamily="2" charset="0"/>
              </a:defRPr>
            </a:lvl4pPr>
            <a:lvl5pPr marL="2057400" indent="-228600">
              <a:buClr>
                <a:schemeClr val="tx1"/>
              </a:buClr>
              <a:buFont typeface="Public Sans Medium" pitchFamily="2" charset="0"/>
              <a:buChar char="•"/>
              <a:defRPr sz="1800">
                <a:solidFill>
                  <a:schemeClr val="tx1"/>
                </a:solidFill>
                <a:latin typeface="Public Sans Medium"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Footer Placeholder 4">
            <a:extLst>
              <a:ext uri="{FF2B5EF4-FFF2-40B4-BE49-F238E27FC236}">
                <a16:creationId xmlns:a16="http://schemas.microsoft.com/office/drawing/2014/main" id="{00B0E3AC-CA14-146C-ACB5-C2FEB7134560}"/>
              </a:ext>
            </a:extLst>
          </p:cNvPr>
          <p:cNvSpPr>
            <a:spLocks noGrp="1"/>
          </p:cNvSpPr>
          <p:nvPr>
            <p:ph type="ftr" sz="quarter" idx="11"/>
          </p:nvPr>
        </p:nvSpPr>
        <p:spPr>
          <a:xfrm>
            <a:off x="7447430" y="6624587"/>
            <a:ext cx="4114800" cy="119113"/>
          </a:xfrm>
          <a:prstGeom prst="rect">
            <a:avLst/>
          </a:prstGeom>
        </p:spPr>
        <p:txBody>
          <a:bodyPr lIns="0" tIns="0" rIns="0" bIns="0" anchor="ctr"/>
          <a:lstStyle>
            <a:lvl1pPr algn="r">
              <a:defRPr sz="800">
                <a:solidFill>
                  <a:schemeClr val="accent1"/>
                </a:solidFill>
                <a:latin typeface="+mn-lt"/>
              </a:defRPr>
            </a:lvl1pPr>
          </a:lstStyle>
          <a:p>
            <a:endParaRPr lang="en-GB"/>
          </a:p>
        </p:txBody>
      </p:sp>
      <p:sp>
        <p:nvSpPr>
          <p:cNvPr id="3" name="Content Placeholder 2">
            <a:extLst>
              <a:ext uri="{FF2B5EF4-FFF2-40B4-BE49-F238E27FC236}">
                <a16:creationId xmlns:a16="http://schemas.microsoft.com/office/drawing/2014/main" id="{B8118D16-39EF-FE40-664B-294D58D83C93}"/>
              </a:ext>
            </a:extLst>
          </p:cNvPr>
          <p:cNvSpPr>
            <a:spLocks noGrp="1"/>
          </p:cNvSpPr>
          <p:nvPr>
            <p:ph sz="quarter" idx="16"/>
          </p:nvPr>
        </p:nvSpPr>
        <p:spPr>
          <a:xfrm>
            <a:off x="6096000" y="1557338"/>
            <a:ext cx="5832475" cy="4608512"/>
          </a:xfrm>
          <a:prstGeom prst="rect">
            <a:avLst/>
          </a:prstGeom>
        </p:spPr>
        <p:txBody>
          <a:bodyPr/>
          <a:lstStyle>
            <a:lvl1pPr>
              <a:buClr>
                <a:schemeClr val="accent1"/>
              </a:buClr>
              <a:defRPr sz="1800"/>
            </a:lvl1pPr>
            <a:lvl2pPr marL="685800" indent="-228600">
              <a:buFont typeface="Public Sans Medium" pitchFamily="2" charset="0"/>
              <a:buChar cha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81429331"/>
      </p:ext>
    </p:extLst>
  </p:cSld>
  <p:clrMapOvr>
    <a:masterClrMapping/>
  </p:clrMapOvr>
  <p:extLst>
    <p:ext uri="{DCECCB84-F9BA-43D5-87BE-67443E8EF086}">
      <p15:sldGuideLst xmlns:p15="http://schemas.microsoft.com/office/powerpoint/2012/main">
        <p15:guide id="1" orient="horz" pos="572" userDrawn="1">
          <p15:clr>
            <a:srgbClr val="FBAE40"/>
          </p15:clr>
        </p15:guide>
        <p15:guide id="3" orient="horz" pos="663" userDrawn="1">
          <p15:clr>
            <a:srgbClr val="FBAE40"/>
          </p15:clr>
        </p15:guide>
        <p15:guide id="4" orient="horz" pos="98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ummary Slide">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8B75BF08-7571-82C3-31D6-0C2FAABCE011}"/>
              </a:ext>
            </a:extLst>
          </p:cNvPr>
          <p:cNvSpPr>
            <a:spLocks noGrp="1"/>
          </p:cNvSpPr>
          <p:nvPr>
            <p:ph type="sldNum" sz="quarter" idx="14"/>
          </p:nvPr>
        </p:nvSpPr>
        <p:spPr/>
        <p:txBody>
          <a:bodyPr/>
          <a:lstStyle/>
          <a:p>
            <a:fld id="{02DA6629-E4A9-46F8-A3C5-2258DF8A16BE}" type="slidenum">
              <a:rPr lang="en-GB" smtClean="0"/>
              <a:pPr/>
              <a:t>‹#›</a:t>
            </a:fld>
            <a:endParaRPr lang="en-GB"/>
          </a:p>
        </p:txBody>
      </p:sp>
      <p:sp>
        <p:nvSpPr>
          <p:cNvPr id="12" name="Text Placeholder 11">
            <a:extLst>
              <a:ext uri="{FF2B5EF4-FFF2-40B4-BE49-F238E27FC236}">
                <a16:creationId xmlns:a16="http://schemas.microsoft.com/office/drawing/2014/main" id="{6E049113-48FF-A0F8-A024-A8F8B85E4444}"/>
              </a:ext>
            </a:extLst>
          </p:cNvPr>
          <p:cNvSpPr>
            <a:spLocks noGrp="1"/>
          </p:cNvSpPr>
          <p:nvPr>
            <p:ph type="body" sz="quarter" idx="15"/>
          </p:nvPr>
        </p:nvSpPr>
        <p:spPr>
          <a:xfrm>
            <a:off x="263525" y="1052514"/>
            <a:ext cx="11664950" cy="5113336"/>
          </a:xfrm>
          <a:prstGeom prst="rect">
            <a:avLst/>
          </a:prstGeom>
        </p:spPr>
        <p:txBody>
          <a:bodyPr/>
          <a:lstStyle>
            <a:lvl1pPr marL="228600" indent="-228600">
              <a:buClr>
                <a:schemeClr val="accent1"/>
              </a:buClr>
              <a:buFont typeface="Public Sans Medium" pitchFamily="2" charset="0"/>
              <a:buChar char="•"/>
              <a:defRPr sz="1800">
                <a:solidFill>
                  <a:schemeClr val="tx1"/>
                </a:solidFill>
                <a:latin typeface="Public Sans Medium" pitchFamily="2" charset="0"/>
              </a:defRPr>
            </a:lvl1pPr>
            <a:lvl2pPr marL="685800" indent="-228600">
              <a:buClr>
                <a:schemeClr val="tx1"/>
              </a:buClr>
              <a:buFont typeface="Public Sans Medium" pitchFamily="2" charset="0"/>
              <a:buChar char="−"/>
              <a:defRPr sz="1800">
                <a:solidFill>
                  <a:schemeClr val="tx1"/>
                </a:solidFill>
                <a:latin typeface="Public Sans Medium" pitchFamily="2" charset="0"/>
              </a:defRPr>
            </a:lvl2pPr>
            <a:lvl3pPr marL="1143000" indent="-228600">
              <a:buClr>
                <a:schemeClr val="tx1"/>
              </a:buClr>
              <a:buFont typeface="Public Sans Medium" pitchFamily="2" charset="0"/>
              <a:buChar char="•"/>
              <a:defRPr sz="1800">
                <a:solidFill>
                  <a:schemeClr val="tx1"/>
                </a:solidFill>
                <a:latin typeface="Public Sans Medium" pitchFamily="2" charset="0"/>
              </a:defRPr>
            </a:lvl3pPr>
            <a:lvl4pPr marL="1600200" indent="-228600">
              <a:buClr>
                <a:schemeClr val="tx1"/>
              </a:buClr>
              <a:buFont typeface="Public Sans Medium" pitchFamily="2" charset="0"/>
              <a:buChar char="•"/>
              <a:defRPr sz="1800">
                <a:solidFill>
                  <a:schemeClr val="tx1"/>
                </a:solidFill>
                <a:latin typeface="Public Sans Medium" pitchFamily="2" charset="0"/>
              </a:defRPr>
            </a:lvl4pPr>
            <a:lvl5pPr marL="2057400" indent="-228600">
              <a:buClr>
                <a:schemeClr val="tx1"/>
              </a:buClr>
              <a:buFont typeface="Public Sans Medium" pitchFamily="2" charset="0"/>
              <a:buChar char="•"/>
              <a:defRPr sz="1800">
                <a:solidFill>
                  <a:schemeClr val="tx1"/>
                </a:solidFill>
                <a:latin typeface="Public Sans Medium"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Footer Placeholder 4">
            <a:extLst>
              <a:ext uri="{FF2B5EF4-FFF2-40B4-BE49-F238E27FC236}">
                <a16:creationId xmlns:a16="http://schemas.microsoft.com/office/drawing/2014/main" id="{00B0E3AC-CA14-146C-ACB5-C2FEB7134560}"/>
              </a:ext>
            </a:extLst>
          </p:cNvPr>
          <p:cNvSpPr>
            <a:spLocks noGrp="1"/>
          </p:cNvSpPr>
          <p:nvPr>
            <p:ph type="ftr" sz="quarter" idx="11"/>
          </p:nvPr>
        </p:nvSpPr>
        <p:spPr>
          <a:xfrm>
            <a:off x="7447430" y="6624587"/>
            <a:ext cx="4114800" cy="119113"/>
          </a:xfrm>
          <a:prstGeom prst="rect">
            <a:avLst/>
          </a:prstGeom>
        </p:spPr>
        <p:txBody>
          <a:bodyPr lIns="0" tIns="0" rIns="0" bIns="0" anchor="ctr"/>
          <a:lstStyle>
            <a:lvl1pPr algn="r">
              <a:defRPr sz="800">
                <a:solidFill>
                  <a:schemeClr val="accent1"/>
                </a:solidFill>
                <a:latin typeface="+mn-lt"/>
              </a:defRPr>
            </a:lvl1pPr>
          </a:lstStyle>
          <a:p>
            <a:endParaRPr lang="en-GB"/>
          </a:p>
        </p:txBody>
      </p:sp>
      <p:sp>
        <p:nvSpPr>
          <p:cNvPr id="2" name="Rectangle 1">
            <a:extLst>
              <a:ext uri="{FF2B5EF4-FFF2-40B4-BE49-F238E27FC236}">
                <a16:creationId xmlns:a16="http://schemas.microsoft.com/office/drawing/2014/main" id="{CCCC3079-B758-B927-F3A7-22E3D02BC74D}"/>
              </a:ext>
            </a:extLst>
          </p:cNvPr>
          <p:cNvSpPr/>
          <p:nvPr userDrawn="1"/>
        </p:nvSpPr>
        <p:spPr>
          <a:xfrm>
            <a:off x="263524" y="423333"/>
            <a:ext cx="11664949" cy="48471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l"/>
            <a:r>
              <a:rPr lang="en-US" sz="2800" b="1">
                <a:solidFill>
                  <a:schemeClr val="accent2"/>
                </a:solidFill>
                <a:latin typeface="Tekne LDO Variable" panose="02000009000000000000" pitchFamily="49" charset="0"/>
                <a:ea typeface="Tekne LDO Variable" panose="02000009000000000000" pitchFamily="49" charset="0"/>
              </a:rPr>
              <a:t>SUMMARY</a:t>
            </a:r>
            <a:endParaRPr lang="en-GB" sz="2800" b="1">
              <a:solidFill>
                <a:schemeClr val="accent2"/>
              </a:solidFill>
              <a:latin typeface="Tekne LDO Variable" panose="02000009000000000000" pitchFamily="49" charset="0"/>
              <a:ea typeface="Tekne LDO Variable" panose="02000009000000000000" pitchFamily="49" charset="0"/>
            </a:endParaRPr>
          </a:p>
        </p:txBody>
      </p:sp>
    </p:spTree>
    <p:extLst>
      <p:ext uri="{BB962C8B-B14F-4D97-AF65-F5344CB8AC3E}">
        <p14:creationId xmlns:p14="http://schemas.microsoft.com/office/powerpoint/2010/main" val="1541479299"/>
      </p:ext>
    </p:extLst>
  </p:cSld>
  <p:clrMapOvr>
    <a:masterClrMapping/>
  </p:clrMapOvr>
  <p:extLst>
    <p:ext uri="{DCECCB84-F9BA-43D5-87BE-67443E8EF086}">
      <p15:sldGuideLst xmlns:p15="http://schemas.microsoft.com/office/powerpoint/2012/main">
        <p15:guide id="1" orient="horz" pos="572" userDrawn="1">
          <p15:clr>
            <a:srgbClr val="FBAE40"/>
          </p15:clr>
        </p15:guide>
        <p15:guide id="3" orient="horz" pos="663" userDrawn="1">
          <p15:clr>
            <a:srgbClr val="FBAE40"/>
          </p15:clr>
        </p15:guide>
        <p15:guide id="4" orient="horz" pos="981"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CCCAC0CB-447E-9104-9A8A-013D3DE49398}"/>
              </a:ext>
            </a:extLst>
          </p:cNvPr>
          <p:cNvSpPr>
            <a:spLocks noGrp="1"/>
          </p:cNvSpPr>
          <p:nvPr>
            <p:ph type="body" sz="quarter" idx="10" hasCustomPrompt="1"/>
          </p:nvPr>
        </p:nvSpPr>
        <p:spPr>
          <a:xfrm>
            <a:off x="263878" y="2248747"/>
            <a:ext cx="10883900" cy="456211"/>
          </a:xfrm>
          <a:prstGeom prst="rect">
            <a:avLst/>
          </a:prstGeom>
        </p:spPr>
        <p:txBody>
          <a:bodyPr lIns="0" tIns="0" rIns="0" bIns="0" anchor="b"/>
          <a:lstStyle>
            <a:lvl1pPr marL="0" indent="0">
              <a:buNone/>
              <a:defRPr b="1" strike="noStrike">
                <a:solidFill>
                  <a:schemeClr val="accent2"/>
                </a:solidFill>
                <a:latin typeface="Tekne LDO Variable" panose="02000009000000000000" pitchFamily="49" charset="0"/>
                <a:ea typeface="Tekne LDO Variable" panose="02000009000000000000" pitchFamily="49"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LEVEL 1: PRESENTATION TITLE</a:t>
            </a:r>
            <a:endParaRPr lang="en-GB"/>
          </a:p>
        </p:txBody>
      </p:sp>
      <p:sp>
        <p:nvSpPr>
          <p:cNvPr id="13" name="Text Placeholder 11">
            <a:extLst>
              <a:ext uri="{FF2B5EF4-FFF2-40B4-BE49-F238E27FC236}">
                <a16:creationId xmlns:a16="http://schemas.microsoft.com/office/drawing/2014/main" id="{F5C7A180-F846-1A5E-5666-CA21572A85CB}"/>
              </a:ext>
            </a:extLst>
          </p:cNvPr>
          <p:cNvSpPr>
            <a:spLocks noGrp="1"/>
          </p:cNvSpPr>
          <p:nvPr>
            <p:ph type="body" sz="quarter" idx="11" hasCustomPrompt="1"/>
          </p:nvPr>
        </p:nvSpPr>
        <p:spPr>
          <a:xfrm>
            <a:off x="263525" y="2754011"/>
            <a:ext cx="10883900" cy="456211"/>
          </a:xfrm>
          <a:prstGeom prst="rect">
            <a:avLst/>
          </a:prstGeom>
        </p:spPr>
        <p:txBody>
          <a:bodyPr lIns="0" tIns="0" rIns="0" bIns="0" anchor="b"/>
          <a:lstStyle>
            <a:lvl1pPr marL="0" indent="0">
              <a:spcBef>
                <a:spcPts val="0"/>
              </a:spcBef>
              <a:buNone/>
              <a:defRPr sz="1600" b="0" strike="noStrike">
                <a:solidFill>
                  <a:schemeClr val="bg1"/>
                </a:solidFill>
                <a:latin typeface="Tekne LDO Variable" panose="02000009000000000000" pitchFamily="49" charset="0"/>
                <a:ea typeface="Tekne LDO Variable" panose="02000009000000000000" pitchFamily="49"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Level 2: Subtitle</a:t>
            </a:r>
            <a:endParaRPr lang="en-GB"/>
          </a:p>
        </p:txBody>
      </p:sp>
      <p:sp>
        <p:nvSpPr>
          <p:cNvPr id="14" name="Text Placeholder 11">
            <a:extLst>
              <a:ext uri="{FF2B5EF4-FFF2-40B4-BE49-F238E27FC236}">
                <a16:creationId xmlns:a16="http://schemas.microsoft.com/office/drawing/2014/main" id="{C27BD468-C4A7-C7EB-8C85-B3BE2A7297D1}"/>
              </a:ext>
            </a:extLst>
          </p:cNvPr>
          <p:cNvSpPr>
            <a:spLocks noGrp="1"/>
          </p:cNvSpPr>
          <p:nvPr>
            <p:ph type="body" sz="quarter" idx="12" hasCustomPrompt="1"/>
          </p:nvPr>
        </p:nvSpPr>
        <p:spPr>
          <a:xfrm>
            <a:off x="263525" y="5706534"/>
            <a:ext cx="10883900" cy="240066"/>
          </a:xfrm>
          <a:prstGeom prst="rect">
            <a:avLst/>
          </a:prstGeom>
        </p:spPr>
        <p:txBody>
          <a:bodyPr lIns="0" tIns="0" rIns="0" bIns="0" anchor="b"/>
          <a:lstStyle>
            <a:lvl1pPr marL="0" indent="0">
              <a:spcBef>
                <a:spcPts val="0"/>
              </a:spcBef>
              <a:buNone/>
              <a:defRPr sz="1400" b="0" strike="noStrike">
                <a:solidFill>
                  <a:schemeClr val="accent1"/>
                </a:solidFill>
                <a:latin typeface="+mn-lt"/>
                <a:ea typeface="Tekne LDO Variable Thin" panose="02000009000000000000" pitchFamily="49"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Place</a:t>
            </a:r>
          </a:p>
        </p:txBody>
      </p:sp>
      <p:sp>
        <p:nvSpPr>
          <p:cNvPr id="15" name="Text Placeholder 11">
            <a:extLst>
              <a:ext uri="{FF2B5EF4-FFF2-40B4-BE49-F238E27FC236}">
                <a16:creationId xmlns:a16="http://schemas.microsoft.com/office/drawing/2014/main" id="{8C7C6814-9B72-9AA4-ECFC-429E94EC102B}"/>
              </a:ext>
            </a:extLst>
          </p:cNvPr>
          <p:cNvSpPr>
            <a:spLocks noGrp="1"/>
          </p:cNvSpPr>
          <p:nvPr>
            <p:ph type="body" sz="quarter" idx="13" hasCustomPrompt="1"/>
          </p:nvPr>
        </p:nvSpPr>
        <p:spPr>
          <a:xfrm>
            <a:off x="263525" y="5997222"/>
            <a:ext cx="10883900" cy="240066"/>
          </a:xfrm>
          <a:prstGeom prst="rect">
            <a:avLst/>
          </a:prstGeom>
        </p:spPr>
        <p:txBody>
          <a:bodyPr lIns="0" tIns="0" rIns="0" bIns="0" anchor="b"/>
          <a:lstStyle>
            <a:lvl1pPr marL="0" indent="0">
              <a:spcBef>
                <a:spcPts val="0"/>
              </a:spcBef>
              <a:buNone/>
              <a:defRPr sz="1400" b="0" strike="noStrike">
                <a:solidFill>
                  <a:schemeClr val="accent1"/>
                </a:solidFill>
                <a:latin typeface="+mn-lt"/>
                <a:ea typeface="Tekne LDO Variable Thin" panose="02000009000000000000" pitchFamily="49"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Date 00.00.00</a:t>
            </a:r>
          </a:p>
        </p:txBody>
      </p:sp>
    </p:spTree>
    <p:extLst>
      <p:ext uri="{BB962C8B-B14F-4D97-AF65-F5344CB8AC3E}">
        <p14:creationId xmlns:p14="http://schemas.microsoft.com/office/powerpoint/2010/main" val="1133588213"/>
      </p:ext>
    </p:extLst>
  </p:cSld>
  <p:clrMapOvr>
    <a:masterClrMapping/>
  </p:clrMapOvr>
  <p:extLst>
    <p:ext uri="{DCECCB84-F9BA-43D5-87BE-67443E8EF086}">
      <p15:sldGuideLst xmlns:p15="http://schemas.microsoft.com/office/powerpoint/2012/main">
        <p15:guide id="1" orient="horz" pos="2024" userDrawn="1">
          <p15:clr>
            <a:srgbClr val="FBAE40"/>
          </p15:clr>
        </p15:guide>
        <p15:guide id="2" orient="horz" pos="170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png"/><Relationship Id="rId7" Type="http://schemas.openxmlformats.org/officeDocument/2006/relationships/image" Target="../media/image5.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png"/><Relationship Id="rId9" Type="http://schemas.openxmlformats.org/officeDocument/2006/relationships/image" Target="../media/image7.emf"/></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9.emf"/><Relationship Id="rId4" Type="http://schemas.openxmlformats.org/officeDocument/2006/relationships/image" Target="../media/image8.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slideLayout" Target="../slideLayouts/slideLayout6.xml"/><Relationship Id="rId7"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ags" Target="../tags/tag1.xml"/><Relationship Id="rId5" Type="http://schemas.openxmlformats.org/officeDocument/2006/relationships/theme" Target="../theme/theme3.xml"/><Relationship Id="rId4" Type="http://schemas.openxmlformats.org/officeDocument/2006/relationships/slideLayout" Target="../slideLayouts/slideLayout7.xml"/><Relationship Id="rId9" Type="http://schemas.openxmlformats.org/officeDocument/2006/relationships/image" Target="../media/image9.emf"/></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2.xml"/><Relationship Id="rId7" Type="http://schemas.openxmlformats.org/officeDocument/2006/relationships/image" Target="../media/image2.png"/><Relationship Id="rId12" Type="http://schemas.openxmlformats.org/officeDocument/2006/relationships/image" Target="../media/image7.emf"/><Relationship Id="rId2" Type="http://schemas.openxmlformats.org/officeDocument/2006/relationships/theme" Target="../theme/theme4.xml"/><Relationship Id="rId1" Type="http://schemas.openxmlformats.org/officeDocument/2006/relationships/slideLayout" Target="../slideLayouts/slideLayout8.xml"/><Relationship Id="rId6" Type="http://schemas.openxmlformats.org/officeDocument/2006/relationships/image" Target="../media/image1.png"/><Relationship Id="rId11" Type="http://schemas.openxmlformats.org/officeDocument/2006/relationships/image" Target="../media/image6.emf"/><Relationship Id="rId5" Type="http://schemas.openxmlformats.org/officeDocument/2006/relationships/image" Target="../media/image10.emf"/><Relationship Id="rId10" Type="http://schemas.openxmlformats.org/officeDocument/2006/relationships/image" Target="../media/image5.emf"/><Relationship Id="rId4" Type="http://schemas.openxmlformats.org/officeDocument/2006/relationships/oleObject" Target="../embeddings/oleObject2.bin"/><Relationship Id="rId9" Type="http://schemas.openxmlformats.org/officeDocument/2006/relationships/image" Target="../media/image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magine 1">
            <a:extLst>
              <a:ext uri="{FF2B5EF4-FFF2-40B4-BE49-F238E27FC236}">
                <a16:creationId xmlns:a16="http://schemas.microsoft.com/office/drawing/2014/main" id="{810849FE-8365-0B43-2090-B3D5DE12529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6000" y="-9000"/>
            <a:ext cx="12224000" cy="3654024"/>
          </a:xfrm>
          <a:prstGeom prst="rect">
            <a:avLst/>
          </a:prstGeom>
        </p:spPr>
      </p:pic>
      <p:pic>
        <p:nvPicPr>
          <p:cNvPr id="15" name="Picture 14" descr="A black background with red text&#10;&#10;Description automatically generated">
            <a:extLst>
              <a:ext uri="{FF2B5EF4-FFF2-40B4-BE49-F238E27FC236}">
                <a16:creationId xmlns:a16="http://schemas.microsoft.com/office/drawing/2014/main" id="{8C4794F5-5121-FAEC-989E-AE1C7B9727E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5771" y="350951"/>
            <a:ext cx="2651478" cy="682148"/>
          </a:xfrm>
          <a:prstGeom prst="rect">
            <a:avLst/>
          </a:prstGeom>
        </p:spPr>
      </p:pic>
      <p:pic>
        <p:nvPicPr>
          <p:cNvPr id="9" name="Immagine 10">
            <a:extLst>
              <a:ext uri="{FF2B5EF4-FFF2-40B4-BE49-F238E27FC236}">
                <a16:creationId xmlns:a16="http://schemas.microsoft.com/office/drawing/2014/main" id="{3B245B5F-F245-C9C6-2E7D-9AE5FCB82216}"/>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141976" y="3703181"/>
            <a:ext cx="472186" cy="472186"/>
          </a:xfrm>
          <a:prstGeom prst="rect">
            <a:avLst/>
          </a:prstGeom>
        </p:spPr>
      </p:pic>
      <p:pic>
        <p:nvPicPr>
          <p:cNvPr id="10" name="Immagine 11">
            <a:extLst>
              <a:ext uri="{FF2B5EF4-FFF2-40B4-BE49-F238E27FC236}">
                <a16:creationId xmlns:a16="http://schemas.microsoft.com/office/drawing/2014/main" id="{B6D3B6D7-C6F1-3E91-31CE-45A6D79E32A3}"/>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11492" y="3683369"/>
            <a:ext cx="468884" cy="511810"/>
          </a:xfrm>
          <a:prstGeom prst="rect">
            <a:avLst/>
          </a:prstGeom>
        </p:spPr>
      </p:pic>
      <p:pic>
        <p:nvPicPr>
          <p:cNvPr id="11" name="Immagine 12">
            <a:extLst>
              <a:ext uri="{FF2B5EF4-FFF2-40B4-BE49-F238E27FC236}">
                <a16:creationId xmlns:a16="http://schemas.microsoft.com/office/drawing/2014/main" id="{7068D157-1EC8-A8C4-1C2D-7D6C4E1DA049}"/>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2519904" y="3704832"/>
            <a:ext cx="475488" cy="468884"/>
          </a:xfrm>
          <a:prstGeom prst="rect">
            <a:avLst/>
          </a:prstGeom>
        </p:spPr>
      </p:pic>
      <p:pic>
        <p:nvPicPr>
          <p:cNvPr id="12" name="Immagine 13">
            <a:extLst>
              <a:ext uri="{FF2B5EF4-FFF2-40B4-BE49-F238E27FC236}">
                <a16:creationId xmlns:a16="http://schemas.microsoft.com/office/drawing/2014/main" id="{41B8A43E-1121-CF1D-583B-C517D89ADCDF}"/>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7402629" y="3708134"/>
            <a:ext cx="462280" cy="462280"/>
          </a:xfrm>
          <a:prstGeom prst="rect">
            <a:avLst/>
          </a:prstGeom>
        </p:spPr>
      </p:pic>
      <p:pic>
        <p:nvPicPr>
          <p:cNvPr id="13" name="Immagine 18">
            <a:extLst>
              <a:ext uri="{FF2B5EF4-FFF2-40B4-BE49-F238E27FC236}">
                <a16:creationId xmlns:a16="http://schemas.microsoft.com/office/drawing/2014/main" id="{C3961989-3C4C-8551-7BBD-1F0230FD8DB1}"/>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5760746" y="3693275"/>
            <a:ext cx="495300" cy="491998"/>
          </a:xfrm>
          <a:prstGeom prst="rect">
            <a:avLst/>
          </a:prstGeom>
        </p:spPr>
      </p:pic>
    </p:spTree>
    <p:extLst>
      <p:ext uri="{BB962C8B-B14F-4D97-AF65-F5344CB8AC3E}">
        <p14:creationId xmlns:p14="http://schemas.microsoft.com/office/powerpoint/2010/main" val="229849110"/>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userDrawn="1">
          <p15:clr>
            <a:srgbClr val="F26B43"/>
          </p15:clr>
        </p15:guide>
        <p15:guide id="2" pos="166" userDrawn="1">
          <p15:clr>
            <a:srgbClr val="F26B43"/>
          </p15:clr>
        </p15:guide>
        <p15:guide id="3" orient="horz" pos="255" userDrawn="1">
          <p15:clr>
            <a:srgbClr val="F26B43"/>
          </p15:clr>
        </p15:guide>
        <p15:guide id="4" pos="7514" userDrawn="1">
          <p15:clr>
            <a:srgbClr val="F26B43"/>
          </p15:clr>
        </p15:guide>
        <p15:guide id="5" orient="horz" pos="392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Immagine 6">
            <a:extLst>
              <a:ext uri="{FF2B5EF4-FFF2-40B4-BE49-F238E27FC236}">
                <a16:creationId xmlns:a16="http://schemas.microsoft.com/office/drawing/2014/main" id="{8F09545F-FB6E-B147-B3C1-F96A66C8576F}"/>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0" y="0"/>
            <a:ext cx="12192360" cy="6858202"/>
          </a:xfrm>
          <a:prstGeom prst="rect">
            <a:avLst/>
          </a:prstGeom>
        </p:spPr>
      </p:pic>
      <p:sp>
        <p:nvSpPr>
          <p:cNvPr id="7" name="Ovale 10">
            <a:extLst>
              <a:ext uri="{FF2B5EF4-FFF2-40B4-BE49-F238E27FC236}">
                <a16:creationId xmlns:a16="http://schemas.microsoft.com/office/drawing/2014/main" id="{2E735E73-6857-0884-DD49-E36DC8443A7D}"/>
              </a:ext>
            </a:extLst>
          </p:cNvPr>
          <p:cNvSpPr/>
          <p:nvPr userDrawn="1"/>
        </p:nvSpPr>
        <p:spPr>
          <a:xfrm flipV="1">
            <a:off x="11877595" y="209468"/>
            <a:ext cx="101760" cy="101764"/>
          </a:xfrm>
          <a:prstGeom prst="ellipse">
            <a:avLst/>
          </a:prstGeom>
          <a:solidFill>
            <a:srgbClr val="E400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200" b="1">
              <a:solidFill>
                <a:schemeClr val="bg1"/>
              </a:solidFill>
              <a:cs typeface="Arial" panose="020B0604020202020204" pitchFamily="34" charset="0"/>
            </a:endParaRPr>
          </a:p>
        </p:txBody>
      </p:sp>
      <p:cxnSp>
        <p:nvCxnSpPr>
          <p:cNvPr id="8" name="Connettore 1 9">
            <a:extLst>
              <a:ext uri="{FF2B5EF4-FFF2-40B4-BE49-F238E27FC236}">
                <a16:creationId xmlns:a16="http://schemas.microsoft.com/office/drawing/2014/main" id="{2A8F365C-6735-1280-7848-5E33465FBAF7}"/>
              </a:ext>
            </a:extLst>
          </p:cNvPr>
          <p:cNvCxnSpPr>
            <a:cxnSpLocks/>
          </p:cNvCxnSpPr>
          <p:nvPr userDrawn="1"/>
        </p:nvCxnSpPr>
        <p:spPr>
          <a:xfrm>
            <a:off x="263525" y="260350"/>
            <a:ext cx="11614070" cy="0"/>
          </a:xfrm>
          <a:prstGeom prst="line">
            <a:avLst/>
          </a:prstGeom>
          <a:ln w="9525" cap="rnd">
            <a:solidFill>
              <a:srgbClr val="3D4144"/>
            </a:solidFill>
          </a:ln>
          <a:effectLst/>
        </p:spPr>
        <p:style>
          <a:lnRef idx="2">
            <a:schemeClr val="accent1"/>
          </a:lnRef>
          <a:fillRef idx="0">
            <a:schemeClr val="accent1"/>
          </a:fillRef>
          <a:effectRef idx="1">
            <a:schemeClr val="accent1"/>
          </a:effectRef>
          <a:fontRef idx="minor">
            <a:schemeClr val="tx1"/>
          </a:fontRef>
        </p:style>
      </p:cxnSp>
      <p:grpSp>
        <p:nvGrpSpPr>
          <p:cNvPr id="10" name="Gruppo 1">
            <a:extLst>
              <a:ext uri="{FF2B5EF4-FFF2-40B4-BE49-F238E27FC236}">
                <a16:creationId xmlns:a16="http://schemas.microsoft.com/office/drawing/2014/main" id="{62377097-D889-A778-F564-591D81D5C411}"/>
              </a:ext>
            </a:extLst>
          </p:cNvPr>
          <p:cNvGrpSpPr/>
          <p:nvPr userDrawn="1"/>
        </p:nvGrpSpPr>
        <p:grpSpPr>
          <a:xfrm>
            <a:off x="525075" y="6472800"/>
            <a:ext cx="11141850" cy="99301"/>
            <a:chOff x="525075" y="6443432"/>
            <a:chExt cx="11141850" cy="99301"/>
          </a:xfrm>
        </p:grpSpPr>
        <p:cxnSp>
          <p:nvCxnSpPr>
            <p:cNvPr id="11" name="Connettore 1 34">
              <a:extLst>
                <a:ext uri="{FF2B5EF4-FFF2-40B4-BE49-F238E27FC236}">
                  <a16:creationId xmlns:a16="http://schemas.microsoft.com/office/drawing/2014/main" id="{B2F669A9-C655-EB0F-BD79-C1B14F5786DE}"/>
                </a:ext>
              </a:extLst>
            </p:cNvPr>
            <p:cNvCxnSpPr>
              <a:cxnSpLocks/>
              <a:endCxn id="12" idx="2"/>
            </p:cNvCxnSpPr>
            <p:nvPr userDrawn="1"/>
          </p:nvCxnSpPr>
          <p:spPr>
            <a:xfrm>
              <a:off x="525075" y="6493082"/>
              <a:ext cx="11043533" cy="0"/>
            </a:xfrm>
            <a:prstGeom prst="line">
              <a:avLst/>
            </a:prstGeom>
            <a:ln w="9525" cap="rnd">
              <a:solidFill>
                <a:srgbClr val="3D4144"/>
              </a:solidFill>
            </a:ln>
            <a:effectLst/>
          </p:spPr>
          <p:style>
            <a:lnRef idx="2">
              <a:schemeClr val="accent1"/>
            </a:lnRef>
            <a:fillRef idx="0">
              <a:schemeClr val="accent1"/>
            </a:fillRef>
            <a:effectRef idx="1">
              <a:schemeClr val="accent1"/>
            </a:effectRef>
            <a:fontRef idx="minor">
              <a:schemeClr val="tx1"/>
            </a:fontRef>
          </p:style>
        </p:cxnSp>
        <p:sp>
          <p:nvSpPr>
            <p:cNvPr id="12" name="Ovale 35">
              <a:extLst>
                <a:ext uri="{FF2B5EF4-FFF2-40B4-BE49-F238E27FC236}">
                  <a16:creationId xmlns:a16="http://schemas.microsoft.com/office/drawing/2014/main" id="{C5B399BF-7306-94BC-996A-5F2C4402B1F2}"/>
                </a:ext>
              </a:extLst>
            </p:cNvPr>
            <p:cNvSpPr/>
            <p:nvPr userDrawn="1"/>
          </p:nvSpPr>
          <p:spPr>
            <a:xfrm flipV="1">
              <a:off x="11568608" y="6443432"/>
              <a:ext cx="98317" cy="99301"/>
            </a:xfrm>
            <a:prstGeom prst="ellipse">
              <a:avLst/>
            </a:prstGeom>
            <a:solidFill>
              <a:srgbClr val="E400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200" b="1">
                <a:solidFill>
                  <a:schemeClr val="bg1"/>
                </a:solidFill>
                <a:cs typeface="Arial" panose="020B0604020202020204" pitchFamily="34" charset="0"/>
              </a:endParaRPr>
            </a:p>
          </p:txBody>
        </p:sp>
      </p:grpSp>
      <p:pic>
        <p:nvPicPr>
          <p:cNvPr id="13" name="Immagine 36">
            <a:extLst>
              <a:ext uri="{FF2B5EF4-FFF2-40B4-BE49-F238E27FC236}">
                <a16:creationId xmlns:a16="http://schemas.microsoft.com/office/drawing/2014/main" id="{CB35E6AE-CA88-DB6A-D6BE-172C080242B4}"/>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79513" y="6381314"/>
            <a:ext cx="206155" cy="249863"/>
          </a:xfrm>
          <a:prstGeom prst="rect">
            <a:avLst/>
          </a:prstGeom>
        </p:spPr>
      </p:pic>
      <p:sp>
        <p:nvSpPr>
          <p:cNvPr id="14" name="Rettangolo 37">
            <a:extLst>
              <a:ext uri="{FF2B5EF4-FFF2-40B4-BE49-F238E27FC236}">
                <a16:creationId xmlns:a16="http://schemas.microsoft.com/office/drawing/2014/main" id="{FCAFD8CD-19F6-031D-5257-D6A771088F3F}"/>
              </a:ext>
            </a:extLst>
          </p:cNvPr>
          <p:cNvSpPr/>
          <p:nvPr userDrawn="1"/>
        </p:nvSpPr>
        <p:spPr>
          <a:xfrm>
            <a:off x="525075" y="6628670"/>
            <a:ext cx="2105613" cy="123111"/>
          </a:xfrm>
          <a:prstGeom prst="rect">
            <a:avLst/>
          </a:prstGeom>
        </p:spPr>
        <p:txBody>
          <a:bodyPr wrap="square" lIns="0" tIns="0" rIns="0" bIns="0" anchor="t">
            <a:spAutoFit/>
          </a:bodyPr>
          <a:lstStyle/>
          <a:p>
            <a:pPr algn="l"/>
            <a:r>
              <a:rPr lang="en-US" sz="800">
                <a:solidFill>
                  <a:schemeClr val="accent1"/>
                </a:solidFill>
              </a:rPr>
              <a:t>© 2023 </a:t>
            </a:r>
            <a:r>
              <a:rPr lang="it-IT" sz="800" err="1">
                <a:solidFill>
                  <a:schemeClr val="accent1"/>
                </a:solidFill>
              </a:rPr>
              <a:t>Telespazio</a:t>
            </a:r>
            <a:endParaRPr lang="en-US" sz="800">
              <a:solidFill>
                <a:schemeClr val="accent1"/>
              </a:solidFill>
            </a:endParaRPr>
          </a:p>
        </p:txBody>
      </p:sp>
      <p:sp>
        <p:nvSpPr>
          <p:cNvPr id="15" name="Slide Number Placeholder 5">
            <a:extLst>
              <a:ext uri="{FF2B5EF4-FFF2-40B4-BE49-F238E27FC236}">
                <a16:creationId xmlns:a16="http://schemas.microsoft.com/office/drawing/2014/main" id="{A7BC643F-7087-08E5-4ABE-FD83B47DA94F}"/>
              </a:ext>
            </a:extLst>
          </p:cNvPr>
          <p:cNvSpPr>
            <a:spLocks noGrp="1"/>
          </p:cNvSpPr>
          <p:nvPr>
            <p:ph type="sldNum" sz="quarter" idx="4"/>
          </p:nvPr>
        </p:nvSpPr>
        <p:spPr>
          <a:xfrm>
            <a:off x="11769399" y="6420312"/>
            <a:ext cx="382385" cy="204275"/>
          </a:xfrm>
          <a:prstGeom prst="rect">
            <a:avLst/>
          </a:prstGeom>
        </p:spPr>
        <p:txBody>
          <a:bodyPr lIns="0" tIns="0" rIns="0" bIns="0" anchor="ctr"/>
          <a:lstStyle>
            <a:lvl1pPr>
              <a:defRPr sz="1000">
                <a:solidFill>
                  <a:schemeClr val="accent4"/>
                </a:solidFill>
                <a:latin typeface="+mn-lt"/>
              </a:defRPr>
            </a:lvl1pPr>
          </a:lstStyle>
          <a:p>
            <a:fld id="{02DA6629-E4A9-46F8-A3C5-2258DF8A16BE}" type="slidenum">
              <a:rPr lang="en-GB" smtClean="0"/>
              <a:pPr/>
              <a:t>‹#›</a:t>
            </a:fld>
            <a:endParaRPr lang="en-GB"/>
          </a:p>
        </p:txBody>
      </p:sp>
      <p:pic>
        <p:nvPicPr>
          <p:cNvPr id="16" name="Picture 15" descr="A black background with red text&#10;&#10;Description automatically generated">
            <a:extLst>
              <a:ext uri="{FF2B5EF4-FFF2-40B4-BE49-F238E27FC236}">
                <a16:creationId xmlns:a16="http://schemas.microsoft.com/office/drawing/2014/main" id="{1DFF8D68-CB44-6E5C-457B-D1F9C50EAE9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25771" y="350951"/>
            <a:ext cx="2651478" cy="682148"/>
          </a:xfrm>
          <a:prstGeom prst="rect">
            <a:avLst/>
          </a:prstGeom>
        </p:spPr>
      </p:pic>
    </p:spTree>
    <p:extLst>
      <p:ext uri="{BB962C8B-B14F-4D97-AF65-F5344CB8AC3E}">
        <p14:creationId xmlns:p14="http://schemas.microsoft.com/office/powerpoint/2010/main" val="1460195832"/>
      </p:ext>
    </p:extLst>
  </p:cSld>
  <p:clrMap bg1="lt1" tx1="dk1" bg2="lt2" tx2="dk2" accent1="accent1" accent2="accent2" accent3="accent3" accent4="accent4" accent5="accent5" accent6="accent6" hlink="hlink" folHlink="folHlink"/>
  <p:sldLayoutIdLst>
    <p:sldLayoutId id="2147483664" r:id="rId1"/>
    <p:sldLayoutId id="2147483665" r:id="rId2"/>
  </p:sldLayoutIdLst>
  <p:hf hdr="0" ftr="0" dt="0"/>
  <p:txStyles>
    <p:titleStyle>
      <a:lvl1pPr algn="l" defTabSz="914400" rtl="0" eaLnBrk="1" latinLnBrk="0" hangingPunct="1">
        <a:lnSpc>
          <a:spcPct val="90000"/>
        </a:lnSpc>
        <a:spcBef>
          <a:spcPct val="0"/>
        </a:spcBef>
        <a:buNone/>
        <a:tabLst>
          <a:tab pos="896938" algn="l"/>
        </a:tabLst>
        <a:defRPr sz="4400" kern="1200">
          <a:solidFill>
            <a:schemeClr val="tx1"/>
          </a:solidFill>
          <a:latin typeface="Tekne LDO Variable" panose="02000009000000000000" pitchFamily="49" charset="0"/>
          <a:ea typeface="Tekne LDO Variable" panose="02000009000000000000" pitchFamily="49"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p15:clr>
            <a:srgbClr val="F26B43"/>
          </p15:clr>
        </p15:guide>
        <p15:guide id="2" pos="166">
          <p15:clr>
            <a:srgbClr val="F26B43"/>
          </p15:clr>
        </p15:guide>
        <p15:guide id="3" pos="7514">
          <p15:clr>
            <a:srgbClr val="F26B43"/>
          </p15:clr>
        </p15:guide>
        <p15:guide id="4" orient="horz" pos="3884">
          <p15:clr>
            <a:srgbClr val="F26B43"/>
          </p15:clr>
        </p15:guide>
        <p15:guide id="5" orient="horz" pos="411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E24D4E19-0CB3-A545-82F5-7D8FA5CCF5E9}"/>
              </a:ext>
            </a:extLst>
          </p:cNvPr>
          <p:cNvGraphicFramePr>
            <a:graphicFrameLocks noChangeAspect="1"/>
          </p:cNvGraphicFramePr>
          <p:nvPr userDrawn="1">
            <p:custDataLst>
              <p:tags r:id="rId6"/>
            </p:custDataLst>
            <p:extLst>
              <p:ext uri="{D42A27DB-BD31-4B8C-83A1-F6EECF244321}">
                <p14:modId xmlns:p14="http://schemas.microsoft.com/office/powerpoint/2010/main" val="41958872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7" imgW="622" imgH="623" progId="TCLayout.ActiveDocument.1">
                  <p:embed/>
                </p:oleObj>
              </mc:Choice>
              <mc:Fallback>
                <p:oleObj name="think-cell Folie" r:id="rId7" imgW="622" imgH="623" progId="TCLayout.ActiveDocument.1">
                  <p:embed/>
                  <p:pic>
                    <p:nvPicPr>
                      <p:cNvPr id="2" name="think-cell data - do not delete" hidden="1">
                        <a:extLst>
                          <a:ext uri="{FF2B5EF4-FFF2-40B4-BE49-F238E27FC236}">
                            <a16:creationId xmlns:a16="http://schemas.microsoft.com/office/drawing/2014/main" id="{E24D4E19-0CB3-A545-82F5-7D8FA5CCF5E9}"/>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7" name="Ovale 10">
            <a:extLst>
              <a:ext uri="{FF2B5EF4-FFF2-40B4-BE49-F238E27FC236}">
                <a16:creationId xmlns:a16="http://schemas.microsoft.com/office/drawing/2014/main" id="{2E735E73-6857-0884-DD49-E36DC8443A7D}"/>
              </a:ext>
            </a:extLst>
          </p:cNvPr>
          <p:cNvSpPr/>
          <p:nvPr userDrawn="1"/>
        </p:nvSpPr>
        <p:spPr>
          <a:xfrm flipV="1">
            <a:off x="11877595" y="209468"/>
            <a:ext cx="101760" cy="101764"/>
          </a:xfrm>
          <a:prstGeom prst="ellipse">
            <a:avLst/>
          </a:prstGeom>
          <a:solidFill>
            <a:srgbClr val="E400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200" b="1">
              <a:solidFill>
                <a:schemeClr val="bg1"/>
              </a:solidFill>
              <a:cs typeface="Arial" panose="020B0604020202020204" pitchFamily="34" charset="0"/>
            </a:endParaRPr>
          </a:p>
        </p:txBody>
      </p:sp>
      <p:cxnSp>
        <p:nvCxnSpPr>
          <p:cNvPr id="8" name="Connettore 1 9">
            <a:extLst>
              <a:ext uri="{FF2B5EF4-FFF2-40B4-BE49-F238E27FC236}">
                <a16:creationId xmlns:a16="http://schemas.microsoft.com/office/drawing/2014/main" id="{2A8F365C-6735-1280-7848-5E33465FBAF7}"/>
              </a:ext>
            </a:extLst>
          </p:cNvPr>
          <p:cNvCxnSpPr>
            <a:cxnSpLocks/>
          </p:cNvCxnSpPr>
          <p:nvPr userDrawn="1"/>
        </p:nvCxnSpPr>
        <p:spPr>
          <a:xfrm>
            <a:off x="263525" y="260350"/>
            <a:ext cx="11614070" cy="0"/>
          </a:xfrm>
          <a:prstGeom prst="line">
            <a:avLst/>
          </a:prstGeom>
          <a:ln w="9525" cap="rnd">
            <a:solidFill>
              <a:srgbClr val="3D4144"/>
            </a:solidFill>
          </a:ln>
          <a:effectLst/>
        </p:spPr>
        <p:style>
          <a:lnRef idx="2">
            <a:schemeClr val="accent1"/>
          </a:lnRef>
          <a:fillRef idx="0">
            <a:schemeClr val="accent1"/>
          </a:fillRef>
          <a:effectRef idx="1">
            <a:schemeClr val="accent1"/>
          </a:effectRef>
          <a:fontRef idx="minor">
            <a:schemeClr val="tx1"/>
          </a:fontRef>
        </p:style>
      </p:cxnSp>
      <p:grpSp>
        <p:nvGrpSpPr>
          <p:cNvPr id="10" name="Gruppo 1">
            <a:extLst>
              <a:ext uri="{FF2B5EF4-FFF2-40B4-BE49-F238E27FC236}">
                <a16:creationId xmlns:a16="http://schemas.microsoft.com/office/drawing/2014/main" id="{62377097-D889-A778-F564-591D81D5C411}"/>
              </a:ext>
            </a:extLst>
          </p:cNvPr>
          <p:cNvGrpSpPr/>
          <p:nvPr userDrawn="1"/>
        </p:nvGrpSpPr>
        <p:grpSpPr>
          <a:xfrm>
            <a:off x="525075" y="6472800"/>
            <a:ext cx="11141850" cy="99301"/>
            <a:chOff x="525075" y="6443432"/>
            <a:chExt cx="11141850" cy="99301"/>
          </a:xfrm>
        </p:grpSpPr>
        <p:cxnSp>
          <p:nvCxnSpPr>
            <p:cNvPr id="11" name="Connettore 1 34">
              <a:extLst>
                <a:ext uri="{FF2B5EF4-FFF2-40B4-BE49-F238E27FC236}">
                  <a16:creationId xmlns:a16="http://schemas.microsoft.com/office/drawing/2014/main" id="{B2F669A9-C655-EB0F-BD79-C1B14F5786DE}"/>
                </a:ext>
              </a:extLst>
            </p:cNvPr>
            <p:cNvCxnSpPr>
              <a:cxnSpLocks/>
              <a:endCxn id="12" idx="2"/>
            </p:cNvCxnSpPr>
            <p:nvPr userDrawn="1"/>
          </p:nvCxnSpPr>
          <p:spPr>
            <a:xfrm>
              <a:off x="525075" y="6493082"/>
              <a:ext cx="11043533" cy="0"/>
            </a:xfrm>
            <a:prstGeom prst="line">
              <a:avLst/>
            </a:prstGeom>
            <a:ln w="9525" cap="rnd">
              <a:solidFill>
                <a:srgbClr val="3D4144"/>
              </a:solidFill>
            </a:ln>
            <a:effectLst/>
          </p:spPr>
          <p:style>
            <a:lnRef idx="2">
              <a:schemeClr val="accent1"/>
            </a:lnRef>
            <a:fillRef idx="0">
              <a:schemeClr val="accent1"/>
            </a:fillRef>
            <a:effectRef idx="1">
              <a:schemeClr val="accent1"/>
            </a:effectRef>
            <a:fontRef idx="minor">
              <a:schemeClr val="tx1"/>
            </a:fontRef>
          </p:style>
        </p:cxnSp>
        <p:sp>
          <p:nvSpPr>
            <p:cNvPr id="12" name="Ovale 35">
              <a:extLst>
                <a:ext uri="{FF2B5EF4-FFF2-40B4-BE49-F238E27FC236}">
                  <a16:creationId xmlns:a16="http://schemas.microsoft.com/office/drawing/2014/main" id="{C5B399BF-7306-94BC-996A-5F2C4402B1F2}"/>
                </a:ext>
              </a:extLst>
            </p:cNvPr>
            <p:cNvSpPr/>
            <p:nvPr userDrawn="1"/>
          </p:nvSpPr>
          <p:spPr>
            <a:xfrm flipV="1">
              <a:off x="11568608" y="6443432"/>
              <a:ext cx="98317" cy="99301"/>
            </a:xfrm>
            <a:prstGeom prst="ellipse">
              <a:avLst/>
            </a:prstGeom>
            <a:solidFill>
              <a:srgbClr val="E400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200" b="1">
                <a:solidFill>
                  <a:schemeClr val="bg1"/>
                </a:solidFill>
                <a:cs typeface="Arial" panose="020B0604020202020204" pitchFamily="34" charset="0"/>
              </a:endParaRPr>
            </a:p>
          </p:txBody>
        </p:sp>
      </p:grpSp>
      <p:pic>
        <p:nvPicPr>
          <p:cNvPr id="13" name="Immagine 36">
            <a:extLst>
              <a:ext uri="{FF2B5EF4-FFF2-40B4-BE49-F238E27FC236}">
                <a16:creationId xmlns:a16="http://schemas.microsoft.com/office/drawing/2014/main" id="{CB35E6AE-CA88-DB6A-D6BE-172C080242B4}"/>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79513" y="6381314"/>
            <a:ext cx="206155" cy="249863"/>
          </a:xfrm>
          <a:prstGeom prst="rect">
            <a:avLst/>
          </a:prstGeom>
        </p:spPr>
      </p:pic>
      <p:sp>
        <p:nvSpPr>
          <p:cNvPr id="14" name="Rettangolo 37">
            <a:extLst>
              <a:ext uri="{FF2B5EF4-FFF2-40B4-BE49-F238E27FC236}">
                <a16:creationId xmlns:a16="http://schemas.microsoft.com/office/drawing/2014/main" id="{FCAFD8CD-19F6-031D-5257-D6A771088F3F}"/>
              </a:ext>
            </a:extLst>
          </p:cNvPr>
          <p:cNvSpPr/>
          <p:nvPr userDrawn="1"/>
        </p:nvSpPr>
        <p:spPr>
          <a:xfrm>
            <a:off x="525075" y="6628670"/>
            <a:ext cx="2105613" cy="123111"/>
          </a:xfrm>
          <a:prstGeom prst="rect">
            <a:avLst/>
          </a:prstGeom>
        </p:spPr>
        <p:txBody>
          <a:bodyPr wrap="square" lIns="0" tIns="0" rIns="0" bIns="0" anchor="t">
            <a:spAutoFit/>
          </a:bodyPr>
          <a:lstStyle/>
          <a:p>
            <a:pPr algn="l"/>
            <a:r>
              <a:rPr lang="en-US" sz="800">
                <a:solidFill>
                  <a:schemeClr val="accent1"/>
                </a:solidFill>
              </a:rPr>
              <a:t>© 2023 </a:t>
            </a:r>
            <a:r>
              <a:rPr lang="it-IT" sz="800" err="1">
                <a:solidFill>
                  <a:schemeClr val="accent1"/>
                </a:solidFill>
              </a:rPr>
              <a:t>Telespazio</a:t>
            </a:r>
            <a:endParaRPr lang="en-US" sz="800">
              <a:solidFill>
                <a:schemeClr val="accent1"/>
              </a:solidFill>
            </a:endParaRPr>
          </a:p>
        </p:txBody>
      </p:sp>
      <p:sp>
        <p:nvSpPr>
          <p:cNvPr id="15" name="Slide Number Placeholder 5">
            <a:extLst>
              <a:ext uri="{FF2B5EF4-FFF2-40B4-BE49-F238E27FC236}">
                <a16:creationId xmlns:a16="http://schemas.microsoft.com/office/drawing/2014/main" id="{A7BC643F-7087-08E5-4ABE-FD83B47DA94F}"/>
              </a:ext>
            </a:extLst>
          </p:cNvPr>
          <p:cNvSpPr>
            <a:spLocks noGrp="1"/>
          </p:cNvSpPr>
          <p:nvPr>
            <p:ph type="sldNum" sz="quarter" idx="4"/>
          </p:nvPr>
        </p:nvSpPr>
        <p:spPr>
          <a:xfrm>
            <a:off x="11769399" y="6420312"/>
            <a:ext cx="382385" cy="204275"/>
          </a:xfrm>
          <a:prstGeom prst="rect">
            <a:avLst/>
          </a:prstGeom>
        </p:spPr>
        <p:txBody>
          <a:bodyPr lIns="0" tIns="0" rIns="0" bIns="0" anchor="ctr"/>
          <a:lstStyle>
            <a:lvl1pPr>
              <a:defRPr sz="1000">
                <a:solidFill>
                  <a:schemeClr val="accent1"/>
                </a:solidFill>
                <a:latin typeface="+mn-lt"/>
              </a:defRPr>
            </a:lvl1pPr>
          </a:lstStyle>
          <a:p>
            <a:fld id="{02DA6629-E4A9-46F8-A3C5-2258DF8A16BE}" type="slidenum">
              <a:rPr lang="en-GB" smtClean="0"/>
              <a:pPr/>
              <a:t>‹#›</a:t>
            </a:fld>
            <a:endParaRPr lang="en-GB"/>
          </a:p>
        </p:txBody>
      </p:sp>
    </p:spTree>
    <p:extLst>
      <p:ext uri="{BB962C8B-B14F-4D97-AF65-F5344CB8AC3E}">
        <p14:creationId xmlns:p14="http://schemas.microsoft.com/office/powerpoint/2010/main" val="424767122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Lst>
  <p:hf hdr="0" ftr="0" dt="0"/>
  <p:txStyles>
    <p:titleStyle>
      <a:lvl1pPr algn="l" defTabSz="914400" rtl="0" eaLnBrk="1" latinLnBrk="0" hangingPunct="1">
        <a:lnSpc>
          <a:spcPct val="90000"/>
        </a:lnSpc>
        <a:spcBef>
          <a:spcPct val="0"/>
        </a:spcBef>
        <a:buNone/>
        <a:tabLst>
          <a:tab pos="896938" algn="l"/>
        </a:tabLst>
        <a:defRPr sz="4400" kern="1200">
          <a:solidFill>
            <a:schemeClr val="tx1"/>
          </a:solidFill>
          <a:latin typeface="Tekne LDO Variable" panose="02000009000000000000" pitchFamily="49" charset="0"/>
          <a:ea typeface="Tekne LDO Variable" panose="02000009000000000000" pitchFamily="49"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userDrawn="1">
          <p15:clr>
            <a:srgbClr val="F26B43"/>
          </p15:clr>
        </p15:guide>
        <p15:guide id="2" pos="166" userDrawn="1">
          <p15:clr>
            <a:srgbClr val="F26B43"/>
          </p15:clr>
        </p15:guide>
        <p15:guide id="3" pos="7514" userDrawn="1">
          <p15:clr>
            <a:srgbClr val="F26B43"/>
          </p15:clr>
        </p15:guide>
        <p15:guide id="4" orient="horz" pos="3997"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6EAC40E5-FFAA-8D67-9955-81BE7E4D96AB}"/>
              </a:ext>
            </a:extLst>
          </p:cNvPr>
          <p:cNvGraphicFramePr>
            <a:graphicFrameLocks noChangeAspect="1"/>
          </p:cNvGraphicFramePr>
          <p:nvPr userDrawn="1">
            <p:custDataLst>
              <p:tags r:id="rId3"/>
            </p:custDataLst>
            <p:extLst>
              <p:ext uri="{D42A27DB-BD31-4B8C-83A1-F6EECF244321}">
                <p14:modId xmlns:p14="http://schemas.microsoft.com/office/powerpoint/2010/main" val="26378984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622" imgH="623" progId="TCLayout.ActiveDocument.1">
                  <p:embed/>
                </p:oleObj>
              </mc:Choice>
              <mc:Fallback>
                <p:oleObj name="think-cell Folie" r:id="rId4" imgW="622" imgH="623" progId="TCLayout.ActiveDocument.1">
                  <p:embed/>
                  <p:pic>
                    <p:nvPicPr>
                      <p:cNvPr id="2" name="think-cell data - do not delete" hidden="1">
                        <a:extLst>
                          <a:ext uri="{FF2B5EF4-FFF2-40B4-BE49-F238E27FC236}">
                            <a16:creationId xmlns:a16="http://schemas.microsoft.com/office/drawing/2014/main" id="{6EAC40E5-FFAA-8D67-9955-81BE7E4D96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Immagine 1">
            <a:extLst>
              <a:ext uri="{FF2B5EF4-FFF2-40B4-BE49-F238E27FC236}">
                <a16:creationId xmlns:a16="http://schemas.microsoft.com/office/drawing/2014/main" id="{810849FE-8365-0B43-2090-B3D5DE12529F}"/>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16000" y="-9000"/>
            <a:ext cx="12224000" cy="3654024"/>
          </a:xfrm>
          <a:prstGeom prst="rect">
            <a:avLst/>
          </a:prstGeom>
        </p:spPr>
      </p:pic>
      <p:pic>
        <p:nvPicPr>
          <p:cNvPr id="15" name="Picture 14" descr="A black background with red text&#10;&#10;Description automatically generated">
            <a:extLst>
              <a:ext uri="{FF2B5EF4-FFF2-40B4-BE49-F238E27FC236}">
                <a16:creationId xmlns:a16="http://schemas.microsoft.com/office/drawing/2014/main" id="{8C4794F5-5121-FAEC-989E-AE1C7B9727E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25771" y="350951"/>
            <a:ext cx="2651478" cy="682148"/>
          </a:xfrm>
          <a:prstGeom prst="rect">
            <a:avLst/>
          </a:prstGeom>
        </p:spPr>
      </p:pic>
      <p:pic>
        <p:nvPicPr>
          <p:cNvPr id="9" name="Immagine 10">
            <a:extLst>
              <a:ext uri="{FF2B5EF4-FFF2-40B4-BE49-F238E27FC236}">
                <a16:creationId xmlns:a16="http://schemas.microsoft.com/office/drawing/2014/main" id="{3B245B5F-F245-C9C6-2E7D-9AE5FCB82216}"/>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4141976" y="3703181"/>
            <a:ext cx="472186" cy="472186"/>
          </a:xfrm>
          <a:prstGeom prst="rect">
            <a:avLst/>
          </a:prstGeom>
        </p:spPr>
      </p:pic>
      <p:pic>
        <p:nvPicPr>
          <p:cNvPr id="10" name="Immagine 11">
            <a:extLst>
              <a:ext uri="{FF2B5EF4-FFF2-40B4-BE49-F238E27FC236}">
                <a16:creationId xmlns:a16="http://schemas.microsoft.com/office/drawing/2014/main" id="{B6D3B6D7-C6F1-3E91-31CE-45A6D79E32A3}"/>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9011492" y="3683369"/>
            <a:ext cx="468884" cy="511810"/>
          </a:xfrm>
          <a:prstGeom prst="rect">
            <a:avLst/>
          </a:prstGeom>
        </p:spPr>
      </p:pic>
      <p:pic>
        <p:nvPicPr>
          <p:cNvPr id="11" name="Immagine 12">
            <a:extLst>
              <a:ext uri="{FF2B5EF4-FFF2-40B4-BE49-F238E27FC236}">
                <a16:creationId xmlns:a16="http://schemas.microsoft.com/office/drawing/2014/main" id="{7068D157-1EC8-A8C4-1C2D-7D6C4E1DA049}"/>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2519904" y="3704832"/>
            <a:ext cx="475488" cy="468884"/>
          </a:xfrm>
          <a:prstGeom prst="rect">
            <a:avLst/>
          </a:prstGeom>
        </p:spPr>
      </p:pic>
      <p:pic>
        <p:nvPicPr>
          <p:cNvPr id="12" name="Immagine 13">
            <a:extLst>
              <a:ext uri="{FF2B5EF4-FFF2-40B4-BE49-F238E27FC236}">
                <a16:creationId xmlns:a16="http://schemas.microsoft.com/office/drawing/2014/main" id="{41B8A43E-1121-CF1D-583B-C517D89ADCDF}"/>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7402629" y="3708134"/>
            <a:ext cx="462280" cy="462280"/>
          </a:xfrm>
          <a:prstGeom prst="rect">
            <a:avLst/>
          </a:prstGeom>
        </p:spPr>
      </p:pic>
      <p:pic>
        <p:nvPicPr>
          <p:cNvPr id="13" name="Immagine 18">
            <a:extLst>
              <a:ext uri="{FF2B5EF4-FFF2-40B4-BE49-F238E27FC236}">
                <a16:creationId xmlns:a16="http://schemas.microsoft.com/office/drawing/2014/main" id="{C3961989-3C4C-8551-7BBD-1F0230FD8DB1}"/>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5760746" y="3693275"/>
            <a:ext cx="495300" cy="491998"/>
          </a:xfrm>
          <a:prstGeom prst="rect">
            <a:avLst/>
          </a:prstGeom>
        </p:spPr>
      </p:pic>
    </p:spTree>
    <p:extLst>
      <p:ext uri="{BB962C8B-B14F-4D97-AF65-F5344CB8AC3E}">
        <p14:creationId xmlns:p14="http://schemas.microsoft.com/office/powerpoint/2010/main" val="229849110"/>
      </p:ext>
    </p:extLst>
  </p:cSld>
  <p:clrMap bg1="lt1" tx1="dk1" bg2="lt2" tx2="dk2" accent1="accent1" accent2="accent2" accent3="accent3" accent4="accent4" accent5="accent5" accent6="accent6" hlink="hlink" folHlink="folHlink"/>
  <p:sldLayoutIdLst>
    <p:sldLayoutId id="214748367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userDrawn="1">
          <p15:clr>
            <a:srgbClr val="F26B43"/>
          </p15:clr>
        </p15:guide>
        <p15:guide id="2" pos="166" userDrawn="1">
          <p15:clr>
            <a:srgbClr val="F26B43"/>
          </p15:clr>
        </p15:guide>
        <p15:guide id="3" orient="horz" pos="255" userDrawn="1">
          <p15:clr>
            <a:srgbClr val="F26B43"/>
          </p15:clr>
        </p15:guide>
        <p15:guide id="4" pos="7514" userDrawn="1">
          <p15:clr>
            <a:srgbClr val="F26B43"/>
          </p15:clr>
        </p15:guide>
        <p15:guide id="5" orient="horz" pos="392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3.xml"/><Relationship Id="rId5" Type="http://schemas.openxmlformats.org/officeDocument/2006/relationships/image" Target="../media/image10.emf"/><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18/10/relationships/comments" Target="../comments/modernComment_E05_A4F942D0.xm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microsoft.com/office/2018/10/relationships/comments" Target="../comments/modernComment_E0D_664A5842.xm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microsoft.com/office/2018/10/relationships/comments" Target="../comments/modernComment_E01_D3FB1C20.xm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microsoft.com/office/2018/10/relationships/comments" Target="../comments/modernComment_E00_C4A4FF82.xm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sv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2A68F3-2DA4-B1F8-8789-50C9141D01F3}"/>
              </a:ext>
            </a:extLst>
          </p:cNvPr>
          <p:cNvSpPr>
            <a:spLocks noGrp="1"/>
          </p:cNvSpPr>
          <p:nvPr>
            <p:ph type="body" sz="quarter" idx="10"/>
          </p:nvPr>
        </p:nvSpPr>
        <p:spPr/>
        <p:txBody>
          <a:bodyPr/>
          <a:lstStyle/>
          <a:p>
            <a:r>
              <a:rPr lang="en-GB" dirty="0"/>
              <a:t>From Peril to Progress: Earth Observation Strategies in Decarbonization and Disaster Resilience</a:t>
            </a:r>
          </a:p>
        </p:txBody>
      </p:sp>
      <p:sp>
        <p:nvSpPr>
          <p:cNvPr id="9" name="Text Placeholder 8">
            <a:extLst>
              <a:ext uri="{FF2B5EF4-FFF2-40B4-BE49-F238E27FC236}">
                <a16:creationId xmlns:a16="http://schemas.microsoft.com/office/drawing/2014/main" id="{FC0197D5-7614-45CC-25ED-C32E1A1B0412}"/>
              </a:ext>
            </a:extLst>
          </p:cNvPr>
          <p:cNvSpPr>
            <a:spLocks noGrp="1"/>
          </p:cNvSpPr>
          <p:nvPr>
            <p:ph type="body" sz="quarter" idx="11"/>
          </p:nvPr>
        </p:nvSpPr>
        <p:spPr/>
        <p:txBody>
          <a:bodyPr/>
          <a:lstStyle/>
          <a:p>
            <a:r>
              <a:rPr lang="en-US" sz="1800" dirty="0">
                <a:effectLst/>
                <a:latin typeface="Calibri" panose="020F0502020204030204" pitchFamily="34" charset="0"/>
                <a:ea typeface="Calibri" panose="020F0502020204030204" pitchFamily="34" charset="0"/>
              </a:rPr>
              <a:t>Torres Jose </a:t>
            </a:r>
            <a:endParaRPr lang="en-GB" dirty="0"/>
          </a:p>
        </p:txBody>
      </p:sp>
      <p:sp>
        <p:nvSpPr>
          <p:cNvPr id="10" name="Text Placeholder 9">
            <a:extLst>
              <a:ext uri="{FF2B5EF4-FFF2-40B4-BE49-F238E27FC236}">
                <a16:creationId xmlns:a16="http://schemas.microsoft.com/office/drawing/2014/main" id="{55E45909-F37D-8975-079E-B0781E5CA648}"/>
              </a:ext>
            </a:extLst>
          </p:cNvPr>
          <p:cNvSpPr>
            <a:spLocks noGrp="1"/>
          </p:cNvSpPr>
          <p:nvPr>
            <p:ph type="body" sz="quarter" idx="12"/>
          </p:nvPr>
        </p:nvSpPr>
        <p:spPr/>
        <p:txBody>
          <a:bodyPr/>
          <a:lstStyle/>
          <a:p>
            <a:r>
              <a:rPr lang="en-US" dirty="0"/>
              <a:t>Brussels</a:t>
            </a:r>
            <a:endParaRPr lang="en-GB" dirty="0"/>
          </a:p>
        </p:txBody>
      </p:sp>
      <p:sp>
        <p:nvSpPr>
          <p:cNvPr id="11" name="Text Placeholder 10">
            <a:extLst>
              <a:ext uri="{FF2B5EF4-FFF2-40B4-BE49-F238E27FC236}">
                <a16:creationId xmlns:a16="http://schemas.microsoft.com/office/drawing/2014/main" id="{58A593B3-8D55-A4BB-32C3-4F996413E46A}"/>
              </a:ext>
            </a:extLst>
          </p:cNvPr>
          <p:cNvSpPr>
            <a:spLocks noGrp="1"/>
          </p:cNvSpPr>
          <p:nvPr>
            <p:ph type="body" sz="quarter" idx="13"/>
          </p:nvPr>
        </p:nvSpPr>
        <p:spPr/>
        <p:txBody>
          <a:bodyPr/>
          <a:lstStyle/>
          <a:p>
            <a:r>
              <a:rPr lang="en-US" dirty="0"/>
              <a:t>2023/12/11</a:t>
            </a:r>
            <a:endParaRPr lang="en-GB" dirty="0"/>
          </a:p>
        </p:txBody>
      </p:sp>
      <p:pic>
        <p:nvPicPr>
          <p:cNvPr id="3" name="Picture 2" descr="Graphical user interface, application&#10;&#10;Description automatically generated with medium confidence">
            <a:extLst>
              <a:ext uri="{FF2B5EF4-FFF2-40B4-BE49-F238E27FC236}">
                <a16:creationId xmlns:a16="http://schemas.microsoft.com/office/drawing/2014/main" id="{869F1443-9371-6906-F8A3-AFD79FFE4BEE}"/>
              </a:ext>
            </a:extLst>
          </p:cNvPr>
          <p:cNvPicPr>
            <a:picLocks noChangeAspect="1"/>
          </p:cNvPicPr>
          <p:nvPr/>
        </p:nvPicPr>
        <p:blipFill rotWithShape="1">
          <a:blip r:embed="rId3"/>
          <a:srcRect l="24150" t="39178" r="23710" b="39171"/>
          <a:stretch/>
        </p:blipFill>
        <p:spPr>
          <a:xfrm>
            <a:off x="9117366" y="-19427"/>
            <a:ext cx="3012489" cy="1250909"/>
          </a:xfrm>
          <a:prstGeom prst="rect">
            <a:avLst/>
          </a:prstGeom>
        </p:spPr>
      </p:pic>
    </p:spTree>
    <p:extLst>
      <p:ext uri="{BB962C8B-B14F-4D97-AF65-F5344CB8AC3E}">
        <p14:creationId xmlns:p14="http://schemas.microsoft.com/office/powerpoint/2010/main" val="2647180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C9E333EB-A94C-B2D9-D598-DD5CBE79DC0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622" imgH="623" progId="TCLayout.ActiveDocument.1">
                  <p:embed/>
                </p:oleObj>
              </mc:Choice>
              <mc:Fallback>
                <p:oleObj name="think-cell Folie" r:id="rId4" imgW="622" imgH="623" progId="TCLayout.ActiveDocument.1">
                  <p:embed/>
                  <p:pic>
                    <p:nvPicPr>
                      <p:cNvPr id="2" name="think-cell data - do not delete" hidden="1">
                        <a:extLst>
                          <a:ext uri="{FF2B5EF4-FFF2-40B4-BE49-F238E27FC236}">
                            <a16:creationId xmlns:a16="http://schemas.microsoft.com/office/drawing/2014/main" id="{C9E333EB-A94C-B2D9-D598-DD5CBE79DC0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1" name="Text Placeholder 20">
            <a:extLst>
              <a:ext uri="{FF2B5EF4-FFF2-40B4-BE49-F238E27FC236}">
                <a16:creationId xmlns:a16="http://schemas.microsoft.com/office/drawing/2014/main" id="{1D003C01-0021-6611-3500-17EDD321D765}"/>
              </a:ext>
            </a:extLst>
          </p:cNvPr>
          <p:cNvSpPr>
            <a:spLocks noGrp="1"/>
          </p:cNvSpPr>
          <p:nvPr>
            <p:ph type="body" sz="quarter" idx="13"/>
          </p:nvPr>
        </p:nvSpPr>
        <p:spPr/>
        <p:txBody>
          <a:bodyPr/>
          <a:lstStyle/>
          <a:p>
            <a:endParaRPr lang="en-GB"/>
          </a:p>
        </p:txBody>
      </p:sp>
      <p:sp>
        <p:nvSpPr>
          <p:cNvPr id="3" name="Title 2">
            <a:extLst>
              <a:ext uri="{FF2B5EF4-FFF2-40B4-BE49-F238E27FC236}">
                <a16:creationId xmlns:a16="http://schemas.microsoft.com/office/drawing/2014/main" id="{63772994-D34C-6B56-F3CE-1A6B216F9698}"/>
              </a:ext>
            </a:extLst>
          </p:cNvPr>
          <p:cNvSpPr>
            <a:spLocks noGrp="1"/>
          </p:cNvSpPr>
          <p:nvPr>
            <p:ph type="title"/>
          </p:nvPr>
        </p:nvSpPr>
        <p:spPr/>
        <p:txBody>
          <a:bodyPr vert="horz">
            <a:noAutofit/>
          </a:bodyPr>
          <a:lstStyle/>
          <a:p>
            <a:r>
              <a:rPr lang="en-GB" dirty="0"/>
              <a:t>Recap: SA4D Space-Enabled for Disaster Reduction</a:t>
            </a:r>
          </a:p>
        </p:txBody>
      </p:sp>
      <p:sp>
        <p:nvSpPr>
          <p:cNvPr id="28" name="Rectangle 27">
            <a:extLst>
              <a:ext uri="{FF2B5EF4-FFF2-40B4-BE49-F238E27FC236}">
                <a16:creationId xmlns:a16="http://schemas.microsoft.com/office/drawing/2014/main" id="{312ECA22-6C47-23E6-3A5F-A6DB6DB968E1}"/>
              </a:ext>
            </a:extLst>
          </p:cNvPr>
          <p:cNvSpPr/>
          <p:nvPr/>
        </p:nvSpPr>
        <p:spPr>
          <a:xfrm>
            <a:off x="1343472" y="6556563"/>
            <a:ext cx="6053204" cy="25681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GB" sz="800">
              <a:solidFill>
                <a:srgbClr val="445159"/>
              </a:solidFill>
              <a:effectLst/>
            </a:endParaRPr>
          </a:p>
        </p:txBody>
      </p:sp>
      <p:sp>
        <p:nvSpPr>
          <p:cNvPr id="6" name="Rechteck 5">
            <a:extLst>
              <a:ext uri="{FF2B5EF4-FFF2-40B4-BE49-F238E27FC236}">
                <a16:creationId xmlns:a16="http://schemas.microsoft.com/office/drawing/2014/main" id="{5F3A6AAD-1251-8227-E2DF-D3240CE0EB7E}"/>
              </a:ext>
            </a:extLst>
          </p:cNvPr>
          <p:cNvSpPr>
            <a:spLocks/>
          </p:cNvSpPr>
          <p:nvPr/>
        </p:nvSpPr>
        <p:spPr>
          <a:xfrm>
            <a:off x="1396182" y="2822363"/>
            <a:ext cx="4569271" cy="2997363"/>
          </a:xfrm>
          <a:prstGeom prst="rect">
            <a:avLst/>
          </a:prstGeom>
          <a:solidFill>
            <a:srgbClr val="D9D9D9"/>
          </a:solidFill>
          <a:ln w="12700" cap="flat" cmpd="sng" algn="ctr">
            <a:noFill/>
            <a:prstDash val="solid"/>
          </a:ln>
          <a:effectLst/>
        </p:spPr>
        <p:txBody>
          <a:bodyPr rot="0" spcFirstLastPara="0" vertOverflow="overflow" horzOverflow="overflow" vert="horz" wrap="square" lIns="74295" tIns="29250" rIns="74295"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000000"/>
              </a:solidFill>
              <a:effectLst/>
              <a:uLnTx/>
              <a:uFillTx/>
              <a:latin typeface="NewsGoth for Porsche Com"/>
              <a:ea typeface="+mn-ea"/>
              <a:cs typeface="+mn-cs"/>
            </a:endParaRPr>
          </a:p>
        </p:txBody>
      </p:sp>
      <p:sp>
        <p:nvSpPr>
          <p:cNvPr id="7" name="Textplatzhalter 5">
            <a:extLst>
              <a:ext uri="{FF2B5EF4-FFF2-40B4-BE49-F238E27FC236}">
                <a16:creationId xmlns:a16="http://schemas.microsoft.com/office/drawing/2014/main" id="{F2AE3341-43B0-0E94-C9B3-4AB2B03B6EBB}"/>
              </a:ext>
            </a:extLst>
          </p:cNvPr>
          <p:cNvSpPr txBox="1">
            <a:spLocks/>
          </p:cNvSpPr>
          <p:nvPr/>
        </p:nvSpPr>
        <p:spPr>
          <a:xfrm>
            <a:off x="1875713" y="3282185"/>
            <a:ext cx="3727105" cy="300082"/>
          </a:xfrm>
          <a:prstGeom prst="rect">
            <a:avLst/>
          </a:prstGeom>
        </p:spPr>
        <p:txBody>
          <a:bodyPr vert="horz" wrap="square" lIns="0" tIns="0" rIns="0" bIns="0" rtlCol="0" anchor="ctr">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950" b="1" dirty="0">
                <a:solidFill>
                  <a:srgbClr val="000000"/>
                </a:solidFill>
                <a:latin typeface="NewsGoth for Porsche Com"/>
              </a:rPr>
              <a:t>Prevention of Economic Losses</a:t>
            </a:r>
          </a:p>
        </p:txBody>
      </p:sp>
      <p:cxnSp>
        <p:nvCxnSpPr>
          <p:cNvPr id="8" name="Gerader Verbinder 7">
            <a:extLst>
              <a:ext uri="{FF2B5EF4-FFF2-40B4-BE49-F238E27FC236}">
                <a16:creationId xmlns:a16="http://schemas.microsoft.com/office/drawing/2014/main" id="{A4AA16EF-F16B-9706-48AE-2D21F44CDE83}"/>
              </a:ext>
            </a:extLst>
          </p:cNvPr>
          <p:cNvCxnSpPr>
            <a:cxnSpLocks/>
          </p:cNvCxnSpPr>
          <p:nvPr/>
        </p:nvCxnSpPr>
        <p:spPr>
          <a:xfrm>
            <a:off x="1875713" y="3876635"/>
            <a:ext cx="3727105" cy="0"/>
          </a:xfrm>
          <a:prstGeom prst="line">
            <a:avLst/>
          </a:prstGeom>
          <a:noFill/>
          <a:ln w="12700" cap="rnd" cmpd="sng" algn="ctr">
            <a:solidFill>
              <a:srgbClr val="000000"/>
            </a:solidFill>
            <a:prstDash val="sysDot"/>
          </a:ln>
          <a:effectLst/>
        </p:spPr>
      </p:cxnSp>
      <p:sp>
        <p:nvSpPr>
          <p:cNvPr id="9" name="Textplatzhalter 5">
            <a:extLst>
              <a:ext uri="{FF2B5EF4-FFF2-40B4-BE49-F238E27FC236}">
                <a16:creationId xmlns:a16="http://schemas.microsoft.com/office/drawing/2014/main" id="{0D0FFBD1-3D0C-DD80-E5A4-90C1AA8BE4D1}"/>
              </a:ext>
            </a:extLst>
          </p:cNvPr>
          <p:cNvSpPr txBox="1">
            <a:spLocks/>
          </p:cNvSpPr>
          <p:nvPr/>
        </p:nvSpPr>
        <p:spPr>
          <a:xfrm>
            <a:off x="1875713" y="4171005"/>
            <a:ext cx="3727105" cy="300082"/>
          </a:xfrm>
          <a:prstGeom prst="rect">
            <a:avLst/>
          </a:prstGeom>
        </p:spPr>
        <p:txBody>
          <a:bodyPr vert="horz" wrap="square" lIns="0" tIns="0" rIns="0" bIns="0" rtlCol="0" anchor="ctr">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950" b="1" i="0" u="none" strike="noStrike" kern="1200" cap="none" spc="0" normalizeH="0" baseline="0" noProof="0" dirty="0">
                <a:ln>
                  <a:noFill/>
                </a:ln>
                <a:solidFill>
                  <a:srgbClr val="000000"/>
                </a:solidFill>
                <a:effectLst/>
                <a:uLnTx/>
                <a:uFillTx/>
                <a:latin typeface="NewsGoth for Porsche Com"/>
                <a:ea typeface="+mn-ea"/>
                <a:cs typeface="+mn-cs"/>
              </a:rPr>
              <a:t>Reduction of Emergency Costs</a:t>
            </a:r>
          </a:p>
        </p:txBody>
      </p:sp>
      <p:cxnSp>
        <p:nvCxnSpPr>
          <p:cNvPr id="10" name="Gerader Verbinder 9">
            <a:extLst>
              <a:ext uri="{FF2B5EF4-FFF2-40B4-BE49-F238E27FC236}">
                <a16:creationId xmlns:a16="http://schemas.microsoft.com/office/drawing/2014/main" id="{BDE7D73F-DF3C-1B97-A225-BCD9508042CC}"/>
              </a:ext>
            </a:extLst>
          </p:cNvPr>
          <p:cNvCxnSpPr>
            <a:cxnSpLocks/>
          </p:cNvCxnSpPr>
          <p:nvPr/>
        </p:nvCxnSpPr>
        <p:spPr>
          <a:xfrm>
            <a:off x="1875713" y="4765455"/>
            <a:ext cx="3727105" cy="0"/>
          </a:xfrm>
          <a:prstGeom prst="line">
            <a:avLst/>
          </a:prstGeom>
          <a:noFill/>
          <a:ln w="12700" cap="rnd" cmpd="sng" algn="ctr">
            <a:solidFill>
              <a:srgbClr val="000000"/>
            </a:solidFill>
            <a:prstDash val="sysDot"/>
          </a:ln>
          <a:effectLst/>
        </p:spPr>
      </p:cxnSp>
      <p:sp>
        <p:nvSpPr>
          <p:cNvPr id="11" name="Textplatzhalter 5">
            <a:extLst>
              <a:ext uri="{FF2B5EF4-FFF2-40B4-BE49-F238E27FC236}">
                <a16:creationId xmlns:a16="http://schemas.microsoft.com/office/drawing/2014/main" id="{C565D35E-D9F0-C6AB-CF9A-A0FD8CC2EC48}"/>
              </a:ext>
            </a:extLst>
          </p:cNvPr>
          <p:cNvSpPr txBox="1">
            <a:spLocks/>
          </p:cNvSpPr>
          <p:nvPr/>
        </p:nvSpPr>
        <p:spPr>
          <a:xfrm>
            <a:off x="1875713" y="4909783"/>
            <a:ext cx="3727105" cy="600164"/>
          </a:xfrm>
          <a:prstGeom prst="rect">
            <a:avLst/>
          </a:prstGeom>
        </p:spPr>
        <p:txBody>
          <a:bodyPr vert="horz" wrap="square" lIns="0" tIns="0" rIns="0" bIns="0" rtlCol="0" anchor="ctr">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1950" b="1" i="0" u="none" strike="noStrike" kern="1200" cap="none" spc="0" normalizeH="0" baseline="0" noProof="0" dirty="0">
                <a:ln>
                  <a:noFill/>
                </a:ln>
                <a:solidFill>
                  <a:srgbClr val="000000"/>
                </a:solidFill>
                <a:effectLst/>
                <a:uLnTx/>
                <a:uFillTx/>
                <a:latin typeface="NewsGoth for Porsche Com"/>
                <a:ea typeface="+mn-ea"/>
                <a:cs typeface="+mn-cs"/>
              </a:rPr>
              <a:t>Promotion of Sustainability and Economic Attractiveness</a:t>
            </a:r>
            <a:endParaRPr kumimoji="0" lang="en-US" sz="1950" b="1" i="0" u="none" strike="noStrike" kern="1200" cap="none" spc="0" normalizeH="0" baseline="0" noProof="0" dirty="0">
              <a:ln>
                <a:noFill/>
              </a:ln>
              <a:solidFill>
                <a:srgbClr val="000000"/>
              </a:solidFill>
              <a:effectLst/>
              <a:uLnTx/>
              <a:uFillTx/>
              <a:latin typeface="NewsGoth for Porsche Com"/>
              <a:ea typeface="+mn-ea"/>
              <a:cs typeface="+mn-cs"/>
            </a:endParaRPr>
          </a:p>
        </p:txBody>
      </p:sp>
      <p:sp>
        <p:nvSpPr>
          <p:cNvPr id="12" name="Rechteck 11">
            <a:extLst>
              <a:ext uri="{FF2B5EF4-FFF2-40B4-BE49-F238E27FC236}">
                <a16:creationId xmlns:a16="http://schemas.microsoft.com/office/drawing/2014/main" id="{8B67A5AF-6B5D-AFE1-E6C4-EE651157BAFE}"/>
              </a:ext>
            </a:extLst>
          </p:cNvPr>
          <p:cNvSpPr>
            <a:spLocks/>
          </p:cNvSpPr>
          <p:nvPr/>
        </p:nvSpPr>
        <p:spPr>
          <a:xfrm>
            <a:off x="6226547" y="2822363"/>
            <a:ext cx="4569271" cy="2997363"/>
          </a:xfrm>
          <a:prstGeom prst="rect">
            <a:avLst/>
          </a:prstGeom>
          <a:solidFill>
            <a:srgbClr val="777777"/>
          </a:solidFill>
          <a:ln w="12700" cap="flat" cmpd="sng" algn="ctr">
            <a:noFill/>
            <a:prstDash val="solid"/>
          </a:ln>
          <a:effectLst/>
        </p:spPr>
        <p:txBody>
          <a:bodyPr rot="0" spcFirstLastPara="0" vertOverflow="overflow" horzOverflow="overflow" vert="horz" wrap="square" lIns="74295" tIns="29250" rIns="74295"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000000"/>
              </a:solidFill>
              <a:effectLst/>
              <a:uLnTx/>
              <a:uFillTx/>
              <a:latin typeface="NewsGoth for Porsche Com"/>
              <a:ea typeface="+mn-ea"/>
              <a:cs typeface="+mn-cs"/>
            </a:endParaRPr>
          </a:p>
        </p:txBody>
      </p:sp>
      <p:sp>
        <p:nvSpPr>
          <p:cNvPr id="13" name="Textplatzhalter 5">
            <a:extLst>
              <a:ext uri="{FF2B5EF4-FFF2-40B4-BE49-F238E27FC236}">
                <a16:creationId xmlns:a16="http://schemas.microsoft.com/office/drawing/2014/main" id="{3E619487-E924-FE1C-DEF7-BA38E04BFD62}"/>
              </a:ext>
            </a:extLst>
          </p:cNvPr>
          <p:cNvSpPr txBox="1">
            <a:spLocks/>
          </p:cNvSpPr>
          <p:nvPr/>
        </p:nvSpPr>
        <p:spPr>
          <a:xfrm>
            <a:off x="6589183" y="3132144"/>
            <a:ext cx="3725894" cy="600164"/>
          </a:xfrm>
          <a:prstGeom prst="rect">
            <a:avLst/>
          </a:prstGeom>
        </p:spPr>
        <p:txBody>
          <a:bodyPr vert="horz" wrap="square" lIns="0" tIns="0" rIns="0" bIns="0" rtlCol="0" anchor="ctr">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1950" b="1" i="0" u="none" strike="noStrike" kern="1200" cap="none" spc="0" normalizeH="0" baseline="0" noProof="0" dirty="0">
                <a:ln>
                  <a:noFill/>
                </a:ln>
                <a:solidFill>
                  <a:srgbClr val="FFFFFF"/>
                </a:solidFill>
                <a:effectLst/>
                <a:uLnTx/>
                <a:uFillTx/>
                <a:latin typeface="NewsGoth for Porsche Com"/>
                <a:ea typeface="+mn-ea"/>
                <a:cs typeface="+mn-cs"/>
              </a:rPr>
              <a:t>Development of Local Technologies and Skills</a:t>
            </a:r>
            <a:endParaRPr kumimoji="0" lang="en-US" sz="1950" b="1" i="0" u="none" strike="noStrike" kern="1200" cap="none" spc="0" normalizeH="0" baseline="0" noProof="0" dirty="0">
              <a:ln>
                <a:noFill/>
              </a:ln>
              <a:solidFill>
                <a:srgbClr val="FFFFFF"/>
              </a:solidFill>
              <a:effectLst/>
              <a:uLnTx/>
              <a:uFillTx/>
              <a:latin typeface="NewsGoth for Porsche Com"/>
              <a:ea typeface="+mn-ea"/>
              <a:cs typeface="+mn-cs"/>
            </a:endParaRPr>
          </a:p>
        </p:txBody>
      </p:sp>
      <p:cxnSp>
        <p:nvCxnSpPr>
          <p:cNvPr id="14" name="Gerader Verbinder 13">
            <a:extLst>
              <a:ext uri="{FF2B5EF4-FFF2-40B4-BE49-F238E27FC236}">
                <a16:creationId xmlns:a16="http://schemas.microsoft.com/office/drawing/2014/main" id="{9DD66B9B-1FFB-F4AB-DE32-CBD11257339D}"/>
              </a:ext>
            </a:extLst>
          </p:cNvPr>
          <p:cNvCxnSpPr>
            <a:cxnSpLocks/>
          </p:cNvCxnSpPr>
          <p:nvPr/>
        </p:nvCxnSpPr>
        <p:spPr>
          <a:xfrm>
            <a:off x="6589183" y="3876635"/>
            <a:ext cx="3725894" cy="0"/>
          </a:xfrm>
          <a:prstGeom prst="line">
            <a:avLst/>
          </a:prstGeom>
          <a:noFill/>
          <a:ln w="12700" cap="rnd" cmpd="sng" algn="ctr">
            <a:solidFill>
              <a:srgbClr val="FFFFFF"/>
            </a:solidFill>
            <a:prstDash val="sysDot"/>
          </a:ln>
          <a:effectLst/>
        </p:spPr>
      </p:cxnSp>
      <p:sp>
        <p:nvSpPr>
          <p:cNvPr id="15" name="Textplatzhalter 5">
            <a:extLst>
              <a:ext uri="{FF2B5EF4-FFF2-40B4-BE49-F238E27FC236}">
                <a16:creationId xmlns:a16="http://schemas.microsoft.com/office/drawing/2014/main" id="{1F5BA1B6-D67D-8727-303F-3921A346DFC1}"/>
              </a:ext>
            </a:extLst>
          </p:cNvPr>
          <p:cNvSpPr txBox="1">
            <a:spLocks/>
          </p:cNvSpPr>
          <p:nvPr/>
        </p:nvSpPr>
        <p:spPr>
          <a:xfrm>
            <a:off x="6589183" y="4020964"/>
            <a:ext cx="3725894" cy="600164"/>
          </a:xfrm>
          <a:prstGeom prst="rect">
            <a:avLst/>
          </a:prstGeom>
        </p:spPr>
        <p:txBody>
          <a:bodyPr vert="horz" wrap="square" lIns="0" tIns="0" rIns="0" bIns="0" rtlCol="0" anchor="ctr">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950" b="1" dirty="0">
                <a:solidFill>
                  <a:srgbClr val="FFFFFF"/>
                </a:solidFill>
                <a:latin typeface="NewsGoth for Porsche Com"/>
              </a:rPr>
              <a:t>Growth of the Environmental Technology Sector</a:t>
            </a:r>
            <a:endParaRPr kumimoji="0" lang="en-US" sz="1950" b="1" i="0" u="none" strike="noStrike" kern="1200" cap="none" spc="0" normalizeH="0" baseline="0" noProof="0" dirty="0">
              <a:ln>
                <a:noFill/>
              </a:ln>
              <a:solidFill>
                <a:srgbClr val="FFFFFF"/>
              </a:solidFill>
              <a:effectLst/>
              <a:uLnTx/>
              <a:uFillTx/>
              <a:latin typeface="NewsGoth for Porsche Com"/>
              <a:ea typeface="+mn-ea"/>
              <a:cs typeface="+mn-cs"/>
            </a:endParaRPr>
          </a:p>
        </p:txBody>
      </p:sp>
      <p:cxnSp>
        <p:nvCxnSpPr>
          <p:cNvPr id="16" name="Gerader Verbinder 15">
            <a:extLst>
              <a:ext uri="{FF2B5EF4-FFF2-40B4-BE49-F238E27FC236}">
                <a16:creationId xmlns:a16="http://schemas.microsoft.com/office/drawing/2014/main" id="{D81CB52F-5889-DBDE-8919-C2427815D859}"/>
              </a:ext>
            </a:extLst>
          </p:cNvPr>
          <p:cNvCxnSpPr>
            <a:cxnSpLocks/>
          </p:cNvCxnSpPr>
          <p:nvPr/>
        </p:nvCxnSpPr>
        <p:spPr>
          <a:xfrm>
            <a:off x="6589183" y="4765455"/>
            <a:ext cx="3725894" cy="0"/>
          </a:xfrm>
          <a:prstGeom prst="line">
            <a:avLst/>
          </a:prstGeom>
          <a:noFill/>
          <a:ln w="12700" cap="rnd" cmpd="sng" algn="ctr">
            <a:solidFill>
              <a:srgbClr val="FFFFFF"/>
            </a:solidFill>
            <a:prstDash val="sysDot"/>
          </a:ln>
          <a:effectLst/>
        </p:spPr>
      </p:cxnSp>
      <p:sp>
        <p:nvSpPr>
          <p:cNvPr id="17" name="Textplatzhalter 5">
            <a:extLst>
              <a:ext uri="{FF2B5EF4-FFF2-40B4-BE49-F238E27FC236}">
                <a16:creationId xmlns:a16="http://schemas.microsoft.com/office/drawing/2014/main" id="{AE3E695F-3883-E3E8-6676-AFD362C12F25}"/>
              </a:ext>
            </a:extLst>
          </p:cNvPr>
          <p:cNvSpPr txBox="1">
            <a:spLocks/>
          </p:cNvSpPr>
          <p:nvPr/>
        </p:nvSpPr>
        <p:spPr>
          <a:xfrm>
            <a:off x="6589183" y="5059824"/>
            <a:ext cx="3725894" cy="300082"/>
          </a:xfrm>
          <a:prstGeom prst="rect">
            <a:avLst/>
          </a:prstGeom>
        </p:spPr>
        <p:txBody>
          <a:bodyPr vert="horz" wrap="square" lIns="0" tIns="0" rIns="0" bIns="0" rtlCol="0" anchor="ctr">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1950" b="1" i="0" u="none" strike="noStrike" kern="1200" cap="none" spc="0" normalizeH="0" baseline="0" noProof="0" dirty="0">
                <a:ln>
                  <a:noFill/>
                </a:ln>
                <a:solidFill>
                  <a:srgbClr val="FFFFFF"/>
                </a:solidFill>
                <a:effectLst/>
                <a:uLnTx/>
                <a:uFillTx/>
                <a:latin typeface="NewsGoth for Porsche Com"/>
                <a:ea typeface="+mn-ea"/>
                <a:cs typeface="+mn-cs"/>
              </a:rPr>
              <a:t>Increase in Safety and Resilience</a:t>
            </a:r>
            <a:endParaRPr kumimoji="0" lang="en-US" sz="1950" b="1" i="0" u="none" strike="noStrike" kern="1200" cap="none" spc="0" normalizeH="0" baseline="0" noProof="0" dirty="0">
              <a:ln>
                <a:noFill/>
              </a:ln>
              <a:solidFill>
                <a:srgbClr val="FFFFFF"/>
              </a:solidFill>
              <a:effectLst/>
              <a:uLnTx/>
              <a:uFillTx/>
              <a:latin typeface="NewsGoth for Porsche Com"/>
              <a:ea typeface="+mn-ea"/>
              <a:cs typeface="+mn-cs"/>
            </a:endParaRPr>
          </a:p>
        </p:txBody>
      </p:sp>
      <p:grpSp>
        <p:nvGrpSpPr>
          <p:cNvPr id="26" name="Gruppieren 25">
            <a:extLst>
              <a:ext uri="{FF2B5EF4-FFF2-40B4-BE49-F238E27FC236}">
                <a16:creationId xmlns:a16="http://schemas.microsoft.com/office/drawing/2014/main" id="{0FD794B6-C41C-C942-3DEF-65280A91104F}"/>
              </a:ext>
            </a:extLst>
          </p:cNvPr>
          <p:cNvGrpSpPr/>
          <p:nvPr/>
        </p:nvGrpSpPr>
        <p:grpSpPr>
          <a:xfrm>
            <a:off x="5463048" y="2460879"/>
            <a:ext cx="632952" cy="632952"/>
            <a:chOff x="274230" y="890934"/>
            <a:chExt cx="720000" cy="720000"/>
          </a:xfrm>
        </p:grpSpPr>
        <p:sp>
          <p:nvSpPr>
            <p:cNvPr id="27" name="Ellipse 26">
              <a:extLst>
                <a:ext uri="{FF2B5EF4-FFF2-40B4-BE49-F238E27FC236}">
                  <a16:creationId xmlns:a16="http://schemas.microsoft.com/office/drawing/2014/main" id="{5DD4E993-4DC4-05FA-ED2F-03BA9967D906}"/>
                </a:ext>
              </a:extLst>
            </p:cNvPr>
            <p:cNvSpPr/>
            <p:nvPr/>
          </p:nvSpPr>
          <p:spPr>
            <a:xfrm>
              <a:off x="274230" y="890934"/>
              <a:ext cx="720000" cy="720000"/>
            </a:xfrm>
            <a:prstGeom prst="ellipse">
              <a:avLst/>
            </a:prstGeom>
            <a:solidFill>
              <a:srgbClr val="E4002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36000" rIns="91440" bIns="0" numCol="1" spcCol="0" rtlCol="0" fromWordArt="0" anchor="ctr" anchorCtr="0" forceAA="0" compatLnSpc="1">
              <a:prstTxWarp prst="textNoShape">
                <a:avLst/>
              </a:prstTxWarp>
              <a:noAutofit/>
            </a:bodyPr>
            <a:lstStyle/>
            <a:p>
              <a:pPr algn="ctr"/>
              <a:endParaRPr lang="de-DE" sz="1600">
                <a:solidFill>
                  <a:schemeClr val="tx1"/>
                </a:solidFill>
              </a:endParaRPr>
            </a:p>
          </p:txBody>
        </p:sp>
        <p:sp>
          <p:nvSpPr>
            <p:cNvPr id="29" name="Freeform 129">
              <a:extLst>
                <a:ext uri="{FF2B5EF4-FFF2-40B4-BE49-F238E27FC236}">
                  <a16:creationId xmlns:a16="http://schemas.microsoft.com/office/drawing/2014/main" id="{43E9B313-CBD0-8BBD-9493-66FC014C5834}"/>
                </a:ext>
              </a:extLst>
            </p:cNvPr>
            <p:cNvSpPr>
              <a:spLocks/>
            </p:cNvSpPr>
            <p:nvPr/>
          </p:nvSpPr>
          <p:spPr bwMode="auto">
            <a:xfrm>
              <a:off x="404735" y="1070258"/>
              <a:ext cx="458991" cy="361353"/>
            </a:xfrm>
            <a:custGeom>
              <a:avLst/>
              <a:gdLst>
                <a:gd name="T0" fmla="*/ 410 w 425"/>
                <a:gd name="T1" fmla="*/ 14 h 332"/>
                <a:gd name="T2" fmla="*/ 359 w 425"/>
                <a:gd name="T3" fmla="*/ 15 h 332"/>
                <a:gd name="T4" fmla="*/ 144 w 425"/>
                <a:gd name="T5" fmla="*/ 242 h 332"/>
                <a:gd name="T6" fmla="*/ 67 w 425"/>
                <a:gd name="T7" fmla="*/ 155 h 332"/>
                <a:gd name="T8" fmla="*/ 16 w 425"/>
                <a:gd name="T9" fmla="*/ 152 h 332"/>
                <a:gd name="T10" fmla="*/ 13 w 425"/>
                <a:gd name="T11" fmla="*/ 203 h 332"/>
                <a:gd name="T12" fmla="*/ 116 w 425"/>
                <a:gd name="T13" fmla="*/ 319 h 332"/>
                <a:gd name="T14" fmla="*/ 142 w 425"/>
                <a:gd name="T15" fmla="*/ 332 h 332"/>
                <a:gd name="T16" fmla="*/ 143 w 425"/>
                <a:gd name="T17" fmla="*/ 332 h 332"/>
                <a:gd name="T18" fmla="*/ 169 w 425"/>
                <a:gd name="T19" fmla="*/ 320 h 332"/>
                <a:gd name="T20" fmla="*/ 411 w 425"/>
                <a:gd name="T21" fmla="*/ 65 h 332"/>
                <a:gd name="T22" fmla="*/ 410 w 425"/>
                <a:gd name="T23" fmla="*/ 1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5" h="332">
                  <a:moveTo>
                    <a:pt x="410" y="14"/>
                  </a:moveTo>
                  <a:cubicBezTo>
                    <a:pt x="395" y="0"/>
                    <a:pt x="373" y="1"/>
                    <a:pt x="359" y="15"/>
                  </a:cubicBezTo>
                  <a:cubicBezTo>
                    <a:pt x="144" y="242"/>
                    <a:pt x="144" y="242"/>
                    <a:pt x="144" y="242"/>
                  </a:cubicBezTo>
                  <a:cubicBezTo>
                    <a:pt x="67" y="155"/>
                    <a:pt x="67" y="155"/>
                    <a:pt x="67" y="155"/>
                  </a:cubicBezTo>
                  <a:cubicBezTo>
                    <a:pt x="54" y="140"/>
                    <a:pt x="31" y="138"/>
                    <a:pt x="16" y="152"/>
                  </a:cubicBezTo>
                  <a:cubicBezTo>
                    <a:pt x="1" y="165"/>
                    <a:pt x="0" y="188"/>
                    <a:pt x="13" y="203"/>
                  </a:cubicBezTo>
                  <a:cubicBezTo>
                    <a:pt x="116" y="319"/>
                    <a:pt x="116" y="319"/>
                    <a:pt x="116" y="319"/>
                  </a:cubicBezTo>
                  <a:cubicBezTo>
                    <a:pt x="122" y="327"/>
                    <a:pt x="132" y="331"/>
                    <a:pt x="142" y="332"/>
                  </a:cubicBezTo>
                  <a:cubicBezTo>
                    <a:pt x="142" y="332"/>
                    <a:pt x="143" y="332"/>
                    <a:pt x="143" y="332"/>
                  </a:cubicBezTo>
                  <a:cubicBezTo>
                    <a:pt x="153" y="332"/>
                    <a:pt x="162" y="328"/>
                    <a:pt x="169" y="320"/>
                  </a:cubicBezTo>
                  <a:cubicBezTo>
                    <a:pt x="411" y="65"/>
                    <a:pt x="411" y="65"/>
                    <a:pt x="411" y="65"/>
                  </a:cubicBezTo>
                  <a:cubicBezTo>
                    <a:pt x="425" y="51"/>
                    <a:pt x="425" y="28"/>
                    <a:pt x="410" y="1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e-DE"/>
            </a:p>
          </p:txBody>
        </p:sp>
      </p:grpSp>
      <p:cxnSp>
        <p:nvCxnSpPr>
          <p:cNvPr id="30" name="Gerader Verbinder 29">
            <a:extLst>
              <a:ext uri="{FF2B5EF4-FFF2-40B4-BE49-F238E27FC236}">
                <a16:creationId xmlns:a16="http://schemas.microsoft.com/office/drawing/2014/main" id="{38A3FA57-09CA-EFCB-6E99-120B3FE183E8}"/>
              </a:ext>
            </a:extLst>
          </p:cNvPr>
          <p:cNvCxnSpPr>
            <a:cxnSpLocks/>
          </p:cNvCxnSpPr>
          <p:nvPr/>
        </p:nvCxnSpPr>
        <p:spPr>
          <a:xfrm>
            <a:off x="1396182" y="2204071"/>
            <a:ext cx="9421446" cy="0"/>
          </a:xfrm>
          <a:prstGeom prst="line">
            <a:avLst/>
          </a:prstGeom>
          <a:noFill/>
          <a:ln w="28575" cap="flat" cmpd="sng" algn="ctr">
            <a:solidFill>
              <a:srgbClr val="000000"/>
            </a:solidFill>
            <a:prstDash val="solid"/>
          </a:ln>
          <a:effectLst/>
        </p:spPr>
      </p:cxnSp>
      <p:sp>
        <p:nvSpPr>
          <p:cNvPr id="31" name="Textplatzhalter 5">
            <a:extLst>
              <a:ext uri="{FF2B5EF4-FFF2-40B4-BE49-F238E27FC236}">
                <a16:creationId xmlns:a16="http://schemas.microsoft.com/office/drawing/2014/main" id="{2842D9B8-0517-2948-2064-E0C83EC7A47D}"/>
              </a:ext>
            </a:extLst>
          </p:cNvPr>
          <p:cNvSpPr txBox="1">
            <a:spLocks/>
          </p:cNvSpPr>
          <p:nvPr/>
        </p:nvSpPr>
        <p:spPr>
          <a:xfrm>
            <a:off x="1396182" y="1781667"/>
            <a:ext cx="3867506" cy="369332"/>
          </a:xfrm>
          <a:prstGeom prst="rect">
            <a:avLst/>
          </a:prstGeom>
        </p:spPr>
        <p:txBody>
          <a:bodyPr vert="horz" wrap="square" lIns="0" tIns="0" rIns="0" bIns="0" rtlCol="0" anchor="b">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2400" b="1" i="0" u="none" strike="noStrike" kern="1200" cap="none" spc="0" normalizeH="0" baseline="0" noProof="0" dirty="0">
                <a:ln>
                  <a:noFill/>
                </a:ln>
                <a:solidFill>
                  <a:srgbClr val="000000"/>
                </a:solidFill>
                <a:effectLst/>
                <a:uLnTx/>
                <a:uFillTx/>
                <a:latin typeface="Public Sans Medium" pitchFamily="2" charset="0"/>
              </a:rPr>
              <a:t>Process &amp; Development</a:t>
            </a:r>
          </a:p>
        </p:txBody>
      </p:sp>
      <p:grpSp>
        <p:nvGrpSpPr>
          <p:cNvPr id="32" name="Gruppieren 31">
            <a:extLst>
              <a:ext uri="{FF2B5EF4-FFF2-40B4-BE49-F238E27FC236}">
                <a16:creationId xmlns:a16="http://schemas.microsoft.com/office/drawing/2014/main" id="{09D3857A-6FDF-43AB-39B1-5263F1596239}"/>
              </a:ext>
            </a:extLst>
          </p:cNvPr>
          <p:cNvGrpSpPr/>
          <p:nvPr/>
        </p:nvGrpSpPr>
        <p:grpSpPr>
          <a:xfrm>
            <a:off x="10292136" y="2460879"/>
            <a:ext cx="632952" cy="632952"/>
            <a:chOff x="8091223" y="4013334"/>
            <a:chExt cx="432912" cy="432912"/>
          </a:xfrm>
        </p:grpSpPr>
        <p:sp>
          <p:nvSpPr>
            <p:cNvPr id="33" name="Ellipse 32">
              <a:extLst>
                <a:ext uri="{FF2B5EF4-FFF2-40B4-BE49-F238E27FC236}">
                  <a16:creationId xmlns:a16="http://schemas.microsoft.com/office/drawing/2014/main" id="{861F91F2-E661-0BD5-7B30-F959922650F3}"/>
                </a:ext>
              </a:extLst>
            </p:cNvPr>
            <p:cNvSpPr/>
            <p:nvPr/>
          </p:nvSpPr>
          <p:spPr>
            <a:xfrm>
              <a:off x="8091223" y="4013334"/>
              <a:ext cx="432912" cy="432912"/>
            </a:xfrm>
            <a:prstGeom prst="ellipse">
              <a:avLst/>
            </a:prstGeom>
            <a:solidFill>
              <a:srgbClr val="E4002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36000" rIns="91440" bIns="0" numCol="1" spcCol="0" rtlCol="0" fromWordArt="0" anchor="ctr" anchorCtr="0" forceAA="0" compatLnSpc="1">
              <a:prstTxWarp prst="textNoShape">
                <a:avLst/>
              </a:prstTxWarp>
              <a:noAutofit/>
            </a:bodyPr>
            <a:lstStyle/>
            <a:p>
              <a:pPr algn="ctr"/>
              <a:endParaRPr lang="de-DE" sz="1600">
                <a:solidFill>
                  <a:schemeClr val="tx1"/>
                </a:solidFill>
              </a:endParaRPr>
            </a:p>
          </p:txBody>
        </p:sp>
        <p:grpSp>
          <p:nvGrpSpPr>
            <p:cNvPr id="34" name="Gruppieren 33">
              <a:extLst>
                <a:ext uri="{FF2B5EF4-FFF2-40B4-BE49-F238E27FC236}">
                  <a16:creationId xmlns:a16="http://schemas.microsoft.com/office/drawing/2014/main" id="{E66BC61E-3C26-B9F1-B299-A558138B1A1A}"/>
                </a:ext>
              </a:extLst>
            </p:cNvPr>
            <p:cNvGrpSpPr/>
            <p:nvPr/>
          </p:nvGrpSpPr>
          <p:grpSpPr>
            <a:xfrm>
              <a:off x="8200772" y="4167200"/>
              <a:ext cx="213814" cy="125180"/>
              <a:chOff x="8246634" y="4165548"/>
              <a:chExt cx="213814" cy="125180"/>
            </a:xfrm>
          </p:grpSpPr>
          <p:sp>
            <p:nvSpPr>
              <p:cNvPr id="36" name="AutoShape 34">
                <a:extLst>
                  <a:ext uri="{FF2B5EF4-FFF2-40B4-BE49-F238E27FC236}">
                    <a16:creationId xmlns:a16="http://schemas.microsoft.com/office/drawing/2014/main" id="{C7DB0053-F111-CF68-703D-9F29140087B7}"/>
                  </a:ext>
                </a:extLst>
              </p:cNvPr>
              <p:cNvSpPr>
                <a:spLocks noChangeAspect="1" noChangeArrowheads="1"/>
              </p:cNvSpPr>
              <p:nvPr/>
            </p:nvSpPr>
            <p:spPr bwMode="gray">
              <a:xfrm>
                <a:off x="8246634" y="4165548"/>
                <a:ext cx="213814" cy="4979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de-DE" sz="1200" b="1">
                  <a:cs typeface="Arial" charset="0"/>
                </a:endParaRPr>
              </a:p>
            </p:txBody>
          </p:sp>
          <p:sp>
            <p:nvSpPr>
              <p:cNvPr id="37" name="AutoShape 34">
                <a:extLst>
                  <a:ext uri="{FF2B5EF4-FFF2-40B4-BE49-F238E27FC236}">
                    <a16:creationId xmlns:a16="http://schemas.microsoft.com/office/drawing/2014/main" id="{076E02CE-FD6A-0FA7-1843-4691DF03E229}"/>
                  </a:ext>
                </a:extLst>
              </p:cNvPr>
              <p:cNvSpPr>
                <a:spLocks noChangeAspect="1" noChangeArrowheads="1"/>
              </p:cNvSpPr>
              <p:nvPr/>
            </p:nvSpPr>
            <p:spPr bwMode="gray">
              <a:xfrm>
                <a:off x="8246634" y="4240936"/>
                <a:ext cx="213814" cy="4979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de-DE" sz="1200" b="1">
                  <a:cs typeface="Arial" charset="0"/>
                </a:endParaRPr>
              </a:p>
            </p:txBody>
          </p:sp>
        </p:grpSp>
      </p:grpSp>
      <p:sp>
        <p:nvSpPr>
          <p:cNvPr id="5" name="TextBox 4">
            <a:extLst>
              <a:ext uri="{FF2B5EF4-FFF2-40B4-BE49-F238E27FC236}">
                <a16:creationId xmlns:a16="http://schemas.microsoft.com/office/drawing/2014/main" id="{996953CD-FA32-04C9-CA75-DC9A10883C6A}"/>
              </a:ext>
            </a:extLst>
          </p:cNvPr>
          <p:cNvSpPr txBox="1"/>
          <p:nvPr/>
        </p:nvSpPr>
        <p:spPr>
          <a:xfrm>
            <a:off x="4054793" y="5973885"/>
            <a:ext cx="6097904" cy="369332"/>
          </a:xfrm>
          <a:prstGeom prst="rect">
            <a:avLst/>
          </a:prstGeom>
          <a:noFill/>
        </p:spPr>
        <p:txBody>
          <a:bodyPr wrap="square">
            <a:spAutoFit/>
          </a:bodyPr>
          <a:lstStyle/>
          <a:p>
            <a:r>
              <a:rPr lang="en-GB" b="1" i="0" dirty="0">
                <a:solidFill>
                  <a:srgbClr val="FF0000"/>
                </a:solidFill>
                <a:effectLst/>
                <a:latin typeface="Söhne"/>
              </a:rPr>
              <a:t>Access to Funding for Sustainable Projects</a:t>
            </a:r>
            <a:endParaRPr lang="en-BE" dirty="0">
              <a:solidFill>
                <a:srgbClr val="FF0000"/>
              </a:solidFill>
            </a:endParaRPr>
          </a:p>
        </p:txBody>
      </p:sp>
    </p:spTree>
    <p:extLst>
      <p:ext uri="{BB962C8B-B14F-4D97-AF65-F5344CB8AC3E}">
        <p14:creationId xmlns:p14="http://schemas.microsoft.com/office/powerpoint/2010/main" val="371640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510BA7F-4B30-9853-FF15-56EEC7EAFC8E}"/>
              </a:ext>
            </a:extLst>
          </p:cNvPr>
          <p:cNvSpPr>
            <a:spLocks noGrp="1"/>
          </p:cNvSpPr>
          <p:nvPr>
            <p:ph type="body" sz="quarter" idx="10"/>
          </p:nvPr>
        </p:nvSpPr>
        <p:spPr/>
        <p:txBody>
          <a:bodyPr/>
          <a:lstStyle/>
          <a:p>
            <a:r>
              <a:rPr lang="en-GB" dirty="0"/>
              <a:t>Thank you for your attention!!</a:t>
            </a:r>
            <a:endParaRPr lang="en-BE" dirty="0"/>
          </a:p>
        </p:txBody>
      </p:sp>
      <p:sp>
        <p:nvSpPr>
          <p:cNvPr id="6" name="Text Placeholder 5">
            <a:extLst>
              <a:ext uri="{FF2B5EF4-FFF2-40B4-BE49-F238E27FC236}">
                <a16:creationId xmlns:a16="http://schemas.microsoft.com/office/drawing/2014/main" id="{11AF6DC2-570D-C5B8-436E-6A23CB674E0D}"/>
              </a:ext>
            </a:extLst>
          </p:cNvPr>
          <p:cNvSpPr>
            <a:spLocks noGrp="1"/>
          </p:cNvSpPr>
          <p:nvPr>
            <p:ph type="body" sz="quarter" idx="11"/>
          </p:nvPr>
        </p:nvSpPr>
        <p:spPr/>
        <p:txBody>
          <a:bodyPr/>
          <a:lstStyle/>
          <a:p>
            <a:r>
              <a:rPr lang="en-GB" dirty="0"/>
              <a:t>Jose Torres</a:t>
            </a:r>
            <a:endParaRPr lang="en-BE" dirty="0"/>
          </a:p>
        </p:txBody>
      </p:sp>
      <p:sp>
        <p:nvSpPr>
          <p:cNvPr id="3" name="Slide Number Placeholder 2">
            <a:extLst>
              <a:ext uri="{FF2B5EF4-FFF2-40B4-BE49-F238E27FC236}">
                <a16:creationId xmlns:a16="http://schemas.microsoft.com/office/drawing/2014/main" id="{C3AEA4A8-E0BC-A0D8-E95E-755381103E44}"/>
              </a:ext>
            </a:extLst>
          </p:cNvPr>
          <p:cNvSpPr>
            <a:spLocks noGrp="1"/>
          </p:cNvSpPr>
          <p:nvPr>
            <p:ph type="sldNum" sz="quarter" idx="4294967295"/>
          </p:nvPr>
        </p:nvSpPr>
        <p:spPr>
          <a:xfrm>
            <a:off x="11809413" y="6419850"/>
            <a:ext cx="382587" cy="204788"/>
          </a:xfrm>
          <a:prstGeom prst="rect">
            <a:avLst/>
          </a:prstGeom>
        </p:spPr>
        <p:txBody>
          <a:bodyPr/>
          <a:lstStyle/>
          <a:p>
            <a:fld id="{02DA6629-E4A9-46F8-A3C5-2258DF8A16BE}" type="slidenum">
              <a:rPr lang="en-GB" smtClean="0"/>
              <a:pPr/>
              <a:t>11</a:t>
            </a:fld>
            <a:endParaRPr lang="en-GB"/>
          </a:p>
        </p:txBody>
      </p:sp>
      <p:pic>
        <p:nvPicPr>
          <p:cNvPr id="9" name="Picture 8" descr="Graphical user interface, application&#10;&#10;Description automatically generated with medium confidence">
            <a:extLst>
              <a:ext uri="{FF2B5EF4-FFF2-40B4-BE49-F238E27FC236}">
                <a16:creationId xmlns:a16="http://schemas.microsoft.com/office/drawing/2014/main" id="{CEA3A2E7-D8EC-84A2-86FE-AC804889DE7D}"/>
              </a:ext>
            </a:extLst>
          </p:cNvPr>
          <p:cNvPicPr>
            <a:picLocks noChangeAspect="1"/>
          </p:cNvPicPr>
          <p:nvPr/>
        </p:nvPicPr>
        <p:blipFill rotWithShape="1">
          <a:blip r:embed="rId2"/>
          <a:srcRect l="24150" t="39178" r="23710" b="39171"/>
          <a:stretch/>
        </p:blipFill>
        <p:spPr>
          <a:xfrm>
            <a:off x="9117366" y="-19427"/>
            <a:ext cx="3012489" cy="1250909"/>
          </a:xfrm>
          <a:prstGeom prst="rect">
            <a:avLst/>
          </a:prstGeom>
        </p:spPr>
      </p:pic>
      <p:sp>
        <p:nvSpPr>
          <p:cNvPr id="11" name="TextBox 10">
            <a:extLst>
              <a:ext uri="{FF2B5EF4-FFF2-40B4-BE49-F238E27FC236}">
                <a16:creationId xmlns:a16="http://schemas.microsoft.com/office/drawing/2014/main" id="{27DD3534-D4C8-4E9B-2419-B27AB5CAC926}"/>
              </a:ext>
            </a:extLst>
          </p:cNvPr>
          <p:cNvSpPr txBox="1"/>
          <p:nvPr/>
        </p:nvSpPr>
        <p:spPr>
          <a:xfrm>
            <a:off x="380048" y="4707374"/>
            <a:ext cx="6109334" cy="369332"/>
          </a:xfrm>
          <a:prstGeom prst="rect">
            <a:avLst/>
          </a:prstGeom>
          <a:noFill/>
        </p:spPr>
        <p:txBody>
          <a:bodyPr wrap="square">
            <a:spAutoFit/>
          </a:bodyPr>
          <a:lstStyle/>
          <a:p>
            <a:r>
              <a:rPr lang="en-BE" dirty="0">
                <a:solidFill>
                  <a:srgbClr val="FF0000"/>
                </a:solidFill>
              </a:rPr>
              <a:t>jose.torres@telespazio.com</a:t>
            </a:r>
          </a:p>
        </p:txBody>
      </p:sp>
    </p:spTree>
    <p:extLst>
      <p:ext uri="{BB962C8B-B14F-4D97-AF65-F5344CB8AC3E}">
        <p14:creationId xmlns:p14="http://schemas.microsoft.com/office/powerpoint/2010/main" val="1583242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EF3F3BC-4EA2-1348-8C65-85D50C830374}"/>
              </a:ext>
            </a:extLst>
          </p:cNvPr>
          <p:cNvSpPr>
            <a:spLocks noGrp="1"/>
          </p:cNvSpPr>
          <p:nvPr>
            <p:ph type="body" sz="quarter" idx="13"/>
          </p:nvPr>
        </p:nvSpPr>
        <p:spPr/>
        <p:txBody>
          <a:bodyPr/>
          <a:lstStyle/>
          <a:p>
            <a:r>
              <a:rPr lang="en-GB" dirty="0"/>
              <a:t>Rising threats from climate change and disasters</a:t>
            </a:r>
          </a:p>
        </p:txBody>
      </p:sp>
      <p:sp>
        <p:nvSpPr>
          <p:cNvPr id="3" name="Title 2">
            <a:extLst>
              <a:ext uri="{FF2B5EF4-FFF2-40B4-BE49-F238E27FC236}">
                <a16:creationId xmlns:a16="http://schemas.microsoft.com/office/drawing/2014/main" id="{63772994-D34C-6B56-F3CE-1A6B216F9698}"/>
              </a:ext>
            </a:extLst>
          </p:cNvPr>
          <p:cNvSpPr>
            <a:spLocks noGrp="1"/>
          </p:cNvSpPr>
          <p:nvPr>
            <p:ph type="title"/>
          </p:nvPr>
        </p:nvSpPr>
        <p:spPr/>
        <p:txBody>
          <a:bodyPr/>
          <a:lstStyle/>
          <a:p>
            <a:r>
              <a:rPr lang="en-US" dirty="0"/>
              <a:t>Decarbonization and Disaster Resilience</a:t>
            </a:r>
            <a:endParaRPr lang="en-GB" dirty="0"/>
          </a:p>
        </p:txBody>
      </p:sp>
      <p:sp>
        <p:nvSpPr>
          <p:cNvPr id="28" name="Rectangle 27">
            <a:extLst>
              <a:ext uri="{FF2B5EF4-FFF2-40B4-BE49-F238E27FC236}">
                <a16:creationId xmlns:a16="http://schemas.microsoft.com/office/drawing/2014/main" id="{312ECA22-6C47-23E6-3A5F-A6DB6DB968E1}"/>
              </a:ext>
            </a:extLst>
          </p:cNvPr>
          <p:cNvSpPr/>
          <p:nvPr/>
        </p:nvSpPr>
        <p:spPr>
          <a:xfrm>
            <a:off x="1343472" y="6556563"/>
            <a:ext cx="6053204" cy="25681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GB" sz="800">
              <a:solidFill>
                <a:srgbClr val="445159"/>
              </a:solidFill>
              <a:effectLst/>
            </a:endParaRPr>
          </a:p>
        </p:txBody>
      </p:sp>
      <p:sp>
        <p:nvSpPr>
          <p:cNvPr id="11" name="Textplatzhalter 5">
            <a:extLst>
              <a:ext uri="{FF2B5EF4-FFF2-40B4-BE49-F238E27FC236}">
                <a16:creationId xmlns:a16="http://schemas.microsoft.com/office/drawing/2014/main" id="{9F45E251-BB79-1DD6-EA60-99CDC1711F05}"/>
              </a:ext>
            </a:extLst>
          </p:cNvPr>
          <p:cNvSpPr txBox="1">
            <a:spLocks/>
          </p:cNvSpPr>
          <p:nvPr/>
        </p:nvSpPr>
        <p:spPr>
          <a:xfrm>
            <a:off x="1919535" y="3989539"/>
            <a:ext cx="2321945" cy="646331"/>
          </a:xfrm>
          <a:prstGeom prst="rect">
            <a:avLst/>
          </a:prstGeom>
        </p:spPr>
        <p:txBody>
          <a:bodyPr vert="horz" wrap="square" lIns="0" tIns="0" rIns="0" bIns="0" rtlCol="0">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r>
              <a:rPr lang="en-GB" sz="1400" b="1" dirty="0">
                <a:latin typeface="Public Sans Medium" pitchFamily="2" charset="0"/>
              </a:rPr>
              <a:t>growing threats associated with climate change and disasters</a:t>
            </a:r>
            <a:endParaRPr lang="en-US" sz="1400" b="1" dirty="0">
              <a:latin typeface="Public Sans Medium" pitchFamily="2" charset="0"/>
            </a:endParaRPr>
          </a:p>
        </p:txBody>
      </p:sp>
      <p:grpSp>
        <p:nvGrpSpPr>
          <p:cNvPr id="29" name="Group 28">
            <a:extLst>
              <a:ext uri="{FF2B5EF4-FFF2-40B4-BE49-F238E27FC236}">
                <a16:creationId xmlns:a16="http://schemas.microsoft.com/office/drawing/2014/main" id="{FCE8245F-0FC9-D7F6-2213-A7CCF97F4A7A}"/>
              </a:ext>
            </a:extLst>
          </p:cNvPr>
          <p:cNvGrpSpPr/>
          <p:nvPr/>
        </p:nvGrpSpPr>
        <p:grpSpPr>
          <a:xfrm>
            <a:off x="4824152" y="2247505"/>
            <a:ext cx="2320518" cy="827975"/>
            <a:chOff x="4824152" y="2247505"/>
            <a:chExt cx="2320518" cy="827975"/>
          </a:xfrm>
        </p:grpSpPr>
        <p:sp>
          <p:nvSpPr>
            <p:cNvPr id="12" name="Rechteck 16">
              <a:extLst>
                <a:ext uri="{FF2B5EF4-FFF2-40B4-BE49-F238E27FC236}">
                  <a16:creationId xmlns:a16="http://schemas.microsoft.com/office/drawing/2014/main" id="{AC649419-D293-A356-1271-58061AF9C936}"/>
                </a:ext>
              </a:extLst>
            </p:cNvPr>
            <p:cNvSpPr/>
            <p:nvPr/>
          </p:nvSpPr>
          <p:spPr>
            <a:xfrm>
              <a:off x="4824152" y="2644544"/>
              <a:ext cx="2320518" cy="65315"/>
            </a:xfrm>
            <a:prstGeom prst="rect">
              <a:avLst/>
            </a:prstGeom>
            <a:solidFill>
              <a:srgbClr val="232F3A"/>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a:solidFill>
                  <a:schemeClr val="tx1"/>
                </a:solidFill>
              </a:endParaRPr>
            </a:p>
          </p:txBody>
        </p:sp>
        <p:sp>
          <p:nvSpPr>
            <p:cNvPr id="13" name="Textplatzhalter 5">
              <a:extLst>
                <a:ext uri="{FF2B5EF4-FFF2-40B4-BE49-F238E27FC236}">
                  <a16:creationId xmlns:a16="http://schemas.microsoft.com/office/drawing/2014/main" id="{C74D7D66-7E21-3117-0D77-2E2CBC407A42}"/>
                </a:ext>
              </a:extLst>
            </p:cNvPr>
            <p:cNvSpPr txBox="1">
              <a:spLocks/>
            </p:cNvSpPr>
            <p:nvPr/>
          </p:nvSpPr>
          <p:spPr>
            <a:xfrm>
              <a:off x="4824152" y="2798481"/>
              <a:ext cx="2320518" cy="276999"/>
            </a:xfrm>
            <a:prstGeom prst="rect">
              <a:avLst/>
            </a:prstGeom>
          </p:spPr>
          <p:txBody>
            <a:bodyPr vert="horz" wrap="square" lIns="0" tIns="0" rIns="0" bIns="0" rtlCol="0" anchor="t">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r>
                <a:rPr lang="en-US" sz="1800" b="1" dirty="0">
                  <a:latin typeface="Public Sans Medium" pitchFamily="2" charset="0"/>
                </a:rPr>
                <a:t>Challenge</a:t>
              </a:r>
            </a:p>
          </p:txBody>
        </p:sp>
        <p:sp>
          <p:nvSpPr>
            <p:cNvPr id="14" name="Textplatzhalter 5">
              <a:extLst>
                <a:ext uri="{FF2B5EF4-FFF2-40B4-BE49-F238E27FC236}">
                  <a16:creationId xmlns:a16="http://schemas.microsoft.com/office/drawing/2014/main" id="{06BC1386-0DA1-C913-E0D9-D4AC0856E43F}"/>
                </a:ext>
              </a:extLst>
            </p:cNvPr>
            <p:cNvSpPr txBox="1">
              <a:spLocks/>
            </p:cNvSpPr>
            <p:nvPr/>
          </p:nvSpPr>
          <p:spPr>
            <a:xfrm>
              <a:off x="4824152" y="2247505"/>
              <a:ext cx="2320518" cy="400110"/>
            </a:xfrm>
            <a:prstGeom prst="rect">
              <a:avLst/>
            </a:prstGeom>
          </p:spPr>
          <p:txBody>
            <a:bodyPr vert="horz" wrap="square" lIns="0" tIns="0" rIns="0" bIns="0" rtlCol="0" anchor="t">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r>
                <a:rPr lang="en-US" sz="2600" b="1">
                  <a:solidFill>
                    <a:srgbClr val="232F3A"/>
                  </a:solidFill>
                  <a:latin typeface="Public Sans Medium" pitchFamily="2" charset="0"/>
                </a:rPr>
                <a:t>02</a:t>
              </a:r>
            </a:p>
          </p:txBody>
        </p:sp>
      </p:grpSp>
      <p:sp>
        <p:nvSpPr>
          <p:cNvPr id="15" name="Textplatzhalter 5">
            <a:extLst>
              <a:ext uri="{FF2B5EF4-FFF2-40B4-BE49-F238E27FC236}">
                <a16:creationId xmlns:a16="http://schemas.microsoft.com/office/drawing/2014/main" id="{209BBB5F-A95E-BD5E-D81B-E47ECF79E5F4}"/>
              </a:ext>
            </a:extLst>
          </p:cNvPr>
          <p:cNvSpPr txBox="1">
            <a:spLocks/>
          </p:cNvSpPr>
          <p:nvPr/>
        </p:nvSpPr>
        <p:spPr>
          <a:xfrm>
            <a:off x="4824152" y="3881818"/>
            <a:ext cx="2321945" cy="646331"/>
          </a:xfrm>
          <a:prstGeom prst="rect">
            <a:avLst/>
          </a:prstGeom>
        </p:spPr>
        <p:txBody>
          <a:bodyPr vert="horz" wrap="square" lIns="0" tIns="0" rIns="0" bIns="0" rtlCol="0">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r>
              <a:rPr lang="en-GB" sz="1400" b="1" dirty="0">
                <a:latin typeface="Public Sans Medium" pitchFamily="2" charset="0"/>
              </a:rPr>
              <a:t>need for comprehensive strategies to address both challenges simultaneously</a:t>
            </a:r>
            <a:endParaRPr lang="en-US" sz="1400" b="1" dirty="0">
              <a:latin typeface="Public Sans Medium" pitchFamily="2" charset="0"/>
            </a:endParaRPr>
          </a:p>
        </p:txBody>
      </p:sp>
      <p:sp>
        <p:nvSpPr>
          <p:cNvPr id="19" name="Textplatzhalter 5">
            <a:extLst>
              <a:ext uri="{FF2B5EF4-FFF2-40B4-BE49-F238E27FC236}">
                <a16:creationId xmlns:a16="http://schemas.microsoft.com/office/drawing/2014/main" id="{E3F05B5D-F35A-FC30-E2FB-76BD43C90170}"/>
              </a:ext>
            </a:extLst>
          </p:cNvPr>
          <p:cNvSpPr txBox="1">
            <a:spLocks/>
          </p:cNvSpPr>
          <p:nvPr/>
        </p:nvSpPr>
        <p:spPr>
          <a:xfrm>
            <a:off x="7727339" y="3989539"/>
            <a:ext cx="2321945" cy="215444"/>
          </a:xfrm>
          <a:prstGeom prst="rect">
            <a:avLst/>
          </a:prstGeom>
        </p:spPr>
        <p:txBody>
          <a:bodyPr vert="horz" wrap="square" lIns="0" tIns="0" rIns="0" bIns="0" rtlCol="0">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r>
              <a:rPr lang="en-US" sz="1400" b="1" dirty="0">
                <a:latin typeface="Public Sans Medium" pitchFamily="2" charset="0"/>
              </a:rPr>
              <a:t>Advances in tools</a:t>
            </a:r>
          </a:p>
        </p:txBody>
      </p:sp>
      <p:cxnSp>
        <p:nvCxnSpPr>
          <p:cNvPr id="20" name="Gerader Verbinder 26">
            <a:extLst>
              <a:ext uri="{FF2B5EF4-FFF2-40B4-BE49-F238E27FC236}">
                <a16:creationId xmlns:a16="http://schemas.microsoft.com/office/drawing/2014/main" id="{0A57AABA-971A-7887-7D37-4F31FB22799B}"/>
              </a:ext>
            </a:extLst>
          </p:cNvPr>
          <p:cNvCxnSpPr>
            <a:cxnSpLocks/>
          </p:cNvCxnSpPr>
          <p:nvPr/>
        </p:nvCxnSpPr>
        <p:spPr>
          <a:xfrm>
            <a:off x="1919536" y="3866069"/>
            <a:ext cx="8131175" cy="0"/>
          </a:xfrm>
          <a:prstGeom prst="line">
            <a:avLst/>
          </a:prstGeom>
          <a:ln w="127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 name="Gerader Verbinder 26">
            <a:extLst>
              <a:ext uri="{FF2B5EF4-FFF2-40B4-BE49-F238E27FC236}">
                <a16:creationId xmlns:a16="http://schemas.microsoft.com/office/drawing/2014/main" id="{A1B8CBC5-A0AC-6932-A154-8BBE622B9452}"/>
              </a:ext>
            </a:extLst>
          </p:cNvPr>
          <p:cNvCxnSpPr>
            <a:cxnSpLocks/>
          </p:cNvCxnSpPr>
          <p:nvPr/>
        </p:nvCxnSpPr>
        <p:spPr>
          <a:xfrm>
            <a:off x="1919536" y="4770945"/>
            <a:ext cx="8131175" cy="0"/>
          </a:xfrm>
          <a:prstGeom prst="line">
            <a:avLst/>
          </a:prstGeom>
          <a:ln w="127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B7C018B1-9D1C-6E69-D6FD-D2F4D9EA76EC}"/>
              </a:ext>
            </a:extLst>
          </p:cNvPr>
          <p:cNvSpPr txBox="1"/>
          <p:nvPr/>
        </p:nvSpPr>
        <p:spPr>
          <a:xfrm>
            <a:off x="7727339" y="4869160"/>
            <a:ext cx="4056991" cy="1200329"/>
          </a:xfrm>
          <a:prstGeom prst="rect">
            <a:avLst/>
          </a:prstGeom>
          <a:noFill/>
        </p:spPr>
        <p:txBody>
          <a:bodyPr wrap="square" lIns="0">
            <a:spAutoFit/>
          </a:bodyPr>
          <a:lstStyle/>
          <a:p>
            <a:r>
              <a:rPr lang="en-GB" sz="1200" b="1" dirty="0">
                <a:latin typeface="Public Sans Medium" pitchFamily="2" charset="0"/>
                <a:ea typeface="Batang" panose="02030600000101010101" pitchFamily="18" charset="-127"/>
                <a:cs typeface="AngsanaUPC" panose="02020603050405020304" pitchFamily="18" charset="-34"/>
              </a:rPr>
              <a:t>Examples:</a:t>
            </a:r>
            <a:endParaRPr lang="en-GB" sz="1200" dirty="0">
              <a:latin typeface="Public Sans Medium" pitchFamily="2" charset="0"/>
              <a:ea typeface="Batang" panose="02030600000101010101" pitchFamily="18" charset="-127"/>
              <a:cs typeface="AngsanaUPC" panose="02020603050405020304" pitchFamily="18" charset="-34"/>
            </a:endParaRPr>
          </a:p>
          <a:p>
            <a:pPr marL="171450" indent="-171450">
              <a:buFont typeface="Arial" panose="020B0604020202020204" pitchFamily="34" charset="0"/>
              <a:buChar char="•"/>
            </a:pPr>
            <a:r>
              <a:rPr lang="en-GB" sz="1200" dirty="0">
                <a:latin typeface="Public Sans Medium" pitchFamily="2" charset="0"/>
                <a:ea typeface="Batang" panose="02030600000101010101" pitchFamily="18" charset="-127"/>
                <a:cs typeface="AngsanaUPC" panose="02020603050405020304" pitchFamily="18" charset="-34"/>
              </a:rPr>
              <a:t>Monitoring and Real-time data</a:t>
            </a:r>
          </a:p>
          <a:p>
            <a:pPr marL="171450" indent="-171450">
              <a:buFont typeface="Arial" panose="020B0604020202020204" pitchFamily="34" charset="0"/>
              <a:buChar char="•"/>
            </a:pPr>
            <a:r>
              <a:rPr lang="en-GB" sz="1200" dirty="0">
                <a:latin typeface="Public Sans Medium" pitchFamily="2" charset="0"/>
                <a:ea typeface="Batang" panose="02030600000101010101" pitchFamily="18" charset="-127"/>
                <a:cs typeface="AngsanaUPC" panose="02020603050405020304" pitchFamily="18" charset="-34"/>
              </a:rPr>
              <a:t>Sustainable management of environmental resources</a:t>
            </a:r>
          </a:p>
          <a:p>
            <a:pPr marL="171450" indent="-171450">
              <a:buFont typeface="Arial" panose="020B0604020202020204" pitchFamily="34" charset="0"/>
              <a:buChar char="•"/>
            </a:pPr>
            <a:r>
              <a:rPr lang="en-GB" sz="1200" dirty="0">
                <a:latin typeface="Public Sans Medium" pitchFamily="2" charset="0"/>
                <a:ea typeface="Batang" panose="02030600000101010101" pitchFamily="18" charset="-127"/>
                <a:cs typeface="AngsanaUPC" panose="02020603050405020304" pitchFamily="18" charset="-34"/>
              </a:rPr>
              <a:t>Processed data</a:t>
            </a:r>
          </a:p>
          <a:p>
            <a:pPr marL="171450" indent="-171450">
              <a:buFont typeface="Arial" panose="020B0604020202020204" pitchFamily="34" charset="0"/>
              <a:buChar char="•"/>
            </a:pPr>
            <a:r>
              <a:rPr lang="en-GB" sz="1200" dirty="0">
                <a:latin typeface="Public Sans Medium" pitchFamily="2" charset="0"/>
                <a:ea typeface="Batang" panose="02030600000101010101" pitchFamily="18" charset="-127"/>
                <a:cs typeface="AngsanaUPC" panose="02020603050405020304" pitchFamily="18" charset="-34"/>
              </a:rPr>
              <a:t>Multifunctional tools</a:t>
            </a:r>
          </a:p>
          <a:p>
            <a:pPr marL="171450" indent="-171450">
              <a:buFont typeface="Arial" panose="020B0604020202020204" pitchFamily="34" charset="0"/>
              <a:buChar char="•"/>
            </a:pPr>
            <a:endParaRPr lang="en-BE" sz="1200" dirty="0">
              <a:latin typeface="Public Sans Medium" pitchFamily="2" charset="0"/>
              <a:ea typeface="Batang" panose="02030600000101010101" pitchFamily="18" charset="-127"/>
              <a:cs typeface="AngsanaUPC" panose="02020603050405020304" pitchFamily="18" charset="-34"/>
            </a:endParaRPr>
          </a:p>
        </p:txBody>
      </p:sp>
      <p:sp>
        <p:nvSpPr>
          <p:cNvPr id="22" name="TextBox 21">
            <a:extLst>
              <a:ext uri="{FF2B5EF4-FFF2-40B4-BE49-F238E27FC236}">
                <a16:creationId xmlns:a16="http://schemas.microsoft.com/office/drawing/2014/main" id="{BB6B8E7F-4644-E6EE-9747-218EFF8AA3A0}"/>
              </a:ext>
            </a:extLst>
          </p:cNvPr>
          <p:cNvSpPr txBox="1"/>
          <p:nvPr/>
        </p:nvSpPr>
        <p:spPr>
          <a:xfrm>
            <a:off x="4824152" y="4869160"/>
            <a:ext cx="2321945" cy="1569660"/>
          </a:xfrm>
          <a:prstGeom prst="rect">
            <a:avLst/>
          </a:prstGeom>
          <a:noFill/>
        </p:spPr>
        <p:txBody>
          <a:bodyPr wrap="square" lIns="0">
            <a:spAutoFit/>
          </a:bodyPr>
          <a:lstStyle/>
          <a:p>
            <a:r>
              <a:rPr lang="en-US" sz="1200" b="1" dirty="0">
                <a:latin typeface="Public Sans Medium" pitchFamily="2" charset="0"/>
                <a:ea typeface="Batang" panose="02030600000101010101" pitchFamily="18" charset="-127"/>
                <a:cs typeface="AngsanaUPC" panose="02020603050405020304" pitchFamily="18" charset="-34"/>
              </a:rPr>
              <a:t>Examples:</a:t>
            </a:r>
          </a:p>
          <a:p>
            <a:pPr marL="171450" indent="-171450">
              <a:buFont typeface="Arial" panose="020B0604020202020204" pitchFamily="34" charset="0"/>
              <a:buChar char="•"/>
            </a:pPr>
            <a:r>
              <a:rPr lang="en-GB" sz="1200" dirty="0">
                <a:latin typeface="Public Sans Medium" pitchFamily="2" charset="0"/>
                <a:ea typeface="Batang" panose="02030600000101010101" pitchFamily="18" charset="-127"/>
                <a:cs typeface="AngsanaUPC" panose="02020603050405020304" pitchFamily="18" charset="-34"/>
              </a:rPr>
              <a:t>Requirement for integrated approaches that simultaneously address:</a:t>
            </a:r>
          </a:p>
          <a:p>
            <a:pPr marL="171450" indent="-171450">
              <a:buFont typeface="Courier New" panose="02070309020205020404" pitchFamily="49" charset="0"/>
              <a:buChar char="o"/>
            </a:pPr>
            <a:r>
              <a:rPr lang="en-GB" sz="1200" dirty="0">
                <a:latin typeface="Public Sans Medium" pitchFamily="2" charset="0"/>
                <a:ea typeface="Batang" panose="02030600000101010101" pitchFamily="18" charset="-127"/>
                <a:cs typeface="AngsanaUPC" panose="02020603050405020304" pitchFamily="18" charset="-34"/>
              </a:rPr>
              <a:t>Environmental Challenge</a:t>
            </a:r>
          </a:p>
          <a:p>
            <a:pPr marL="171450" indent="-171450">
              <a:buFont typeface="Courier New" panose="02070309020205020404" pitchFamily="49" charset="0"/>
              <a:buChar char="o"/>
            </a:pPr>
            <a:r>
              <a:rPr lang="en-GB" sz="1200" dirty="0">
                <a:latin typeface="Public Sans Medium" pitchFamily="2" charset="0"/>
                <a:ea typeface="Batang" panose="02030600000101010101" pitchFamily="18" charset="-127"/>
                <a:cs typeface="AngsanaUPC" panose="02020603050405020304" pitchFamily="18" charset="-34"/>
              </a:rPr>
              <a:t>Community Resilience </a:t>
            </a:r>
          </a:p>
          <a:p>
            <a:endParaRPr lang="en-GB" sz="1200" dirty="0">
              <a:latin typeface="Public Sans Medium" pitchFamily="2" charset="0"/>
              <a:ea typeface="Batang" panose="02030600000101010101" pitchFamily="18" charset="-127"/>
              <a:cs typeface="AngsanaUPC" panose="02020603050405020304" pitchFamily="18" charset="-34"/>
            </a:endParaRPr>
          </a:p>
          <a:p>
            <a:endParaRPr lang="en-GB" sz="1200" dirty="0">
              <a:latin typeface="Public Sans Medium" pitchFamily="2" charset="0"/>
              <a:ea typeface="Batang" panose="02030600000101010101" pitchFamily="18" charset="-127"/>
              <a:cs typeface="AngsanaUPC" panose="02020603050405020304" pitchFamily="18" charset="-34"/>
            </a:endParaRPr>
          </a:p>
        </p:txBody>
      </p:sp>
      <p:sp>
        <p:nvSpPr>
          <p:cNvPr id="23" name="TextBox 22">
            <a:extLst>
              <a:ext uri="{FF2B5EF4-FFF2-40B4-BE49-F238E27FC236}">
                <a16:creationId xmlns:a16="http://schemas.microsoft.com/office/drawing/2014/main" id="{2E1EDDFE-39A7-EDEB-9DF4-000ACC3C68DD}"/>
              </a:ext>
            </a:extLst>
          </p:cNvPr>
          <p:cNvSpPr txBox="1"/>
          <p:nvPr/>
        </p:nvSpPr>
        <p:spPr>
          <a:xfrm>
            <a:off x="1919535" y="4869160"/>
            <a:ext cx="2321945" cy="830997"/>
          </a:xfrm>
          <a:prstGeom prst="rect">
            <a:avLst/>
          </a:prstGeom>
          <a:noFill/>
        </p:spPr>
        <p:txBody>
          <a:bodyPr wrap="square" lIns="0">
            <a:spAutoFit/>
          </a:bodyPr>
          <a:lstStyle/>
          <a:p>
            <a:r>
              <a:rPr lang="en-US" sz="1200" b="1" dirty="0">
                <a:latin typeface="Public Sans Medium" pitchFamily="2" charset="0"/>
                <a:ea typeface="Batang" panose="02030600000101010101" pitchFamily="18" charset="-127"/>
                <a:cs typeface="AngsanaUPC" panose="02020603050405020304" pitchFamily="18" charset="-34"/>
              </a:rPr>
              <a:t>Examples:</a:t>
            </a:r>
          </a:p>
          <a:p>
            <a:r>
              <a:rPr lang="en-GB" sz="1200" dirty="0">
                <a:latin typeface="Public Sans Medium" pitchFamily="2" charset="0"/>
                <a:ea typeface="Batang" panose="02030600000101010101" pitchFamily="18" charset="-127"/>
                <a:cs typeface="AngsanaUPC" panose="02020603050405020304" pitchFamily="18" charset="-34"/>
              </a:rPr>
              <a:t>hurricanes, floods, droughts, wildfires, and other phenomena related to climate change</a:t>
            </a:r>
          </a:p>
        </p:txBody>
      </p:sp>
      <p:grpSp>
        <p:nvGrpSpPr>
          <p:cNvPr id="30" name="Group 29">
            <a:extLst>
              <a:ext uri="{FF2B5EF4-FFF2-40B4-BE49-F238E27FC236}">
                <a16:creationId xmlns:a16="http://schemas.microsoft.com/office/drawing/2014/main" id="{3E3A7C55-55EC-DA09-DE24-22F6ACDE8301}"/>
              </a:ext>
            </a:extLst>
          </p:cNvPr>
          <p:cNvGrpSpPr/>
          <p:nvPr/>
        </p:nvGrpSpPr>
        <p:grpSpPr>
          <a:xfrm>
            <a:off x="7727339" y="2696729"/>
            <a:ext cx="2320518" cy="829136"/>
            <a:chOff x="7728766" y="1772816"/>
            <a:chExt cx="2320518" cy="829136"/>
          </a:xfrm>
        </p:grpSpPr>
        <p:sp>
          <p:nvSpPr>
            <p:cNvPr id="58" name="Rechteck 17">
              <a:extLst>
                <a:ext uri="{FF2B5EF4-FFF2-40B4-BE49-F238E27FC236}">
                  <a16:creationId xmlns:a16="http://schemas.microsoft.com/office/drawing/2014/main" id="{5AF2EEB2-5E4D-EF38-814C-FCBCC6F2FAE3}"/>
                </a:ext>
              </a:extLst>
            </p:cNvPr>
            <p:cNvSpPr/>
            <p:nvPr/>
          </p:nvSpPr>
          <p:spPr>
            <a:xfrm>
              <a:off x="7728766" y="2171016"/>
              <a:ext cx="2320518" cy="65315"/>
            </a:xfrm>
            <a:prstGeom prst="rect">
              <a:avLst/>
            </a:prstGeom>
            <a:solidFill>
              <a:srgbClr val="5B677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a:solidFill>
                  <a:schemeClr val="tx1"/>
                </a:solidFill>
              </a:endParaRPr>
            </a:p>
          </p:txBody>
        </p:sp>
        <p:sp>
          <p:nvSpPr>
            <p:cNvPr id="59" name="Textplatzhalter 5">
              <a:extLst>
                <a:ext uri="{FF2B5EF4-FFF2-40B4-BE49-F238E27FC236}">
                  <a16:creationId xmlns:a16="http://schemas.microsoft.com/office/drawing/2014/main" id="{4F251276-7355-59D4-E635-F3EA0EB083DE}"/>
                </a:ext>
              </a:extLst>
            </p:cNvPr>
            <p:cNvSpPr txBox="1">
              <a:spLocks/>
            </p:cNvSpPr>
            <p:nvPr/>
          </p:nvSpPr>
          <p:spPr>
            <a:xfrm>
              <a:off x="7728766" y="2324953"/>
              <a:ext cx="2320518" cy="276999"/>
            </a:xfrm>
            <a:prstGeom prst="rect">
              <a:avLst/>
            </a:prstGeom>
          </p:spPr>
          <p:txBody>
            <a:bodyPr vert="horz" wrap="square" lIns="0" tIns="0" rIns="0" bIns="0" rtlCol="0" anchor="t">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r>
                <a:rPr lang="en-US" sz="1800" b="1" dirty="0">
                  <a:latin typeface="Public Sans Medium" pitchFamily="2" charset="0"/>
                </a:rPr>
                <a:t>Tools</a:t>
              </a:r>
            </a:p>
          </p:txBody>
        </p:sp>
        <p:sp>
          <p:nvSpPr>
            <p:cNvPr id="60" name="Textplatzhalter 5">
              <a:extLst>
                <a:ext uri="{FF2B5EF4-FFF2-40B4-BE49-F238E27FC236}">
                  <a16:creationId xmlns:a16="http://schemas.microsoft.com/office/drawing/2014/main" id="{5D7F146D-78BC-03B2-DEFE-2855948665B2}"/>
                </a:ext>
              </a:extLst>
            </p:cNvPr>
            <p:cNvSpPr txBox="1">
              <a:spLocks/>
            </p:cNvSpPr>
            <p:nvPr/>
          </p:nvSpPr>
          <p:spPr>
            <a:xfrm>
              <a:off x="7728766" y="1772816"/>
              <a:ext cx="2320518" cy="400110"/>
            </a:xfrm>
            <a:prstGeom prst="rect">
              <a:avLst/>
            </a:prstGeom>
          </p:spPr>
          <p:txBody>
            <a:bodyPr vert="horz" wrap="square" lIns="0" tIns="0" rIns="0" bIns="0" rtlCol="0" anchor="t">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r>
                <a:rPr lang="en-US" sz="2600" b="1">
                  <a:solidFill>
                    <a:srgbClr val="5B6770"/>
                  </a:solidFill>
                  <a:latin typeface="Public Sans Medium" pitchFamily="2" charset="0"/>
                </a:rPr>
                <a:t>03</a:t>
              </a:r>
            </a:p>
          </p:txBody>
        </p:sp>
      </p:grpSp>
      <p:grpSp>
        <p:nvGrpSpPr>
          <p:cNvPr id="61" name="Group 60">
            <a:extLst>
              <a:ext uri="{FF2B5EF4-FFF2-40B4-BE49-F238E27FC236}">
                <a16:creationId xmlns:a16="http://schemas.microsoft.com/office/drawing/2014/main" id="{ADC5FD23-B88B-69AF-D3A3-3FAA574357A0}"/>
              </a:ext>
            </a:extLst>
          </p:cNvPr>
          <p:cNvGrpSpPr/>
          <p:nvPr/>
        </p:nvGrpSpPr>
        <p:grpSpPr>
          <a:xfrm>
            <a:off x="1919535" y="1782164"/>
            <a:ext cx="2320519" cy="841858"/>
            <a:chOff x="1920963" y="2717019"/>
            <a:chExt cx="2320519" cy="841858"/>
          </a:xfrm>
        </p:grpSpPr>
        <p:sp>
          <p:nvSpPr>
            <p:cNvPr id="62" name="Textplatzhalter 5">
              <a:extLst>
                <a:ext uri="{FF2B5EF4-FFF2-40B4-BE49-F238E27FC236}">
                  <a16:creationId xmlns:a16="http://schemas.microsoft.com/office/drawing/2014/main" id="{B0FC0AC4-9726-8748-501D-BA25E6221E77}"/>
                </a:ext>
              </a:extLst>
            </p:cNvPr>
            <p:cNvSpPr txBox="1">
              <a:spLocks/>
            </p:cNvSpPr>
            <p:nvPr/>
          </p:nvSpPr>
          <p:spPr>
            <a:xfrm>
              <a:off x="1920963" y="3281878"/>
              <a:ext cx="2320518" cy="276999"/>
            </a:xfrm>
            <a:prstGeom prst="rect">
              <a:avLst/>
            </a:prstGeom>
          </p:spPr>
          <p:txBody>
            <a:bodyPr vert="horz" wrap="square" lIns="0" tIns="0" rIns="0" bIns="0" rtlCol="0" anchor="t">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r>
                <a:rPr lang="en-US" sz="1800" b="1" dirty="0">
                  <a:latin typeface="Public Sans Medium" pitchFamily="2" charset="0"/>
                </a:rPr>
                <a:t>Problem</a:t>
              </a:r>
            </a:p>
          </p:txBody>
        </p:sp>
        <p:sp>
          <p:nvSpPr>
            <p:cNvPr id="63" name="Rechteck 15">
              <a:extLst>
                <a:ext uri="{FF2B5EF4-FFF2-40B4-BE49-F238E27FC236}">
                  <a16:creationId xmlns:a16="http://schemas.microsoft.com/office/drawing/2014/main" id="{22E1DE06-66AD-1486-11B0-B396F236D35E}"/>
                </a:ext>
              </a:extLst>
            </p:cNvPr>
            <p:cNvSpPr/>
            <p:nvPr/>
          </p:nvSpPr>
          <p:spPr>
            <a:xfrm>
              <a:off x="1920964" y="3118073"/>
              <a:ext cx="2320518" cy="65315"/>
            </a:xfrm>
            <a:prstGeom prst="rect">
              <a:avLst/>
            </a:prstGeom>
            <a:solidFill>
              <a:srgbClr val="E4002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a:solidFill>
                  <a:schemeClr val="tx1"/>
                </a:solidFill>
              </a:endParaRPr>
            </a:p>
          </p:txBody>
        </p:sp>
        <p:sp>
          <p:nvSpPr>
            <p:cNvPr id="256" name="Textplatzhalter 5">
              <a:extLst>
                <a:ext uri="{FF2B5EF4-FFF2-40B4-BE49-F238E27FC236}">
                  <a16:creationId xmlns:a16="http://schemas.microsoft.com/office/drawing/2014/main" id="{4D0142A5-9785-77B3-6E3D-54406C723BD0}"/>
                </a:ext>
              </a:extLst>
            </p:cNvPr>
            <p:cNvSpPr txBox="1">
              <a:spLocks/>
            </p:cNvSpPr>
            <p:nvPr/>
          </p:nvSpPr>
          <p:spPr>
            <a:xfrm>
              <a:off x="1920964" y="2717019"/>
              <a:ext cx="2320518" cy="400110"/>
            </a:xfrm>
            <a:prstGeom prst="rect">
              <a:avLst/>
            </a:prstGeom>
          </p:spPr>
          <p:txBody>
            <a:bodyPr vert="horz" wrap="square" lIns="0" tIns="0" rIns="0" bIns="0" rtlCol="0" anchor="t">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r>
                <a:rPr lang="en-US" sz="2600" b="1">
                  <a:solidFill>
                    <a:srgbClr val="E4002B"/>
                  </a:solidFill>
                  <a:latin typeface="Public Sans Medium" pitchFamily="2" charset="0"/>
                </a:rPr>
                <a:t>01</a:t>
              </a:r>
            </a:p>
          </p:txBody>
        </p:sp>
      </p:grpSp>
    </p:spTree>
    <p:extLst>
      <p:ext uri="{BB962C8B-B14F-4D97-AF65-F5344CB8AC3E}">
        <p14:creationId xmlns:p14="http://schemas.microsoft.com/office/powerpoint/2010/main" val="2767798992"/>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ext Placeholder 61">
            <a:extLst>
              <a:ext uri="{FF2B5EF4-FFF2-40B4-BE49-F238E27FC236}">
                <a16:creationId xmlns:a16="http://schemas.microsoft.com/office/drawing/2014/main" id="{8AB9BBC6-77DB-B819-BD1B-F056D076B5C8}"/>
              </a:ext>
            </a:extLst>
          </p:cNvPr>
          <p:cNvSpPr>
            <a:spLocks noGrp="1"/>
          </p:cNvSpPr>
          <p:nvPr>
            <p:ph type="body" sz="quarter" idx="13"/>
          </p:nvPr>
        </p:nvSpPr>
        <p:spPr/>
        <p:txBody>
          <a:bodyPr/>
          <a:lstStyle/>
          <a:p>
            <a:r>
              <a:rPr lang="en-US"/>
              <a:t>Global needs drive the integration of space services</a:t>
            </a:r>
            <a:endParaRPr lang="en-GB"/>
          </a:p>
        </p:txBody>
      </p:sp>
      <p:sp>
        <p:nvSpPr>
          <p:cNvPr id="3" name="Title 2">
            <a:extLst>
              <a:ext uri="{FF2B5EF4-FFF2-40B4-BE49-F238E27FC236}">
                <a16:creationId xmlns:a16="http://schemas.microsoft.com/office/drawing/2014/main" id="{20B71F2B-4C52-29CB-3227-6568B2B94059}"/>
              </a:ext>
            </a:extLst>
          </p:cNvPr>
          <p:cNvSpPr>
            <a:spLocks noGrp="1"/>
          </p:cNvSpPr>
          <p:nvPr>
            <p:ph type="title"/>
          </p:nvPr>
        </p:nvSpPr>
        <p:spPr/>
        <p:txBody>
          <a:bodyPr/>
          <a:lstStyle/>
          <a:p>
            <a:r>
              <a:rPr lang="en-US" dirty="0">
                <a:latin typeface="Tekne LDO" panose="02000009000000000000" pitchFamily="49" charset="0"/>
                <a:ea typeface="Tekne LDO" panose="02000009000000000000" pitchFamily="49" charset="0"/>
              </a:rPr>
              <a:t>Needs-Goal</a:t>
            </a:r>
            <a:endParaRPr lang="en-GB" dirty="0">
              <a:latin typeface="Tekne LDO" panose="02000009000000000000" pitchFamily="49" charset="0"/>
              <a:ea typeface="Tekne LDO" panose="02000009000000000000" pitchFamily="49" charset="0"/>
            </a:endParaRPr>
          </a:p>
        </p:txBody>
      </p:sp>
      <p:cxnSp>
        <p:nvCxnSpPr>
          <p:cNvPr id="48" name="Gerader Verbinder 87">
            <a:extLst>
              <a:ext uri="{FF2B5EF4-FFF2-40B4-BE49-F238E27FC236}">
                <a16:creationId xmlns:a16="http://schemas.microsoft.com/office/drawing/2014/main" id="{7038532D-6FCA-C38F-BFF1-91AEDA2E3C13}"/>
              </a:ext>
            </a:extLst>
          </p:cNvPr>
          <p:cNvCxnSpPr>
            <a:cxnSpLocks/>
          </p:cNvCxnSpPr>
          <p:nvPr/>
        </p:nvCxnSpPr>
        <p:spPr>
          <a:xfrm>
            <a:off x="1337283" y="2919420"/>
            <a:ext cx="4664571" cy="0"/>
          </a:xfrm>
          <a:prstGeom prst="line">
            <a:avLst/>
          </a:prstGeom>
          <a:noFill/>
          <a:ln w="28575" cap="flat" cmpd="sng" algn="ctr">
            <a:solidFill>
              <a:srgbClr val="000000"/>
            </a:solidFill>
            <a:prstDash val="solid"/>
          </a:ln>
          <a:effectLst/>
        </p:spPr>
      </p:cxnSp>
      <p:sp>
        <p:nvSpPr>
          <p:cNvPr id="49" name="Textplatzhalter 5">
            <a:extLst>
              <a:ext uri="{FF2B5EF4-FFF2-40B4-BE49-F238E27FC236}">
                <a16:creationId xmlns:a16="http://schemas.microsoft.com/office/drawing/2014/main" id="{EA1E02FB-FD99-BA5D-0074-2EFE9DBF576D}"/>
              </a:ext>
            </a:extLst>
          </p:cNvPr>
          <p:cNvSpPr txBox="1">
            <a:spLocks/>
          </p:cNvSpPr>
          <p:nvPr/>
        </p:nvSpPr>
        <p:spPr>
          <a:xfrm>
            <a:off x="1337283" y="2202465"/>
            <a:ext cx="4664571" cy="369332"/>
          </a:xfrm>
          <a:prstGeom prst="rect">
            <a:avLst/>
          </a:prstGeom>
        </p:spPr>
        <p:txBody>
          <a:bodyPr vert="horz" wrap="square" lIns="0" tIns="0" rIns="0" bIns="0" rtlCol="0" anchor="ctr">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2400" b="1">
                <a:solidFill>
                  <a:srgbClr val="000000"/>
                </a:solidFill>
                <a:latin typeface="Public Sans Medium"/>
              </a:rPr>
              <a:t>Needs</a:t>
            </a:r>
            <a:endParaRPr kumimoji="0" lang="en-US" sz="2400" b="1" i="0" u="none" strike="noStrike" kern="1200" cap="none" spc="0" normalizeH="0" baseline="0" noProof="0">
              <a:ln>
                <a:noFill/>
              </a:ln>
              <a:solidFill>
                <a:srgbClr val="000000"/>
              </a:solidFill>
              <a:effectLst/>
              <a:uLnTx/>
              <a:uFillTx/>
              <a:latin typeface="Public Sans Medium"/>
            </a:endParaRPr>
          </a:p>
        </p:txBody>
      </p:sp>
      <p:sp>
        <p:nvSpPr>
          <p:cNvPr id="50" name="Gleichschenkliges Dreieck 94">
            <a:extLst>
              <a:ext uri="{FF2B5EF4-FFF2-40B4-BE49-F238E27FC236}">
                <a16:creationId xmlns:a16="http://schemas.microsoft.com/office/drawing/2014/main" id="{2DC57D37-BC54-6BD6-0D89-482CA11C23AD}"/>
              </a:ext>
            </a:extLst>
          </p:cNvPr>
          <p:cNvSpPr>
            <a:spLocks noChangeAspect="1"/>
          </p:cNvSpPr>
          <p:nvPr/>
        </p:nvSpPr>
        <p:spPr>
          <a:xfrm rot="5400000">
            <a:off x="5821930" y="3404488"/>
            <a:ext cx="239898" cy="119949"/>
          </a:xfrm>
          <a:prstGeom prst="triangle">
            <a:avLst/>
          </a:prstGeom>
          <a:solidFill>
            <a:srgbClr val="D60027"/>
          </a:solidFill>
          <a:ln w="12700" cap="flat" cmpd="sng" algn="ctr">
            <a:noFill/>
            <a:prstDash val="solid"/>
          </a:ln>
          <a:effectLst/>
        </p:spPr>
        <p:txBody>
          <a:bodyPr rot="0" spcFirstLastPara="0" vertOverflow="overflow" horzOverflow="overflow" vert="horz" wrap="square" lIns="74295" tIns="29250" rIns="74295"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000000"/>
              </a:solidFill>
              <a:effectLst/>
              <a:uLnTx/>
              <a:uFillTx/>
              <a:latin typeface="NewsGoth for Porsche Com"/>
              <a:ea typeface="+mn-ea"/>
              <a:cs typeface="+mn-cs"/>
            </a:endParaRPr>
          </a:p>
        </p:txBody>
      </p:sp>
      <p:sp>
        <p:nvSpPr>
          <p:cNvPr id="51" name="Gleichschenkliges Dreieck 95">
            <a:extLst>
              <a:ext uri="{FF2B5EF4-FFF2-40B4-BE49-F238E27FC236}">
                <a16:creationId xmlns:a16="http://schemas.microsoft.com/office/drawing/2014/main" id="{0B8902DD-F07A-3AD8-DAEE-A55CC8935BCF}"/>
              </a:ext>
            </a:extLst>
          </p:cNvPr>
          <p:cNvSpPr>
            <a:spLocks noChangeAspect="1"/>
          </p:cNvSpPr>
          <p:nvPr/>
        </p:nvSpPr>
        <p:spPr>
          <a:xfrm rot="5400000">
            <a:off x="5821930" y="4555510"/>
            <a:ext cx="239898" cy="119949"/>
          </a:xfrm>
          <a:prstGeom prst="triangle">
            <a:avLst/>
          </a:prstGeom>
          <a:solidFill>
            <a:srgbClr val="D60027"/>
          </a:solidFill>
          <a:ln w="12700" cap="flat" cmpd="sng" algn="ctr">
            <a:noFill/>
            <a:prstDash val="solid"/>
          </a:ln>
          <a:effectLst/>
        </p:spPr>
        <p:txBody>
          <a:bodyPr rot="0" spcFirstLastPara="0" vertOverflow="overflow" horzOverflow="overflow" vert="horz" wrap="square" lIns="74295" tIns="29250" rIns="74295"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000000"/>
              </a:solidFill>
              <a:effectLst/>
              <a:uLnTx/>
              <a:uFillTx/>
              <a:latin typeface="NewsGoth for Porsche Com"/>
              <a:ea typeface="+mn-ea"/>
              <a:cs typeface="+mn-cs"/>
            </a:endParaRPr>
          </a:p>
        </p:txBody>
      </p:sp>
      <p:sp>
        <p:nvSpPr>
          <p:cNvPr id="52" name="Gleichschenkliges Dreieck 96">
            <a:extLst>
              <a:ext uri="{FF2B5EF4-FFF2-40B4-BE49-F238E27FC236}">
                <a16:creationId xmlns:a16="http://schemas.microsoft.com/office/drawing/2014/main" id="{DFE2E34D-17E3-67E6-B508-EA53B1668D8A}"/>
              </a:ext>
            </a:extLst>
          </p:cNvPr>
          <p:cNvSpPr>
            <a:spLocks noChangeAspect="1"/>
          </p:cNvSpPr>
          <p:nvPr/>
        </p:nvSpPr>
        <p:spPr>
          <a:xfrm rot="5400000">
            <a:off x="5821930" y="5706531"/>
            <a:ext cx="239898" cy="119949"/>
          </a:xfrm>
          <a:prstGeom prst="triangle">
            <a:avLst/>
          </a:prstGeom>
          <a:solidFill>
            <a:srgbClr val="D60027"/>
          </a:solidFill>
          <a:ln w="12700" cap="flat" cmpd="sng" algn="ctr">
            <a:noFill/>
            <a:prstDash val="solid"/>
          </a:ln>
          <a:effectLst/>
        </p:spPr>
        <p:txBody>
          <a:bodyPr rot="0" spcFirstLastPara="0" vertOverflow="overflow" horzOverflow="overflow" vert="horz" wrap="square" lIns="74295" tIns="29250" rIns="74295"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000000"/>
              </a:solidFill>
              <a:effectLst/>
              <a:uLnTx/>
              <a:uFillTx/>
              <a:latin typeface="NewsGoth for Porsche Com"/>
              <a:ea typeface="+mn-ea"/>
              <a:cs typeface="+mn-cs"/>
            </a:endParaRPr>
          </a:p>
        </p:txBody>
      </p:sp>
      <p:cxnSp>
        <p:nvCxnSpPr>
          <p:cNvPr id="53" name="Gerader Verbinder 97">
            <a:extLst>
              <a:ext uri="{FF2B5EF4-FFF2-40B4-BE49-F238E27FC236}">
                <a16:creationId xmlns:a16="http://schemas.microsoft.com/office/drawing/2014/main" id="{083E568A-BDF4-4BE4-A798-224A805D7004}"/>
              </a:ext>
            </a:extLst>
          </p:cNvPr>
          <p:cNvCxnSpPr>
            <a:cxnSpLocks/>
          </p:cNvCxnSpPr>
          <p:nvPr/>
        </p:nvCxnSpPr>
        <p:spPr>
          <a:xfrm>
            <a:off x="1337283" y="4039974"/>
            <a:ext cx="4664571" cy="0"/>
          </a:xfrm>
          <a:prstGeom prst="line">
            <a:avLst/>
          </a:prstGeom>
          <a:noFill/>
          <a:ln w="12700" cap="rnd" cmpd="sng" algn="ctr">
            <a:solidFill>
              <a:srgbClr val="000000"/>
            </a:solidFill>
            <a:prstDash val="sysDot"/>
          </a:ln>
          <a:effectLst/>
        </p:spPr>
      </p:cxnSp>
      <p:cxnSp>
        <p:nvCxnSpPr>
          <p:cNvPr id="54" name="Gerader Verbinder 98">
            <a:extLst>
              <a:ext uri="{FF2B5EF4-FFF2-40B4-BE49-F238E27FC236}">
                <a16:creationId xmlns:a16="http://schemas.microsoft.com/office/drawing/2014/main" id="{E8DBA558-61E6-D472-06AC-E634122C9079}"/>
              </a:ext>
            </a:extLst>
          </p:cNvPr>
          <p:cNvCxnSpPr>
            <a:cxnSpLocks/>
          </p:cNvCxnSpPr>
          <p:nvPr/>
        </p:nvCxnSpPr>
        <p:spPr>
          <a:xfrm>
            <a:off x="1337283" y="5190995"/>
            <a:ext cx="4664571" cy="0"/>
          </a:xfrm>
          <a:prstGeom prst="line">
            <a:avLst/>
          </a:prstGeom>
          <a:noFill/>
          <a:ln w="12700" cap="rnd" cmpd="sng" algn="ctr">
            <a:solidFill>
              <a:srgbClr val="000000"/>
            </a:solidFill>
            <a:prstDash val="sysDot"/>
          </a:ln>
          <a:effectLst/>
        </p:spPr>
      </p:cxnSp>
      <p:sp>
        <p:nvSpPr>
          <p:cNvPr id="55" name="Textplatzhalter 5">
            <a:extLst>
              <a:ext uri="{FF2B5EF4-FFF2-40B4-BE49-F238E27FC236}">
                <a16:creationId xmlns:a16="http://schemas.microsoft.com/office/drawing/2014/main" id="{548156C5-3E5A-F8DD-7F66-6AD903200D58}"/>
              </a:ext>
            </a:extLst>
          </p:cNvPr>
          <p:cNvSpPr txBox="1">
            <a:spLocks/>
          </p:cNvSpPr>
          <p:nvPr/>
        </p:nvSpPr>
        <p:spPr>
          <a:xfrm>
            <a:off x="1337284" y="3187467"/>
            <a:ext cx="4369415" cy="553998"/>
          </a:xfrm>
          <a:prstGeom prst="rect">
            <a:avLst/>
          </a:prstGeom>
        </p:spPr>
        <p:txBody>
          <a:bodyPr vert="horz" wrap="square" lIns="0" tIns="0" rIns="0" bIns="0" rtlCol="0" anchor="ctr">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1800" b="0" i="0" u="none" strike="noStrike" kern="1200" cap="none" spc="0" normalizeH="0" baseline="0" noProof="0" dirty="0">
                <a:ln>
                  <a:noFill/>
                </a:ln>
                <a:solidFill>
                  <a:srgbClr val="000000"/>
                </a:solidFill>
                <a:effectLst/>
                <a:uLnTx/>
                <a:uFillTx/>
                <a:latin typeface="Public Sans Medium"/>
              </a:rPr>
              <a:t>Understanding the </a:t>
            </a:r>
            <a:r>
              <a:rPr kumimoji="0" lang="en-GB" sz="1800" b="1" i="0" u="none" strike="noStrike" kern="1200" cap="none" spc="0" normalizeH="0" baseline="0" noProof="0" dirty="0">
                <a:ln>
                  <a:noFill/>
                </a:ln>
                <a:solidFill>
                  <a:srgbClr val="FF0000"/>
                </a:solidFill>
                <a:effectLst/>
                <a:uLnTx/>
                <a:uFillTx/>
                <a:latin typeface="Public Sans Medium"/>
              </a:rPr>
              <a:t>Risk and Assessing </a:t>
            </a:r>
            <a:r>
              <a:rPr kumimoji="0" lang="en-GB" sz="1800" b="0" i="0" u="none" strike="noStrike" kern="1200" cap="none" spc="0" normalizeH="0" baseline="0" noProof="0" dirty="0">
                <a:ln>
                  <a:noFill/>
                </a:ln>
                <a:solidFill>
                  <a:srgbClr val="000000"/>
                </a:solidFill>
                <a:effectLst/>
                <a:uLnTx/>
                <a:uFillTx/>
                <a:latin typeface="Public Sans Medium"/>
              </a:rPr>
              <a:t>its Severity</a:t>
            </a:r>
            <a:endParaRPr kumimoji="0" lang="en-US" sz="1800" b="0" i="0" u="none" strike="noStrike" kern="1200" cap="none" spc="0" normalizeH="0" baseline="0" noProof="0" dirty="0">
              <a:ln>
                <a:noFill/>
              </a:ln>
              <a:solidFill>
                <a:srgbClr val="000000"/>
              </a:solidFill>
              <a:effectLst/>
              <a:uLnTx/>
              <a:uFillTx/>
              <a:latin typeface="Public Sans Medium"/>
            </a:endParaRPr>
          </a:p>
        </p:txBody>
      </p:sp>
      <p:sp>
        <p:nvSpPr>
          <p:cNvPr id="56" name="Textplatzhalter 5">
            <a:extLst>
              <a:ext uri="{FF2B5EF4-FFF2-40B4-BE49-F238E27FC236}">
                <a16:creationId xmlns:a16="http://schemas.microsoft.com/office/drawing/2014/main" id="{99748790-0880-B397-7FDC-712913A7251D}"/>
              </a:ext>
            </a:extLst>
          </p:cNvPr>
          <p:cNvSpPr txBox="1">
            <a:spLocks/>
          </p:cNvSpPr>
          <p:nvPr/>
        </p:nvSpPr>
        <p:spPr>
          <a:xfrm>
            <a:off x="1337284" y="4338491"/>
            <a:ext cx="4470684" cy="553998"/>
          </a:xfrm>
          <a:prstGeom prst="rect">
            <a:avLst/>
          </a:prstGeom>
        </p:spPr>
        <p:txBody>
          <a:bodyPr vert="horz" wrap="square" lIns="0" tIns="0" rIns="0" bIns="0" rtlCol="0" anchor="ctr">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1800" b="0" i="0" u="none" strike="noStrike" kern="1200" cap="none" spc="0" normalizeH="0" baseline="0" noProof="0" dirty="0">
                <a:ln>
                  <a:noFill/>
                </a:ln>
                <a:solidFill>
                  <a:srgbClr val="000000"/>
                </a:solidFill>
                <a:effectLst/>
                <a:uLnTx/>
                <a:uFillTx/>
                <a:latin typeface="Public Sans Medium"/>
              </a:rPr>
              <a:t>Understanding and </a:t>
            </a:r>
            <a:r>
              <a:rPr kumimoji="0" lang="en-GB" sz="1800" b="1" i="0" u="none" strike="noStrike" kern="1200" cap="none" spc="0" normalizeH="0" baseline="0" noProof="0" dirty="0">
                <a:ln>
                  <a:noFill/>
                </a:ln>
                <a:solidFill>
                  <a:srgbClr val="FF0000"/>
                </a:solidFill>
                <a:effectLst/>
                <a:uLnTx/>
                <a:uFillTx/>
                <a:latin typeface="Public Sans Medium"/>
              </a:rPr>
              <a:t>Simulating </a:t>
            </a:r>
            <a:r>
              <a:rPr kumimoji="0" lang="en-GB" sz="1800" b="0" i="0" u="none" strike="noStrike" kern="1200" cap="none" spc="0" normalizeH="0" baseline="0" noProof="0" dirty="0">
                <a:ln>
                  <a:noFill/>
                </a:ln>
                <a:solidFill>
                  <a:srgbClr val="000000"/>
                </a:solidFill>
                <a:effectLst/>
                <a:uLnTx/>
                <a:uFillTx/>
                <a:latin typeface="Public Sans Medium"/>
              </a:rPr>
              <a:t>Damages, and Developing </a:t>
            </a:r>
            <a:r>
              <a:rPr kumimoji="0" lang="en-GB" sz="1800" b="1" i="0" u="none" strike="noStrike" kern="1200" cap="none" spc="0" normalizeH="0" baseline="0" noProof="0" dirty="0">
                <a:ln>
                  <a:noFill/>
                </a:ln>
                <a:solidFill>
                  <a:srgbClr val="FF0000"/>
                </a:solidFill>
                <a:effectLst/>
                <a:uLnTx/>
                <a:uFillTx/>
                <a:latin typeface="Public Sans Medium"/>
              </a:rPr>
              <a:t>Mitigations</a:t>
            </a:r>
            <a:endParaRPr kumimoji="0" lang="en-US" sz="1800" b="1" i="0" u="none" strike="noStrike" kern="1200" cap="none" spc="0" normalizeH="0" baseline="0" noProof="0" dirty="0">
              <a:ln>
                <a:noFill/>
              </a:ln>
              <a:solidFill>
                <a:srgbClr val="FF0000"/>
              </a:solidFill>
              <a:effectLst/>
              <a:uLnTx/>
              <a:uFillTx/>
              <a:latin typeface="Public Sans Medium"/>
            </a:endParaRPr>
          </a:p>
        </p:txBody>
      </p:sp>
      <p:sp>
        <p:nvSpPr>
          <p:cNvPr id="57" name="Textplatzhalter 5">
            <a:extLst>
              <a:ext uri="{FF2B5EF4-FFF2-40B4-BE49-F238E27FC236}">
                <a16:creationId xmlns:a16="http://schemas.microsoft.com/office/drawing/2014/main" id="{ED64411C-907C-C612-EAF2-CBD8672B6189}"/>
              </a:ext>
            </a:extLst>
          </p:cNvPr>
          <p:cNvSpPr txBox="1">
            <a:spLocks/>
          </p:cNvSpPr>
          <p:nvPr/>
        </p:nvSpPr>
        <p:spPr>
          <a:xfrm>
            <a:off x="1337284" y="5628009"/>
            <a:ext cx="4369415" cy="276999"/>
          </a:xfrm>
          <a:prstGeom prst="rect">
            <a:avLst/>
          </a:prstGeom>
        </p:spPr>
        <p:txBody>
          <a:bodyPr vert="horz" wrap="square" lIns="0" tIns="0" rIns="0" bIns="0" rtlCol="0" anchor="ctr">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800" dirty="0">
                <a:solidFill>
                  <a:srgbClr val="000000"/>
                </a:solidFill>
                <a:latin typeface="Public Sans Medium"/>
              </a:rPr>
              <a:t>Safe Evacuation - Reliable Communications</a:t>
            </a:r>
            <a:endParaRPr kumimoji="0" lang="en-US" sz="1800" b="1" i="0" u="none" strike="noStrike" kern="1200" cap="none" spc="0" normalizeH="0" baseline="0" noProof="0" dirty="0">
              <a:ln>
                <a:noFill/>
              </a:ln>
              <a:solidFill>
                <a:srgbClr val="E4002B"/>
              </a:solidFill>
              <a:effectLst/>
              <a:uLnTx/>
              <a:uFillTx/>
              <a:latin typeface="Public Sans Medium"/>
            </a:endParaRPr>
          </a:p>
        </p:txBody>
      </p:sp>
      <p:sp>
        <p:nvSpPr>
          <p:cNvPr id="34" name="Rechteck 74">
            <a:extLst>
              <a:ext uri="{FF2B5EF4-FFF2-40B4-BE49-F238E27FC236}">
                <a16:creationId xmlns:a16="http://schemas.microsoft.com/office/drawing/2014/main" id="{8FE09E64-82BF-0B98-9232-D2EDDAA6137A}"/>
              </a:ext>
            </a:extLst>
          </p:cNvPr>
          <p:cNvSpPr/>
          <p:nvPr/>
        </p:nvSpPr>
        <p:spPr>
          <a:xfrm>
            <a:off x="6326466" y="1628800"/>
            <a:ext cx="4528251" cy="4760480"/>
          </a:xfrm>
          <a:prstGeom prst="rect">
            <a:avLst/>
          </a:prstGeom>
          <a:solidFill>
            <a:srgbClr val="445159"/>
          </a:solidFill>
          <a:ln w="19050" cap="flat" cmpd="sng" algn="ctr">
            <a:noFill/>
            <a:prstDash val="solid"/>
          </a:ln>
          <a:effectLst/>
        </p:spPr>
        <p:txBody>
          <a:bodyPr rot="0" spcFirstLastPara="0" vertOverflow="overflow" horzOverflow="overflow" vert="horz" wrap="square" lIns="74295" tIns="29250" rIns="74295"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000000"/>
              </a:solidFill>
              <a:effectLst/>
              <a:uLnTx/>
              <a:uFillTx/>
              <a:latin typeface="NewsGoth for Porsche Com"/>
              <a:ea typeface="+mn-ea"/>
              <a:cs typeface="+mn-cs"/>
            </a:endParaRPr>
          </a:p>
        </p:txBody>
      </p:sp>
      <p:cxnSp>
        <p:nvCxnSpPr>
          <p:cNvPr id="35" name="Gerader Verbinder 84">
            <a:extLst>
              <a:ext uri="{FF2B5EF4-FFF2-40B4-BE49-F238E27FC236}">
                <a16:creationId xmlns:a16="http://schemas.microsoft.com/office/drawing/2014/main" id="{9D955BDE-DBB8-709F-5652-6EAE945C2FDB}"/>
              </a:ext>
            </a:extLst>
          </p:cNvPr>
          <p:cNvCxnSpPr>
            <a:cxnSpLocks/>
          </p:cNvCxnSpPr>
          <p:nvPr/>
        </p:nvCxnSpPr>
        <p:spPr>
          <a:xfrm>
            <a:off x="6675141" y="2919420"/>
            <a:ext cx="3727973" cy="0"/>
          </a:xfrm>
          <a:prstGeom prst="line">
            <a:avLst/>
          </a:prstGeom>
          <a:noFill/>
          <a:ln w="28575" cap="flat" cmpd="sng" algn="ctr">
            <a:solidFill>
              <a:srgbClr val="FFFFFF"/>
            </a:solidFill>
            <a:prstDash val="solid"/>
          </a:ln>
          <a:effectLst/>
        </p:spPr>
      </p:cxnSp>
      <p:sp>
        <p:nvSpPr>
          <p:cNvPr id="36" name="Textplatzhalter 5">
            <a:extLst>
              <a:ext uri="{FF2B5EF4-FFF2-40B4-BE49-F238E27FC236}">
                <a16:creationId xmlns:a16="http://schemas.microsoft.com/office/drawing/2014/main" id="{04A2628A-30E5-54B0-312D-48DB7AC82F9B}"/>
              </a:ext>
            </a:extLst>
          </p:cNvPr>
          <p:cNvSpPr txBox="1">
            <a:spLocks/>
          </p:cNvSpPr>
          <p:nvPr/>
        </p:nvSpPr>
        <p:spPr>
          <a:xfrm>
            <a:off x="6666876" y="2202464"/>
            <a:ext cx="3017469" cy="369332"/>
          </a:xfrm>
          <a:prstGeom prst="rect">
            <a:avLst/>
          </a:prstGeom>
        </p:spPr>
        <p:txBody>
          <a:bodyPr vert="horz" wrap="square" lIns="0" tIns="0" rIns="0" bIns="0" rtlCol="0" anchor="ctr">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2400" b="1" dirty="0">
                <a:solidFill>
                  <a:srgbClr val="FFFFFF"/>
                </a:solidFill>
                <a:latin typeface="Public Sans Medium"/>
              </a:rPr>
              <a:t>Solutions</a:t>
            </a:r>
            <a:endParaRPr kumimoji="0" lang="en-US" sz="2400" b="1" i="0" u="none" strike="noStrike" kern="1200" cap="none" spc="0" normalizeH="0" baseline="0" noProof="0" dirty="0">
              <a:ln>
                <a:noFill/>
              </a:ln>
              <a:solidFill>
                <a:srgbClr val="FFFFFF"/>
              </a:solidFill>
              <a:effectLst/>
              <a:uLnTx/>
              <a:uFillTx/>
              <a:latin typeface="Public Sans Medium"/>
            </a:endParaRPr>
          </a:p>
        </p:txBody>
      </p:sp>
      <p:sp>
        <p:nvSpPr>
          <p:cNvPr id="37" name="Gleichschenkliges Dreieck 86">
            <a:extLst>
              <a:ext uri="{FF2B5EF4-FFF2-40B4-BE49-F238E27FC236}">
                <a16:creationId xmlns:a16="http://schemas.microsoft.com/office/drawing/2014/main" id="{53F52DC3-A266-49EA-9791-388DAFECC09C}"/>
              </a:ext>
            </a:extLst>
          </p:cNvPr>
          <p:cNvSpPr>
            <a:spLocks noChangeAspect="1"/>
          </p:cNvSpPr>
          <p:nvPr/>
        </p:nvSpPr>
        <p:spPr>
          <a:xfrm rot="5400000">
            <a:off x="6236282" y="2266048"/>
            <a:ext cx="360741" cy="180371"/>
          </a:xfrm>
          <a:prstGeom prst="triangle">
            <a:avLst/>
          </a:prstGeom>
          <a:solidFill>
            <a:srgbClr val="FFFFFF"/>
          </a:solidFill>
          <a:ln w="12700" cap="flat" cmpd="sng" algn="ctr">
            <a:noFill/>
            <a:prstDash val="solid"/>
          </a:ln>
          <a:effectLst/>
        </p:spPr>
        <p:txBody>
          <a:bodyPr rot="0" spcFirstLastPara="0" vertOverflow="overflow" horzOverflow="overflow" vert="horz" wrap="square" lIns="74295" tIns="29250" rIns="74295"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000000"/>
              </a:solidFill>
              <a:effectLst/>
              <a:uLnTx/>
              <a:uFillTx/>
              <a:latin typeface="NewsGoth for Porsche Com"/>
              <a:ea typeface="+mn-ea"/>
              <a:cs typeface="+mn-cs"/>
            </a:endParaRPr>
          </a:p>
        </p:txBody>
      </p:sp>
      <p:cxnSp>
        <p:nvCxnSpPr>
          <p:cNvPr id="38" name="Gerader Verbinder 106">
            <a:extLst>
              <a:ext uri="{FF2B5EF4-FFF2-40B4-BE49-F238E27FC236}">
                <a16:creationId xmlns:a16="http://schemas.microsoft.com/office/drawing/2014/main" id="{7C25DE17-BCE1-F13E-4D18-5EEE39CF5BED}"/>
              </a:ext>
            </a:extLst>
          </p:cNvPr>
          <p:cNvCxnSpPr>
            <a:cxnSpLocks/>
          </p:cNvCxnSpPr>
          <p:nvPr/>
        </p:nvCxnSpPr>
        <p:spPr>
          <a:xfrm>
            <a:off x="6675141" y="4039975"/>
            <a:ext cx="3727973" cy="0"/>
          </a:xfrm>
          <a:prstGeom prst="line">
            <a:avLst/>
          </a:prstGeom>
          <a:noFill/>
          <a:ln w="12700" cap="rnd" cmpd="sng" algn="ctr">
            <a:solidFill>
              <a:srgbClr val="FFFFFF"/>
            </a:solidFill>
            <a:prstDash val="sysDot"/>
          </a:ln>
          <a:effectLst/>
        </p:spPr>
      </p:cxnSp>
      <p:cxnSp>
        <p:nvCxnSpPr>
          <p:cNvPr id="39" name="Gerader Verbinder 107">
            <a:extLst>
              <a:ext uri="{FF2B5EF4-FFF2-40B4-BE49-F238E27FC236}">
                <a16:creationId xmlns:a16="http://schemas.microsoft.com/office/drawing/2014/main" id="{B0945851-C753-7FF5-6964-0C0FE0A035C5}"/>
              </a:ext>
            </a:extLst>
          </p:cNvPr>
          <p:cNvCxnSpPr>
            <a:cxnSpLocks/>
          </p:cNvCxnSpPr>
          <p:nvPr/>
        </p:nvCxnSpPr>
        <p:spPr>
          <a:xfrm>
            <a:off x="6675141" y="5190996"/>
            <a:ext cx="3727973" cy="0"/>
          </a:xfrm>
          <a:prstGeom prst="line">
            <a:avLst/>
          </a:prstGeom>
          <a:noFill/>
          <a:ln w="12700" cap="rnd" cmpd="sng" algn="ctr">
            <a:solidFill>
              <a:srgbClr val="FFFFFF"/>
            </a:solidFill>
            <a:prstDash val="sysDot"/>
          </a:ln>
          <a:effectLst/>
        </p:spPr>
      </p:cxnSp>
      <p:sp>
        <p:nvSpPr>
          <p:cNvPr id="40" name="Textplatzhalter 5">
            <a:extLst>
              <a:ext uri="{FF2B5EF4-FFF2-40B4-BE49-F238E27FC236}">
                <a16:creationId xmlns:a16="http://schemas.microsoft.com/office/drawing/2014/main" id="{813EC397-D085-A751-E1F5-17CFC0723C4C}"/>
              </a:ext>
            </a:extLst>
          </p:cNvPr>
          <p:cNvSpPr txBox="1">
            <a:spLocks/>
          </p:cNvSpPr>
          <p:nvPr/>
        </p:nvSpPr>
        <p:spPr>
          <a:xfrm>
            <a:off x="6675140" y="3325965"/>
            <a:ext cx="4029371" cy="276999"/>
          </a:xfrm>
          <a:prstGeom prst="rect">
            <a:avLst/>
          </a:prstGeom>
        </p:spPr>
        <p:txBody>
          <a:bodyPr vert="horz" wrap="square" lIns="0" tIns="0" rIns="0" bIns="0" rtlCol="0" anchor="ctr">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800" b="0" i="0" u="none" strike="noStrike" kern="1200" cap="none" spc="0" normalizeH="0" baseline="0" noProof="0" dirty="0">
                <a:ln>
                  <a:noFill/>
                </a:ln>
                <a:solidFill>
                  <a:srgbClr val="FFFFFF"/>
                </a:solidFill>
                <a:effectLst/>
                <a:uLnTx/>
                <a:uFillTx/>
                <a:latin typeface="Public Sans Medium"/>
              </a:rPr>
              <a:t>Disaster </a:t>
            </a:r>
            <a:r>
              <a:rPr kumimoji="0" lang="en-US" sz="1800" b="1" i="0" u="none" strike="noStrike" kern="1200" cap="none" spc="0" normalizeH="0" baseline="0" noProof="0" dirty="0">
                <a:ln>
                  <a:noFill/>
                </a:ln>
                <a:solidFill>
                  <a:srgbClr val="FFFFFF"/>
                </a:solidFill>
                <a:effectLst/>
                <a:uLnTx/>
                <a:uFillTx/>
                <a:latin typeface="Public Sans Medium"/>
              </a:rPr>
              <a:t>Management Planning</a:t>
            </a:r>
            <a:endParaRPr kumimoji="0" lang="en-US" sz="1800" b="1" i="0" u="none" strike="noStrike" kern="1200" cap="none" spc="0" normalizeH="0" baseline="0" noProof="0" dirty="0">
              <a:ln>
                <a:noFill/>
              </a:ln>
              <a:solidFill>
                <a:schemeClr val="bg1"/>
              </a:solidFill>
              <a:effectLst/>
              <a:uLnTx/>
              <a:uFillTx/>
              <a:latin typeface="Public Sans Medium"/>
            </a:endParaRPr>
          </a:p>
        </p:txBody>
      </p:sp>
      <p:sp>
        <p:nvSpPr>
          <p:cNvPr id="41" name="Textplatzhalter 5">
            <a:extLst>
              <a:ext uri="{FF2B5EF4-FFF2-40B4-BE49-F238E27FC236}">
                <a16:creationId xmlns:a16="http://schemas.microsoft.com/office/drawing/2014/main" id="{C07C90E9-DAE2-A4F6-593E-90EE0B7345A7}"/>
              </a:ext>
            </a:extLst>
          </p:cNvPr>
          <p:cNvSpPr txBox="1">
            <a:spLocks/>
          </p:cNvSpPr>
          <p:nvPr/>
        </p:nvSpPr>
        <p:spPr>
          <a:xfrm>
            <a:off x="6675140" y="4199989"/>
            <a:ext cx="3957364" cy="830997"/>
          </a:xfrm>
          <a:prstGeom prst="rect">
            <a:avLst/>
          </a:prstGeom>
        </p:spPr>
        <p:txBody>
          <a:bodyPr vert="horz" wrap="square" lIns="0" tIns="0" rIns="0" bIns="0" rtlCol="0" anchor="ctr">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800" b="1" i="0" u="none" strike="noStrike" kern="1200" cap="none" spc="0" normalizeH="0" baseline="0" noProof="0" dirty="0">
                <a:ln>
                  <a:noFill/>
                </a:ln>
                <a:solidFill>
                  <a:srgbClr val="FFFFFF"/>
                </a:solidFill>
                <a:effectLst/>
                <a:uLnTx/>
                <a:uFillTx/>
                <a:latin typeface="Public Sans Medium"/>
              </a:rPr>
              <a:t>Training</a:t>
            </a:r>
            <a:r>
              <a:rPr kumimoji="0" lang="en-US" sz="1800" b="0" i="0" u="none" strike="noStrike" kern="1200" cap="none" spc="0" normalizeH="0" baseline="0" noProof="0" dirty="0">
                <a:ln>
                  <a:noFill/>
                </a:ln>
                <a:solidFill>
                  <a:srgbClr val="FFFFFF"/>
                </a:solidFill>
                <a:effectLst/>
                <a:uLnTx/>
                <a:uFillTx/>
                <a:latin typeface="Public Sans Medium"/>
              </a:rPr>
              <a:t> and Preparedness - Risk Reduction Strategies</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800" b="0" i="0" u="none" strike="noStrike" kern="1200" cap="none" spc="0" normalizeH="0" baseline="0" noProof="0" dirty="0">
                <a:ln>
                  <a:noFill/>
                </a:ln>
                <a:solidFill>
                  <a:srgbClr val="FFFFFF"/>
                </a:solidFill>
                <a:effectLst/>
                <a:uLnTx/>
                <a:uFillTx/>
                <a:latin typeface="Public Sans Medium"/>
              </a:rPr>
              <a:t>Environmental </a:t>
            </a:r>
            <a:r>
              <a:rPr kumimoji="0" lang="en-US" sz="1800" b="1" i="0" u="none" strike="noStrike" kern="1200" cap="none" spc="0" normalizeH="0" baseline="0" noProof="0" dirty="0">
                <a:ln>
                  <a:noFill/>
                </a:ln>
                <a:solidFill>
                  <a:srgbClr val="FFFFFF"/>
                </a:solidFill>
                <a:effectLst/>
                <a:uLnTx/>
                <a:uFillTx/>
                <a:latin typeface="Public Sans Medium"/>
              </a:rPr>
              <a:t>Sustainability</a:t>
            </a:r>
            <a:endParaRPr kumimoji="0" lang="en-US" sz="1800" i="0" u="none" strike="noStrike" kern="1200" cap="none" spc="0" normalizeH="0" baseline="0" noProof="0" dirty="0">
              <a:ln>
                <a:noFill/>
              </a:ln>
              <a:solidFill>
                <a:srgbClr val="FFFFFF"/>
              </a:solidFill>
              <a:effectLst/>
              <a:uLnTx/>
              <a:uFillTx/>
              <a:latin typeface="Public Sans Medium"/>
            </a:endParaRPr>
          </a:p>
        </p:txBody>
      </p:sp>
      <p:sp>
        <p:nvSpPr>
          <p:cNvPr id="42" name="Textplatzhalter 5">
            <a:extLst>
              <a:ext uri="{FF2B5EF4-FFF2-40B4-BE49-F238E27FC236}">
                <a16:creationId xmlns:a16="http://schemas.microsoft.com/office/drawing/2014/main" id="{C582A874-28D7-58C9-7124-021593232CAC}"/>
              </a:ext>
            </a:extLst>
          </p:cNvPr>
          <p:cNvSpPr txBox="1">
            <a:spLocks/>
          </p:cNvSpPr>
          <p:nvPr/>
        </p:nvSpPr>
        <p:spPr>
          <a:xfrm>
            <a:off x="6675140" y="5489510"/>
            <a:ext cx="3727974" cy="553998"/>
          </a:xfrm>
          <a:prstGeom prst="rect">
            <a:avLst/>
          </a:prstGeom>
        </p:spPr>
        <p:txBody>
          <a:bodyPr vert="horz" wrap="square" lIns="0" tIns="0" rIns="0" bIns="0" rtlCol="0" anchor="ctr">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800" b="0" i="0" u="none" strike="noStrike" kern="1200" cap="none" spc="0" normalizeH="0" baseline="0" noProof="0" dirty="0">
                <a:ln>
                  <a:noFill/>
                </a:ln>
                <a:solidFill>
                  <a:srgbClr val="FFFFFF"/>
                </a:solidFill>
                <a:effectLst/>
                <a:uLnTx/>
                <a:uFillTx/>
                <a:latin typeface="Public Sans Medium"/>
              </a:rPr>
              <a:t>Improving pre- and </a:t>
            </a:r>
            <a:r>
              <a:rPr lang="en-US" sz="1800" dirty="0">
                <a:solidFill>
                  <a:srgbClr val="FFFFFF"/>
                </a:solidFill>
                <a:latin typeface="Public Sans Medium"/>
              </a:rPr>
              <a:t>post-disaster </a:t>
            </a:r>
            <a:r>
              <a:rPr kumimoji="0" lang="en-US" sz="1800" b="0" i="0" u="none" strike="noStrike" kern="1200" cap="none" spc="0" normalizeH="0" baseline="0" noProof="0" dirty="0">
                <a:ln>
                  <a:noFill/>
                </a:ln>
                <a:solidFill>
                  <a:srgbClr val="FFFFFF"/>
                </a:solidFill>
                <a:effectLst/>
                <a:uLnTx/>
                <a:uFillTx/>
                <a:latin typeface="Public Sans Medium"/>
              </a:rPr>
              <a:t>Communication Technologies</a:t>
            </a:r>
            <a:endParaRPr kumimoji="0" lang="en-US" sz="1800" b="1" i="0" u="none" strike="noStrike" kern="1200" cap="none" spc="0" normalizeH="0" baseline="0" noProof="0" dirty="0">
              <a:ln>
                <a:noFill/>
              </a:ln>
              <a:solidFill>
                <a:srgbClr val="FFFFFF"/>
              </a:solidFill>
              <a:effectLst/>
              <a:uLnTx/>
              <a:uFillTx/>
              <a:latin typeface="Public Sans Medium"/>
            </a:endParaRPr>
          </a:p>
        </p:txBody>
      </p:sp>
      <p:grpSp>
        <p:nvGrpSpPr>
          <p:cNvPr id="43" name="Group 59">
            <a:extLst>
              <a:ext uri="{FF2B5EF4-FFF2-40B4-BE49-F238E27FC236}">
                <a16:creationId xmlns:a16="http://schemas.microsoft.com/office/drawing/2014/main" id="{07B20380-3A78-4FDB-B168-E7EF8050F670}"/>
              </a:ext>
            </a:extLst>
          </p:cNvPr>
          <p:cNvGrpSpPr>
            <a:grpSpLocks noChangeAspect="1"/>
          </p:cNvGrpSpPr>
          <p:nvPr/>
        </p:nvGrpSpPr>
        <p:grpSpPr bwMode="auto">
          <a:xfrm>
            <a:off x="9804970" y="2073743"/>
            <a:ext cx="598144" cy="599071"/>
            <a:chOff x="2192" y="-759"/>
            <a:chExt cx="1290" cy="1292"/>
          </a:xfrm>
          <a:solidFill>
            <a:srgbClr val="FFFFFF"/>
          </a:solidFill>
        </p:grpSpPr>
        <p:sp>
          <p:nvSpPr>
            <p:cNvPr id="44" name="Freeform 60">
              <a:extLst>
                <a:ext uri="{FF2B5EF4-FFF2-40B4-BE49-F238E27FC236}">
                  <a16:creationId xmlns:a16="http://schemas.microsoft.com/office/drawing/2014/main" id="{B56CC3D7-83F1-4F00-A1B6-58B62FB49111}"/>
                </a:ext>
              </a:extLst>
            </p:cNvPr>
            <p:cNvSpPr>
              <a:spLocks/>
            </p:cNvSpPr>
            <p:nvPr/>
          </p:nvSpPr>
          <p:spPr bwMode="auto">
            <a:xfrm>
              <a:off x="2814" y="-759"/>
              <a:ext cx="668" cy="670"/>
            </a:xfrm>
            <a:custGeom>
              <a:avLst/>
              <a:gdLst>
                <a:gd name="T0" fmla="*/ 212 w 281"/>
                <a:gd name="T1" fmla="*/ 70 h 282"/>
                <a:gd name="T2" fmla="*/ 209 w 281"/>
                <a:gd name="T3" fmla="*/ 0 h 282"/>
                <a:gd name="T4" fmla="*/ 137 w 281"/>
                <a:gd name="T5" fmla="*/ 72 h 282"/>
                <a:gd name="T6" fmla="*/ 137 w 281"/>
                <a:gd name="T7" fmla="*/ 120 h 282"/>
                <a:gd name="T8" fmla="*/ 9 w 281"/>
                <a:gd name="T9" fmla="*/ 248 h 282"/>
                <a:gd name="T10" fmla="*/ 5 w 281"/>
                <a:gd name="T11" fmla="*/ 277 h 282"/>
                <a:gd name="T12" fmla="*/ 33 w 281"/>
                <a:gd name="T13" fmla="*/ 272 h 282"/>
                <a:gd name="T14" fmla="*/ 161 w 281"/>
                <a:gd name="T15" fmla="*/ 144 h 282"/>
                <a:gd name="T16" fmla="*/ 209 w 281"/>
                <a:gd name="T17" fmla="*/ 144 h 282"/>
                <a:gd name="T18" fmla="*/ 281 w 281"/>
                <a:gd name="T19" fmla="*/ 72 h 282"/>
                <a:gd name="T20" fmla="*/ 212 w 281"/>
                <a:gd name="T21" fmla="*/ 7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1" h="282">
                  <a:moveTo>
                    <a:pt x="212" y="70"/>
                  </a:moveTo>
                  <a:cubicBezTo>
                    <a:pt x="209" y="0"/>
                    <a:pt x="209" y="0"/>
                    <a:pt x="209" y="0"/>
                  </a:cubicBezTo>
                  <a:cubicBezTo>
                    <a:pt x="137" y="72"/>
                    <a:pt x="137" y="72"/>
                    <a:pt x="137" y="72"/>
                  </a:cubicBezTo>
                  <a:cubicBezTo>
                    <a:pt x="137" y="120"/>
                    <a:pt x="137" y="120"/>
                    <a:pt x="137" y="120"/>
                  </a:cubicBezTo>
                  <a:cubicBezTo>
                    <a:pt x="9" y="248"/>
                    <a:pt x="9" y="248"/>
                    <a:pt x="9" y="248"/>
                  </a:cubicBezTo>
                  <a:cubicBezTo>
                    <a:pt x="4" y="253"/>
                    <a:pt x="0" y="272"/>
                    <a:pt x="5" y="277"/>
                  </a:cubicBezTo>
                  <a:cubicBezTo>
                    <a:pt x="10" y="282"/>
                    <a:pt x="28" y="278"/>
                    <a:pt x="33" y="272"/>
                  </a:cubicBezTo>
                  <a:cubicBezTo>
                    <a:pt x="161" y="144"/>
                    <a:pt x="161" y="144"/>
                    <a:pt x="161" y="144"/>
                  </a:cubicBezTo>
                  <a:cubicBezTo>
                    <a:pt x="209" y="144"/>
                    <a:pt x="209" y="144"/>
                    <a:pt x="209" y="144"/>
                  </a:cubicBezTo>
                  <a:cubicBezTo>
                    <a:pt x="281" y="72"/>
                    <a:pt x="281" y="72"/>
                    <a:pt x="281" y="72"/>
                  </a:cubicBezTo>
                  <a:lnTo>
                    <a:pt x="212" y="70"/>
                  </a:ln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srgbClr val="000000"/>
                </a:solidFill>
                <a:effectLst/>
                <a:uLnTx/>
                <a:uFillTx/>
                <a:latin typeface="NewsGoth for Porsche Com"/>
                <a:ea typeface="+mn-ea"/>
              </a:endParaRPr>
            </a:p>
          </p:txBody>
        </p:sp>
        <p:sp>
          <p:nvSpPr>
            <p:cNvPr id="45" name="Freeform 61">
              <a:extLst>
                <a:ext uri="{FF2B5EF4-FFF2-40B4-BE49-F238E27FC236}">
                  <a16:creationId xmlns:a16="http://schemas.microsoft.com/office/drawing/2014/main" id="{1FFAA02B-7563-9B81-4827-D5E133EF9882}"/>
                </a:ext>
              </a:extLst>
            </p:cNvPr>
            <p:cNvSpPr>
              <a:spLocks/>
            </p:cNvSpPr>
            <p:nvPr/>
          </p:nvSpPr>
          <p:spPr bwMode="auto">
            <a:xfrm>
              <a:off x="2192" y="-759"/>
              <a:ext cx="1290" cy="1292"/>
            </a:xfrm>
            <a:custGeom>
              <a:avLst/>
              <a:gdLst>
                <a:gd name="T0" fmla="*/ 471 w 543"/>
                <a:gd name="T1" fmla="*/ 178 h 544"/>
                <a:gd name="T2" fmla="*/ 492 w 543"/>
                <a:gd name="T3" fmla="*/ 272 h 544"/>
                <a:gd name="T4" fmla="*/ 272 w 543"/>
                <a:gd name="T5" fmla="*/ 493 h 544"/>
                <a:gd name="T6" fmla="*/ 51 w 543"/>
                <a:gd name="T7" fmla="*/ 272 h 544"/>
                <a:gd name="T8" fmla="*/ 272 w 543"/>
                <a:gd name="T9" fmla="*/ 51 h 544"/>
                <a:gd name="T10" fmla="*/ 365 w 543"/>
                <a:gd name="T11" fmla="*/ 72 h 544"/>
                <a:gd name="T12" fmla="*/ 375 w 543"/>
                <a:gd name="T13" fmla="*/ 48 h 544"/>
                <a:gd name="T14" fmla="*/ 394 w 543"/>
                <a:gd name="T15" fmla="*/ 29 h 544"/>
                <a:gd name="T16" fmla="*/ 272 w 543"/>
                <a:gd name="T17" fmla="*/ 0 h 544"/>
                <a:gd name="T18" fmla="*/ 0 w 543"/>
                <a:gd name="T19" fmla="*/ 272 h 544"/>
                <a:gd name="T20" fmla="*/ 272 w 543"/>
                <a:gd name="T21" fmla="*/ 544 h 544"/>
                <a:gd name="T22" fmla="*/ 543 w 543"/>
                <a:gd name="T23" fmla="*/ 272 h 544"/>
                <a:gd name="T24" fmla="*/ 514 w 543"/>
                <a:gd name="T25" fmla="*/ 149 h 544"/>
                <a:gd name="T26" fmla="*/ 495 w 543"/>
                <a:gd name="T27" fmla="*/ 168 h 544"/>
                <a:gd name="T28" fmla="*/ 471 w 543"/>
                <a:gd name="T29" fmla="*/ 178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3" h="544">
                  <a:moveTo>
                    <a:pt x="471" y="178"/>
                  </a:moveTo>
                  <a:cubicBezTo>
                    <a:pt x="485" y="207"/>
                    <a:pt x="492" y="238"/>
                    <a:pt x="492" y="272"/>
                  </a:cubicBezTo>
                  <a:cubicBezTo>
                    <a:pt x="492" y="394"/>
                    <a:pt x="393" y="493"/>
                    <a:pt x="272" y="493"/>
                  </a:cubicBezTo>
                  <a:cubicBezTo>
                    <a:pt x="150" y="493"/>
                    <a:pt x="51" y="394"/>
                    <a:pt x="51" y="272"/>
                  </a:cubicBezTo>
                  <a:cubicBezTo>
                    <a:pt x="51" y="150"/>
                    <a:pt x="150" y="51"/>
                    <a:pt x="272" y="51"/>
                  </a:cubicBezTo>
                  <a:cubicBezTo>
                    <a:pt x="305" y="51"/>
                    <a:pt x="337" y="59"/>
                    <a:pt x="365" y="72"/>
                  </a:cubicBezTo>
                  <a:cubicBezTo>
                    <a:pt x="365" y="63"/>
                    <a:pt x="369" y="54"/>
                    <a:pt x="375" y="48"/>
                  </a:cubicBezTo>
                  <a:cubicBezTo>
                    <a:pt x="394" y="29"/>
                    <a:pt x="394" y="29"/>
                    <a:pt x="394" y="29"/>
                  </a:cubicBezTo>
                  <a:cubicBezTo>
                    <a:pt x="357" y="11"/>
                    <a:pt x="316" y="0"/>
                    <a:pt x="272" y="0"/>
                  </a:cubicBezTo>
                  <a:cubicBezTo>
                    <a:pt x="121" y="0"/>
                    <a:pt x="0" y="122"/>
                    <a:pt x="0" y="272"/>
                  </a:cubicBezTo>
                  <a:cubicBezTo>
                    <a:pt x="0" y="422"/>
                    <a:pt x="121" y="544"/>
                    <a:pt x="272" y="544"/>
                  </a:cubicBezTo>
                  <a:cubicBezTo>
                    <a:pt x="422" y="544"/>
                    <a:pt x="543" y="422"/>
                    <a:pt x="543" y="272"/>
                  </a:cubicBezTo>
                  <a:cubicBezTo>
                    <a:pt x="543" y="228"/>
                    <a:pt x="533" y="186"/>
                    <a:pt x="514" y="149"/>
                  </a:cubicBezTo>
                  <a:cubicBezTo>
                    <a:pt x="495" y="168"/>
                    <a:pt x="495" y="168"/>
                    <a:pt x="495" y="168"/>
                  </a:cubicBezTo>
                  <a:cubicBezTo>
                    <a:pt x="489" y="175"/>
                    <a:pt x="480" y="178"/>
                    <a:pt x="471" y="178"/>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srgbClr val="000000"/>
                </a:solidFill>
                <a:effectLst/>
                <a:uLnTx/>
                <a:uFillTx/>
                <a:latin typeface="NewsGoth for Porsche Com"/>
                <a:ea typeface="+mn-ea"/>
              </a:endParaRPr>
            </a:p>
          </p:txBody>
        </p:sp>
        <p:sp>
          <p:nvSpPr>
            <p:cNvPr id="46" name="Freeform 62">
              <a:extLst>
                <a:ext uri="{FF2B5EF4-FFF2-40B4-BE49-F238E27FC236}">
                  <a16:creationId xmlns:a16="http://schemas.microsoft.com/office/drawing/2014/main" id="{AFC43606-2447-B48F-12F2-EB8F975517A2}"/>
                </a:ext>
              </a:extLst>
            </p:cNvPr>
            <p:cNvSpPr>
              <a:spLocks/>
            </p:cNvSpPr>
            <p:nvPr/>
          </p:nvSpPr>
          <p:spPr bwMode="auto">
            <a:xfrm>
              <a:off x="2434" y="-517"/>
              <a:ext cx="805" cy="808"/>
            </a:xfrm>
            <a:custGeom>
              <a:avLst/>
              <a:gdLst>
                <a:gd name="T0" fmla="*/ 293 w 339"/>
                <a:gd name="T1" fmla="*/ 170 h 340"/>
                <a:gd name="T2" fmla="*/ 170 w 339"/>
                <a:gd name="T3" fmla="*/ 293 h 340"/>
                <a:gd name="T4" fmla="*/ 46 w 339"/>
                <a:gd name="T5" fmla="*/ 170 h 340"/>
                <a:gd name="T6" fmla="*/ 170 w 339"/>
                <a:gd name="T7" fmla="*/ 47 h 340"/>
                <a:gd name="T8" fmla="*/ 213 w 339"/>
                <a:gd name="T9" fmla="*/ 55 h 340"/>
                <a:gd name="T10" fmla="*/ 248 w 339"/>
                <a:gd name="T11" fmla="*/ 19 h 340"/>
                <a:gd name="T12" fmla="*/ 170 w 339"/>
                <a:gd name="T13" fmla="*/ 0 h 340"/>
                <a:gd name="T14" fmla="*/ 0 w 339"/>
                <a:gd name="T15" fmla="*/ 170 h 340"/>
                <a:gd name="T16" fmla="*/ 170 w 339"/>
                <a:gd name="T17" fmla="*/ 340 h 340"/>
                <a:gd name="T18" fmla="*/ 339 w 339"/>
                <a:gd name="T19" fmla="*/ 170 h 340"/>
                <a:gd name="T20" fmla="*/ 320 w 339"/>
                <a:gd name="T21" fmla="*/ 91 h 340"/>
                <a:gd name="T22" fmla="*/ 285 w 339"/>
                <a:gd name="T23" fmla="*/ 127 h 340"/>
                <a:gd name="T24" fmla="*/ 293 w 339"/>
                <a:gd name="T25" fmla="*/ 17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9" h="340">
                  <a:moveTo>
                    <a:pt x="293" y="170"/>
                  </a:moveTo>
                  <a:cubicBezTo>
                    <a:pt x="293" y="238"/>
                    <a:pt x="237" y="293"/>
                    <a:pt x="170" y="293"/>
                  </a:cubicBezTo>
                  <a:cubicBezTo>
                    <a:pt x="102" y="293"/>
                    <a:pt x="46" y="238"/>
                    <a:pt x="46" y="170"/>
                  </a:cubicBezTo>
                  <a:cubicBezTo>
                    <a:pt x="46" y="102"/>
                    <a:pt x="102" y="47"/>
                    <a:pt x="170" y="47"/>
                  </a:cubicBezTo>
                  <a:cubicBezTo>
                    <a:pt x="185" y="47"/>
                    <a:pt x="199" y="49"/>
                    <a:pt x="213" y="55"/>
                  </a:cubicBezTo>
                  <a:cubicBezTo>
                    <a:pt x="248" y="19"/>
                    <a:pt x="248" y="19"/>
                    <a:pt x="248" y="19"/>
                  </a:cubicBezTo>
                  <a:cubicBezTo>
                    <a:pt x="225" y="7"/>
                    <a:pt x="198" y="0"/>
                    <a:pt x="170" y="0"/>
                  </a:cubicBezTo>
                  <a:cubicBezTo>
                    <a:pt x="76" y="0"/>
                    <a:pt x="0" y="76"/>
                    <a:pt x="0" y="170"/>
                  </a:cubicBezTo>
                  <a:cubicBezTo>
                    <a:pt x="0" y="264"/>
                    <a:pt x="76" y="340"/>
                    <a:pt x="170" y="340"/>
                  </a:cubicBezTo>
                  <a:cubicBezTo>
                    <a:pt x="263" y="340"/>
                    <a:pt x="339" y="264"/>
                    <a:pt x="339" y="170"/>
                  </a:cubicBezTo>
                  <a:cubicBezTo>
                    <a:pt x="339" y="142"/>
                    <a:pt x="332" y="115"/>
                    <a:pt x="320" y="91"/>
                  </a:cubicBezTo>
                  <a:cubicBezTo>
                    <a:pt x="285" y="127"/>
                    <a:pt x="285" y="127"/>
                    <a:pt x="285" y="127"/>
                  </a:cubicBezTo>
                  <a:cubicBezTo>
                    <a:pt x="290" y="140"/>
                    <a:pt x="293" y="155"/>
                    <a:pt x="293" y="170"/>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srgbClr val="000000"/>
                </a:solidFill>
                <a:effectLst/>
                <a:uLnTx/>
                <a:uFillTx/>
                <a:latin typeface="NewsGoth for Porsche Com"/>
                <a:ea typeface="+mn-ea"/>
              </a:endParaRPr>
            </a:p>
          </p:txBody>
        </p:sp>
        <p:sp>
          <p:nvSpPr>
            <p:cNvPr id="47" name="Freeform 63">
              <a:extLst>
                <a:ext uri="{FF2B5EF4-FFF2-40B4-BE49-F238E27FC236}">
                  <a16:creationId xmlns:a16="http://schemas.microsoft.com/office/drawing/2014/main" id="{5B061E08-C136-B988-6163-0CBF307370B0}"/>
                </a:ext>
              </a:extLst>
            </p:cNvPr>
            <p:cNvSpPr>
              <a:spLocks/>
            </p:cNvSpPr>
            <p:nvPr/>
          </p:nvSpPr>
          <p:spPr bwMode="auto">
            <a:xfrm>
              <a:off x="2655" y="-296"/>
              <a:ext cx="363" cy="364"/>
            </a:xfrm>
            <a:custGeom>
              <a:avLst/>
              <a:gdLst>
                <a:gd name="T0" fmla="*/ 123 w 153"/>
                <a:gd name="T1" fmla="*/ 101 h 153"/>
                <a:gd name="T2" fmla="*/ 80 w 153"/>
                <a:gd name="T3" fmla="*/ 117 h 153"/>
                <a:gd name="T4" fmla="*/ 49 w 153"/>
                <a:gd name="T5" fmla="*/ 105 h 153"/>
                <a:gd name="T6" fmla="*/ 37 w 153"/>
                <a:gd name="T7" fmla="*/ 74 h 153"/>
                <a:gd name="T8" fmla="*/ 52 w 153"/>
                <a:gd name="T9" fmla="*/ 30 h 153"/>
                <a:gd name="T10" fmla="*/ 53 w 153"/>
                <a:gd name="T11" fmla="*/ 30 h 153"/>
                <a:gd name="T12" fmla="*/ 82 w 153"/>
                <a:gd name="T13" fmla="*/ 1 h 153"/>
                <a:gd name="T14" fmla="*/ 77 w 153"/>
                <a:gd name="T15" fmla="*/ 0 h 153"/>
                <a:gd name="T16" fmla="*/ 0 w 153"/>
                <a:gd name="T17" fmla="*/ 77 h 153"/>
                <a:gd name="T18" fmla="*/ 77 w 153"/>
                <a:gd name="T19" fmla="*/ 153 h 153"/>
                <a:gd name="T20" fmla="*/ 153 w 153"/>
                <a:gd name="T21" fmla="*/ 77 h 153"/>
                <a:gd name="T22" fmla="*/ 153 w 153"/>
                <a:gd name="T23" fmla="*/ 72 h 153"/>
                <a:gd name="T24" fmla="*/ 123 w 153"/>
                <a:gd name="T25" fmla="*/ 101 h 153"/>
                <a:gd name="T26" fmla="*/ 123 w 153"/>
                <a:gd name="T27" fmla="*/ 10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3" h="153">
                  <a:moveTo>
                    <a:pt x="123" y="101"/>
                  </a:moveTo>
                  <a:cubicBezTo>
                    <a:pt x="111" y="113"/>
                    <a:pt x="93" y="117"/>
                    <a:pt x="80" y="117"/>
                  </a:cubicBezTo>
                  <a:cubicBezTo>
                    <a:pt x="64" y="117"/>
                    <a:pt x="55" y="111"/>
                    <a:pt x="49" y="105"/>
                  </a:cubicBezTo>
                  <a:cubicBezTo>
                    <a:pt x="44" y="100"/>
                    <a:pt x="37" y="90"/>
                    <a:pt x="37" y="74"/>
                  </a:cubicBezTo>
                  <a:cubicBezTo>
                    <a:pt x="37" y="60"/>
                    <a:pt x="41" y="41"/>
                    <a:pt x="52" y="30"/>
                  </a:cubicBezTo>
                  <a:cubicBezTo>
                    <a:pt x="53" y="30"/>
                    <a:pt x="53" y="30"/>
                    <a:pt x="53" y="30"/>
                  </a:cubicBezTo>
                  <a:cubicBezTo>
                    <a:pt x="82" y="1"/>
                    <a:pt x="82" y="1"/>
                    <a:pt x="82" y="1"/>
                  </a:cubicBezTo>
                  <a:cubicBezTo>
                    <a:pt x="80" y="1"/>
                    <a:pt x="78" y="0"/>
                    <a:pt x="77" y="0"/>
                  </a:cubicBezTo>
                  <a:cubicBezTo>
                    <a:pt x="34" y="0"/>
                    <a:pt x="0" y="35"/>
                    <a:pt x="0" y="77"/>
                  </a:cubicBezTo>
                  <a:cubicBezTo>
                    <a:pt x="0" y="119"/>
                    <a:pt x="34" y="153"/>
                    <a:pt x="77" y="153"/>
                  </a:cubicBezTo>
                  <a:cubicBezTo>
                    <a:pt x="119" y="153"/>
                    <a:pt x="153" y="119"/>
                    <a:pt x="153" y="77"/>
                  </a:cubicBezTo>
                  <a:cubicBezTo>
                    <a:pt x="153" y="75"/>
                    <a:pt x="153" y="73"/>
                    <a:pt x="153" y="72"/>
                  </a:cubicBezTo>
                  <a:cubicBezTo>
                    <a:pt x="123" y="101"/>
                    <a:pt x="123" y="101"/>
                    <a:pt x="123" y="101"/>
                  </a:cubicBezTo>
                  <a:cubicBezTo>
                    <a:pt x="123" y="101"/>
                    <a:pt x="123" y="101"/>
                    <a:pt x="123" y="101"/>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srgbClr val="000000"/>
                </a:solidFill>
                <a:effectLst/>
                <a:uLnTx/>
                <a:uFillTx/>
                <a:latin typeface="NewsGoth for Porsche Com"/>
                <a:ea typeface="+mn-ea"/>
              </a:endParaRPr>
            </a:p>
          </p:txBody>
        </p:sp>
      </p:grpSp>
      <p:grpSp>
        <p:nvGrpSpPr>
          <p:cNvPr id="2" name="Gruppieren 15">
            <a:extLst>
              <a:ext uri="{FF2B5EF4-FFF2-40B4-BE49-F238E27FC236}">
                <a16:creationId xmlns:a16="http://schemas.microsoft.com/office/drawing/2014/main" id="{D9CB4905-C339-FC8A-A2C2-CC96CB9D273D}"/>
              </a:ext>
            </a:extLst>
          </p:cNvPr>
          <p:cNvGrpSpPr/>
          <p:nvPr/>
        </p:nvGrpSpPr>
        <p:grpSpPr>
          <a:xfrm>
            <a:off x="5378970" y="2063898"/>
            <a:ext cx="645022" cy="645022"/>
            <a:chOff x="8192950" y="1509263"/>
            <a:chExt cx="720000" cy="720000"/>
          </a:xfrm>
        </p:grpSpPr>
        <p:sp>
          <p:nvSpPr>
            <p:cNvPr id="5" name="Ellipse 110">
              <a:extLst>
                <a:ext uri="{FF2B5EF4-FFF2-40B4-BE49-F238E27FC236}">
                  <a16:creationId xmlns:a16="http://schemas.microsoft.com/office/drawing/2014/main" id="{C364474F-A10F-B0B5-BB79-FFAE8B6B9EFA}"/>
                </a:ext>
              </a:extLst>
            </p:cNvPr>
            <p:cNvSpPr/>
            <p:nvPr/>
          </p:nvSpPr>
          <p:spPr>
            <a:xfrm>
              <a:off x="8192950" y="1509263"/>
              <a:ext cx="720000" cy="720000"/>
            </a:xfrm>
            <a:prstGeom prst="ellipse">
              <a:avLst/>
            </a:prstGeom>
            <a:solidFill>
              <a:srgbClr val="4451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36000" rIns="91440" bIns="0" numCol="1" spcCol="0" rtlCol="0" fromWordArt="0" anchor="ctr" anchorCtr="0" forceAA="0" compatLnSpc="1">
              <a:prstTxWarp prst="textNoShape">
                <a:avLst/>
              </a:prstTxWarp>
              <a:noAutofit/>
            </a:bodyPr>
            <a:lstStyle/>
            <a:p>
              <a:pPr algn="ctr"/>
              <a:endParaRPr lang="de-DE" sz="1600">
                <a:solidFill>
                  <a:schemeClr val="tx1"/>
                </a:solidFill>
              </a:endParaRPr>
            </a:p>
          </p:txBody>
        </p:sp>
        <p:sp>
          <p:nvSpPr>
            <p:cNvPr id="6" name="Freeform 22">
              <a:extLst>
                <a:ext uri="{FF2B5EF4-FFF2-40B4-BE49-F238E27FC236}">
                  <a16:creationId xmlns:a16="http://schemas.microsoft.com/office/drawing/2014/main" id="{B2B6E7DF-C6B3-6A37-AB59-476762FC3DF8}"/>
                </a:ext>
              </a:extLst>
            </p:cNvPr>
            <p:cNvSpPr>
              <a:spLocks/>
            </p:cNvSpPr>
            <p:nvPr/>
          </p:nvSpPr>
          <p:spPr bwMode="auto">
            <a:xfrm>
              <a:off x="8277950" y="1745361"/>
              <a:ext cx="558800" cy="249238"/>
            </a:xfrm>
            <a:custGeom>
              <a:avLst/>
              <a:gdLst>
                <a:gd name="T0" fmla="*/ 115 w 129"/>
                <a:gd name="T1" fmla="*/ 17 h 56"/>
                <a:gd name="T2" fmla="*/ 101 w 129"/>
                <a:gd name="T3" fmla="*/ 25 h 56"/>
                <a:gd name="T4" fmla="*/ 86 w 129"/>
                <a:gd name="T5" fmla="*/ 33 h 56"/>
                <a:gd name="T6" fmla="*/ 58 w 129"/>
                <a:gd name="T7" fmla="*/ 28 h 56"/>
                <a:gd name="T8" fmla="*/ 53 w 129"/>
                <a:gd name="T9" fmla="*/ 22 h 56"/>
                <a:gd name="T10" fmla="*/ 53 w 129"/>
                <a:gd name="T11" fmla="*/ 19 h 56"/>
                <a:gd name="T12" fmla="*/ 57 w 129"/>
                <a:gd name="T13" fmla="*/ 18 h 56"/>
                <a:gd name="T14" fmla="*/ 81 w 129"/>
                <a:gd name="T15" fmla="*/ 22 h 56"/>
                <a:gd name="T16" fmla="*/ 82 w 129"/>
                <a:gd name="T17" fmla="*/ 22 h 56"/>
                <a:gd name="T18" fmla="*/ 87 w 129"/>
                <a:gd name="T19" fmla="*/ 21 h 56"/>
                <a:gd name="T20" fmla="*/ 89 w 129"/>
                <a:gd name="T21" fmla="*/ 19 h 56"/>
                <a:gd name="T22" fmla="*/ 89 w 129"/>
                <a:gd name="T23" fmla="*/ 17 h 56"/>
                <a:gd name="T24" fmla="*/ 84 w 129"/>
                <a:gd name="T25" fmla="*/ 9 h 56"/>
                <a:gd name="T26" fmla="*/ 74 w 129"/>
                <a:gd name="T27" fmla="*/ 8 h 56"/>
                <a:gd name="T28" fmla="*/ 44 w 129"/>
                <a:gd name="T29" fmla="*/ 2 h 56"/>
                <a:gd name="T30" fmla="*/ 33 w 129"/>
                <a:gd name="T31" fmla="*/ 4 h 56"/>
                <a:gd name="T32" fmla="*/ 0 w 129"/>
                <a:gd name="T33" fmla="*/ 22 h 56"/>
                <a:gd name="T34" fmla="*/ 18 w 129"/>
                <a:gd name="T35" fmla="*/ 56 h 56"/>
                <a:gd name="T36" fmla="*/ 29 w 129"/>
                <a:gd name="T37" fmla="*/ 51 h 56"/>
                <a:gd name="T38" fmla="*/ 39 w 129"/>
                <a:gd name="T39" fmla="*/ 49 h 56"/>
                <a:gd name="T40" fmla="*/ 65 w 129"/>
                <a:gd name="T41" fmla="*/ 53 h 56"/>
                <a:gd name="T42" fmla="*/ 83 w 129"/>
                <a:gd name="T43" fmla="*/ 53 h 56"/>
                <a:gd name="T44" fmla="*/ 123 w 129"/>
                <a:gd name="T45" fmla="*/ 32 h 56"/>
                <a:gd name="T46" fmla="*/ 127 w 129"/>
                <a:gd name="T47" fmla="*/ 21 h 56"/>
                <a:gd name="T48" fmla="*/ 115 w 129"/>
                <a:gd name="T49" fmla="*/ 1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9" h="56">
                  <a:moveTo>
                    <a:pt x="115" y="17"/>
                  </a:moveTo>
                  <a:cubicBezTo>
                    <a:pt x="101" y="25"/>
                    <a:pt x="101" y="25"/>
                    <a:pt x="101" y="25"/>
                  </a:cubicBezTo>
                  <a:cubicBezTo>
                    <a:pt x="86" y="33"/>
                    <a:pt x="86" y="33"/>
                    <a:pt x="86" y="33"/>
                  </a:cubicBezTo>
                  <a:cubicBezTo>
                    <a:pt x="86" y="33"/>
                    <a:pt x="65" y="31"/>
                    <a:pt x="58" y="28"/>
                  </a:cubicBezTo>
                  <a:cubicBezTo>
                    <a:pt x="56" y="28"/>
                    <a:pt x="54" y="26"/>
                    <a:pt x="53" y="22"/>
                  </a:cubicBezTo>
                  <a:cubicBezTo>
                    <a:pt x="53" y="21"/>
                    <a:pt x="53" y="22"/>
                    <a:pt x="53" y="19"/>
                  </a:cubicBezTo>
                  <a:cubicBezTo>
                    <a:pt x="52" y="16"/>
                    <a:pt x="57" y="18"/>
                    <a:pt x="57" y="18"/>
                  </a:cubicBezTo>
                  <a:cubicBezTo>
                    <a:pt x="81" y="22"/>
                    <a:pt x="81" y="22"/>
                    <a:pt x="81" y="22"/>
                  </a:cubicBezTo>
                  <a:cubicBezTo>
                    <a:pt x="82" y="22"/>
                    <a:pt x="82" y="22"/>
                    <a:pt x="82" y="22"/>
                  </a:cubicBezTo>
                  <a:cubicBezTo>
                    <a:pt x="84" y="22"/>
                    <a:pt x="86" y="22"/>
                    <a:pt x="87" y="21"/>
                  </a:cubicBezTo>
                  <a:cubicBezTo>
                    <a:pt x="88" y="20"/>
                    <a:pt x="88" y="20"/>
                    <a:pt x="89" y="19"/>
                  </a:cubicBezTo>
                  <a:cubicBezTo>
                    <a:pt x="89" y="18"/>
                    <a:pt x="89" y="18"/>
                    <a:pt x="89" y="17"/>
                  </a:cubicBezTo>
                  <a:cubicBezTo>
                    <a:pt x="90" y="13"/>
                    <a:pt x="88" y="10"/>
                    <a:pt x="84" y="9"/>
                  </a:cubicBezTo>
                  <a:cubicBezTo>
                    <a:pt x="74" y="8"/>
                    <a:pt x="74" y="8"/>
                    <a:pt x="74" y="8"/>
                  </a:cubicBezTo>
                  <a:cubicBezTo>
                    <a:pt x="44" y="2"/>
                    <a:pt x="44" y="2"/>
                    <a:pt x="44" y="2"/>
                  </a:cubicBezTo>
                  <a:cubicBezTo>
                    <a:pt x="39" y="0"/>
                    <a:pt x="33" y="4"/>
                    <a:pt x="33" y="4"/>
                  </a:cubicBezTo>
                  <a:cubicBezTo>
                    <a:pt x="0" y="22"/>
                    <a:pt x="0" y="22"/>
                    <a:pt x="0" y="22"/>
                  </a:cubicBezTo>
                  <a:cubicBezTo>
                    <a:pt x="18" y="56"/>
                    <a:pt x="18" y="56"/>
                    <a:pt x="18" y="56"/>
                  </a:cubicBezTo>
                  <a:cubicBezTo>
                    <a:pt x="29" y="51"/>
                    <a:pt x="29" y="51"/>
                    <a:pt x="29" y="51"/>
                  </a:cubicBezTo>
                  <a:cubicBezTo>
                    <a:pt x="33" y="49"/>
                    <a:pt x="39" y="49"/>
                    <a:pt x="39" y="49"/>
                  </a:cubicBezTo>
                  <a:cubicBezTo>
                    <a:pt x="65" y="53"/>
                    <a:pt x="65" y="53"/>
                    <a:pt x="65" y="53"/>
                  </a:cubicBezTo>
                  <a:cubicBezTo>
                    <a:pt x="79" y="55"/>
                    <a:pt x="83" y="53"/>
                    <a:pt x="83" y="53"/>
                  </a:cubicBezTo>
                  <a:cubicBezTo>
                    <a:pt x="123" y="32"/>
                    <a:pt x="123" y="32"/>
                    <a:pt x="123" y="32"/>
                  </a:cubicBezTo>
                  <a:cubicBezTo>
                    <a:pt x="127" y="30"/>
                    <a:pt x="129" y="25"/>
                    <a:pt x="127" y="21"/>
                  </a:cubicBezTo>
                  <a:cubicBezTo>
                    <a:pt x="124" y="17"/>
                    <a:pt x="119" y="15"/>
                    <a:pt x="115" y="1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1716148290"/>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EF3F3BC-4EA2-1348-8C65-85D50C830374}"/>
              </a:ext>
            </a:extLst>
          </p:cNvPr>
          <p:cNvSpPr>
            <a:spLocks noGrp="1"/>
          </p:cNvSpPr>
          <p:nvPr>
            <p:ph type="body" sz="quarter" idx="13"/>
          </p:nvPr>
        </p:nvSpPr>
        <p:spPr/>
        <p:txBody>
          <a:bodyPr/>
          <a:lstStyle/>
          <a:p>
            <a:r>
              <a:rPr lang="en-GB" b="0" i="0" dirty="0">
                <a:solidFill>
                  <a:srgbClr val="374151"/>
                </a:solidFill>
                <a:effectLst/>
                <a:latin typeface="Söhne"/>
              </a:rPr>
              <a:t>Satellite technologies play a fundamental role in supporting disaster risk management in multiple ways. Here are some of the key contributions</a:t>
            </a:r>
            <a:endParaRPr lang="en-GB" dirty="0"/>
          </a:p>
        </p:txBody>
      </p:sp>
      <p:sp>
        <p:nvSpPr>
          <p:cNvPr id="3" name="Title 2">
            <a:extLst>
              <a:ext uri="{FF2B5EF4-FFF2-40B4-BE49-F238E27FC236}">
                <a16:creationId xmlns:a16="http://schemas.microsoft.com/office/drawing/2014/main" id="{63772994-D34C-6B56-F3CE-1A6B216F9698}"/>
              </a:ext>
            </a:extLst>
          </p:cNvPr>
          <p:cNvSpPr>
            <a:spLocks noGrp="1"/>
          </p:cNvSpPr>
          <p:nvPr>
            <p:ph type="title"/>
          </p:nvPr>
        </p:nvSpPr>
        <p:spPr/>
        <p:txBody>
          <a:bodyPr/>
          <a:lstStyle/>
          <a:p>
            <a:r>
              <a:rPr lang="en-US" dirty="0">
                <a:latin typeface="Tekne LDO" panose="02000009000000000000" pitchFamily="49" charset="0"/>
                <a:ea typeface="Tekne LDO" panose="02000009000000000000" pitchFamily="49" charset="0"/>
              </a:rPr>
              <a:t>Added Value of Space</a:t>
            </a:r>
            <a:endParaRPr lang="en-GB" dirty="0">
              <a:latin typeface="Tekne LDO" panose="02000009000000000000" pitchFamily="49" charset="0"/>
              <a:ea typeface="Tekne LDO" panose="02000009000000000000" pitchFamily="49" charset="0"/>
            </a:endParaRPr>
          </a:p>
        </p:txBody>
      </p:sp>
      <p:sp>
        <p:nvSpPr>
          <p:cNvPr id="28" name="Rectangle 27">
            <a:extLst>
              <a:ext uri="{FF2B5EF4-FFF2-40B4-BE49-F238E27FC236}">
                <a16:creationId xmlns:a16="http://schemas.microsoft.com/office/drawing/2014/main" id="{312ECA22-6C47-23E6-3A5F-A6DB6DB968E1}"/>
              </a:ext>
            </a:extLst>
          </p:cNvPr>
          <p:cNvSpPr/>
          <p:nvPr/>
        </p:nvSpPr>
        <p:spPr>
          <a:xfrm>
            <a:off x="1343472" y="6556563"/>
            <a:ext cx="6053204" cy="25681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GB" sz="800">
              <a:solidFill>
                <a:srgbClr val="445159"/>
              </a:solidFill>
              <a:effectLst/>
            </a:endParaRPr>
          </a:p>
        </p:txBody>
      </p:sp>
      <p:sp>
        <p:nvSpPr>
          <p:cNvPr id="2" name="Freeform 27">
            <a:extLst>
              <a:ext uri="{FF2B5EF4-FFF2-40B4-BE49-F238E27FC236}">
                <a16:creationId xmlns:a16="http://schemas.microsoft.com/office/drawing/2014/main" id="{7B1A3354-463F-7B68-EFB0-66852E46B3E0}"/>
              </a:ext>
            </a:extLst>
          </p:cNvPr>
          <p:cNvSpPr>
            <a:spLocks/>
          </p:cNvSpPr>
          <p:nvPr/>
        </p:nvSpPr>
        <p:spPr bwMode="auto">
          <a:xfrm>
            <a:off x="4789818" y="3042062"/>
            <a:ext cx="2839813" cy="2676851"/>
          </a:xfrm>
          <a:custGeom>
            <a:avLst/>
            <a:gdLst>
              <a:gd name="T0" fmla="*/ 1083 w 1148"/>
              <a:gd name="T1" fmla="*/ 0 h 1082"/>
              <a:gd name="T2" fmla="*/ 65 w 1148"/>
              <a:gd name="T3" fmla="*/ 0 h 1082"/>
              <a:gd name="T4" fmla="*/ 0 w 1148"/>
              <a:gd name="T5" fmla="*/ 65 h 1082"/>
              <a:gd name="T6" fmla="*/ 0 w 1148"/>
              <a:gd name="T7" fmla="*/ 101 h 1082"/>
              <a:gd name="T8" fmla="*/ 65 w 1148"/>
              <a:gd name="T9" fmla="*/ 165 h 1082"/>
              <a:gd name="T10" fmla="*/ 76 w 1148"/>
              <a:gd name="T11" fmla="*/ 165 h 1082"/>
              <a:gd name="T12" fmla="*/ 76 w 1148"/>
              <a:gd name="T13" fmla="*/ 244 h 1082"/>
              <a:gd name="T14" fmla="*/ 98 w 1148"/>
              <a:gd name="T15" fmla="*/ 306 h 1082"/>
              <a:gd name="T16" fmla="*/ 416 w 1148"/>
              <a:gd name="T17" fmla="*/ 712 h 1082"/>
              <a:gd name="T18" fmla="*/ 437 w 1148"/>
              <a:gd name="T19" fmla="*/ 771 h 1082"/>
              <a:gd name="T20" fmla="*/ 437 w 1148"/>
              <a:gd name="T21" fmla="*/ 1082 h 1082"/>
              <a:gd name="T22" fmla="*/ 711 w 1148"/>
              <a:gd name="T23" fmla="*/ 1009 h 1082"/>
              <a:gd name="T24" fmla="*/ 711 w 1148"/>
              <a:gd name="T25" fmla="*/ 771 h 1082"/>
              <a:gd name="T26" fmla="*/ 732 w 1148"/>
              <a:gd name="T27" fmla="*/ 712 h 1082"/>
              <a:gd name="T28" fmla="*/ 1050 w 1148"/>
              <a:gd name="T29" fmla="*/ 306 h 1082"/>
              <a:gd name="T30" fmla="*/ 1072 w 1148"/>
              <a:gd name="T31" fmla="*/ 244 h 1082"/>
              <a:gd name="T32" fmla="*/ 1072 w 1148"/>
              <a:gd name="T33" fmla="*/ 165 h 1082"/>
              <a:gd name="T34" fmla="*/ 1083 w 1148"/>
              <a:gd name="T35" fmla="*/ 165 h 1082"/>
              <a:gd name="T36" fmla="*/ 1148 w 1148"/>
              <a:gd name="T37" fmla="*/ 101 h 1082"/>
              <a:gd name="T38" fmla="*/ 1148 w 1148"/>
              <a:gd name="T39" fmla="*/ 65 h 1082"/>
              <a:gd name="T40" fmla="*/ 1083 w 1148"/>
              <a:gd name="T41" fmla="*/ 0 h 1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48" h="1082">
                <a:moveTo>
                  <a:pt x="1083" y="0"/>
                </a:moveTo>
                <a:cubicBezTo>
                  <a:pt x="65" y="0"/>
                  <a:pt x="65" y="0"/>
                  <a:pt x="65" y="0"/>
                </a:cubicBezTo>
                <a:cubicBezTo>
                  <a:pt x="29" y="0"/>
                  <a:pt x="0" y="29"/>
                  <a:pt x="0" y="65"/>
                </a:cubicBezTo>
                <a:cubicBezTo>
                  <a:pt x="0" y="101"/>
                  <a:pt x="0" y="101"/>
                  <a:pt x="0" y="101"/>
                </a:cubicBezTo>
                <a:cubicBezTo>
                  <a:pt x="0" y="136"/>
                  <a:pt x="29" y="165"/>
                  <a:pt x="65" y="165"/>
                </a:cubicBezTo>
                <a:cubicBezTo>
                  <a:pt x="76" y="165"/>
                  <a:pt x="76" y="165"/>
                  <a:pt x="76" y="165"/>
                </a:cubicBezTo>
                <a:cubicBezTo>
                  <a:pt x="76" y="244"/>
                  <a:pt x="76" y="244"/>
                  <a:pt x="76" y="244"/>
                </a:cubicBezTo>
                <a:cubicBezTo>
                  <a:pt x="76" y="266"/>
                  <a:pt x="84" y="288"/>
                  <a:pt x="98" y="306"/>
                </a:cubicBezTo>
                <a:cubicBezTo>
                  <a:pt x="416" y="712"/>
                  <a:pt x="416" y="712"/>
                  <a:pt x="416" y="712"/>
                </a:cubicBezTo>
                <a:cubicBezTo>
                  <a:pt x="429" y="729"/>
                  <a:pt x="437" y="750"/>
                  <a:pt x="437" y="771"/>
                </a:cubicBezTo>
                <a:cubicBezTo>
                  <a:pt x="437" y="1082"/>
                  <a:pt x="437" y="1082"/>
                  <a:pt x="437" y="1082"/>
                </a:cubicBezTo>
                <a:cubicBezTo>
                  <a:pt x="711" y="1009"/>
                  <a:pt x="711" y="1009"/>
                  <a:pt x="711" y="1009"/>
                </a:cubicBezTo>
                <a:cubicBezTo>
                  <a:pt x="711" y="771"/>
                  <a:pt x="711" y="771"/>
                  <a:pt x="711" y="771"/>
                </a:cubicBezTo>
                <a:cubicBezTo>
                  <a:pt x="711" y="750"/>
                  <a:pt x="719" y="729"/>
                  <a:pt x="732" y="712"/>
                </a:cubicBezTo>
                <a:cubicBezTo>
                  <a:pt x="1050" y="306"/>
                  <a:pt x="1050" y="306"/>
                  <a:pt x="1050" y="306"/>
                </a:cubicBezTo>
                <a:cubicBezTo>
                  <a:pt x="1064" y="288"/>
                  <a:pt x="1072" y="266"/>
                  <a:pt x="1072" y="244"/>
                </a:cubicBezTo>
                <a:cubicBezTo>
                  <a:pt x="1072" y="165"/>
                  <a:pt x="1072" y="165"/>
                  <a:pt x="1072" y="165"/>
                </a:cubicBezTo>
                <a:cubicBezTo>
                  <a:pt x="1083" y="165"/>
                  <a:pt x="1083" y="165"/>
                  <a:pt x="1083" y="165"/>
                </a:cubicBezTo>
                <a:cubicBezTo>
                  <a:pt x="1119" y="165"/>
                  <a:pt x="1148" y="136"/>
                  <a:pt x="1148" y="101"/>
                </a:cubicBezTo>
                <a:cubicBezTo>
                  <a:pt x="1148" y="65"/>
                  <a:pt x="1148" y="65"/>
                  <a:pt x="1148" y="65"/>
                </a:cubicBezTo>
                <a:cubicBezTo>
                  <a:pt x="1148" y="29"/>
                  <a:pt x="1119" y="0"/>
                  <a:pt x="1083" y="0"/>
                </a:cubicBezTo>
                <a:close/>
              </a:path>
            </a:pathLst>
          </a:custGeom>
          <a:solidFill>
            <a:srgbClr val="C1C5C9"/>
          </a:solidFill>
          <a:ln>
            <a:noFill/>
          </a:ln>
        </p:spPr>
        <p:txBody>
          <a:bodyPr vert="horz" wrap="square" lIns="74295" tIns="37148" rIns="74295" bIns="37148" numCol="1" anchor="t" anchorCtr="0" compatLnSpc="1">
            <a:prstTxWarp prst="textNoShape">
              <a:avLst/>
            </a:prstTxWarp>
          </a:bodyPr>
          <a:lstStyle/>
          <a:p>
            <a:endParaRPr lang="en-US" sz="1463"/>
          </a:p>
        </p:txBody>
      </p:sp>
      <p:grpSp>
        <p:nvGrpSpPr>
          <p:cNvPr id="7" name="Gruppieren 31">
            <a:extLst>
              <a:ext uri="{FF2B5EF4-FFF2-40B4-BE49-F238E27FC236}">
                <a16:creationId xmlns:a16="http://schemas.microsoft.com/office/drawing/2014/main" id="{BAA9C121-73BF-0B96-E502-C7D52ECDE8F3}"/>
              </a:ext>
            </a:extLst>
          </p:cNvPr>
          <p:cNvGrpSpPr/>
          <p:nvPr/>
        </p:nvGrpSpPr>
        <p:grpSpPr>
          <a:xfrm>
            <a:off x="4732885" y="1847486"/>
            <a:ext cx="2892875" cy="1036097"/>
            <a:chOff x="3135352" y="1435941"/>
            <a:chExt cx="3560462" cy="1275196"/>
          </a:xfrm>
        </p:grpSpPr>
        <p:grpSp>
          <p:nvGrpSpPr>
            <p:cNvPr id="34" name="Gruppieren 42">
              <a:extLst>
                <a:ext uri="{FF2B5EF4-FFF2-40B4-BE49-F238E27FC236}">
                  <a16:creationId xmlns:a16="http://schemas.microsoft.com/office/drawing/2014/main" id="{9A1DBF36-4AE0-F484-62FE-0697A634AEFD}"/>
                </a:ext>
              </a:extLst>
            </p:cNvPr>
            <p:cNvGrpSpPr/>
            <p:nvPr/>
          </p:nvGrpSpPr>
          <p:grpSpPr>
            <a:xfrm>
              <a:off x="3135352" y="1500066"/>
              <a:ext cx="2542958" cy="1058547"/>
              <a:chOff x="3135352" y="1500066"/>
              <a:chExt cx="2542958" cy="1058547"/>
            </a:xfrm>
          </p:grpSpPr>
          <p:sp>
            <p:nvSpPr>
              <p:cNvPr id="49" name="Ellipse 61">
                <a:extLst>
                  <a:ext uri="{FF2B5EF4-FFF2-40B4-BE49-F238E27FC236}">
                    <a16:creationId xmlns:a16="http://schemas.microsoft.com/office/drawing/2014/main" id="{87183D84-2861-518D-A9C3-4A5EC57254D4}"/>
                  </a:ext>
                </a:extLst>
              </p:cNvPr>
              <p:cNvSpPr/>
              <p:nvPr/>
            </p:nvSpPr>
            <p:spPr>
              <a:xfrm>
                <a:off x="4362260" y="1967873"/>
                <a:ext cx="590740" cy="590740"/>
              </a:xfrm>
              <a:prstGeom prst="ellipse">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29250" rIns="74295" bIns="0" numCol="1" spcCol="0" rtlCol="0" fromWordArt="0" anchor="ctr" anchorCtr="0" forceAA="0" compatLnSpc="1">
                <a:prstTxWarp prst="textNoShape">
                  <a:avLst/>
                </a:prstTxWarp>
                <a:noAutofit/>
              </a:bodyPr>
              <a:lstStyle/>
              <a:p>
                <a:pPr algn="ctr"/>
                <a:endParaRPr lang="en-US" sz="1300">
                  <a:solidFill>
                    <a:schemeClr val="tx1"/>
                  </a:solidFill>
                </a:endParaRPr>
              </a:p>
            </p:txBody>
          </p:sp>
          <p:sp>
            <p:nvSpPr>
              <p:cNvPr id="50" name="Ellipse 62">
                <a:extLst>
                  <a:ext uri="{FF2B5EF4-FFF2-40B4-BE49-F238E27FC236}">
                    <a16:creationId xmlns:a16="http://schemas.microsoft.com/office/drawing/2014/main" id="{C9A0FD2B-803E-D9F8-F5DB-400363278D2D}"/>
                  </a:ext>
                </a:extLst>
              </p:cNvPr>
              <p:cNvSpPr/>
              <p:nvPr/>
            </p:nvSpPr>
            <p:spPr>
              <a:xfrm>
                <a:off x="5322824" y="1500066"/>
                <a:ext cx="355486" cy="355486"/>
              </a:xfrm>
              <a:prstGeom prst="ellipse">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29250" rIns="74295" bIns="0" numCol="1" spcCol="0" rtlCol="0" fromWordArt="0" anchor="ctr" anchorCtr="0" forceAA="0" compatLnSpc="1">
                <a:prstTxWarp prst="textNoShape">
                  <a:avLst/>
                </a:prstTxWarp>
                <a:noAutofit/>
              </a:bodyPr>
              <a:lstStyle/>
              <a:p>
                <a:pPr algn="ctr"/>
                <a:endParaRPr lang="en-US" sz="1300">
                  <a:solidFill>
                    <a:schemeClr val="tx1"/>
                  </a:solidFill>
                </a:endParaRPr>
              </a:p>
            </p:txBody>
          </p:sp>
          <p:sp>
            <p:nvSpPr>
              <p:cNvPr id="51" name="Ellipse 63">
                <a:extLst>
                  <a:ext uri="{FF2B5EF4-FFF2-40B4-BE49-F238E27FC236}">
                    <a16:creationId xmlns:a16="http://schemas.microsoft.com/office/drawing/2014/main" id="{EE1C30AF-39D7-9F94-7CE0-E03994DD91C4}"/>
                  </a:ext>
                </a:extLst>
              </p:cNvPr>
              <p:cNvSpPr/>
              <p:nvPr/>
            </p:nvSpPr>
            <p:spPr>
              <a:xfrm>
                <a:off x="3135352" y="2291144"/>
                <a:ext cx="267469" cy="267469"/>
              </a:xfrm>
              <a:prstGeom prst="ellipse">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29250" rIns="74295" bIns="0" numCol="1" spcCol="0" rtlCol="0" fromWordArt="0" anchor="ctr" anchorCtr="0" forceAA="0" compatLnSpc="1">
                <a:prstTxWarp prst="textNoShape">
                  <a:avLst/>
                </a:prstTxWarp>
                <a:noAutofit/>
              </a:bodyPr>
              <a:lstStyle/>
              <a:p>
                <a:pPr algn="ctr"/>
                <a:endParaRPr lang="en-US" sz="1300">
                  <a:solidFill>
                    <a:schemeClr val="tx1"/>
                  </a:solidFill>
                </a:endParaRPr>
              </a:p>
            </p:txBody>
          </p:sp>
        </p:grpSp>
        <p:grpSp>
          <p:nvGrpSpPr>
            <p:cNvPr id="35" name="Gruppieren 43">
              <a:extLst>
                <a:ext uri="{FF2B5EF4-FFF2-40B4-BE49-F238E27FC236}">
                  <a16:creationId xmlns:a16="http://schemas.microsoft.com/office/drawing/2014/main" id="{CDFEF17F-50EB-730B-2BA2-BEFE576250E3}"/>
                </a:ext>
              </a:extLst>
            </p:cNvPr>
            <p:cNvGrpSpPr/>
            <p:nvPr/>
          </p:nvGrpSpPr>
          <p:grpSpPr>
            <a:xfrm flipH="1">
              <a:off x="5168869" y="2073539"/>
              <a:ext cx="1526945" cy="637598"/>
              <a:chOff x="5481578" y="1450583"/>
              <a:chExt cx="2535050" cy="1058547"/>
            </a:xfrm>
          </p:grpSpPr>
          <p:sp>
            <p:nvSpPr>
              <p:cNvPr id="46" name="Ellipse 58">
                <a:extLst>
                  <a:ext uri="{FF2B5EF4-FFF2-40B4-BE49-F238E27FC236}">
                    <a16:creationId xmlns:a16="http://schemas.microsoft.com/office/drawing/2014/main" id="{57F3B186-7659-F237-B227-211839F07ABD}"/>
                  </a:ext>
                </a:extLst>
              </p:cNvPr>
              <p:cNvSpPr/>
              <p:nvPr/>
            </p:nvSpPr>
            <p:spPr>
              <a:xfrm>
                <a:off x="6700578" y="1918390"/>
                <a:ext cx="590740" cy="590740"/>
              </a:xfrm>
              <a:prstGeom prst="ellipse">
                <a:avLst/>
              </a:prstGeom>
              <a:solidFill>
                <a:srgbClr val="4451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29250" rIns="74295" bIns="0" numCol="1" spcCol="0" rtlCol="0" fromWordArt="0" anchor="ctr" anchorCtr="0" forceAA="0" compatLnSpc="1">
                <a:prstTxWarp prst="textNoShape">
                  <a:avLst/>
                </a:prstTxWarp>
                <a:noAutofit/>
              </a:bodyPr>
              <a:lstStyle/>
              <a:p>
                <a:pPr algn="ctr"/>
                <a:endParaRPr lang="en-US" sz="1300">
                  <a:solidFill>
                    <a:schemeClr val="tx1"/>
                  </a:solidFill>
                </a:endParaRPr>
              </a:p>
            </p:txBody>
          </p:sp>
          <p:sp>
            <p:nvSpPr>
              <p:cNvPr id="47" name="Ellipse 59">
                <a:extLst>
                  <a:ext uri="{FF2B5EF4-FFF2-40B4-BE49-F238E27FC236}">
                    <a16:creationId xmlns:a16="http://schemas.microsoft.com/office/drawing/2014/main" id="{5730F3D0-0017-1806-BAB7-DD85914B4CEF}"/>
                  </a:ext>
                </a:extLst>
              </p:cNvPr>
              <p:cNvSpPr/>
              <p:nvPr/>
            </p:nvSpPr>
            <p:spPr>
              <a:xfrm>
                <a:off x="7661142" y="1450583"/>
                <a:ext cx="355486" cy="355486"/>
              </a:xfrm>
              <a:prstGeom prst="ellipse">
                <a:avLst/>
              </a:prstGeom>
              <a:solidFill>
                <a:srgbClr val="4451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29250" rIns="74295" bIns="0" numCol="1" spcCol="0" rtlCol="0" fromWordArt="0" anchor="ctr" anchorCtr="0" forceAA="0" compatLnSpc="1">
                <a:prstTxWarp prst="textNoShape">
                  <a:avLst/>
                </a:prstTxWarp>
                <a:noAutofit/>
              </a:bodyPr>
              <a:lstStyle/>
              <a:p>
                <a:pPr algn="ctr"/>
                <a:endParaRPr lang="en-US" sz="1300">
                  <a:solidFill>
                    <a:schemeClr val="tx1"/>
                  </a:solidFill>
                </a:endParaRPr>
              </a:p>
            </p:txBody>
          </p:sp>
          <p:sp>
            <p:nvSpPr>
              <p:cNvPr id="48" name="Ellipse 60">
                <a:extLst>
                  <a:ext uri="{FF2B5EF4-FFF2-40B4-BE49-F238E27FC236}">
                    <a16:creationId xmlns:a16="http://schemas.microsoft.com/office/drawing/2014/main" id="{E4D88E7E-C792-EAD9-0C74-173D6C983356}"/>
                  </a:ext>
                </a:extLst>
              </p:cNvPr>
              <p:cNvSpPr/>
              <p:nvPr/>
            </p:nvSpPr>
            <p:spPr>
              <a:xfrm>
                <a:off x="5481578" y="2241662"/>
                <a:ext cx="267468" cy="267468"/>
              </a:xfrm>
              <a:prstGeom prst="ellipse">
                <a:avLst/>
              </a:prstGeom>
              <a:solidFill>
                <a:srgbClr val="4451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29250" rIns="74295" bIns="0" numCol="1" spcCol="0" rtlCol="0" fromWordArt="0" anchor="ctr" anchorCtr="0" forceAA="0" compatLnSpc="1">
                <a:prstTxWarp prst="textNoShape">
                  <a:avLst/>
                </a:prstTxWarp>
                <a:noAutofit/>
              </a:bodyPr>
              <a:lstStyle/>
              <a:p>
                <a:pPr algn="ctr"/>
                <a:endParaRPr lang="en-US" sz="1300">
                  <a:solidFill>
                    <a:schemeClr val="tx1"/>
                  </a:solidFill>
                </a:endParaRPr>
              </a:p>
            </p:txBody>
          </p:sp>
        </p:grpSp>
        <p:grpSp>
          <p:nvGrpSpPr>
            <p:cNvPr id="36" name="Gruppieren 44">
              <a:extLst>
                <a:ext uri="{FF2B5EF4-FFF2-40B4-BE49-F238E27FC236}">
                  <a16:creationId xmlns:a16="http://schemas.microsoft.com/office/drawing/2014/main" id="{B0D88C4C-54DE-FCEF-B575-E48B9CA3F53A}"/>
                </a:ext>
              </a:extLst>
            </p:cNvPr>
            <p:cNvGrpSpPr/>
            <p:nvPr/>
          </p:nvGrpSpPr>
          <p:grpSpPr>
            <a:xfrm flipH="1" flipV="1">
              <a:off x="3637162" y="1435941"/>
              <a:ext cx="1531708" cy="637598"/>
              <a:chOff x="5473670" y="1450583"/>
              <a:chExt cx="2542958" cy="1058547"/>
            </a:xfrm>
            <a:solidFill>
              <a:schemeClr val="accent3"/>
            </a:solidFill>
          </p:grpSpPr>
          <p:sp>
            <p:nvSpPr>
              <p:cNvPr id="43" name="Ellipse 49">
                <a:extLst>
                  <a:ext uri="{FF2B5EF4-FFF2-40B4-BE49-F238E27FC236}">
                    <a16:creationId xmlns:a16="http://schemas.microsoft.com/office/drawing/2014/main" id="{BFDCD440-0E7D-B32E-CF6B-5B8FFEA515EE}"/>
                  </a:ext>
                </a:extLst>
              </p:cNvPr>
              <p:cNvSpPr/>
              <p:nvPr/>
            </p:nvSpPr>
            <p:spPr>
              <a:xfrm>
                <a:off x="6700578" y="1918390"/>
                <a:ext cx="590740" cy="59074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29250" rIns="74295" bIns="0" numCol="1" spcCol="0" rtlCol="0" fromWordArt="0" anchor="ctr" anchorCtr="0" forceAA="0" compatLnSpc="1">
                <a:prstTxWarp prst="textNoShape">
                  <a:avLst/>
                </a:prstTxWarp>
                <a:noAutofit/>
              </a:bodyPr>
              <a:lstStyle/>
              <a:p>
                <a:pPr algn="ctr"/>
                <a:endParaRPr lang="en-US" sz="1300">
                  <a:solidFill>
                    <a:schemeClr val="tx1"/>
                  </a:solidFill>
                </a:endParaRPr>
              </a:p>
            </p:txBody>
          </p:sp>
          <p:sp>
            <p:nvSpPr>
              <p:cNvPr id="44" name="Ellipse 50">
                <a:extLst>
                  <a:ext uri="{FF2B5EF4-FFF2-40B4-BE49-F238E27FC236}">
                    <a16:creationId xmlns:a16="http://schemas.microsoft.com/office/drawing/2014/main" id="{8D81F7C7-11C9-1F93-37B5-63C9A12D7048}"/>
                  </a:ext>
                </a:extLst>
              </p:cNvPr>
              <p:cNvSpPr/>
              <p:nvPr/>
            </p:nvSpPr>
            <p:spPr>
              <a:xfrm>
                <a:off x="7661142" y="1450583"/>
                <a:ext cx="355486" cy="355486"/>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29250" rIns="74295" bIns="0" numCol="1" spcCol="0" rtlCol="0" fromWordArt="0" anchor="ctr" anchorCtr="0" forceAA="0" compatLnSpc="1">
                <a:prstTxWarp prst="textNoShape">
                  <a:avLst/>
                </a:prstTxWarp>
                <a:noAutofit/>
              </a:bodyPr>
              <a:lstStyle/>
              <a:p>
                <a:pPr algn="ctr"/>
                <a:endParaRPr lang="en-US" sz="1300">
                  <a:solidFill>
                    <a:schemeClr val="tx1"/>
                  </a:solidFill>
                </a:endParaRPr>
              </a:p>
            </p:txBody>
          </p:sp>
          <p:sp>
            <p:nvSpPr>
              <p:cNvPr id="45" name="Ellipse 51">
                <a:extLst>
                  <a:ext uri="{FF2B5EF4-FFF2-40B4-BE49-F238E27FC236}">
                    <a16:creationId xmlns:a16="http://schemas.microsoft.com/office/drawing/2014/main" id="{C81EB43A-0090-7DC4-2560-B1BE0E3C900B}"/>
                  </a:ext>
                </a:extLst>
              </p:cNvPr>
              <p:cNvSpPr/>
              <p:nvPr/>
            </p:nvSpPr>
            <p:spPr>
              <a:xfrm>
                <a:off x="5473670" y="2241661"/>
                <a:ext cx="267469" cy="267469"/>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29250" rIns="74295" bIns="0" numCol="1" spcCol="0" rtlCol="0" fromWordArt="0" anchor="ctr" anchorCtr="0" forceAA="0" compatLnSpc="1">
                <a:prstTxWarp prst="textNoShape">
                  <a:avLst/>
                </a:prstTxWarp>
                <a:noAutofit/>
              </a:bodyPr>
              <a:lstStyle/>
              <a:p>
                <a:pPr algn="ctr"/>
                <a:endParaRPr lang="en-US" sz="1300">
                  <a:solidFill>
                    <a:schemeClr val="tx1"/>
                  </a:solidFill>
                </a:endParaRPr>
              </a:p>
            </p:txBody>
          </p:sp>
        </p:grpSp>
        <p:grpSp>
          <p:nvGrpSpPr>
            <p:cNvPr id="37" name="Gruppieren 45">
              <a:extLst>
                <a:ext uri="{FF2B5EF4-FFF2-40B4-BE49-F238E27FC236}">
                  <a16:creationId xmlns:a16="http://schemas.microsoft.com/office/drawing/2014/main" id="{8E6374C3-F4D8-88EB-F3BE-9EB30C974992}"/>
                </a:ext>
              </a:extLst>
            </p:cNvPr>
            <p:cNvGrpSpPr/>
            <p:nvPr/>
          </p:nvGrpSpPr>
          <p:grpSpPr>
            <a:xfrm flipH="1" flipV="1">
              <a:off x="3587466" y="1461243"/>
              <a:ext cx="2840597" cy="1249894"/>
              <a:chOff x="8113938" y="339082"/>
              <a:chExt cx="4715989" cy="2075087"/>
            </a:xfrm>
            <a:solidFill>
              <a:schemeClr val="accent2"/>
            </a:solidFill>
          </p:grpSpPr>
          <p:sp>
            <p:nvSpPr>
              <p:cNvPr id="38" name="Ellipse 46">
                <a:extLst>
                  <a:ext uri="{FF2B5EF4-FFF2-40B4-BE49-F238E27FC236}">
                    <a16:creationId xmlns:a16="http://schemas.microsoft.com/office/drawing/2014/main" id="{6B762066-D56D-8A52-051F-2A5A93498998}"/>
                  </a:ext>
                </a:extLst>
              </p:cNvPr>
              <p:cNvSpPr/>
              <p:nvPr/>
            </p:nvSpPr>
            <p:spPr>
              <a:xfrm>
                <a:off x="11715554" y="339082"/>
                <a:ext cx="590739" cy="590739"/>
              </a:xfrm>
              <a:prstGeom prst="ellipse">
                <a:avLst/>
              </a:prstGeom>
              <a:solidFill>
                <a:srgbClr val="E4002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29250" rIns="74295" bIns="0" numCol="1" spcCol="0" rtlCol="0" fromWordArt="0" anchor="ctr" anchorCtr="0" forceAA="0" compatLnSpc="1">
                <a:prstTxWarp prst="textNoShape">
                  <a:avLst/>
                </a:prstTxWarp>
                <a:noAutofit/>
              </a:bodyPr>
              <a:lstStyle/>
              <a:p>
                <a:pPr algn="ctr"/>
                <a:endParaRPr lang="en-US" sz="1300">
                  <a:solidFill>
                    <a:schemeClr val="tx1"/>
                  </a:solidFill>
                </a:endParaRPr>
              </a:p>
            </p:txBody>
          </p:sp>
          <p:sp>
            <p:nvSpPr>
              <p:cNvPr id="39" name="Ellipse 47">
                <a:extLst>
                  <a:ext uri="{FF2B5EF4-FFF2-40B4-BE49-F238E27FC236}">
                    <a16:creationId xmlns:a16="http://schemas.microsoft.com/office/drawing/2014/main" id="{3F38D660-D062-DE23-693B-0E0E57A1592E}"/>
                  </a:ext>
                </a:extLst>
              </p:cNvPr>
              <p:cNvSpPr/>
              <p:nvPr/>
            </p:nvSpPr>
            <p:spPr>
              <a:xfrm>
                <a:off x="8113938" y="1319572"/>
                <a:ext cx="355486" cy="355486"/>
              </a:xfrm>
              <a:prstGeom prst="ellipse">
                <a:avLst/>
              </a:prstGeom>
              <a:solidFill>
                <a:srgbClr val="E4002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29250" rIns="74295" bIns="0" numCol="1" spcCol="0" rtlCol="0" fromWordArt="0" anchor="ctr" anchorCtr="0" forceAA="0" compatLnSpc="1">
                <a:prstTxWarp prst="textNoShape">
                  <a:avLst/>
                </a:prstTxWarp>
                <a:noAutofit/>
              </a:bodyPr>
              <a:lstStyle/>
              <a:p>
                <a:pPr algn="ctr"/>
                <a:endParaRPr lang="en-US" sz="1300">
                  <a:solidFill>
                    <a:schemeClr val="tx1"/>
                  </a:solidFill>
                </a:endParaRPr>
              </a:p>
            </p:txBody>
          </p:sp>
          <p:sp>
            <p:nvSpPr>
              <p:cNvPr id="40" name="Ellipse 48">
                <a:extLst>
                  <a:ext uri="{FF2B5EF4-FFF2-40B4-BE49-F238E27FC236}">
                    <a16:creationId xmlns:a16="http://schemas.microsoft.com/office/drawing/2014/main" id="{26064B26-32EA-F0E9-95DD-510884DFF732}"/>
                  </a:ext>
                </a:extLst>
              </p:cNvPr>
              <p:cNvSpPr/>
              <p:nvPr/>
            </p:nvSpPr>
            <p:spPr>
              <a:xfrm>
                <a:off x="12562459" y="2146701"/>
                <a:ext cx="267468" cy="267468"/>
              </a:xfrm>
              <a:prstGeom prst="ellipse">
                <a:avLst/>
              </a:prstGeom>
              <a:solidFill>
                <a:srgbClr val="E4002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29250" rIns="74295" bIns="0" numCol="1" spcCol="0" rtlCol="0" fromWordArt="0" anchor="ctr" anchorCtr="0" forceAA="0" compatLnSpc="1">
                <a:prstTxWarp prst="textNoShape">
                  <a:avLst/>
                </a:prstTxWarp>
                <a:noAutofit/>
              </a:bodyPr>
              <a:lstStyle/>
              <a:p>
                <a:pPr algn="ctr"/>
                <a:endParaRPr lang="en-US" sz="1300">
                  <a:solidFill>
                    <a:schemeClr val="tx1"/>
                  </a:solidFill>
                </a:endParaRPr>
              </a:p>
            </p:txBody>
          </p:sp>
        </p:grpSp>
      </p:grpSp>
      <p:grpSp>
        <p:nvGrpSpPr>
          <p:cNvPr id="52" name="Gruppieren 64">
            <a:extLst>
              <a:ext uri="{FF2B5EF4-FFF2-40B4-BE49-F238E27FC236}">
                <a16:creationId xmlns:a16="http://schemas.microsoft.com/office/drawing/2014/main" id="{1642B597-B164-CC33-1179-C3B3E872B542}"/>
              </a:ext>
            </a:extLst>
          </p:cNvPr>
          <p:cNvGrpSpPr/>
          <p:nvPr/>
        </p:nvGrpSpPr>
        <p:grpSpPr>
          <a:xfrm>
            <a:off x="5867214" y="5795378"/>
            <a:ext cx="685023" cy="147041"/>
            <a:chOff x="4479719" y="6165355"/>
            <a:chExt cx="1657680" cy="355822"/>
          </a:xfrm>
        </p:grpSpPr>
        <p:sp>
          <p:nvSpPr>
            <p:cNvPr id="53" name="Ellipse 65">
              <a:extLst>
                <a:ext uri="{FF2B5EF4-FFF2-40B4-BE49-F238E27FC236}">
                  <a16:creationId xmlns:a16="http://schemas.microsoft.com/office/drawing/2014/main" id="{C1C819F1-C7DA-7070-28B7-4B1E2F609DBC}"/>
                </a:ext>
              </a:extLst>
            </p:cNvPr>
            <p:cNvSpPr/>
            <p:nvPr/>
          </p:nvSpPr>
          <p:spPr>
            <a:xfrm flipH="1" flipV="1">
              <a:off x="4479719" y="6165355"/>
              <a:ext cx="355822" cy="355822"/>
            </a:xfrm>
            <a:prstGeom prst="ellipse">
              <a:avLst/>
            </a:prstGeom>
            <a:solidFill>
              <a:srgbClr val="E4002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29250" rIns="74295" bIns="0" numCol="1" spcCol="0" rtlCol="0" fromWordArt="0" anchor="ctr" anchorCtr="0" forceAA="0" compatLnSpc="1">
              <a:prstTxWarp prst="textNoShape">
                <a:avLst/>
              </a:prstTxWarp>
              <a:noAutofit/>
            </a:bodyPr>
            <a:lstStyle/>
            <a:p>
              <a:pPr algn="ctr"/>
              <a:endParaRPr lang="en-US" sz="1300">
                <a:solidFill>
                  <a:schemeClr val="tx1"/>
                </a:solidFill>
              </a:endParaRPr>
            </a:p>
          </p:txBody>
        </p:sp>
        <p:sp>
          <p:nvSpPr>
            <p:cNvPr id="54" name="Ellipse 66">
              <a:extLst>
                <a:ext uri="{FF2B5EF4-FFF2-40B4-BE49-F238E27FC236}">
                  <a16:creationId xmlns:a16="http://schemas.microsoft.com/office/drawing/2014/main" id="{B4EFD3F0-9745-2002-7BE2-2DDCEDFF120E}"/>
                </a:ext>
              </a:extLst>
            </p:cNvPr>
            <p:cNvSpPr/>
            <p:nvPr/>
          </p:nvSpPr>
          <p:spPr>
            <a:xfrm flipH="1" flipV="1">
              <a:off x="4913672" y="6165355"/>
              <a:ext cx="355822" cy="355822"/>
            </a:xfrm>
            <a:prstGeom prst="ellipse">
              <a:avLst/>
            </a:prstGeom>
            <a:solidFill>
              <a:srgbClr val="4451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29250" rIns="74295" bIns="0" numCol="1" spcCol="0" rtlCol="0" fromWordArt="0" anchor="ctr" anchorCtr="0" forceAA="0" compatLnSpc="1">
              <a:prstTxWarp prst="textNoShape">
                <a:avLst/>
              </a:prstTxWarp>
              <a:noAutofit/>
            </a:bodyPr>
            <a:lstStyle/>
            <a:p>
              <a:pPr algn="ctr"/>
              <a:endParaRPr lang="en-US" sz="1300">
                <a:solidFill>
                  <a:schemeClr val="tx1"/>
                </a:solidFill>
              </a:endParaRPr>
            </a:p>
          </p:txBody>
        </p:sp>
        <p:sp>
          <p:nvSpPr>
            <p:cNvPr id="55" name="Ellipse 67">
              <a:extLst>
                <a:ext uri="{FF2B5EF4-FFF2-40B4-BE49-F238E27FC236}">
                  <a16:creationId xmlns:a16="http://schemas.microsoft.com/office/drawing/2014/main" id="{E1F5D9A1-C5FF-0B9C-0E3D-6C7446BD16D9}"/>
                </a:ext>
              </a:extLst>
            </p:cNvPr>
            <p:cNvSpPr/>
            <p:nvPr/>
          </p:nvSpPr>
          <p:spPr>
            <a:xfrm flipH="1" flipV="1">
              <a:off x="5347625" y="6165355"/>
              <a:ext cx="355822" cy="355822"/>
            </a:xfrm>
            <a:prstGeom prst="ellipse">
              <a:avLst/>
            </a:prstGeom>
            <a:solidFill>
              <a:srgbClr val="AFB6BA"/>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29250" rIns="74295" bIns="0" numCol="1" spcCol="0" rtlCol="0" fromWordArt="0" anchor="ctr" anchorCtr="0" forceAA="0" compatLnSpc="1">
              <a:prstTxWarp prst="textNoShape">
                <a:avLst/>
              </a:prstTxWarp>
              <a:noAutofit/>
            </a:bodyPr>
            <a:lstStyle/>
            <a:p>
              <a:pPr algn="ctr"/>
              <a:endParaRPr lang="en-US" sz="1300">
                <a:solidFill>
                  <a:schemeClr val="tx1"/>
                </a:solidFill>
              </a:endParaRPr>
            </a:p>
          </p:txBody>
        </p:sp>
        <p:sp>
          <p:nvSpPr>
            <p:cNvPr id="56" name="Ellipse 68">
              <a:extLst>
                <a:ext uri="{FF2B5EF4-FFF2-40B4-BE49-F238E27FC236}">
                  <a16:creationId xmlns:a16="http://schemas.microsoft.com/office/drawing/2014/main" id="{DFB71795-51D6-7429-CCDD-420FF4E7A660}"/>
                </a:ext>
              </a:extLst>
            </p:cNvPr>
            <p:cNvSpPr/>
            <p:nvPr/>
          </p:nvSpPr>
          <p:spPr>
            <a:xfrm flipH="1" flipV="1">
              <a:off x="5781577" y="6165355"/>
              <a:ext cx="355822" cy="355822"/>
            </a:xfrm>
            <a:prstGeom prst="ellipse">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29250" rIns="74295" bIns="0" numCol="1" spcCol="0" rtlCol="0" fromWordArt="0" anchor="ctr" anchorCtr="0" forceAA="0" compatLnSpc="1">
              <a:prstTxWarp prst="textNoShape">
                <a:avLst/>
              </a:prstTxWarp>
              <a:noAutofit/>
            </a:bodyPr>
            <a:lstStyle/>
            <a:p>
              <a:pPr algn="ctr"/>
              <a:endParaRPr lang="en-US" sz="1300">
                <a:solidFill>
                  <a:schemeClr val="tx1"/>
                </a:solidFill>
              </a:endParaRPr>
            </a:p>
          </p:txBody>
        </p:sp>
      </p:grpSp>
      <p:sp>
        <p:nvSpPr>
          <p:cNvPr id="58" name="Textplatzhalter 5">
            <a:extLst>
              <a:ext uri="{FF2B5EF4-FFF2-40B4-BE49-F238E27FC236}">
                <a16:creationId xmlns:a16="http://schemas.microsoft.com/office/drawing/2014/main" id="{3A8F95FB-7A4D-22E9-6B30-0145A5E41825}"/>
              </a:ext>
            </a:extLst>
          </p:cNvPr>
          <p:cNvSpPr txBox="1">
            <a:spLocks/>
          </p:cNvSpPr>
          <p:nvPr/>
        </p:nvSpPr>
        <p:spPr>
          <a:xfrm>
            <a:off x="5496650" y="3690931"/>
            <a:ext cx="1426149" cy="615553"/>
          </a:xfrm>
          <a:prstGeom prst="rect">
            <a:avLst/>
          </a:prstGeom>
        </p:spPr>
        <p:txBody>
          <a:bodyPr vert="horz" wrap="square" lIns="0" tIns="0" rIns="0" bIns="0" rtlCol="0" anchor="ctr">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pPr algn="ctr"/>
            <a:r>
              <a:rPr lang="en-US" sz="2000" b="1" dirty="0">
                <a:latin typeface="Public Sans Medium" pitchFamily="2" charset="0"/>
              </a:rPr>
              <a:t>Added Value</a:t>
            </a:r>
          </a:p>
        </p:txBody>
      </p:sp>
      <p:sp>
        <p:nvSpPr>
          <p:cNvPr id="59" name="Textplatzhalter 5">
            <a:extLst>
              <a:ext uri="{FF2B5EF4-FFF2-40B4-BE49-F238E27FC236}">
                <a16:creationId xmlns:a16="http://schemas.microsoft.com/office/drawing/2014/main" id="{FCD76971-1973-6A34-A854-26D0B0DE8DFC}"/>
              </a:ext>
            </a:extLst>
          </p:cNvPr>
          <p:cNvSpPr txBox="1">
            <a:spLocks/>
          </p:cNvSpPr>
          <p:nvPr/>
        </p:nvSpPr>
        <p:spPr>
          <a:xfrm>
            <a:off x="901312" y="2596915"/>
            <a:ext cx="3150849" cy="553998"/>
          </a:xfrm>
          <a:prstGeom prst="rect">
            <a:avLst/>
          </a:prstGeom>
        </p:spPr>
        <p:txBody>
          <a:bodyPr vert="horz" wrap="square" lIns="0" tIns="0" rIns="0" bIns="0" rtlCol="0" anchor="ctr">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pPr algn="r"/>
            <a:r>
              <a:rPr lang="en-US" sz="1800" dirty="0">
                <a:latin typeface="Public Sans Medium" pitchFamily="2" charset="0"/>
              </a:rPr>
              <a:t>Long-Term Environmental </a:t>
            </a:r>
            <a:r>
              <a:rPr lang="en-US" sz="1800" b="1" dirty="0">
                <a:solidFill>
                  <a:srgbClr val="E4002B"/>
                </a:solidFill>
                <a:latin typeface="Public Sans Medium" pitchFamily="2" charset="0"/>
              </a:rPr>
              <a:t>Monitoring</a:t>
            </a:r>
          </a:p>
        </p:txBody>
      </p:sp>
      <p:cxnSp>
        <p:nvCxnSpPr>
          <p:cNvPr id="60" name="Porsche_Dotted Line">
            <a:extLst>
              <a:ext uri="{FF2B5EF4-FFF2-40B4-BE49-F238E27FC236}">
                <a16:creationId xmlns:a16="http://schemas.microsoft.com/office/drawing/2014/main" id="{7CCE7831-FDDD-F9B8-8511-D3D7145FC7EE}"/>
              </a:ext>
            </a:extLst>
          </p:cNvPr>
          <p:cNvCxnSpPr/>
          <p:nvPr/>
        </p:nvCxnSpPr>
        <p:spPr>
          <a:xfrm flipH="1" flipV="1">
            <a:off x="4112760" y="2278548"/>
            <a:ext cx="1027846" cy="1133"/>
          </a:xfrm>
          <a:prstGeom prst="line">
            <a:avLst/>
          </a:prstGeom>
          <a:ln w="28575" cap="rnd">
            <a:solidFill>
              <a:srgbClr val="E4002B"/>
            </a:solidFill>
            <a:prstDash val="sysDot"/>
            <a:headEnd type="oval"/>
          </a:ln>
        </p:spPr>
        <p:style>
          <a:lnRef idx="1">
            <a:schemeClr val="accent1"/>
          </a:lnRef>
          <a:fillRef idx="0">
            <a:schemeClr val="accent1"/>
          </a:fillRef>
          <a:effectRef idx="0">
            <a:schemeClr val="accent1"/>
          </a:effectRef>
          <a:fontRef idx="minor">
            <a:schemeClr val="tx1"/>
          </a:fontRef>
        </p:style>
      </p:cxnSp>
      <p:cxnSp>
        <p:nvCxnSpPr>
          <p:cNvPr id="61" name="Porsche_Dotted Line">
            <a:extLst>
              <a:ext uri="{FF2B5EF4-FFF2-40B4-BE49-F238E27FC236}">
                <a16:creationId xmlns:a16="http://schemas.microsoft.com/office/drawing/2014/main" id="{D3154698-063F-21D3-BF8D-41D2842A3461}"/>
              </a:ext>
            </a:extLst>
          </p:cNvPr>
          <p:cNvCxnSpPr/>
          <p:nvPr/>
        </p:nvCxnSpPr>
        <p:spPr>
          <a:xfrm flipV="1">
            <a:off x="7629631" y="2815168"/>
            <a:ext cx="794222" cy="1"/>
          </a:xfrm>
          <a:prstGeom prst="line">
            <a:avLst/>
          </a:prstGeom>
          <a:ln w="28575" cap="rnd">
            <a:solidFill>
              <a:srgbClr val="E4002B"/>
            </a:solidFill>
            <a:prstDash val="sysDot"/>
            <a:headEnd type="oval"/>
          </a:ln>
        </p:spPr>
        <p:style>
          <a:lnRef idx="1">
            <a:schemeClr val="accent1"/>
          </a:lnRef>
          <a:fillRef idx="0">
            <a:schemeClr val="accent1"/>
          </a:fillRef>
          <a:effectRef idx="0">
            <a:schemeClr val="accent1"/>
          </a:effectRef>
          <a:fontRef idx="minor">
            <a:schemeClr val="tx1"/>
          </a:fontRef>
        </p:style>
      </p:cxnSp>
      <p:sp>
        <p:nvSpPr>
          <p:cNvPr id="62" name="Textplatzhalter 5">
            <a:extLst>
              <a:ext uri="{FF2B5EF4-FFF2-40B4-BE49-F238E27FC236}">
                <a16:creationId xmlns:a16="http://schemas.microsoft.com/office/drawing/2014/main" id="{00C2D4E8-A4D5-30B9-F15D-DA5068E2AEB4}"/>
              </a:ext>
            </a:extLst>
          </p:cNvPr>
          <p:cNvSpPr txBox="1">
            <a:spLocks/>
          </p:cNvSpPr>
          <p:nvPr/>
        </p:nvSpPr>
        <p:spPr>
          <a:xfrm>
            <a:off x="8511799" y="2676668"/>
            <a:ext cx="3500784" cy="276999"/>
          </a:xfrm>
          <a:prstGeom prst="rect">
            <a:avLst/>
          </a:prstGeom>
        </p:spPr>
        <p:txBody>
          <a:bodyPr vert="horz" wrap="square" lIns="0" tIns="0" rIns="0" bIns="0" rtlCol="0" anchor="ctr">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r>
              <a:rPr lang="en-US" sz="1800" dirty="0">
                <a:latin typeface="Public Sans Medium" pitchFamily="2" charset="0"/>
              </a:rPr>
              <a:t>Communication and</a:t>
            </a:r>
            <a:r>
              <a:rPr lang="en-US" sz="1800" b="1" dirty="0">
                <a:solidFill>
                  <a:srgbClr val="E4002B"/>
                </a:solidFill>
                <a:latin typeface="Public Sans Medium" pitchFamily="2" charset="0"/>
              </a:rPr>
              <a:t> Coordination</a:t>
            </a:r>
          </a:p>
        </p:txBody>
      </p:sp>
      <p:cxnSp>
        <p:nvCxnSpPr>
          <p:cNvPr id="64" name="Porsche_Dotted Line">
            <a:extLst>
              <a:ext uri="{FF2B5EF4-FFF2-40B4-BE49-F238E27FC236}">
                <a16:creationId xmlns:a16="http://schemas.microsoft.com/office/drawing/2014/main" id="{D20E9E33-B6E6-0F86-A145-218D9253DEFB}"/>
              </a:ext>
            </a:extLst>
          </p:cNvPr>
          <p:cNvCxnSpPr>
            <a:cxnSpLocks/>
            <a:stCxn id="39" idx="2"/>
          </p:cNvCxnSpPr>
          <p:nvPr/>
        </p:nvCxnSpPr>
        <p:spPr>
          <a:xfrm>
            <a:off x="7408213" y="2316748"/>
            <a:ext cx="1024516" cy="0"/>
          </a:xfrm>
          <a:prstGeom prst="line">
            <a:avLst/>
          </a:prstGeom>
          <a:ln w="28575" cap="rnd">
            <a:solidFill>
              <a:srgbClr val="E4002B"/>
            </a:solidFill>
            <a:prstDash val="sysDot"/>
            <a:headEnd type="oval"/>
          </a:ln>
        </p:spPr>
        <p:style>
          <a:lnRef idx="1">
            <a:schemeClr val="accent1"/>
          </a:lnRef>
          <a:fillRef idx="0">
            <a:schemeClr val="accent1"/>
          </a:fillRef>
          <a:effectRef idx="0">
            <a:schemeClr val="accent1"/>
          </a:effectRef>
          <a:fontRef idx="minor">
            <a:schemeClr val="tx1"/>
          </a:fontRef>
        </p:style>
      </p:cxnSp>
      <p:sp>
        <p:nvSpPr>
          <p:cNvPr id="65" name="Textplatzhalter 5">
            <a:extLst>
              <a:ext uri="{FF2B5EF4-FFF2-40B4-BE49-F238E27FC236}">
                <a16:creationId xmlns:a16="http://schemas.microsoft.com/office/drawing/2014/main" id="{D6F786D4-D8B4-3FF6-B7CD-F754C31F7515}"/>
              </a:ext>
            </a:extLst>
          </p:cNvPr>
          <p:cNvSpPr txBox="1">
            <a:spLocks/>
          </p:cNvSpPr>
          <p:nvPr/>
        </p:nvSpPr>
        <p:spPr>
          <a:xfrm>
            <a:off x="8520031" y="2175523"/>
            <a:ext cx="3500784" cy="553998"/>
          </a:xfrm>
          <a:prstGeom prst="rect">
            <a:avLst/>
          </a:prstGeom>
        </p:spPr>
        <p:txBody>
          <a:bodyPr vert="horz" wrap="square" lIns="0" tIns="0" rIns="0" bIns="0" rtlCol="0" anchor="ctr">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r>
              <a:rPr lang="en-US" sz="1800" dirty="0">
                <a:latin typeface="Public Sans Medium" pitchFamily="2" charset="0"/>
              </a:rPr>
              <a:t>Mapping and Land </a:t>
            </a:r>
            <a:r>
              <a:rPr lang="en-US" sz="1800" b="1" dirty="0">
                <a:solidFill>
                  <a:srgbClr val="E4002B"/>
                </a:solidFill>
                <a:latin typeface="Public Sans Medium" pitchFamily="2" charset="0"/>
              </a:rPr>
              <a:t>Analysis</a:t>
            </a:r>
          </a:p>
          <a:p>
            <a:endParaRPr lang="en-US" sz="1800" dirty="0">
              <a:latin typeface="Public Sans Medium" pitchFamily="2" charset="0"/>
            </a:endParaRPr>
          </a:p>
        </p:txBody>
      </p:sp>
      <p:sp>
        <p:nvSpPr>
          <p:cNvPr id="69" name="Textplatzhalter 5">
            <a:extLst>
              <a:ext uri="{FF2B5EF4-FFF2-40B4-BE49-F238E27FC236}">
                <a16:creationId xmlns:a16="http://schemas.microsoft.com/office/drawing/2014/main" id="{A9526FB1-DC12-98C7-E7B0-A80A81DC716F}"/>
              </a:ext>
            </a:extLst>
          </p:cNvPr>
          <p:cNvSpPr txBox="1">
            <a:spLocks/>
          </p:cNvSpPr>
          <p:nvPr/>
        </p:nvSpPr>
        <p:spPr>
          <a:xfrm>
            <a:off x="407717" y="1973527"/>
            <a:ext cx="3652676" cy="553998"/>
          </a:xfrm>
          <a:prstGeom prst="rect">
            <a:avLst/>
          </a:prstGeom>
        </p:spPr>
        <p:txBody>
          <a:bodyPr vert="horz" wrap="square" lIns="0" tIns="0" rIns="0" bIns="0" rtlCol="0" anchor="ctr">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pPr algn="r"/>
            <a:r>
              <a:rPr lang="en-US" sz="1800" dirty="0">
                <a:latin typeface="Public Sans Medium" pitchFamily="2" charset="0"/>
              </a:rPr>
              <a:t>Monitoring and Early Detection</a:t>
            </a:r>
          </a:p>
          <a:p>
            <a:pPr algn="r"/>
            <a:r>
              <a:rPr lang="en-US" sz="1800" dirty="0">
                <a:latin typeface="Public Sans Medium" pitchFamily="2" charset="0"/>
              </a:rPr>
              <a:t>= </a:t>
            </a:r>
            <a:r>
              <a:rPr lang="en-US" sz="1800" b="1" dirty="0">
                <a:solidFill>
                  <a:srgbClr val="E4002B"/>
                </a:solidFill>
                <a:latin typeface="Public Sans Medium" pitchFamily="2" charset="0"/>
              </a:rPr>
              <a:t>Global Solution</a:t>
            </a:r>
          </a:p>
        </p:txBody>
      </p:sp>
      <p:cxnSp>
        <p:nvCxnSpPr>
          <p:cNvPr id="70" name="Porsche_Dotted Line">
            <a:extLst>
              <a:ext uri="{FF2B5EF4-FFF2-40B4-BE49-F238E27FC236}">
                <a16:creationId xmlns:a16="http://schemas.microsoft.com/office/drawing/2014/main" id="{F7F886EF-867F-6921-9822-5A107E197B0C}"/>
              </a:ext>
            </a:extLst>
          </p:cNvPr>
          <p:cNvCxnSpPr>
            <a:cxnSpLocks/>
          </p:cNvCxnSpPr>
          <p:nvPr/>
        </p:nvCxnSpPr>
        <p:spPr>
          <a:xfrm flipH="1">
            <a:off x="4144195" y="2741594"/>
            <a:ext cx="1203801" cy="0"/>
          </a:xfrm>
          <a:prstGeom prst="line">
            <a:avLst/>
          </a:prstGeom>
          <a:ln w="28575" cap="rnd">
            <a:solidFill>
              <a:srgbClr val="E4002B"/>
            </a:solidFill>
            <a:prstDash val="sysDot"/>
            <a:headEnd type="oval"/>
          </a:ln>
        </p:spPr>
        <p:style>
          <a:lnRef idx="1">
            <a:schemeClr val="accent1"/>
          </a:lnRef>
          <a:fillRef idx="0">
            <a:schemeClr val="accent1"/>
          </a:fillRef>
          <a:effectRef idx="0">
            <a:schemeClr val="accent1"/>
          </a:effectRef>
          <a:fontRef idx="minor">
            <a:schemeClr val="tx1"/>
          </a:fontRef>
        </p:style>
      </p:cxnSp>
      <p:cxnSp>
        <p:nvCxnSpPr>
          <p:cNvPr id="4" name="Porsche_Dotted Line">
            <a:extLst>
              <a:ext uri="{FF2B5EF4-FFF2-40B4-BE49-F238E27FC236}">
                <a16:creationId xmlns:a16="http://schemas.microsoft.com/office/drawing/2014/main" id="{5F453800-9620-2D46-3413-C37FF79EE2AA}"/>
              </a:ext>
            </a:extLst>
          </p:cNvPr>
          <p:cNvCxnSpPr>
            <a:cxnSpLocks/>
          </p:cNvCxnSpPr>
          <p:nvPr/>
        </p:nvCxnSpPr>
        <p:spPr>
          <a:xfrm>
            <a:off x="6286780" y="1714768"/>
            <a:ext cx="1024516" cy="0"/>
          </a:xfrm>
          <a:prstGeom prst="line">
            <a:avLst/>
          </a:prstGeom>
          <a:ln w="28575" cap="rnd">
            <a:solidFill>
              <a:srgbClr val="E4002B"/>
            </a:solidFill>
            <a:prstDash val="sysDot"/>
            <a:headEnd type="ova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C7FC3F8-9441-3850-6B57-D34E06D360DE}"/>
              </a:ext>
            </a:extLst>
          </p:cNvPr>
          <p:cNvSpPr txBox="1"/>
          <p:nvPr/>
        </p:nvSpPr>
        <p:spPr>
          <a:xfrm>
            <a:off x="7321226" y="1494638"/>
            <a:ext cx="3820477" cy="369332"/>
          </a:xfrm>
          <a:prstGeom prst="rect">
            <a:avLst/>
          </a:prstGeom>
          <a:noFill/>
        </p:spPr>
        <p:txBody>
          <a:bodyPr wrap="square">
            <a:spAutoFit/>
          </a:bodyPr>
          <a:lstStyle/>
          <a:p>
            <a:r>
              <a:rPr lang="en-GB" dirty="0">
                <a:latin typeface="Public Sans Medium" pitchFamily="2" charset="0"/>
              </a:rPr>
              <a:t>Post-Disaster Damage </a:t>
            </a:r>
            <a:r>
              <a:rPr lang="en-GB" b="1" dirty="0">
                <a:solidFill>
                  <a:srgbClr val="E4002B"/>
                </a:solidFill>
                <a:latin typeface="Public Sans Medium" pitchFamily="2" charset="0"/>
              </a:rPr>
              <a:t>Assessment</a:t>
            </a:r>
            <a:endParaRPr lang="en-BE" b="1" dirty="0">
              <a:solidFill>
                <a:srgbClr val="E4002B"/>
              </a:solidFill>
              <a:latin typeface="Public Sans Medium" pitchFamily="2" charset="0"/>
            </a:endParaRPr>
          </a:p>
        </p:txBody>
      </p:sp>
    </p:spTree>
    <p:extLst>
      <p:ext uri="{BB962C8B-B14F-4D97-AF65-F5344CB8AC3E}">
        <p14:creationId xmlns:p14="http://schemas.microsoft.com/office/powerpoint/2010/main" val="3556449312"/>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Rectangle 314">
            <a:extLst>
              <a:ext uri="{FF2B5EF4-FFF2-40B4-BE49-F238E27FC236}">
                <a16:creationId xmlns:a16="http://schemas.microsoft.com/office/drawing/2014/main" id="{5C94F87F-37D4-74AD-F6AE-B17708A783B9}"/>
              </a:ext>
            </a:extLst>
          </p:cNvPr>
          <p:cNvSpPr/>
          <p:nvPr/>
        </p:nvSpPr>
        <p:spPr>
          <a:xfrm>
            <a:off x="265006" y="3781375"/>
            <a:ext cx="11663469" cy="25809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sp>
        <p:nvSpPr>
          <p:cNvPr id="5" name="Text Placeholder 4">
            <a:extLst>
              <a:ext uri="{FF2B5EF4-FFF2-40B4-BE49-F238E27FC236}">
                <a16:creationId xmlns:a16="http://schemas.microsoft.com/office/drawing/2014/main" id="{4EF3F3BC-4EA2-1348-8C65-85D50C830374}"/>
              </a:ext>
            </a:extLst>
          </p:cNvPr>
          <p:cNvSpPr>
            <a:spLocks noGrp="1"/>
          </p:cNvSpPr>
          <p:nvPr>
            <p:ph type="body" sz="quarter" idx="13"/>
          </p:nvPr>
        </p:nvSpPr>
        <p:spPr/>
        <p:txBody>
          <a:bodyPr/>
          <a:lstStyle/>
          <a:p>
            <a:r>
              <a:rPr lang="en-US" dirty="0"/>
              <a:t>Space technology offers a wide variety of applications for Disasters</a:t>
            </a:r>
            <a:endParaRPr lang="en-GB" dirty="0"/>
          </a:p>
        </p:txBody>
      </p:sp>
      <p:sp>
        <p:nvSpPr>
          <p:cNvPr id="3" name="Title 2">
            <a:extLst>
              <a:ext uri="{FF2B5EF4-FFF2-40B4-BE49-F238E27FC236}">
                <a16:creationId xmlns:a16="http://schemas.microsoft.com/office/drawing/2014/main" id="{63772994-D34C-6B56-F3CE-1A6B216F9698}"/>
              </a:ext>
            </a:extLst>
          </p:cNvPr>
          <p:cNvSpPr>
            <a:spLocks noGrp="1"/>
          </p:cNvSpPr>
          <p:nvPr>
            <p:ph type="title"/>
          </p:nvPr>
        </p:nvSpPr>
        <p:spPr/>
        <p:txBody>
          <a:bodyPr/>
          <a:lstStyle/>
          <a:p>
            <a:r>
              <a:rPr lang="en-US" dirty="0"/>
              <a:t>Space Technologies for Disasters</a:t>
            </a:r>
          </a:p>
        </p:txBody>
      </p:sp>
      <p:sp>
        <p:nvSpPr>
          <p:cNvPr id="28" name="Rectangle 27">
            <a:extLst>
              <a:ext uri="{FF2B5EF4-FFF2-40B4-BE49-F238E27FC236}">
                <a16:creationId xmlns:a16="http://schemas.microsoft.com/office/drawing/2014/main" id="{312ECA22-6C47-23E6-3A5F-A6DB6DB968E1}"/>
              </a:ext>
            </a:extLst>
          </p:cNvPr>
          <p:cNvSpPr/>
          <p:nvPr/>
        </p:nvSpPr>
        <p:spPr>
          <a:xfrm>
            <a:off x="1343472" y="6556563"/>
            <a:ext cx="6053204" cy="25681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GB" sz="800">
              <a:solidFill>
                <a:srgbClr val="445159"/>
              </a:solidFill>
              <a:effectLst/>
            </a:endParaRPr>
          </a:p>
        </p:txBody>
      </p:sp>
      <p:cxnSp>
        <p:nvCxnSpPr>
          <p:cNvPr id="8" name="Gerader Verbinder 126">
            <a:extLst>
              <a:ext uri="{FF2B5EF4-FFF2-40B4-BE49-F238E27FC236}">
                <a16:creationId xmlns:a16="http://schemas.microsoft.com/office/drawing/2014/main" id="{386D906C-3F58-AE3F-6E73-3E77BB6CB829}"/>
              </a:ext>
            </a:extLst>
          </p:cNvPr>
          <p:cNvCxnSpPr>
            <a:cxnSpLocks/>
          </p:cNvCxnSpPr>
          <p:nvPr/>
        </p:nvCxnSpPr>
        <p:spPr>
          <a:xfrm flipH="1">
            <a:off x="4359700" y="4099701"/>
            <a:ext cx="3365729" cy="0"/>
          </a:xfrm>
          <a:prstGeom prst="line">
            <a:avLst/>
          </a:prstGeom>
          <a:ln w="28575" cap="flat">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platzhalter 5">
            <a:extLst>
              <a:ext uri="{FF2B5EF4-FFF2-40B4-BE49-F238E27FC236}">
                <a16:creationId xmlns:a16="http://schemas.microsoft.com/office/drawing/2014/main" id="{952EBEC1-CE92-2271-7527-FDE242D6249C}"/>
              </a:ext>
            </a:extLst>
          </p:cNvPr>
          <p:cNvSpPr txBox="1">
            <a:spLocks/>
          </p:cNvSpPr>
          <p:nvPr/>
        </p:nvSpPr>
        <p:spPr>
          <a:xfrm>
            <a:off x="5031370" y="3881125"/>
            <a:ext cx="1952479" cy="184666"/>
          </a:xfrm>
          <a:prstGeom prst="rect">
            <a:avLst/>
          </a:prstGeom>
        </p:spPr>
        <p:txBody>
          <a:bodyPr vert="horz" wrap="square" lIns="0" tIns="0" rIns="0" bIns="0" rtlCol="0" anchor="b">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pPr algn="ctr"/>
            <a:r>
              <a:rPr lang="en-US" sz="1200" b="1" dirty="0">
                <a:latin typeface="Public Sans Medium" pitchFamily="2" charset="0"/>
              </a:rPr>
              <a:t>Maturity &amp; Effectiveness</a:t>
            </a:r>
            <a:r>
              <a:rPr lang="en-US" sz="1200" b="1" baseline="30000" dirty="0">
                <a:latin typeface="Public Sans Medium" pitchFamily="2" charset="0"/>
              </a:rPr>
              <a:t>1</a:t>
            </a:r>
            <a:r>
              <a:rPr lang="en-US" sz="1200" b="1" dirty="0">
                <a:latin typeface="Public Sans Medium" pitchFamily="2" charset="0"/>
              </a:rPr>
              <a:t> </a:t>
            </a:r>
          </a:p>
        </p:txBody>
      </p:sp>
      <p:sp>
        <p:nvSpPr>
          <p:cNvPr id="10" name="Abgerundetes Rechteck 36">
            <a:extLst>
              <a:ext uri="{FF2B5EF4-FFF2-40B4-BE49-F238E27FC236}">
                <a16:creationId xmlns:a16="http://schemas.microsoft.com/office/drawing/2014/main" id="{7E5C346A-8B1C-D2E4-EE9D-0231B4DB84BF}"/>
              </a:ext>
            </a:extLst>
          </p:cNvPr>
          <p:cNvSpPr/>
          <p:nvPr/>
        </p:nvSpPr>
        <p:spPr>
          <a:xfrm>
            <a:off x="4359700" y="4225246"/>
            <a:ext cx="3365729" cy="143635"/>
          </a:xfrm>
          <a:prstGeom prst="roundRect">
            <a:avLst>
              <a:gd name="adj" fmla="val 50000"/>
            </a:avLst>
          </a:prstGeom>
          <a:solidFill>
            <a:srgbClr val="AFB6BA"/>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29250" rIns="74295" bIns="0" numCol="1" spcCol="0" rtlCol="0" fromWordArt="0" anchor="ctr" anchorCtr="0" forceAA="0" compatLnSpc="1">
            <a:prstTxWarp prst="textNoShape">
              <a:avLst/>
            </a:prstTxWarp>
            <a:noAutofit/>
          </a:bodyPr>
          <a:lstStyle/>
          <a:p>
            <a:pPr algn="ctr"/>
            <a:endParaRPr lang="en-US" sz="1300">
              <a:solidFill>
                <a:schemeClr val="tx1"/>
              </a:solidFill>
            </a:endParaRPr>
          </a:p>
        </p:txBody>
      </p:sp>
      <p:cxnSp>
        <p:nvCxnSpPr>
          <p:cNvPr id="11" name="Gerader Verbinder 129">
            <a:extLst>
              <a:ext uri="{FF2B5EF4-FFF2-40B4-BE49-F238E27FC236}">
                <a16:creationId xmlns:a16="http://schemas.microsoft.com/office/drawing/2014/main" id="{61E5CD48-9FFF-53C2-5CBB-28E58993302C}"/>
              </a:ext>
            </a:extLst>
          </p:cNvPr>
          <p:cNvCxnSpPr/>
          <p:nvPr/>
        </p:nvCxnSpPr>
        <p:spPr>
          <a:xfrm>
            <a:off x="7046381" y="4201207"/>
            <a:ext cx="0" cy="19171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Gerader Verbinder 130">
            <a:extLst>
              <a:ext uri="{FF2B5EF4-FFF2-40B4-BE49-F238E27FC236}">
                <a16:creationId xmlns:a16="http://schemas.microsoft.com/office/drawing/2014/main" id="{CD1995B3-B134-A937-ECC5-286975A1B099}"/>
              </a:ext>
            </a:extLst>
          </p:cNvPr>
          <p:cNvCxnSpPr/>
          <p:nvPr/>
        </p:nvCxnSpPr>
        <p:spPr>
          <a:xfrm>
            <a:off x="6374711" y="4201207"/>
            <a:ext cx="0" cy="19171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Gerader Verbinder 131">
            <a:extLst>
              <a:ext uri="{FF2B5EF4-FFF2-40B4-BE49-F238E27FC236}">
                <a16:creationId xmlns:a16="http://schemas.microsoft.com/office/drawing/2014/main" id="{D0776ACC-80EE-5FEB-A293-96C1FDBEFFFA}"/>
              </a:ext>
            </a:extLst>
          </p:cNvPr>
          <p:cNvCxnSpPr/>
          <p:nvPr/>
        </p:nvCxnSpPr>
        <p:spPr>
          <a:xfrm>
            <a:off x="5703040" y="4201207"/>
            <a:ext cx="0" cy="19171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Gerader Verbinder 132">
            <a:extLst>
              <a:ext uri="{FF2B5EF4-FFF2-40B4-BE49-F238E27FC236}">
                <a16:creationId xmlns:a16="http://schemas.microsoft.com/office/drawing/2014/main" id="{810E96B6-E083-4F00-447C-22E6AE960045}"/>
              </a:ext>
            </a:extLst>
          </p:cNvPr>
          <p:cNvCxnSpPr/>
          <p:nvPr/>
        </p:nvCxnSpPr>
        <p:spPr>
          <a:xfrm>
            <a:off x="5031370" y="4201207"/>
            <a:ext cx="0" cy="19171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Abgerundetes Rechteck 52">
            <a:extLst>
              <a:ext uri="{FF2B5EF4-FFF2-40B4-BE49-F238E27FC236}">
                <a16:creationId xmlns:a16="http://schemas.microsoft.com/office/drawing/2014/main" id="{B0247000-7B76-D656-5DA4-A2C2FC05392C}"/>
              </a:ext>
            </a:extLst>
          </p:cNvPr>
          <p:cNvSpPr/>
          <p:nvPr/>
        </p:nvSpPr>
        <p:spPr>
          <a:xfrm>
            <a:off x="4359700" y="4619972"/>
            <a:ext cx="3365729" cy="143635"/>
          </a:xfrm>
          <a:prstGeom prst="roundRect">
            <a:avLst>
              <a:gd name="adj" fmla="val 50000"/>
            </a:avLst>
          </a:prstGeom>
          <a:solidFill>
            <a:srgbClr val="AFB6BA"/>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29250" rIns="74295" bIns="0" numCol="1" spcCol="0" rtlCol="0" fromWordArt="0" anchor="ctr" anchorCtr="0" forceAA="0" compatLnSpc="1">
            <a:prstTxWarp prst="textNoShape">
              <a:avLst/>
            </a:prstTxWarp>
            <a:noAutofit/>
          </a:bodyPr>
          <a:lstStyle/>
          <a:p>
            <a:pPr algn="ctr"/>
            <a:endParaRPr lang="en-US" sz="1300">
              <a:solidFill>
                <a:schemeClr val="tx1"/>
              </a:solidFill>
            </a:endParaRPr>
          </a:p>
        </p:txBody>
      </p:sp>
      <p:cxnSp>
        <p:nvCxnSpPr>
          <p:cNvPr id="16" name="Gerader Verbinder 134">
            <a:extLst>
              <a:ext uri="{FF2B5EF4-FFF2-40B4-BE49-F238E27FC236}">
                <a16:creationId xmlns:a16="http://schemas.microsoft.com/office/drawing/2014/main" id="{F7A258D1-5CDB-09A7-DA65-9590BA96A556}"/>
              </a:ext>
            </a:extLst>
          </p:cNvPr>
          <p:cNvCxnSpPr/>
          <p:nvPr/>
        </p:nvCxnSpPr>
        <p:spPr>
          <a:xfrm>
            <a:off x="7046381" y="4595933"/>
            <a:ext cx="0" cy="19171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Gerader Verbinder 135">
            <a:extLst>
              <a:ext uri="{FF2B5EF4-FFF2-40B4-BE49-F238E27FC236}">
                <a16:creationId xmlns:a16="http://schemas.microsoft.com/office/drawing/2014/main" id="{473FFA30-F206-921B-3F1A-0304E3627430}"/>
              </a:ext>
            </a:extLst>
          </p:cNvPr>
          <p:cNvCxnSpPr/>
          <p:nvPr/>
        </p:nvCxnSpPr>
        <p:spPr>
          <a:xfrm>
            <a:off x="6374711" y="4595933"/>
            <a:ext cx="0" cy="19171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Gerader Verbinder 136">
            <a:extLst>
              <a:ext uri="{FF2B5EF4-FFF2-40B4-BE49-F238E27FC236}">
                <a16:creationId xmlns:a16="http://schemas.microsoft.com/office/drawing/2014/main" id="{7AD033A9-4E93-4529-3E78-5E7A94963619}"/>
              </a:ext>
            </a:extLst>
          </p:cNvPr>
          <p:cNvCxnSpPr/>
          <p:nvPr/>
        </p:nvCxnSpPr>
        <p:spPr>
          <a:xfrm>
            <a:off x="5703040" y="4595933"/>
            <a:ext cx="0" cy="19171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Gerader Verbinder 137">
            <a:extLst>
              <a:ext uri="{FF2B5EF4-FFF2-40B4-BE49-F238E27FC236}">
                <a16:creationId xmlns:a16="http://schemas.microsoft.com/office/drawing/2014/main" id="{857B888C-DAE7-D027-84E4-243820D8221D}"/>
              </a:ext>
            </a:extLst>
          </p:cNvPr>
          <p:cNvCxnSpPr/>
          <p:nvPr/>
        </p:nvCxnSpPr>
        <p:spPr>
          <a:xfrm>
            <a:off x="5031370" y="4595933"/>
            <a:ext cx="0" cy="19171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Abgerundetes Rechteck 58">
            <a:extLst>
              <a:ext uri="{FF2B5EF4-FFF2-40B4-BE49-F238E27FC236}">
                <a16:creationId xmlns:a16="http://schemas.microsoft.com/office/drawing/2014/main" id="{CF934F70-18E4-99E0-DCBC-26B81AAE18AC}"/>
              </a:ext>
            </a:extLst>
          </p:cNvPr>
          <p:cNvSpPr/>
          <p:nvPr/>
        </p:nvSpPr>
        <p:spPr>
          <a:xfrm>
            <a:off x="4359700" y="5014698"/>
            <a:ext cx="3365729" cy="143635"/>
          </a:xfrm>
          <a:prstGeom prst="roundRect">
            <a:avLst>
              <a:gd name="adj" fmla="val 50000"/>
            </a:avLst>
          </a:prstGeom>
          <a:solidFill>
            <a:srgbClr val="AFB6BA"/>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29250" rIns="74295" bIns="0" numCol="1" spcCol="0" rtlCol="0" fromWordArt="0" anchor="ctr" anchorCtr="0" forceAA="0" compatLnSpc="1">
            <a:prstTxWarp prst="textNoShape">
              <a:avLst/>
            </a:prstTxWarp>
            <a:noAutofit/>
          </a:bodyPr>
          <a:lstStyle/>
          <a:p>
            <a:pPr algn="ctr"/>
            <a:endParaRPr lang="en-US" sz="1300">
              <a:solidFill>
                <a:schemeClr val="tx1"/>
              </a:solidFill>
            </a:endParaRPr>
          </a:p>
        </p:txBody>
      </p:sp>
      <p:cxnSp>
        <p:nvCxnSpPr>
          <p:cNvPr id="21" name="Gerader Verbinder 139">
            <a:extLst>
              <a:ext uri="{FF2B5EF4-FFF2-40B4-BE49-F238E27FC236}">
                <a16:creationId xmlns:a16="http://schemas.microsoft.com/office/drawing/2014/main" id="{8C69316A-C06A-4639-7734-7632D4A70E75}"/>
              </a:ext>
            </a:extLst>
          </p:cNvPr>
          <p:cNvCxnSpPr/>
          <p:nvPr/>
        </p:nvCxnSpPr>
        <p:spPr>
          <a:xfrm>
            <a:off x="7046381" y="4990659"/>
            <a:ext cx="0" cy="19171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Gerader Verbinder 140">
            <a:extLst>
              <a:ext uri="{FF2B5EF4-FFF2-40B4-BE49-F238E27FC236}">
                <a16:creationId xmlns:a16="http://schemas.microsoft.com/office/drawing/2014/main" id="{0D60E03D-D45C-D3FB-D9E2-138DAE635462}"/>
              </a:ext>
            </a:extLst>
          </p:cNvPr>
          <p:cNvCxnSpPr/>
          <p:nvPr/>
        </p:nvCxnSpPr>
        <p:spPr>
          <a:xfrm>
            <a:off x="6374711" y="4990659"/>
            <a:ext cx="0" cy="19171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Gerader Verbinder 141">
            <a:extLst>
              <a:ext uri="{FF2B5EF4-FFF2-40B4-BE49-F238E27FC236}">
                <a16:creationId xmlns:a16="http://schemas.microsoft.com/office/drawing/2014/main" id="{997306D5-7693-173D-F17B-FFD80F5C537C}"/>
              </a:ext>
            </a:extLst>
          </p:cNvPr>
          <p:cNvCxnSpPr/>
          <p:nvPr/>
        </p:nvCxnSpPr>
        <p:spPr>
          <a:xfrm>
            <a:off x="5703040" y="4990659"/>
            <a:ext cx="0" cy="19171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Gerader Verbinder 142">
            <a:extLst>
              <a:ext uri="{FF2B5EF4-FFF2-40B4-BE49-F238E27FC236}">
                <a16:creationId xmlns:a16="http://schemas.microsoft.com/office/drawing/2014/main" id="{BFC6CE1D-CB02-3677-0599-1A7D13D24DC5}"/>
              </a:ext>
            </a:extLst>
          </p:cNvPr>
          <p:cNvCxnSpPr/>
          <p:nvPr/>
        </p:nvCxnSpPr>
        <p:spPr>
          <a:xfrm>
            <a:off x="5031370" y="4990659"/>
            <a:ext cx="0" cy="19171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Abgerundetes Rechteck 64">
            <a:extLst>
              <a:ext uri="{FF2B5EF4-FFF2-40B4-BE49-F238E27FC236}">
                <a16:creationId xmlns:a16="http://schemas.microsoft.com/office/drawing/2014/main" id="{529B4155-6AA2-93D1-D294-766C1471557B}"/>
              </a:ext>
            </a:extLst>
          </p:cNvPr>
          <p:cNvSpPr/>
          <p:nvPr/>
        </p:nvSpPr>
        <p:spPr>
          <a:xfrm>
            <a:off x="4359700" y="5409424"/>
            <a:ext cx="3365729" cy="143635"/>
          </a:xfrm>
          <a:prstGeom prst="roundRect">
            <a:avLst>
              <a:gd name="adj" fmla="val 50000"/>
            </a:avLst>
          </a:prstGeom>
          <a:solidFill>
            <a:srgbClr val="AFB6BA"/>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29250" rIns="74295" bIns="0" numCol="1" spcCol="0" rtlCol="0" fromWordArt="0" anchor="ctr" anchorCtr="0" forceAA="0" compatLnSpc="1">
            <a:prstTxWarp prst="textNoShape">
              <a:avLst/>
            </a:prstTxWarp>
            <a:noAutofit/>
          </a:bodyPr>
          <a:lstStyle/>
          <a:p>
            <a:pPr algn="ctr"/>
            <a:endParaRPr lang="en-US" sz="1300">
              <a:solidFill>
                <a:schemeClr val="tx1"/>
              </a:solidFill>
            </a:endParaRPr>
          </a:p>
        </p:txBody>
      </p:sp>
      <p:cxnSp>
        <p:nvCxnSpPr>
          <p:cNvPr id="26" name="Gerader Verbinder 144">
            <a:extLst>
              <a:ext uri="{FF2B5EF4-FFF2-40B4-BE49-F238E27FC236}">
                <a16:creationId xmlns:a16="http://schemas.microsoft.com/office/drawing/2014/main" id="{5A649C16-EC4F-9DC7-73E7-DB7C300763AA}"/>
              </a:ext>
            </a:extLst>
          </p:cNvPr>
          <p:cNvCxnSpPr/>
          <p:nvPr/>
        </p:nvCxnSpPr>
        <p:spPr>
          <a:xfrm>
            <a:off x="7046381" y="5385385"/>
            <a:ext cx="0" cy="19171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Gerader Verbinder 145">
            <a:extLst>
              <a:ext uri="{FF2B5EF4-FFF2-40B4-BE49-F238E27FC236}">
                <a16:creationId xmlns:a16="http://schemas.microsoft.com/office/drawing/2014/main" id="{A0CBD904-7D9C-6AEC-B7D8-989CF3C02C03}"/>
              </a:ext>
            </a:extLst>
          </p:cNvPr>
          <p:cNvCxnSpPr/>
          <p:nvPr/>
        </p:nvCxnSpPr>
        <p:spPr>
          <a:xfrm>
            <a:off x="6374711" y="5385385"/>
            <a:ext cx="0" cy="19171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Gerader Verbinder 228">
            <a:extLst>
              <a:ext uri="{FF2B5EF4-FFF2-40B4-BE49-F238E27FC236}">
                <a16:creationId xmlns:a16="http://schemas.microsoft.com/office/drawing/2014/main" id="{3CC6A4F3-A00C-1F50-E249-71349248C125}"/>
              </a:ext>
            </a:extLst>
          </p:cNvPr>
          <p:cNvCxnSpPr/>
          <p:nvPr/>
        </p:nvCxnSpPr>
        <p:spPr>
          <a:xfrm>
            <a:off x="5703040" y="5385385"/>
            <a:ext cx="0" cy="19171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Gerader Verbinder 229">
            <a:extLst>
              <a:ext uri="{FF2B5EF4-FFF2-40B4-BE49-F238E27FC236}">
                <a16:creationId xmlns:a16="http://schemas.microsoft.com/office/drawing/2014/main" id="{2C86382B-C3C7-7918-7074-1F15164B62F2}"/>
              </a:ext>
            </a:extLst>
          </p:cNvPr>
          <p:cNvCxnSpPr/>
          <p:nvPr/>
        </p:nvCxnSpPr>
        <p:spPr>
          <a:xfrm>
            <a:off x="5031370" y="5385385"/>
            <a:ext cx="0" cy="19171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7" name="Gerader Verbinder 255">
            <a:extLst>
              <a:ext uri="{FF2B5EF4-FFF2-40B4-BE49-F238E27FC236}">
                <a16:creationId xmlns:a16="http://schemas.microsoft.com/office/drawing/2014/main" id="{F57671AA-EA4F-AB9B-5F2B-BD727A1E4A2F}"/>
              </a:ext>
            </a:extLst>
          </p:cNvPr>
          <p:cNvCxnSpPr>
            <a:cxnSpLocks/>
            <a:stCxn id="112" idx="1"/>
          </p:cNvCxnSpPr>
          <p:nvPr/>
        </p:nvCxnSpPr>
        <p:spPr>
          <a:xfrm flipH="1" flipV="1">
            <a:off x="6347964" y="5175194"/>
            <a:ext cx="659883" cy="258778"/>
          </a:xfrm>
          <a:prstGeom prst="line">
            <a:avLst/>
          </a:prstGeom>
          <a:ln w="12700">
            <a:solidFill>
              <a:srgbClr val="E4002B"/>
            </a:solidFill>
          </a:ln>
        </p:spPr>
        <p:style>
          <a:lnRef idx="1">
            <a:schemeClr val="accent1"/>
          </a:lnRef>
          <a:fillRef idx="0">
            <a:schemeClr val="accent1"/>
          </a:fillRef>
          <a:effectRef idx="0">
            <a:schemeClr val="accent1"/>
          </a:effectRef>
          <a:fontRef idx="minor">
            <a:schemeClr val="tx1"/>
          </a:fontRef>
        </p:style>
      </p:cxnSp>
      <p:cxnSp>
        <p:nvCxnSpPr>
          <p:cNvPr id="88" name="Gerader Verbinder 256">
            <a:extLst>
              <a:ext uri="{FF2B5EF4-FFF2-40B4-BE49-F238E27FC236}">
                <a16:creationId xmlns:a16="http://schemas.microsoft.com/office/drawing/2014/main" id="{54C7909F-040C-DBA2-040F-671408867C53}"/>
              </a:ext>
            </a:extLst>
          </p:cNvPr>
          <p:cNvCxnSpPr>
            <a:cxnSpLocks/>
            <a:stCxn id="113" idx="7"/>
            <a:endCxn id="114" idx="3"/>
          </p:cNvCxnSpPr>
          <p:nvPr/>
        </p:nvCxnSpPr>
        <p:spPr>
          <a:xfrm flipV="1">
            <a:off x="6403904" y="4740379"/>
            <a:ext cx="579946" cy="297546"/>
          </a:xfrm>
          <a:prstGeom prst="line">
            <a:avLst/>
          </a:prstGeom>
          <a:ln w="12700">
            <a:solidFill>
              <a:srgbClr val="E4002B"/>
            </a:solidFill>
          </a:ln>
        </p:spPr>
        <p:style>
          <a:lnRef idx="1">
            <a:schemeClr val="accent1"/>
          </a:lnRef>
          <a:fillRef idx="0">
            <a:schemeClr val="accent1"/>
          </a:fillRef>
          <a:effectRef idx="0">
            <a:schemeClr val="accent1"/>
          </a:effectRef>
          <a:fontRef idx="minor">
            <a:schemeClr val="tx1"/>
          </a:fontRef>
        </p:style>
      </p:cxnSp>
      <p:cxnSp>
        <p:nvCxnSpPr>
          <p:cNvPr id="89" name="Gerader Verbinder 257">
            <a:extLst>
              <a:ext uri="{FF2B5EF4-FFF2-40B4-BE49-F238E27FC236}">
                <a16:creationId xmlns:a16="http://schemas.microsoft.com/office/drawing/2014/main" id="{28BA2BA2-131E-5DC9-D9FE-0EED5E87811B}"/>
              </a:ext>
            </a:extLst>
          </p:cNvPr>
          <p:cNvCxnSpPr>
            <a:cxnSpLocks/>
            <a:stCxn id="114" idx="1"/>
            <a:endCxn id="115" idx="5"/>
          </p:cNvCxnSpPr>
          <p:nvPr/>
        </p:nvCxnSpPr>
        <p:spPr>
          <a:xfrm flipH="1" flipV="1">
            <a:off x="5739067" y="4345653"/>
            <a:ext cx="1244783" cy="297546"/>
          </a:xfrm>
          <a:prstGeom prst="line">
            <a:avLst/>
          </a:prstGeom>
          <a:ln w="12700">
            <a:solidFill>
              <a:srgbClr val="E4002B"/>
            </a:solidFill>
          </a:ln>
        </p:spPr>
        <p:style>
          <a:lnRef idx="1">
            <a:schemeClr val="accent1"/>
          </a:lnRef>
          <a:fillRef idx="0">
            <a:schemeClr val="accent1"/>
          </a:fillRef>
          <a:effectRef idx="0">
            <a:schemeClr val="accent1"/>
          </a:effectRef>
          <a:fontRef idx="minor">
            <a:schemeClr val="tx1"/>
          </a:fontRef>
        </p:style>
      </p:cxnSp>
      <p:cxnSp>
        <p:nvCxnSpPr>
          <p:cNvPr id="93" name="Gerader Verbinder 261">
            <a:extLst>
              <a:ext uri="{FF2B5EF4-FFF2-40B4-BE49-F238E27FC236}">
                <a16:creationId xmlns:a16="http://schemas.microsoft.com/office/drawing/2014/main" id="{A0B4B780-55AE-2C9E-44ED-8D44D78E9454}"/>
              </a:ext>
            </a:extLst>
          </p:cNvPr>
          <p:cNvCxnSpPr>
            <a:cxnSpLocks/>
            <a:stCxn id="112" idx="4"/>
            <a:endCxn id="53" idx="0"/>
          </p:cNvCxnSpPr>
          <p:nvPr/>
        </p:nvCxnSpPr>
        <p:spPr>
          <a:xfrm flipH="1">
            <a:off x="5696856" y="5551279"/>
            <a:ext cx="1359581" cy="225514"/>
          </a:xfrm>
          <a:prstGeom prst="line">
            <a:avLst/>
          </a:prstGeom>
          <a:ln w="12700">
            <a:solidFill>
              <a:srgbClr val="E4002B"/>
            </a:solidFill>
          </a:ln>
        </p:spPr>
        <p:style>
          <a:lnRef idx="1">
            <a:schemeClr val="accent1"/>
          </a:lnRef>
          <a:fillRef idx="0">
            <a:schemeClr val="accent1"/>
          </a:fillRef>
          <a:effectRef idx="0">
            <a:schemeClr val="accent1"/>
          </a:effectRef>
          <a:fontRef idx="minor">
            <a:schemeClr val="tx1"/>
          </a:fontRef>
        </p:style>
      </p:cxnSp>
      <p:cxnSp>
        <p:nvCxnSpPr>
          <p:cNvPr id="95" name="Gerader Verbinder 263">
            <a:extLst>
              <a:ext uri="{FF2B5EF4-FFF2-40B4-BE49-F238E27FC236}">
                <a16:creationId xmlns:a16="http://schemas.microsoft.com/office/drawing/2014/main" id="{55DE5D9D-49D5-CFFB-535D-29AA7DAA45ED}"/>
              </a:ext>
            </a:extLst>
          </p:cNvPr>
          <p:cNvCxnSpPr>
            <a:cxnSpLocks/>
            <a:stCxn id="121" idx="0"/>
            <a:endCxn id="122" idx="4"/>
          </p:cNvCxnSpPr>
          <p:nvPr/>
        </p:nvCxnSpPr>
        <p:spPr>
          <a:xfrm flipV="1">
            <a:off x="5680761" y="5155232"/>
            <a:ext cx="22279" cy="2572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Gerader Verbinder 264">
            <a:extLst>
              <a:ext uri="{FF2B5EF4-FFF2-40B4-BE49-F238E27FC236}">
                <a16:creationId xmlns:a16="http://schemas.microsoft.com/office/drawing/2014/main" id="{46B234DA-4954-A013-AC50-87DF88FE5EE6}"/>
              </a:ext>
            </a:extLst>
          </p:cNvPr>
          <p:cNvCxnSpPr>
            <a:stCxn id="122" idx="1"/>
            <a:endCxn id="123" idx="5"/>
          </p:cNvCxnSpPr>
          <p:nvPr/>
        </p:nvCxnSpPr>
        <p:spPr>
          <a:xfrm flipH="1" flipV="1">
            <a:off x="5081092" y="4740379"/>
            <a:ext cx="573358" cy="297546"/>
          </a:xfrm>
          <a:prstGeom prst="line">
            <a:avLst/>
          </a:prstGeom>
          <a:ln w="12700">
            <a:solidFill>
              <a:srgbClr val="232F3A"/>
            </a:solidFill>
          </a:ln>
        </p:spPr>
        <p:style>
          <a:lnRef idx="1">
            <a:schemeClr val="accent1"/>
          </a:lnRef>
          <a:fillRef idx="0">
            <a:schemeClr val="accent1"/>
          </a:fillRef>
          <a:effectRef idx="0">
            <a:schemeClr val="accent1"/>
          </a:effectRef>
          <a:fontRef idx="minor">
            <a:schemeClr val="tx1"/>
          </a:fontRef>
        </p:style>
      </p:cxnSp>
      <p:cxnSp>
        <p:nvCxnSpPr>
          <p:cNvPr id="97" name="Gerader Verbinder 265">
            <a:extLst>
              <a:ext uri="{FF2B5EF4-FFF2-40B4-BE49-F238E27FC236}">
                <a16:creationId xmlns:a16="http://schemas.microsoft.com/office/drawing/2014/main" id="{47712895-D54D-8E90-B6D9-5484376F3720}"/>
              </a:ext>
            </a:extLst>
          </p:cNvPr>
          <p:cNvCxnSpPr>
            <a:cxnSpLocks/>
            <a:stCxn id="123" idx="7"/>
            <a:endCxn id="124" idx="3"/>
          </p:cNvCxnSpPr>
          <p:nvPr/>
        </p:nvCxnSpPr>
        <p:spPr>
          <a:xfrm flipV="1">
            <a:off x="5081092" y="4345653"/>
            <a:ext cx="1914799" cy="297546"/>
          </a:xfrm>
          <a:prstGeom prst="line">
            <a:avLst/>
          </a:prstGeom>
          <a:ln w="12700">
            <a:solidFill>
              <a:srgbClr val="232F3A"/>
            </a:solidFill>
          </a:ln>
        </p:spPr>
        <p:style>
          <a:lnRef idx="1">
            <a:schemeClr val="accent1"/>
          </a:lnRef>
          <a:fillRef idx="0">
            <a:schemeClr val="accent1"/>
          </a:fillRef>
          <a:effectRef idx="0">
            <a:schemeClr val="accent1"/>
          </a:effectRef>
          <a:fontRef idx="minor">
            <a:schemeClr val="tx1"/>
          </a:fontRef>
        </p:style>
      </p:cxnSp>
      <p:cxnSp>
        <p:nvCxnSpPr>
          <p:cNvPr id="101" name="Gerader Verbinder 269">
            <a:extLst>
              <a:ext uri="{FF2B5EF4-FFF2-40B4-BE49-F238E27FC236}">
                <a16:creationId xmlns:a16="http://schemas.microsoft.com/office/drawing/2014/main" id="{2C5A9BA8-3A2E-3D32-AD7A-B7861786EB73}"/>
              </a:ext>
            </a:extLst>
          </p:cNvPr>
          <p:cNvCxnSpPr>
            <a:cxnSpLocks/>
            <a:stCxn id="121" idx="4"/>
            <a:endCxn id="54" idx="0"/>
          </p:cNvCxnSpPr>
          <p:nvPr/>
        </p:nvCxnSpPr>
        <p:spPr>
          <a:xfrm>
            <a:off x="5680761" y="5549958"/>
            <a:ext cx="1371806" cy="2268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6" name="Porsche_CO-Triangle">
            <a:extLst>
              <a:ext uri="{FF2B5EF4-FFF2-40B4-BE49-F238E27FC236}">
                <a16:creationId xmlns:a16="http://schemas.microsoft.com/office/drawing/2014/main" id="{A5483D68-14F6-2760-6ADD-710C3C73D4B2}"/>
              </a:ext>
            </a:extLst>
          </p:cNvPr>
          <p:cNvSpPr>
            <a:spLocks noChangeAspect="1"/>
          </p:cNvSpPr>
          <p:nvPr/>
        </p:nvSpPr>
        <p:spPr>
          <a:xfrm rot="16200000">
            <a:off x="4479453" y="3953121"/>
            <a:ext cx="100453" cy="50226"/>
          </a:xfrm>
          <a:prstGeom prst="triangle">
            <a:avLst/>
          </a:prstGeom>
          <a:solidFill>
            <a:srgbClr val="AFB6BA"/>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29250" rIns="74295" bIns="0" numCol="1" spcCol="0" rtlCol="0" fromWordArt="0" anchor="ctr" anchorCtr="0" forceAA="0" compatLnSpc="1">
            <a:prstTxWarp prst="textNoShape">
              <a:avLst/>
            </a:prstTxWarp>
            <a:noAutofit/>
          </a:bodyPr>
          <a:lstStyle/>
          <a:p>
            <a:pPr algn="ctr"/>
            <a:endParaRPr lang="en-US" sz="1300">
              <a:solidFill>
                <a:schemeClr val="tx1"/>
              </a:solidFill>
            </a:endParaRPr>
          </a:p>
        </p:txBody>
      </p:sp>
      <p:sp>
        <p:nvSpPr>
          <p:cNvPr id="107" name="Textplatzhalter 5">
            <a:extLst>
              <a:ext uri="{FF2B5EF4-FFF2-40B4-BE49-F238E27FC236}">
                <a16:creationId xmlns:a16="http://schemas.microsoft.com/office/drawing/2014/main" id="{30C8D06C-23B0-BCE3-5692-69463E35605B}"/>
              </a:ext>
            </a:extLst>
          </p:cNvPr>
          <p:cNvSpPr txBox="1">
            <a:spLocks/>
          </p:cNvSpPr>
          <p:nvPr/>
        </p:nvSpPr>
        <p:spPr>
          <a:xfrm>
            <a:off x="4359700" y="3885902"/>
            <a:ext cx="191774" cy="184666"/>
          </a:xfrm>
          <a:prstGeom prst="rect">
            <a:avLst/>
          </a:prstGeom>
        </p:spPr>
        <p:txBody>
          <a:bodyPr vert="horz" wrap="square" lIns="0" tIns="0" rIns="0" bIns="0" rtlCol="0" anchor="ctr">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r>
              <a:rPr lang="en-US" sz="1200" b="1" dirty="0">
                <a:solidFill>
                  <a:srgbClr val="AFB6BA"/>
                </a:solidFill>
                <a:latin typeface="Public Sans Medium" pitchFamily="2" charset="0"/>
              </a:rPr>
              <a:t>-</a:t>
            </a:r>
          </a:p>
        </p:txBody>
      </p:sp>
      <p:sp>
        <p:nvSpPr>
          <p:cNvPr id="108" name="Textplatzhalter 5">
            <a:extLst>
              <a:ext uri="{FF2B5EF4-FFF2-40B4-BE49-F238E27FC236}">
                <a16:creationId xmlns:a16="http://schemas.microsoft.com/office/drawing/2014/main" id="{B95E8396-CF23-B73D-E32E-CED02522605C}"/>
              </a:ext>
            </a:extLst>
          </p:cNvPr>
          <p:cNvSpPr txBox="1">
            <a:spLocks/>
          </p:cNvSpPr>
          <p:nvPr/>
        </p:nvSpPr>
        <p:spPr>
          <a:xfrm>
            <a:off x="7612243" y="3885902"/>
            <a:ext cx="113185" cy="184666"/>
          </a:xfrm>
          <a:prstGeom prst="rect">
            <a:avLst/>
          </a:prstGeom>
          <a:noFill/>
        </p:spPr>
        <p:txBody>
          <a:bodyPr vert="horz" wrap="square" lIns="0" tIns="0" rIns="0" bIns="0" rtlCol="0" anchor="ctr">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pPr algn="r"/>
            <a:r>
              <a:rPr lang="en-US" sz="1200" b="1" dirty="0">
                <a:solidFill>
                  <a:srgbClr val="AFB6BA"/>
                </a:solidFill>
                <a:latin typeface="Public Sans Medium" pitchFamily="2" charset="0"/>
              </a:rPr>
              <a:t>+</a:t>
            </a:r>
          </a:p>
        </p:txBody>
      </p:sp>
      <p:sp>
        <p:nvSpPr>
          <p:cNvPr id="109" name="Porsche_CO-Triangle">
            <a:extLst>
              <a:ext uri="{FF2B5EF4-FFF2-40B4-BE49-F238E27FC236}">
                <a16:creationId xmlns:a16="http://schemas.microsoft.com/office/drawing/2014/main" id="{3B3C1342-6D84-55D0-323E-B5ED71E9B844}"/>
              </a:ext>
            </a:extLst>
          </p:cNvPr>
          <p:cNvSpPr>
            <a:spLocks noChangeAspect="1"/>
          </p:cNvSpPr>
          <p:nvPr/>
        </p:nvSpPr>
        <p:spPr>
          <a:xfrm rot="5400000">
            <a:off x="7489665" y="3953122"/>
            <a:ext cx="100453" cy="50226"/>
          </a:xfrm>
          <a:prstGeom prst="triangle">
            <a:avLst/>
          </a:prstGeom>
          <a:solidFill>
            <a:srgbClr val="AFB6BA"/>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29250" rIns="74295" bIns="0" numCol="1" spcCol="0" rtlCol="0" fromWordArt="0" anchor="ctr" anchorCtr="0" forceAA="0" compatLnSpc="1">
            <a:prstTxWarp prst="textNoShape">
              <a:avLst/>
            </a:prstTxWarp>
            <a:noAutofit/>
          </a:bodyPr>
          <a:lstStyle/>
          <a:p>
            <a:pPr algn="ctr"/>
            <a:endParaRPr lang="en-US" sz="1300">
              <a:solidFill>
                <a:schemeClr val="tx1"/>
              </a:solidFill>
            </a:endParaRPr>
          </a:p>
        </p:txBody>
      </p:sp>
      <p:grpSp>
        <p:nvGrpSpPr>
          <p:cNvPr id="277" name="Group 276">
            <a:extLst>
              <a:ext uri="{FF2B5EF4-FFF2-40B4-BE49-F238E27FC236}">
                <a16:creationId xmlns:a16="http://schemas.microsoft.com/office/drawing/2014/main" id="{0CAD27DA-372A-4F80-4F11-41764CBA7E6D}"/>
              </a:ext>
            </a:extLst>
          </p:cNvPr>
          <p:cNvGrpSpPr/>
          <p:nvPr/>
        </p:nvGrpSpPr>
        <p:grpSpPr>
          <a:xfrm>
            <a:off x="6705192" y="6006430"/>
            <a:ext cx="694922" cy="301934"/>
            <a:chOff x="5348639" y="3855733"/>
            <a:chExt cx="694922" cy="301934"/>
          </a:xfrm>
        </p:grpSpPr>
        <p:sp>
          <p:nvSpPr>
            <p:cNvPr id="104" name="Rechteck 272">
              <a:extLst>
                <a:ext uri="{FF2B5EF4-FFF2-40B4-BE49-F238E27FC236}">
                  <a16:creationId xmlns:a16="http://schemas.microsoft.com/office/drawing/2014/main" id="{DA9BC842-6EDB-8109-D480-CF31E65BF19E}"/>
                </a:ext>
              </a:extLst>
            </p:cNvPr>
            <p:cNvSpPr/>
            <p:nvPr/>
          </p:nvSpPr>
          <p:spPr>
            <a:xfrm>
              <a:off x="5348639" y="3942249"/>
              <a:ext cx="694922" cy="215418"/>
            </a:xfrm>
            <a:prstGeom prst="rect">
              <a:avLst/>
            </a:prstGeom>
            <a:solidFill>
              <a:srgbClr val="232F3A"/>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29250" rIns="74295" bIns="0" numCol="1" spcCol="0" rtlCol="0" fromWordArt="0" anchor="t" anchorCtr="0" forceAA="0" compatLnSpc="1">
              <a:prstTxWarp prst="textNoShape">
                <a:avLst/>
              </a:prstTxWarp>
              <a:noAutofit/>
            </a:bodyPr>
            <a:lstStyle/>
            <a:p>
              <a:pPr algn="ctr"/>
              <a:r>
                <a:rPr lang="en-US" sz="975" b="1" dirty="0">
                  <a:solidFill>
                    <a:schemeClr val="bg1"/>
                  </a:solidFill>
                </a:rPr>
                <a:t>Maturity</a:t>
              </a:r>
            </a:p>
          </p:txBody>
        </p:sp>
        <p:sp>
          <p:nvSpPr>
            <p:cNvPr id="110" name="Porsche_CO-Triangle">
              <a:extLst>
                <a:ext uri="{FF2B5EF4-FFF2-40B4-BE49-F238E27FC236}">
                  <a16:creationId xmlns:a16="http://schemas.microsoft.com/office/drawing/2014/main" id="{85C40318-51F2-DB5A-F594-6FEFE598878B}"/>
                </a:ext>
              </a:extLst>
            </p:cNvPr>
            <p:cNvSpPr>
              <a:spLocks noChangeAspect="1"/>
            </p:cNvSpPr>
            <p:nvPr/>
          </p:nvSpPr>
          <p:spPr>
            <a:xfrm>
              <a:off x="5606164" y="3855733"/>
              <a:ext cx="179873" cy="89937"/>
            </a:xfrm>
            <a:prstGeom prst="triangle">
              <a:avLst/>
            </a:prstGeom>
            <a:solidFill>
              <a:srgbClr val="232F3A"/>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29250" rIns="74295" bIns="0" numCol="1" spcCol="0" rtlCol="0" fromWordArt="0" anchor="ctr" anchorCtr="0" forceAA="0" compatLnSpc="1">
              <a:prstTxWarp prst="textNoShape">
                <a:avLst/>
              </a:prstTxWarp>
              <a:noAutofit/>
            </a:bodyPr>
            <a:lstStyle/>
            <a:p>
              <a:pPr algn="ctr"/>
              <a:endParaRPr lang="en-US" sz="1300">
                <a:solidFill>
                  <a:schemeClr val="tx1"/>
                </a:solidFill>
              </a:endParaRPr>
            </a:p>
          </p:txBody>
        </p:sp>
      </p:grpSp>
      <p:cxnSp>
        <p:nvCxnSpPr>
          <p:cNvPr id="130" name="Gerader Verbinder 298">
            <a:extLst>
              <a:ext uri="{FF2B5EF4-FFF2-40B4-BE49-F238E27FC236}">
                <a16:creationId xmlns:a16="http://schemas.microsoft.com/office/drawing/2014/main" id="{65CC5D23-D0A5-664A-19C0-F1410C326F46}"/>
              </a:ext>
            </a:extLst>
          </p:cNvPr>
          <p:cNvCxnSpPr>
            <a:cxnSpLocks/>
          </p:cNvCxnSpPr>
          <p:nvPr/>
        </p:nvCxnSpPr>
        <p:spPr>
          <a:xfrm flipH="1">
            <a:off x="770007" y="4099701"/>
            <a:ext cx="3365729" cy="0"/>
          </a:xfrm>
          <a:prstGeom prst="line">
            <a:avLst/>
          </a:prstGeom>
          <a:ln w="28575" cap="flat">
            <a:solidFill>
              <a:schemeClr val="tx1"/>
            </a:solidFill>
          </a:ln>
        </p:spPr>
        <p:style>
          <a:lnRef idx="1">
            <a:schemeClr val="accent1"/>
          </a:lnRef>
          <a:fillRef idx="0">
            <a:schemeClr val="accent1"/>
          </a:fillRef>
          <a:effectRef idx="0">
            <a:schemeClr val="accent1"/>
          </a:effectRef>
          <a:fontRef idx="minor">
            <a:schemeClr val="tx1"/>
          </a:fontRef>
        </p:style>
      </p:cxnSp>
      <p:sp>
        <p:nvSpPr>
          <p:cNvPr id="131" name="Textplatzhalter 5">
            <a:extLst>
              <a:ext uri="{FF2B5EF4-FFF2-40B4-BE49-F238E27FC236}">
                <a16:creationId xmlns:a16="http://schemas.microsoft.com/office/drawing/2014/main" id="{287568BB-120E-1B1C-BC17-4C541C1F6B10}"/>
              </a:ext>
            </a:extLst>
          </p:cNvPr>
          <p:cNvSpPr txBox="1">
            <a:spLocks/>
          </p:cNvSpPr>
          <p:nvPr/>
        </p:nvSpPr>
        <p:spPr>
          <a:xfrm>
            <a:off x="770007" y="3881125"/>
            <a:ext cx="3365729" cy="184666"/>
          </a:xfrm>
          <a:prstGeom prst="rect">
            <a:avLst/>
          </a:prstGeom>
        </p:spPr>
        <p:txBody>
          <a:bodyPr vert="horz" wrap="square" lIns="0" tIns="0" rIns="0" bIns="0" rtlCol="0" anchor="b">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r>
              <a:rPr lang="en-US" sz="1200" b="1">
                <a:latin typeface="Public Sans Medium" pitchFamily="2" charset="0"/>
              </a:rPr>
              <a:t>Imaging Technology</a:t>
            </a:r>
          </a:p>
        </p:txBody>
      </p:sp>
      <p:sp>
        <p:nvSpPr>
          <p:cNvPr id="132" name="Textplatzhalter 5">
            <a:extLst>
              <a:ext uri="{FF2B5EF4-FFF2-40B4-BE49-F238E27FC236}">
                <a16:creationId xmlns:a16="http://schemas.microsoft.com/office/drawing/2014/main" id="{F4D9D87D-89F0-D64D-1326-006DDDFD8A79}"/>
              </a:ext>
            </a:extLst>
          </p:cNvPr>
          <p:cNvSpPr txBox="1">
            <a:spLocks/>
          </p:cNvSpPr>
          <p:nvPr/>
        </p:nvSpPr>
        <p:spPr>
          <a:xfrm>
            <a:off x="1004563" y="4194391"/>
            <a:ext cx="3129375" cy="205341"/>
          </a:xfrm>
          <a:prstGeom prst="rect">
            <a:avLst/>
          </a:prstGeom>
        </p:spPr>
        <p:txBody>
          <a:bodyPr vert="horz" wrap="square" lIns="0" tIns="20475" rIns="0" bIns="0" rtlCol="0" anchor="ctr">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r>
              <a:rPr lang="en-US" sz="1200">
                <a:latin typeface="Public Sans Medium" pitchFamily="2" charset="0"/>
              </a:rPr>
              <a:t>Multispectral Imaging</a:t>
            </a:r>
          </a:p>
        </p:txBody>
      </p:sp>
      <p:sp>
        <p:nvSpPr>
          <p:cNvPr id="133" name="Textplatzhalter 5">
            <a:extLst>
              <a:ext uri="{FF2B5EF4-FFF2-40B4-BE49-F238E27FC236}">
                <a16:creationId xmlns:a16="http://schemas.microsoft.com/office/drawing/2014/main" id="{6047E34D-FBB7-D2DD-7141-5AA0D7CC3031}"/>
              </a:ext>
            </a:extLst>
          </p:cNvPr>
          <p:cNvSpPr txBox="1">
            <a:spLocks/>
          </p:cNvSpPr>
          <p:nvPr/>
        </p:nvSpPr>
        <p:spPr>
          <a:xfrm>
            <a:off x="1004563" y="4589119"/>
            <a:ext cx="3129375" cy="205341"/>
          </a:xfrm>
          <a:prstGeom prst="rect">
            <a:avLst/>
          </a:prstGeom>
        </p:spPr>
        <p:txBody>
          <a:bodyPr vert="horz" wrap="square" lIns="0" tIns="20475" rIns="0" bIns="0" rtlCol="0" anchor="ctr">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r>
              <a:rPr lang="en-US" sz="1200">
                <a:latin typeface="Public Sans Medium" pitchFamily="2" charset="0"/>
              </a:rPr>
              <a:t>Hyperspectral Imaging</a:t>
            </a:r>
          </a:p>
        </p:txBody>
      </p:sp>
      <p:sp>
        <p:nvSpPr>
          <p:cNvPr id="134" name="Textplatzhalter 5">
            <a:extLst>
              <a:ext uri="{FF2B5EF4-FFF2-40B4-BE49-F238E27FC236}">
                <a16:creationId xmlns:a16="http://schemas.microsoft.com/office/drawing/2014/main" id="{246264E1-2CEA-3794-1D64-C53BC4748C67}"/>
              </a:ext>
            </a:extLst>
          </p:cNvPr>
          <p:cNvSpPr txBox="1">
            <a:spLocks/>
          </p:cNvSpPr>
          <p:nvPr/>
        </p:nvSpPr>
        <p:spPr>
          <a:xfrm>
            <a:off x="1004563" y="4983846"/>
            <a:ext cx="3129375" cy="205341"/>
          </a:xfrm>
          <a:prstGeom prst="rect">
            <a:avLst/>
          </a:prstGeom>
        </p:spPr>
        <p:txBody>
          <a:bodyPr vert="horz" wrap="square" lIns="0" tIns="20475" rIns="0" bIns="0" rtlCol="0" anchor="ctr">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r>
              <a:rPr lang="en-US" sz="1200">
                <a:latin typeface="Public Sans Medium" pitchFamily="2" charset="0"/>
              </a:rPr>
              <a:t>Radar Imaging </a:t>
            </a:r>
          </a:p>
        </p:txBody>
      </p:sp>
      <p:sp>
        <p:nvSpPr>
          <p:cNvPr id="135" name="Textplatzhalter 5">
            <a:extLst>
              <a:ext uri="{FF2B5EF4-FFF2-40B4-BE49-F238E27FC236}">
                <a16:creationId xmlns:a16="http://schemas.microsoft.com/office/drawing/2014/main" id="{A21E3816-5B71-3047-DC72-220B687FA6B3}"/>
              </a:ext>
            </a:extLst>
          </p:cNvPr>
          <p:cNvSpPr txBox="1">
            <a:spLocks/>
          </p:cNvSpPr>
          <p:nvPr/>
        </p:nvSpPr>
        <p:spPr>
          <a:xfrm>
            <a:off x="1004563" y="5378572"/>
            <a:ext cx="3129375" cy="205341"/>
          </a:xfrm>
          <a:prstGeom prst="rect">
            <a:avLst/>
          </a:prstGeom>
        </p:spPr>
        <p:txBody>
          <a:bodyPr vert="horz" wrap="square" lIns="0" tIns="20475" rIns="0" bIns="0" rtlCol="0" anchor="ctr">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r>
              <a:rPr lang="en-US" sz="1200" dirty="0">
                <a:latin typeface="Public Sans Medium"/>
              </a:rPr>
              <a:t>GNSS</a:t>
            </a:r>
            <a:endParaRPr lang="en-US" dirty="0"/>
          </a:p>
        </p:txBody>
      </p:sp>
      <p:cxnSp>
        <p:nvCxnSpPr>
          <p:cNvPr id="151" name="Gerader Verbinder 319">
            <a:extLst>
              <a:ext uri="{FF2B5EF4-FFF2-40B4-BE49-F238E27FC236}">
                <a16:creationId xmlns:a16="http://schemas.microsoft.com/office/drawing/2014/main" id="{E27D4465-D95C-BDDE-A91B-637872A0A73D}"/>
              </a:ext>
            </a:extLst>
          </p:cNvPr>
          <p:cNvCxnSpPr/>
          <p:nvPr/>
        </p:nvCxnSpPr>
        <p:spPr>
          <a:xfrm flipH="1">
            <a:off x="770007" y="4494426"/>
            <a:ext cx="3365729" cy="0"/>
          </a:xfrm>
          <a:prstGeom prst="line">
            <a:avLst/>
          </a:prstGeom>
          <a:ln w="127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52" name="Gerader Verbinder 320">
            <a:extLst>
              <a:ext uri="{FF2B5EF4-FFF2-40B4-BE49-F238E27FC236}">
                <a16:creationId xmlns:a16="http://schemas.microsoft.com/office/drawing/2014/main" id="{F74E8389-A9FE-CA52-1CEF-E06FDC0AEAAE}"/>
              </a:ext>
            </a:extLst>
          </p:cNvPr>
          <p:cNvCxnSpPr/>
          <p:nvPr/>
        </p:nvCxnSpPr>
        <p:spPr>
          <a:xfrm flipH="1">
            <a:off x="770007" y="4889152"/>
            <a:ext cx="3365729" cy="0"/>
          </a:xfrm>
          <a:prstGeom prst="line">
            <a:avLst/>
          </a:prstGeom>
          <a:ln w="127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53" name="Gerader Verbinder 321">
            <a:extLst>
              <a:ext uri="{FF2B5EF4-FFF2-40B4-BE49-F238E27FC236}">
                <a16:creationId xmlns:a16="http://schemas.microsoft.com/office/drawing/2014/main" id="{1EE7EE0C-EF78-F6F4-33F6-F6295DF9EB0E}"/>
              </a:ext>
            </a:extLst>
          </p:cNvPr>
          <p:cNvCxnSpPr/>
          <p:nvPr/>
        </p:nvCxnSpPr>
        <p:spPr>
          <a:xfrm flipH="1">
            <a:off x="770007" y="5283878"/>
            <a:ext cx="3365729" cy="0"/>
          </a:xfrm>
          <a:prstGeom prst="line">
            <a:avLst/>
          </a:prstGeom>
          <a:ln w="127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42" name="Textplatzhalter 5">
            <a:extLst>
              <a:ext uri="{FF2B5EF4-FFF2-40B4-BE49-F238E27FC236}">
                <a16:creationId xmlns:a16="http://schemas.microsoft.com/office/drawing/2014/main" id="{B5342124-9C4D-EF4C-45B8-EEAE24093477}"/>
              </a:ext>
            </a:extLst>
          </p:cNvPr>
          <p:cNvSpPr txBox="1">
            <a:spLocks/>
          </p:cNvSpPr>
          <p:nvPr/>
        </p:nvSpPr>
        <p:spPr>
          <a:xfrm>
            <a:off x="767408" y="4194393"/>
            <a:ext cx="273831" cy="205341"/>
          </a:xfrm>
          <a:prstGeom prst="rect">
            <a:avLst/>
          </a:prstGeom>
        </p:spPr>
        <p:txBody>
          <a:bodyPr vert="horz" wrap="square" lIns="0" tIns="20475" rIns="0" bIns="0" rtlCol="0" anchor="ctr">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r>
              <a:rPr lang="en-US" sz="1200" b="1">
                <a:latin typeface="Public Sans Medium" pitchFamily="2" charset="0"/>
              </a:rPr>
              <a:t>01</a:t>
            </a:r>
            <a:endParaRPr lang="en-US" sz="1200">
              <a:latin typeface="Public Sans Medium" pitchFamily="2" charset="0"/>
            </a:endParaRPr>
          </a:p>
        </p:txBody>
      </p:sp>
      <p:sp>
        <p:nvSpPr>
          <p:cNvPr id="143" name="Textplatzhalter 5">
            <a:extLst>
              <a:ext uri="{FF2B5EF4-FFF2-40B4-BE49-F238E27FC236}">
                <a16:creationId xmlns:a16="http://schemas.microsoft.com/office/drawing/2014/main" id="{BA481DD4-4C7C-C5BB-53D9-E59F62643203}"/>
              </a:ext>
            </a:extLst>
          </p:cNvPr>
          <p:cNvSpPr txBox="1">
            <a:spLocks/>
          </p:cNvSpPr>
          <p:nvPr/>
        </p:nvSpPr>
        <p:spPr>
          <a:xfrm>
            <a:off x="767408" y="4589118"/>
            <a:ext cx="273831" cy="205341"/>
          </a:xfrm>
          <a:prstGeom prst="rect">
            <a:avLst/>
          </a:prstGeom>
        </p:spPr>
        <p:txBody>
          <a:bodyPr vert="horz" wrap="square" lIns="0" tIns="20475" rIns="0" bIns="0" rtlCol="0" anchor="ctr">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r>
              <a:rPr lang="en-US" sz="1200" b="1">
                <a:latin typeface="Public Sans Medium" pitchFamily="2" charset="0"/>
              </a:rPr>
              <a:t>02</a:t>
            </a:r>
            <a:endParaRPr lang="en-US" sz="1200">
              <a:latin typeface="Public Sans Medium" pitchFamily="2" charset="0"/>
            </a:endParaRPr>
          </a:p>
        </p:txBody>
      </p:sp>
      <p:sp>
        <p:nvSpPr>
          <p:cNvPr id="144" name="Textplatzhalter 5">
            <a:extLst>
              <a:ext uri="{FF2B5EF4-FFF2-40B4-BE49-F238E27FC236}">
                <a16:creationId xmlns:a16="http://schemas.microsoft.com/office/drawing/2014/main" id="{FD974FE0-AD1B-62C3-1C17-5C0DDB91FCFB}"/>
              </a:ext>
            </a:extLst>
          </p:cNvPr>
          <p:cNvSpPr txBox="1">
            <a:spLocks/>
          </p:cNvSpPr>
          <p:nvPr/>
        </p:nvSpPr>
        <p:spPr>
          <a:xfrm>
            <a:off x="767408" y="4983847"/>
            <a:ext cx="273831" cy="205341"/>
          </a:xfrm>
          <a:prstGeom prst="rect">
            <a:avLst/>
          </a:prstGeom>
        </p:spPr>
        <p:txBody>
          <a:bodyPr vert="horz" wrap="square" lIns="0" tIns="20475" rIns="0" bIns="0" rtlCol="0" anchor="ctr">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r>
              <a:rPr lang="en-US" sz="1200" b="1">
                <a:latin typeface="Public Sans Medium" pitchFamily="2" charset="0"/>
              </a:rPr>
              <a:t>03</a:t>
            </a:r>
            <a:endParaRPr lang="en-US" sz="1200">
              <a:latin typeface="Public Sans Medium" pitchFamily="2" charset="0"/>
            </a:endParaRPr>
          </a:p>
        </p:txBody>
      </p:sp>
      <p:sp>
        <p:nvSpPr>
          <p:cNvPr id="145" name="Textplatzhalter 5">
            <a:extLst>
              <a:ext uri="{FF2B5EF4-FFF2-40B4-BE49-F238E27FC236}">
                <a16:creationId xmlns:a16="http://schemas.microsoft.com/office/drawing/2014/main" id="{0812A1C6-10DC-588B-E511-166EE4B8AEDB}"/>
              </a:ext>
            </a:extLst>
          </p:cNvPr>
          <p:cNvSpPr txBox="1">
            <a:spLocks/>
          </p:cNvSpPr>
          <p:nvPr/>
        </p:nvSpPr>
        <p:spPr>
          <a:xfrm>
            <a:off x="767408" y="5378571"/>
            <a:ext cx="273831" cy="205341"/>
          </a:xfrm>
          <a:prstGeom prst="rect">
            <a:avLst/>
          </a:prstGeom>
        </p:spPr>
        <p:txBody>
          <a:bodyPr vert="horz" wrap="square" lIns="0" tIns="20475" rIns="0" bIns="0" rtlCol="0" anchor="ctr">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r>
              <a:rPr lang="en-US" sz="1200" b="1">
                <a:latin typeface="Public Sans Medium" pitchFamily="2" charset="0"/>
              </a:rPr>
              <a:t>04</a:t>
            </a:r>
            <a:endParaRPr lang="en-US" sz="1200">
              <a:latin typeface="Public Sans Medium" pitchFamily="2" charset="0"/>
            </a:endParaRPr>
          </a:p>
        </p:txBody>
      </p:sp>
      <p:sp>
        <p:nvSpPr>
          <p:cNvPr id="112" name="Ellipse 280">
            <a:extLst>
              <a:ext uri="{FF2B5EF4-FFF2-40B4-BE49-F238E27FC236}">
                <a16:creationId xmlns:a16="http://schemas.microsoft.com/office/drawing/2014/main" id="{F44CD6DF-6638-0759-FF3E-B6FF461A8B66}"/>
              </a:ext>
            </a:extLst>
          </p:cNvPr>
          <p:cNvSpPr/>
          <p:nvPr/>
        </p:nvSpPr>
        <p:spPr>
          <a:xfrm>
            <a:off x="6987720" y="5413845"/>
            <a:ext cx="137434" cy="137434"/>
          </a:xfrm>
          <a:prstGeom prst="ellipse">
            <a:avLst/>
          </a:prstGeom>
          <a:solidFill>
            <a:srgbClr val="E4002B"/>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a:solidFill>
                <a:schemeClr val="tx1"/>
              </a:solidFill>
            </a:endParaRPr>
          </a:p>
        </p:txBody>
      </p:sp>
      <p:sp>
        <p:nvSpPr>
          <p:cNvPr id="113" name="Ellipse 281">
            <a:extLst>
              <a:ext uri="{FF2B5EF4-FFF2-40B4-BE49-F238E27FC236}">
                <a16:creationId xmlns:a16="http://schemas.microsoft.com/office/drawing/2014/main" id="{23FD46E5-DBC4-FD58-B687-A5EC3A513DB6}"/>
              </a:ext>
            </a:extLst>
          </p:cNvPr>
          <p:cNvSpPr/>
          <p:nvPr/>
        </p:nvSpPr>
        <p:spPr>
          <a:xfrm>
            <a:off x="6286597" y="5017798"/>
            <a:ext cx="137434" cy="137434"/>
          </a:xfrm>
          <a:prstGeom prst="ellipse">
            <a:avLst/>
          </a:prstGeom>
          <a:solidFill>
            <a:srgbClr val="E4002B"/>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a:solidFill>
                <a:schemeClr val="tx1"/>
              </a:solidFill>
            </a:endParaRPr>
          </a:p>
        </p:txBody>
      </p:sp>
      <p:sp>
        <p:nvSpPr>
          <p:cNvPr id="114" name="Ellipse 282">
            <a:extLst>
              <a:ext uri="{FF2B5EF4-FFF2-40B4-BE49-F238E27FC236}">
                <a16:creationId xmlns:a16="http://schemas.microsoft.com/office/drawing/2014/main" id="{64829E04-AD1F-364C-83C6-47049B95E4E1}"/>
              </a:ext>
            </a:extLst>
          </p:cNvPr>
          <p:cNvSpPr/>
          <p:nvPr/>
        </p:nvSpPr>
        <p:spPr>
          <a:xfrm>
            <a:off x="6963723" y="4623072"/>
            <a:ext cx="137434" cy="137434"/>
          </a:xfrm>
          <a:prstGeom prst="ellipse">
            <a:avLst/>
          </a:prstGeom>
          <a:solidFill>
            <a:srgbClr val="E4002B"/>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a:solidFill>
                <a:schemeClr val="tx1"/>
              </a:solidFill>
            </a:endParaRPr>
          </a:p>
        </p:txBody>
      </p:sp>
      <p:sp>
        <p:nvSpPr>
          <p:cNvPr id="115" name="Ellipse 283">
            <a:extLst>
              <a:ext uri="{FF2B5EF4-FFF2-40B4-BE49-F238E27FC236}">
                <a16:creationId xmlns:a16="http://schemas.microsoft.com/office/drawing/2014/main" id="{A6A0F28D-7450-602C-7C06-DA440F21A8D0}"/>
              </a:ext>
            </a:extLst>
          </p:cNvPr>
          <p:cNvSpPr/>
          <p:nvPr/>
        </p:nvSpPr>
        <p:spPr>
          <a:xfrm>
            <a:off x="5621760" y="4228346"/>
            <a:ext cx="137434" cy="137434"/>
          </a:xfrm>
          <a:prstGeom prst="ellipse">
            <a:avLst/>
          </a:prstGeom>
          <a:solidFill>
            <a:srgbClr val="E4002B"/>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a:solidFill>
                <a:schemeClr val="tx1"/>
              </a:solidFill>
            </a:endParaRPr>
          </a:p>
        </p:txBody>
      </p:sp>
      <p:sp>
        <p:nvSpPr>
          <p:cNvPr id="121" name="Ellipse 289">
            <a:extLst>
              <a:ext uri="{FF2B5EF4-FFF2-40B4-BE49-F238E27FC236}">
                <a16:creationId xmlns:a16="http://schemas.microsoft.com/office/drawing/2014/main" id="{575E253A-0EBF-EA6A-4972-CE3A7E181855}"/>
              </a:ext>
            </a:extLst>
          </p:cNvPr>
          <p:cNvSpPr/>
          <p:nvPr/>
        </p:nvSpPr>
        <p:spPr>
          <a:xfrm>
            <a:off x="5612044" y="5412524"/>
            <a:ext cx="137434" cy="137434"/>
          </a:xfrm>
          <a:prstGeom prst="ellipse">
            <a:avLst/>
          </a:prstGeom>
          <a:solidFill>
            <a:schemeClr val="tx1"/>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a:solidFill>
                <a:schemeClr val="tx1"/>
              </a:solidFill>
            </a:endParaRPr>
          </a:p>
        </p:txBody>
      </p:sp>
      <p:sp>
        <p:nvSpPr>
          <p:cNvPr id="122" name="Ellipse 290">
            <a:extLst>
              <a:ext uri="{FF2B5EF4-FFF2-40B4-BE49-F238E27FC236}">
                <a16:creationId xmlns:a16="http://schemas.microsoft.com/office/drawing/2014/main" id="{AA141FAA-E377-8763-6E9E-9AFF8B002232}"/>
              </a:ext>
            </a:extLst>
          </p:cNvPr>
          <p:cNvSpPr/>
          <p:nvPr/>
        </p:nvSpPr>
        <p:spPr>
          <a:xfrm>
            <a:off x="5634323" y="5017798"/>
            <a:ext cx="137434" cy="137434"/>
          </a:xfrm>
          <a:prstGeom prst="ellipse">
            <a:avLst/>
          </a:prstGeom>
          <a:solidFill>
            <a:srgbClr val="232F3A"/>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a:solidFill>
                <a:schemeClr val="tx1"/>
              </a:solidFill>
            </a:endParaRPr>
          </a:p>
        </p:txBody>
      </p:sp>
      <p:sp>
        <p:nvSpPr>
          <p:cNvPr id="123" name="Ellipse 291">
            <a:extLst>
              <a:ext uri="{FF2B5EF4-FFF2-40B4-BE49-F238E27FC236}">
                <a16:creationId xmlns:a16="http://schemas.microsoft.com/office/drawing/2014/main" id="{394B5939-7A94-1F05-CA3D-4DE33066D01D}"/>
              </a:ext>
            </a:extLst>
          </p:cNvPr>
          <p:cNvSpPr/>
          <p:nvPr/>
        </p:nvSpPr>
        <p:spPr>
          <a:xfrm>
            <a:off x="4963785" y="4623072"/>
            <a:ext cx="137434" cy="137434"/>
          </a:xfrm>
          <a:prstGeom prst="ellipse">
            <a:avLst/>
          </a:prstGeom>
          <a:solidFill>
            <a:srgbClr val="232F3A"/>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a:solidFill>
                <a:schemeClr val="tx1"/>
              </a:solidFill>
            </a:endParaRPr>
          </a:p>
        </p:txBody>
      </p:sp>
      <p:sp>
        <p:nvSpPr>
          <p:cNvPr id="124" name="Ellipse 292">
            <a:extLst>
              <a:ext uri="{FF2B5EF4-FFF2-40B4-BE49-F238E27FC236}">
                <a16:creationId xmlns:a16="http://schemas.microsoft.com/office/drawing/2014/main" id="{B933DF88-D50A-6376-7517-313B78816757}"/>
              </a:ext>
            </a:extLst>
          </p:cNvPr>
          <p:cNvSpPr/>
          <p:nvPr/>
        </p:nvSpPr>
        <p:spPr>
          <a:xfrm>
            <a:off x="6975764" y="4228346"/>
            <a:ext cx="137434" cy="137434"/>
          </a:xfrm>
          <a:prstGeom prst="ellipse">
            <a:avLst/>
          </a:prstGeom>
          <a:solidFill>
            <a:srgbClr val="232F3A"/>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a:solidFill>
                <a:schemeClr val="tx1"/>
              </a:solidFill>
            </a:endParaRPr>
          </a:p>
        </p:txBody>
      </p:sp>
      <p:grpSp>
        <p:nvGrpSpPr>
          <p:cNvPr id="280" name="Group 279">
            <a:extLst>
              <a:ext uri="{FF2B5EF4-FFF2-40B4-BE49-F238E27FC236}">
                <a16:creationId xmlns:a16="http://schemas.microsoft.com/office/drawing/2014/main" id="{D7C1DF98-834C-8B6D-57D4-2912EF270F49}"/>
              </a:ext>
            </a:extLst>
          </p:cNvPr>
          <p:cNvGrpSpPr/>
          <p:nvPr/>
        </p:nvGrpSpPr>
        <p:grpSpPr>
          <a:xfrm>
            <a:off x="5257721" y="6006430"/>
            <a:ext cx="878289" cy="301934"/>
            <a:chOff x="6878303" y="3855733"/>
            <a:chExt cx="878289" cy="301934"/>
          </a:xfrm>
        </p:grpSpPr>
        <p:sp>
          <p:nvSpPr>
            <p:cNvPr id="250" name="Rechteck 271">
              <a:extLst>
                <a:ext uri="{FF2B5EF4-FFF2-40B4-BE49-F238E27FC236}">
                  <a16:creationId xmlns:a16="http://schemas.microsoft.com/office/drawing/2014/main" id="{99752492-EB34-9778-E296-ED153ED32E7B}"/>
                </a:ext>
              </a:extLst>
            </p:cNvPr>
            <p:cNvSpPr/>
            <p:nvPr/>
          </p:nvSpPr>
          <p:spPr>
            <a:xfrm>
              <a:off x="6878303" y="3942249"/>
              <a:ext cx="878289" cy="215418"/>
            </a:xfrm>
            <a:prstGeom prst="rect">
              <a:avLst/>
            </a:prstGeom>
            <a:solidFill>
              <a:srgbClr val="E4002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975" b="1">
                  <a:solidFill>
                    <a:schemeClr val="bg1"/>
                  </a:solidFill>
                </a:rPr>
                <a:t>Effectiveness</a:t>
              </a:r>
            </a:p>
          </p:txBody>
        </p:sp>
        <p:sp>
          <p:nvSpPr>
            <p:cNvPr id="251" name="Porsche_CO-Triangle">
              <a:extLst>
                <a:ext uri="{FF2B5EF4-FFF2-40B4-BE49-F238E27FC236}">
                  <a16:creationId xmlns:a16="http://schemas.microsoft.com/office/drawing/2014/main" id="{4FFB2219-AD44-BA68-1A8E-AC3CC24EC769}"/>
                </a:ext>
              </a:extLst>
            </p:cNvPr>
            <p:cNvSpPr>
              <a:spLocks noChangeAspect="1"/>
            </p:cNvSpPr>
            <p:nvPr/>
          </p:nvSpPr>
          <p:spPr>
            <a:xfrm>
              <a:off x="7227510" y="3855733"/>
              <a:ext cx="179873" cy="89937"/>
            </a:xfrm>
            <a:prstGeom prst="triangle">
              <a:avLst/>
            </a:prstGeom>
            <a:solidFill>
              <a:srgbClr val="E4002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29250" rIns="74295" bIns="0" numCol="1" spcCol="0" rtlCol="0" fromWordArt="0" anchor="ctr" anchorCtr="0" forceAA="0" compatLnSpc="1">
              <a:prstTxWarp prst="textNoShape">
                <a:avLst/>
              </a:prstTxWarp>
              <a:noAutofit/>
            </a:bodyPr>
            <a:lstStyle/>
            <a:p>
              <a:pPr algn="ctr"/>
              <a:endParaRPr lang="en-US" sz="1300">
                <a:solidFill>
                  <a:schemeClr val="tx1"/>
                </a:solidFill>
              </a:endParaRPr>
            </a:p>
          </p:txBody>
        </p:sp>
      </p:grpSp>
      <p:cxnSp>
        <p:nvCxnSpPr>
          <p:cNvPr id="285" name="Gerader Verbinder 298">
            <a:extLst>
              <a:ext uri="{FF2B5EF4-FFF2-40B4-BE49-F238E27FC236}">
                <a16:creationId xmlns:a16="http://schemas.microsoft.com/office/drawing/2014/main" id="{B4F2A8C0-8FBB-BA64-40B1-A11B0ABB43C8}"/>
              </a:ext>
            </a:extLst>
          </p:cNvPr>
          <p:cNvCxnSpPr>
            <a:cxnSpLocks/>
          </p:cNvCxnSpPr>
          <p:nvPr/>
        </p:nvCxnSpPr>
        <p:spPr>
          <a:xfrm flipH="1">
            <a:off x="7984889" y="4099701"/>
            <a:ext cx="3365729" cy="0"/>
          </a:xfrm>
          <a:prstGeom prst="line">
            <a:avLst/>
          </a:prstGeom>
          <a:ln w="28575" cap="flat">
            <a:solidFill>
              <a:schemeClr val="tx1"/>
            </a:solidFill>
          </a:ln>
        </p:spPr>
        <p:style>
          <a:lnRef idx="1">
            <a:schemeClr val="accent1"/>
          </a:lnRef>
          <a:fillRef idx="0">
            <a:schemeClr val="accent1"/>
          </a:fillRef>
          <a:effectRef idx="0">
            <a:schemeClr val="accent1"/>
          </a:effectRef>
          <a:fontRef idx="minor">
            <a:schemeClr val="tx1"/>
          </a:fontRef>
        </p:style>
      </p:cxnSp>
      <p:sp>
        <p:nvSpPr>
          <p:cNvPr id="286" name="Textplatzhalter 5">
            <a:extLst>
              <a:ext uri="{FF2B5EF4-FFF2-40B4-BE49-F238E27FC236}">
                <a16:creationId xmlns:a16="http://schemas.microsoft.com/office/drawing/2014/main" id="{3F61C21C-F5BA-ABE5-9C11-AEF203075A82}"/>
              </a:ext>
            </a:extLst>
          </p:cNvPr>
          <p:cNvSpPr txBox="1">
            <a:spLocks/>
          </p:cNvSpPr>
          <p:nvPr/>
        </p:nvSpPr>
        <p:spPr>
          <a:xfrm>
            <a:off x="7984889" y="3881125"/>
            <a:ext cx="3365729" cy="184666"/>
          </a:xfrm>
          <a:prstGeom prst="rect">
            <a:avLst/>
          </a:prstGeom>
        </p:spPr>
        <p:txBody>
          <a:bodyPr vert="horz" wrap="square" lIns="0" tIns="0" rIns="0" bIns="0" rtlCol="0" anchor="b">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r>
              <a:rPr lang="en-US" sz="1200" b="1">
                <a:latin typeface="Public Sans Medium" pitchFamily="2" charset="0"/>
              </a:rPr>
              <a:t>Main Application</a:t>
            </a:r>
            <a:r>
              <a:rPr lang="en-US" sz="1200" b="1" baseline="30000">
                <a:latin typeface="Public Sans Medium" pitchFamily="2" charset="0"/>
              </a:rPr>
              <a:t>1</a:t>
            </a:r>
          </a:p>
        </p:txBody>
      </p:sp>
      <p:sp>
        <p:nvSpPr>
          <p:cNvPr id="287" name="Textplatzhalter 5">
            <a:extLst>
              <a:ext uri="{FF2B5EF4-FFF2-40B4-BE49-F238E27FC236}">
                <a16:creationId xmlns:a16="http://schemas.microsoft.com/office/drawing/2014/main" id="{998FD3DE-25F7-43FB-6A8D-4D8B35355059}"/>
              </a:ext>
            </a:extLst>
          </p:cNvPr>
          <p:cNvSpPr txBox="1">
            <a:spLocks/>
          </p:cNvSpPr>
          <p:nvPr/>
        </p:nvSpPr>
        <p:spPr>
          <a:xfrm>
            <a:off x="8016879" y="4102058"/>
            <a:ext cx="3407712" cy="390007"/>
          </a:xfrm>
          <a:prstGeom prst="rect">
            <a:avLst/>
          </a:prstGeom>
        </p:spPr>
        <p:txBody>
          <a:bodyPr vert="horz" wrap="square" lIns="0" tIns="20475" rIns="0" bIns="0" rtlCol="0" anchor="ctr">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r>
              <a:rPr lang="en-US" sz="1200" dirty="0">
                <a:latin typeface="Public Sans Medium" pitchFamily="2" charset="0"/>
              </a:rPr>
              <a:t>Agricultural Monitoring, Land Use Classification, Forest Monitoring</a:t>
            </a:r>
          </a:p>
        </p:txBody>
      </p:sp>
      <p:sp>
        <p:nvSpPr>
          <p:cNvPr id="288" name="Textplatzhalter 5">
            <a:extLst>
              <a:ext uri="{FF2B5EF4-FFF2-40B4-BE49-F238E27FC236}">
                <a16:creationId xmlns:a16="http://schemas.microsoft.com/office/drawing/2014/main" id="{CFEEFB52-22C3-B72A-6D14-F1494A790204}"/>
              </a:ext>
            </a:extLst>
          </p:cNvPr>
          <p:cNvSpPr txBox="1">
            <a:spLocks/>
          </p:cNvSpPr>
          <p:nvPr/>
        </p:nvSpPr>
        <p:spPr>
          <a:xfrm>
            <a:off x="8016879" y="4589119"/>
            <a:ext cx="3129375" cy="205341"/>
          </a:xfrm>
          <a:prstGeom prst="rect">
            <a:avLst/>
          </a:prstGeom>
        </p:spPr>
        <p:txBody>
          <a:bodyPr vert="horz" wrap="square" lIns="0" tIns="20475" rIns="0" bIns="0" rtlCol="0" anchor="ctr">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r>
              <a:rPr lang="en-US" sz="1200" dirty="0">
                <a:latin typeface="Public Sans Medium" pitchFamily="2" charset="0"/>
              </a:rPr>
              <a:t>Environmental Monitoring, Precision Agriculture</a:t>
            </a:r>
          </a:p>
        </p:txBody>
      </p:sp>
      <p:sp>
        <p:nvSpPr>
          <p:cNvPr id="289" name="Textplatzhalter 5">
            <a:extLst>
              <a:ext uri="{FF2B5EF4-FFF2-40B4-BE49-F238E27FC236}">
                <a16:creationId xmlns:a16="http://schemas.microsoft.com/office/drawing/2014/main" id="{AEB0B70A-09C2-F174-3868-0D73CA48AE33}"/>
              </a:ext>
            </a:extLst>
          </p:cNvPr>
          <p:cNvSpPr txBox="1">
            <a:spLocks/>
          </p:cNvSpPr>
          <p:nvPr/>
        </p:nvSpPr>
        <p:spPr>
          <a:xfrm>
            <a:off x="8016879" y="4983846"/>
            <a:ext cx="3129375" cy="205341"/>
          </a:xfrm>
          <a:prstGeom prst="rect">
            <a:avLst/>
          </a:prstGeom>
        </p:spPr>
        <p:txBody>
          <a:bodyPr vert="horz" wrap="square" lIns="0" tIns="20475" rIns="0" bIns="0" rtlCol="0" anchor="ctr">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r>
              <a:rPr lang="en-US" sz="1200" dirty="0">
                <a:latin typeface="Public Sans Medium" pitchFamily="2" charset="0"/>
              </a:rPr>
              <a:t>Deforestation Detection, Deforestation Detection </a:t>
            </a:r>
          </a:p>
        </p:txBody>
      </p:sp>
      <p:sp>
        <p:nvSpPr>
          <p:cNvPr id="290" name="Textplatzhalter 5">
            <a:extLst>
              <a:ext uri="{FF2B5EF4-FFF2-40B4-BE49-F238E27FC236}">
                <a16:creationId xmlns:a16="http://schemas.microsoft.com/office/drawing/2014/main" id="{595B7896-4735-815A-1F42-5001484FEFF6}"/>
              </a:ext>
            </a:extLst>
          </p:cNvPr>
          <p:cNvSpPr txBox="1">
            <a:spLocks/>
          </p:cNvSpPr>
          <p:nvPr/>
        </p:nvSpPr>
        <p:spPr>
          <a:xfrm>
            <a:off x="8016879" y="5286239"/>
            <a:ext cx="3129375" cy="390007"/>
          </a:xfrm>
          <a:prstGeom prst="rect">
            <a:avLst/>
          </a:prstGeom>
        </p:spPr>
        <p:txBody>
          <a:bodyPr vert="horz" wrap="square" lIns="0" tIns="20475" rIns="0" bIns="0" rtlCol="0" anchor="ctr">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r>
              <a:rPr lang="en-US" sz="1200" dirty="0">
                <a:latin typeface="Public Sans Medium" pitchFamily="2" charset="0"/>
              </a:rPr>
              <a:t>Navigation, Surveying and Mapping, Disaster Management</a:t>
            </a:r>
          </a:p>
        </p:txBody>
      </p:sp>
      <p:cxnSp>
        <p:nvCxnSpPr>
          <p:cNvPr id="291" name="Gerader Verbinder 319">
            <a:extLst>
              <a:ext uri="{FF2B5EF4-FFF2-40B4-BE49-F238E27FC236}">
                <a16:creationId xmlns:a16="http://schemas.microsoft.com/office/drawing/2014/main" id="{2E04CE59-9EE7-2565-8A52-0C8ACCBB801E}"/>
              </a:ext>
            </a:extLst>
          </p:cNvPr>
          <p:cNvCxnSpPr/>
          <p:nvPr/>
        </p:nvCxnSpPr>
        <p:spPr>
          <a:xfrm flipH="1">
            <a:off x="7984889" y="4494426"/>
            <a:ext cx="3365729" cy="0"/>
          </a:xfrm>
          <a:prstGeom prst="line">
            <a:avLst/>
          </a:prstGeom>
          <a:ln w="127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Gerader Verbinder 320">
            <a:extLst>
              <a:ext uri="{FF2B5EF4-FFF2-40B4-BE49-F238E27FC236}">
                <a16:creationId xmlns:a16="http://schemas.microsoft.com/office/drawing/2014/main" id="{7D0B2D9F-430B-B991-5DA0-7F643BABFAFF}"/>
              </a:ext>
            </a:extLst>
          </p:cNvPr>
          <p:cNvCxnSpPr/>
          <p:nvPr/>
        </p:nvCxnSpPr>
        <p:spPr>
          <a:xfrm flipH="1">
            <a:off x="7984889" y="4889152"/>
            <a:ext cx="3365729" cy="0"/>
          </a:xfrm>
          <a:prstGeom prst="line">
            <a:avLst/>
          </a:prstGeom>
          <a:ln w="127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3" name="Gerader Verbinder 321">
            <a:extLst>
              <a:ext uri="{FF2B5EF4-FFF2-40B4-BE49-F238E27FC236}">
                <a16:creationId xmlns:a16="http://schemas.microsoft.com/office/drawing/2014/main" id="{0FB51DD3-FD75-CDED-54FE-3003331E15D3}"/>
              </a:ext>
            </a:extLst>
          </p:cNvPr>
          <p:cNvCxnSpPr/>
          <p:nvPr/>
        </p:nvCxnSpPr>
        <p:spPr>
          <a:xfrm flipH="1">
            <a:off x="7984889" y="5283878"/>
            <a:ext cx="3365729" cy="0"/>
          </a:xfrm>
          <a:prstGeom prst="line">
            <a:avLst/>
          </a:prstGeom>
          <a:ln w="127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07" name="Rectangle 306">
            <a:extLst>
              <a:ext uri="{FF2B5EF4-FFF2-40B4-BE49-F238E27FC236}">
                <a16:creationId xmlns:a16="http://schemas.microsoft.com/office/drawing/2014/main" id="{4B300E3C-B213-14D8-A13B-9665FBB43C0D}"/>
              </a:ext>
            </a:extLst>
          </p:cNvPr>
          <p:cNvSpPr/>
          <p:nvPr/>
        </p:nvSpPr>
        <p:spPr>
          <a:xfrm>
            <a:off x="1511801" y="6542802"/>
            <a:ext cx="6053204" cy="25681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28600" indent="-228600">
              <a:buAutoNum type="arabicParenR"/>
            </a:pPr>
            <a:r>
              <a:rPr lang="en-US" sz="800" dirty="0">
                <a:solidFill>
                  <a:srgbClr val="445159"/>
                </a:solidFill>
                <a:effectLst/>
              </a:rPr>
              <a:t>Added value of data </a:t>
            </a:r>
          </a:p>
        </p:txBody>
      </p:sp>
      <p:sp>
        <p:nvSpPr>
          <p:cNvPr id="308" name="Rectangle 307">
            <a:extLst>
              <a:ext uri="{FF2B5EF4-FFF2-40B4-BE49-F238E27FC236}">
                <a16:creationId xmlns:a16="http://schemas.microsoft.com/office/drawing/2014/main" id="{255E3B73-1FF5-BF99-EFEE-C831F709BE14}"/>
              </a:ext>
            </a:extLst>
          </p:cNvPr>
          <p:cNvSpPr/>
          <p:nvPr/>
        </p:nvSpPr>
        <p:spPr>
          <a:xfrm>
            <a:off x="264265" y="1976258"/>
            <a:ext cx="5295463" cy="359290"/>
          </a:xfrm>
          <a:prstGeom prst="rect">
            <a:avLst/>
          </a:prstGeom>
          <a:solidFill>
            <a:srgbClr val="5B67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dirty="0">
                <a:latin typeface="Public Sans Medium" pitchFamily="2" charset="0"/>
              </a:rPr>
              <a:t>For Direct Disasters</a:t>
            </a:r>
          </a:p>
        </p:txBody>
      </p:sp>
      <p:sp>
        <p:nvSpPr>
          <p:cNvPr id="311" name="Rectangle 310">
            <a:extLst>
              <a:ext uri="{FF2B5EF4-FFF2-40B4-BE49-F238E27FC236}">
                <a16:creationId xmlns:a16="http://schemas.microsoft.com/office/drawing/2014/main" id="{13D6DB30-4F84-4897-4836-48172C939804}"/>
              </a:ext>
            </a:extLst>
          </p:cNvPr>
          <p:cNvSpPr/>
          <p:nvPr/>
        </p:nvSpPr>
        <p:spPr>
          <a:xfrm>
            <a:off x="264265" y="2345361"/>
            <a:ext cx="2387495" cy="12701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rtlCol="0" anchor="t"/>
          <a:lstStyle/>
          <a:p>
            <a:pPr marL="285750" indent="-285750">
              <a:buFont typeface="Arial" panose="020B0604020202020204" pitchFamily="34" charset="0"/>
              <a:buChar char="•"/>
            </a:pPr>
            <a:r>
              <a:rPr lang="en-US" sz="1400" dirty="0">
                <a:solidFill>
                  <a:schemeClr val="tx1"/>
                </a:solidFill>
                <a:latin typeface="Public Sans Medium" pitchFamily="2" charset="0"/>
              </a:rPr>
              <a:t>Temperature Monitoring</a:t>
            </a:r>
          </a:p>
          <a:p>
            <a:pPr marL="285750" indent="-285750">
              <a:buFont typeface="Arial" panose="020B0604020202020204" pitchFamily="34" charset="0"/>
              <a:buChar char="•"/>
            </a:pPr>
            <a:r>
              <a:rPr lang="en-US" sz="1400" dirty="0">
                <a:solidFill>
                  <a:schemeClr val="tx1"/>
                </a:solidFill>
                <a:latin typeface="Public Sans Medium" pitchFamily="2" charset="0"/>
              </a:rPr>
              <a:t>Precipitation Patterns</a:t>
            </a:r>
          </a:p>
          <a:p>
            <a:pPr marL="285750" indent="-285750">
              <a:buFont typeface="Arial" panose="020B0604020202020204" pitchFamily="34" charset="0"/>
              <a:buChar char="•"/>
            </a:pPr>
            <a:r>
              <a:rPr lang="en-US" sz="1400" dirty="0">
                <a:solidFill>
                  <a:schemeClr val="tx1"/>
                </a:solidFill>
                <a:latin typeface="Public Sans Medium" pitchFamily="2" charset="0"/>
              </a:rPr>
              <a:t>Land Use Analysis</a:t>
            </a:r>
          </a:p>
          <a:p>
            <a:pPr marL="285750" indent="-285750">
              <a:buFont typeface="Arial" panose="020B0604020202020204" pitchFamily="34" charset="0"/>
              <a:buChar char="•"/>
            </a:pPr>
            <a:r>
              <a:rPr lang="en-US" sz="1400" dirty="0">
                <a:solidFill>
                  <a:schemeClr val="tx1"/>
                </a:solidFill>
                <a:latin typeface="Public Sans Medium" pitchFamily="2" charset="0"/>
              </a:rPr>
              <a:t>Water Course Dynamics</a:t>
            </a:r>
          </a:p>
          <a:p>
            <a:pPr marL="285750" indent="-285750">
              <a:buFont typeface="Arial" panose="020B0604020202020204" pitchFamily="34" charset="0"/>
              <a:buChar char="•"/>
            </a:pPr>
            <a:r>
              <a:rPr lang="en-US" sz="1400" dirty="0">
                <a:solidFill>
                  <a:schemeClr val="tx1"/>
                </a:solidFill>
                <a:latin typeface="Public Sans Medium" pitchFamily="2" charset="0"/>
              </a:rPr>
              <a:t>Vulnerability Assessment</a:t>
            </a:r>
          </a:p>
        </p:txBody>
      </p:sp>
      <p:sp>
        <p:nvSpPr>
          <p:cNvPr id="312" name="Rectangle 311">
            <a:extLst>
              <a:ext uri="{FF2B5EF4-FFF2-40B4-BE49-F238E27FC236}">
                <a16:creationId xmlns:a16="http://schemas.microsoft.com/office/drawing/2014/main" id="{D480A269-F4A8-6529-FF9F-D24767D46CB2}"/>
              </a:ext>
            </a:extLst>
          </p:cNvPr>
          <p:cNvSpPr/>
          <p:nvPr/>
        </p:nvSpPr>
        <p:spPr>
          <a:xfrm>
            <a:off x="6096000" y="1976258"/>
            <a:ext cx="5724525" cy="359290"/>
          </a:xfrm>
          <a:prstGeom prst="rect">
            <a:avLst/>
          </a:prstGeom>
          <a:solidFill>
            <a:srgbClr val="5B67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dirty="0">
                <a:latin typeface="Public Sans Medium" pitchFamily="2" charset="0"/>
              </a:rPr>
              <a:t>For Indirect Disasters</a:t>
            </a:r>
          </a:p>
        </p:txBody>
      </p:sp>
      <p:sp>
        <p:nvSpPr>
          <p:cNvPr id="313" name="Rectangle 312">
            <a:extLst>
              <a:ext uri="{FF2B5EF4-FFF2-40B4-BE49-F238E27FC236}">
                <a16:creationId xmlns:a16="http://schemas.microsoft.com/office/drawing/2014/main" id="{8E9D60CF-98E8-708C-E0CF-F9539E3EFE30}"/>
              </a:ext>
            </a:extLst>
          </p:cNvPr>
          <p:cNvSpPr/>
          <p:nvPr/>
        </p:nvSpPr>
        <p:spPr>
          <a:xfrm>
            <a:off x="6096000" y="2345361"/>
            <a:ext cx="3608070" cy="12701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rtlCol="0" anchor="t"/>
          <a:lstStyle/>
          <a:p>
            <a:pPr marL="285750" indent="-285750">
              <a:buFont typeface="Arial" panose="020B0604020202020204" pitchFamily="34" charset="0"/>
              <a:buChar char="•"/>
            </a:pPr>
            <a:r>
              <a:rPr lang="en-US" sz="1400" dirty="0">
                <a:solidFill>
                  <a:schemeClr val="tx1"/>
                </a:solidFill>
                <a:latin typeface="Public Sans Medium" pitchFamily="2" charset="0"/>
              </a:rPr>
              <a:t>Emission Monitoring</a:t>
            </a:r>
          </a:p>
          <a:p>
            <a:pPr marL="285750" indent="-285750">
              <a:buFont typeface="Arial" panose="020B0604020202020204" pitchFamily="34" charset="0"/>
              <a:buChar char="•"/>
            </a:pPr>
            <a:r>
              <a:rPr lang="en-US" sz="1400" dirty="0">
                <a:solidFill>
                  <a:schemeClr val="tx1"/>
                </a:solidFill>
                <a:latin typeface="Public Sans Medium" pitchFamily="2" charset="0"/>
              </a:rPr>
              <a:t>Land Use Monitoring</a:t>
            </a:r>
          </a:p>
          <a:p>
            <a:pPr marL="285750" indent="-285750">
              <a:buFont typeface="Arial" panose="020B0604020202020204" pitchFamily="34" charset="0"/>
              <a:buChar char="•"/>
            </a:pPr>
            <a:r>
              <a:rPr lang="en-US" sz="1400" dirty="0">
                <a:solidFill>
                  <a:schemeClr val="tx1"/>
                </a:solidFill>
                <a:latin typeface="Public Sans Medium" pitchFamily="2" charset="0"/>
              </a:rPr>
              <a:t>Renewable Energy Resource Verification</a:t>
            </a:r>
          </a:p>
          <a:p>
            <a:pPr marL="285750" indent="-285750">
              <a:buFont typeface="Arial" panose="020B0604020202020204" pitchFamily="34" charset="0"/>
              <a:buChar char="•"/>
            </a:pPr>
            <a:r>
              <a:rPr lang="en-US" sz="1400" dirty="0">
                <a:solidFill>
                  <a:schemeClr val="tx1"/>
                </a:solidFill>
                <a:latin typeface="Public Sans Medium" pitchFamily="2" charset="0"/>
              </a:rPr>
              <a:t>Air Quality Monitoring</a:t>
            </a:r>
          </a:p>
          <a:p>
            <a:pPr marL="285750" indent="-285750">
              <a:buFont typeface="Arial" panose="020B0604020202020204" pitchFamily="34" charset="0"/>
              <a:buChar char="•"/>
            </a:pPr>
            <a:r>
              <a:rPr lang="en-US" sz="1400" dirty="0">
                <a:solidFill>
                  <a:schemeClr val="tx1"/>
                </a:solidFill>
                <a:latin typeface="Public Sans Medium" pitchFamily="2" charset="0"/>
              </a:rPr>
              <a:t>Mapping Energy Efficiency</a:t>
            </a:r>
          </a:p>
          <a:p>
            <a:pPr marL="285750" indent="-285750">
              <a:buFont typeface="Arial" panose="020B0604020202020204" pitchFamily="34" charset="0"/>
              <a:buChar char="•"/>
            </a:pPr>
            <a:r>
              <a:rPr lang="en-US" sz="1400" dirty="0">
                <a:solidFill>
                  <a:schemeClr val="tx1"/>
                </a:solidFill>
                <a:latin typeface="Public Sans Medium" pitchFamily="2" charset="0"/>
              </a:rPr>
              <a:t>Natural Resource Forecasting</a:t>
            </a:r>
          </a:p>
        </p:txBody>
      </p:sp>
      <p:sp>
        <p:nvSpPr>
          <p:cNvPr id="314" name="Rectangle 313">
            <a:extLst>
              <a:ext uri="{FF2B5EF4-FFF2-40B4-BE49-F238E27FC236}">
                <a16:creationId xmlns:a16="http://schemas.microsoft.com/office/drawing/2014/main" id="{AF6E13D2-FB9A-8605-4B58-3BD7501EB4EA}"/>
              </a:ext>
            </a:extLst>
          </p:cNvPr>
          <p:cNvSpPr/>
          <p:nvPr/>
        </p:nvSpPr>
        <p:spPr>
          <a:xfrm>
            <a:off x="263525" y="1555819"/>
            <a:ext cx="11664209" cy="35929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US" sz="1800" b="1" dirty="0">
                <a:solidFill>
                  <a:schemeClr val="tx1"/>
                </a:solidFill>
                <a:latin typeface="Public Sans Medium" pitchFamily="2" charset="0"/>
              </a:rPr>
              <a:t>Satellites applications:</a:t>
            </a:r>
          </a:p>
        </p:txBody>
      </p:sp>
      <p:sp>
        <p:nvSpPr>
          <p:cNvPr id="317" name="Textplatzhalter 5">
            <a:extLst>
              <a:ext uri="{FF2B5EF4-FFF2-40B4-BE49-F238E27FC236}">
                <a16:creationId xmlns:a16="http://schemas.microsoft.com/office/drawing/2014/main" id="{62F186C7-2305-56B0-9177-4D1D225FEA89}"/>
              </a:ext>
            </a:extLst>
          </p:cNvPr>
          <p:cNvSpPr txBox="1">
            <a:spLocks/>
          </p:cNvSpPr>
          <p:nvPr/>
        </p:nvSpPr>
        <p:spPr>
          <a:xfrm>
            <a:off x="264265" y="3467918"/>
            <a:ext cx="3365729" cy="276999"/>
          </a:xfrm>
          <a:prstGeom prst="rect">
            <a:avLst/>
          </a:prstGeom>
        </p:spPr>
        <p:txBody>
          <a:bodyPr vert="horz" wrap="square" lIns="0" tIns="0" rIns="0" bIns="0" rtlCol="0" anchor="b">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r>
              <a:rPr lang="en-US" sz="1800" b="1">
                <a:latin typeface="Public Sans Medium" pitchFamily="2" charset="0"/>
              </a:rPr>
              <a:t>Satellite Technology:</a:t>
            </a:r>
          </a:p>
        </p:txBody>
      </p:sp>
      <p:cxnSp>
        <p:nvCxnSpPr>
          <p:cNvPr id="6" name="Straight Connector 5">
            <a:extLst>
              <a:ext uri="{FF2B5EF4-FFF2-40B4-BE49-F238E27FC236}">
                <a16:creationId xmlns:a16="http://schemas.microsoft.com/office/drawing/2014/main" id="{1C3FD1F6-5D21-00B0-2932-6C26D3AAFB64}"/>
              </a:ext>
            </a:extLst>
          </p:cNvPr>
          <p:cNvCxnSpPr/>
          <p:nvPr/>
        </p:nvCxnSpPr>
        <p:spPr>
          <a:xfrm>
            <a:off x="264265" y="1896059"/>
            <a:ext cx="1166421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 name="Gruppieren 11">
            <a:extLst>
              <a:ext uri="{FF2B5EF4-FFF2-40B4-BE49-F238E27FC236}">
                <a16:creationId xmlns:a16="http://schemas.microsoft.com/office/drawing/2014/main" id="{6A647EA6-3CB9-6FC7-15B9-3EAC96574B2E}"/>
              </a:ext>
            </a:extLst>
          </p:cNvPr>
          <p:cNvGrpSpPr/>
          <p:nvPr/>
        </p:nvGrpSpPr>
        <p:grpSpPr>
          <a:xfrm>
            <a:off x="11502127" y="1930337"/>
            <a:ext cx="448907" cy="448907"/>
            <a:chOff x="4233590" y="3801857"/>
            <a:chExt cx="720000" cy="720000"/>
          </a:xfrm>
        </p:grpSpPr>
        <p:sp>
          <p:nvSpPr>
            <p:cNvPr id="31" name="Ellipse 144">
              <a:extLst>
                <a:ext uri="{FF2B5EF4-FFF2-40B4-BE49-F238E27FC236}">
                  <a16:creationId xmlns:a16="http://schemas.microsoft.com/office/drawing/2014/main" id="{6279DC1F-A581-9FBD-FB61-34D04D7199C2}"/>
                </a:ext>
              </a:extLst>
            </p:cNvPr>
            <p:cNvSpPr/>
            <p:nvPr/>
          </p:nvSpPr>
          <p:spPr>
            <a:xfrm>
              <a:off x="4233590" y="3801857"/>
              <a:ext cx="720000" cy="720000"/>
            </a:xfrm>
            <a:prstGeom prst="ellipse">
              <a:avLst/>
            </a:prstGeom>
            <a:solidFill>
              <a:srgbClr val="E4002B"/>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36000" rIns="91440" bIns="0" numCol="1" spcCol="0" rtlCol="0" fromWordArt="0" anchor="ctr" anchorCtr="0" forceAA="0" compatLnSpc="1">
              <a:prstTxWarp prst="textNoShape">
                <a:avLst/>
              </a:prstTxWarp>
              <a:noAutofit/>
            </a:bodyPr>
            <a:lstStyle/>
            <a:p>
              <a:pPr algn="ctr"/>
              <a:endParaRPr lang="de-DE" sz="1600">
                <a:solidFill>
                  <a:schemeClr val="tx1"/>
                </a:solidFill>
              </a:endParaRPr>
            </a:p>
          </p:txBody>
        </p:sp>
        <p:sp>
          <p:nvSpPr>
            <p:cNvPr id="32" name="Freeform 69">
              <a:extLst>
                <a:ext uri="{FF2B5EF4-FFF2-40B4-BE49-F238E27FC236}">
                  <a16:creationId xmlns:a16="http://schemas.microsoft.com/office/drawing/2014/main" id="{CD104E60-A6BA-FB7C-DB29-8F2A485BD958}"/>
                </a:ext>
              </a:extLst>
            </p:cNvPr>
            <p:cNvSpPr>
              <a:spLocks noEditPoints="1"/>
            </p:cNvSpPr>
            <p:nvPr/>
          </p:nvSpPr>
          <p:spPr bwMode="auto">
            <a:xfrm>
              <a:off x="4380709" y="3941113"/>
              <a:ext cx="425763" cy="441488"/>
            </a:xfrm>
            <a:custGeom>
              <a:avLst/>
              <a:gdLst>
                <a:gd name="T0" fmla="*/ 111 w 403"/>
                <a:gd name="T1" fmla="*/ 259 h 418"/>
                <a:gd name="T2" fmla="*/ 196 w 403"/>
                <a:gd name="T3" fmla="*/ 259 h 418"/>
                <a:gd name="T4" fmla="*/ 154 w 403"/>
                <a:gd name="T5" fmla="*/ 240 h 418"/>
                <a:gd name="T6" fmla="*/ 154 w 403"/>
                <a:gd name="T7" fmla="*/ 278 h 418"/>
                <a:gd name="T8" fmla="*/ 154 w 403"/>
                <a:gd name="T9" fmla="*/ 240 h 418"/>
                <a:gd name="T10" fmla="*/ 0 w 403"/>
                <a:gd name="T11" fmla="*/ 43 h 418"/>
                <a:gd name="T12" fmla="*/ 86 w 403"/>
                <a:gd name="T13" fmla="*/ 43 h 418"/>
                <a:gd name="T14" fmla="*/ 43 w 403"/>
                <a:gd name="T15" fmla="*/ 24 h 418"/>
                <a:gd name="T16" fmla="*/ 43 w 403"/>
                <a:gd name="T17" fmla="*/ 62 h 418"/>
                <a:gd name="T18" fmla="*/ 43 w 403"/>
                <a:gd name="T19" fmla="*/ 24 h 418"/>
                <a:gd name="T20" fmla="*/ 214 w 403"/>
                <a:gd name="T21" fmla="*/ 259 h 418"/>
                <a:gd name="T22" fmla="*/ 300 w 403"/>
                <a:gd name="T23" fmla="*/ 259 h 418"/>
                <a:gd name="T24" fmla="*/ 257 w 403"/>
                <a:gd name="T25" fmla="*/ 240 h 418"/>
                <a:gd name="T26" fmla="*/ 257 w 403"/>
                <a:gd name="T27" fmla="*/ 278 h 418"/>
                <a:gd name="T28" fmla="*/ 257 w 403"/>
                <a:gd name="T29" fmla="*/ 240 h 418"/>
                <a:gd name="T30" fmla="*/ 214 w 403"/>
                <a:gd name="T31" fmla="*/ 375 h 418"/>
                <a:gd name="T32" fmla="*/ 300 w 403"/>
                <a:gd name="T33" fmla="*/ 375 h 418"/>
                <a:gd name="T34" fmla="*/ 257 w 403"/>
                <a:gd name="T35" fmla="*/ 356 h 418"/>
                <a:gd name="T36" fmla="*/ 257 w 403"/>
                <a:gd name="T37" fmla="*/ 394 h 418"/>
                <a:gd name="T38" fmla="*/ 257 w 403"/>
                <a:gd name="T39" fmla="*/ 356 h 418"/>
                <a:gd name="T40" fmla="*/ 318 w 403"/>
                <a:gd name="T41" fmla="*/ 259 h 418"/>
                <a:gd name="T42" fmla="*/ 403 w 403"/>
                <a:gd name="T43" fmla="*/ 259 h 418"/>
                <a:gd name="T44" fmla="*/ 361 w 403"/>
                <a:gd name="T45" fmla="*/ 240 h 418"/>
                <a:gd name="T46" fmla="*/ 361 w 403"/>
                <a:gd name="T47" fmla="*/ 278 h 418"/>
                <a:gd name="T48" fmla="*/ 361 w 403"/>
                <a:gd name="T49" fmla="*/ 240 h 418"/>
                <a:gd name="T50" fmla="*/ 382 w 403"/>
                <a:gd name="T51" fmla="*/ 100 h 418"/>
                <a:gd name="T52" fmla="*/ 339 w 403"/>
                <a:gd name="T53" fmla="*/ 100 h 418"/>
                <a:gd name="T54" fmla="*/ 344 w 403"/>
                <a:gd name="T55" fmla="*/ 139 h 418"/>
                <a:gd name="T56" fmla="*/ 339 w 403"/>
                <a:gd name="T57" fmla="*/ 178 h 418"/>
                <a:gd name="T58" fmla="*/ 382 w 403"/>
                <a:gd name="T59" fmla="*/ 178 h 418"/>
                <a:gd name="T60" fmla="*/ 378 w 403"/>
                <a:gd name="T61" fmla="*/ 139 h 418"/>
                <a:gd name="T62" fmla="*/ 279 w 403"/>
                <a:gd name="T63" fmla="*/ 100 h 418"/>
                <a:gd name="T64" fmla="*/ 235 w 403"/>
                <a:gd name="T65" fmla="*/ 100 h 418"/>
                <a:gd name="T66" fmla="*/ 240 w 403"/>
                <a:gd name="T67" fmla="*/ 139 h 418"/>
                <a:gd name="T68" fmla="*/ 235 w 403"/>
                <a:gd name="T69" fmla="*/ 178 h 418"/>
                <a:gd name="T70" fmla="*/ 279 w 403"/>
                <a:gd name="T71" fmla="*/ 178 h 418"/>
                <a:gd name="T72" fmla="*/ 274 w 403"/>
                <a:gd name="T73" fmla="*/ 139 h 418"/>
                <a:gd name="T74" fmla="*/ 279 w 403"/>
                <a:gd name="T75" fmla="*/ 100 h 418"/>
                <a:gd name="T76" fmla="*/ 154 w 403"/>
                <a:gd name="T77" fmla="*/ 122 h 418"/>
                <a:gd name="T78" fmla="*/ 115 w 403"/>
                <a:gd name="T79" fmla="*/ 117 h 418"/>
                <a:gd name="T80" fmla="*/ 115 w 403"/>
                <a:gd name="T81" fmla="*/ 161 h 418"/>
                <a:gd name="T82" fmla="*/ 154 w 403"/>
                <a:gd name="T83" fmla="*/ 156 h 418"/>
                <a:gd name="T84" fmla="*/ 192 w 403"/>
                <a:gd name="T85" fmla="*/ 161 h 418"/>
                <a:gd name="T86" fmla="*/ 192 w 403"/>
                <a:gd name="T87" fmla="*/ 117 h 418"/>
                <a:gd name="T88" fmla="*/ 166 w 403"/>
                <a:gd name="T89" fmla="*/ 369 h 418"/>
                <a:gd name="T90" fmla="*/ 58 w 403"/>
                <a:gd name="T91" fmla="*/ 152 h 418"/>
                <a:gd name="T92" fmla="*/ 85 w 403"/>
                <a:gd name="T93" fmla="*/ 145 h 418"/>
                <a:gd name="T94" fmla="*/ 7 w 403"/>
                <a:gd name="T95" fmla="*/ 145 h 418"/>
                <a:gd name="T96" fmla="*/ 34 w 403"/>
                <a:gd name="T97" fmla="*/ 152 h 418"/>
                <a:gd name="T98" fmla="*/ 166 w 403"/>
                <a:gd name="T99" fmla="*/ 393 h 418"/>
                <a:gd name="T100" fmla="*/ 178 w 403"/>
                <a:gd name="T101" fmla="*/ 36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03" h="418">
                  <a:moveTo>
                    <a:pt x="154" y="302"/>
                  </a:moveTo>
                  <a:cubicBezTo>
                    <a:pt x="130" y="302"/>
                    <a:pt x="111" y="283"/>
                    <a:pt x="111" y="259"/>
                  </a:cubicBezTo>
                  <a:cubicBezTo>
                    <a:pt x="111" y="236"/>
                    <a:pt x="130" y="216"/>
                    <a:pt x="154" y="216"/>
                  </a:cubicBezTo>
                  <a:cubicBezTo>
                    <a:pt x="177" y="216"/>
                    <a:pt x="196" y="236"/>
                    <a:pt x="196" y="259"/>
                  </a:cubicBezTo>
                  <a:cubicBezTo>
                    <a:pt x="196" y="283"/>
                    <a:pt x="177" y="302"/>
                    <a:pt x="154" y="302"/>
                  </a:cubicBezTo>
                  <a:close/>
                  <a:moveTo>
                    <a:pt x="154" y="240"/>
                  </a:moveTo>
                  <a:cubicBezTo>
                    <a:pt x="143" y="240"/>
                    <a:pt x="135" y="249"/>
                    <a:pt x="135" y="259"/>
                  </a:cubicBezTo>
                  <a:cubicBezTo>
                    <a:pt x="135" y="270"/>
                    <a:pt x="143" y="278"/>
                    <a:pt x="154" y="278"/>
                  </a:cubicBezTo>
                  <a:cubicBezTo>
                    <a:pt x="164" y="278"/>
                    <a:pt x="172" y="270"/>
                    <a:pt x="172" y="259"/>
                  </a:cubicBezTo>
                  <a:cubicBezTo>
                    <a:pt x="172" y="249"/>
                    <a:pt x="164" y="240"/>
                    <a:pt x="154" y="240"/>
                  </a:cubicBezTo>
                  <a:close/>
                  <a:moveTo>
                    <a:pt x="43" y="86"/>
                  </a:moveTo>
                  <a:cubicBezTo>
                    <a:pt x="19" y="86"/>
                    <a:pt x="0" y="67"/>
                    <a:pt x="0" y="43"/>
                  </a:cubicBezTo>
                  <a:cubicBezTo>
                    <a:pt x="0" y="19"/>
                    <a:pt x="19" y="0"/>
                    <a:pt x="43" y="0"/>
                  </a:cubicBezTo>
                  <a:cubicBezTo>
                    <a:pt x="66" y="0"/>
                    <a:pt x="86" y="19"/>
                    <a:pt x="86" y="43"/>
                  </a:cubicBezTo>
                  <a:cubicBezTo>
                    <a:pt x="86" y="67"/>
                    <a:pt x="66" y="86"/>
                    <a:pt x="43" y="86"/>
                  </a:cubicBezTo>
                  <a:close/>
                  <a:moveTo>
                    <a:pt x="43" y="24"/>
                  </a:moveTo>
                  <a:cubicBezTo>
                    <a:pt x="32" y="24"/>
                    <a:pt x="24" y="33"/>
                    <a:pt x="24" y="43"/>
                  </a:cubicBezTo>
                  <a:cubicBezTo>
                    <a:pt x="24" y="53"/>
                    <a:pt x="32" y="62"/>
                    <a:pt x="43" y="62"/>
                  </a:cubicBezTo>
                  <a:cubicBezTo>
                    <a:pt x="53" y="62"/>
                    <a:pt x="62" y="53"/>
                    <a:pt x="62" y="43"/>
                  </a:cubicBezTo>
                  <a:cubicBezTo>
                    <a:pt x="62" y="33"/>
                    <a:pt x="53" y="24"/>
                    <a:pt x="43" y="24"/>
                  </a:cubicBezTo>
                  <a:close/>
                  <a:moveTo>
                    <a:pt x="257" y="302"/>
                  </a:moveTo>
                  <a:cubicBezTo>
                    <a:pt x="233" y="302"/>
                    <a:pt x="214" y="283"/>
                    <a:pt x="214" y="259"/>
                  </a:cubicBezTo>
                  <a:cubicBezTo>
                    <a:pt x="214" y="236"/>
                    <a:pt x="233" y="216"/>
                    <a:pt x="257" y="216"/>
                  </a:cubicBezTo>
                  <a:cubicBezTo>
                    <a:pt x="281" y="216"/>
                    <a:pt x="300" y="236"/>
                    <a:pt x="300" y="259"/>
                  </a:cubicBezTo>
                  <a:cubicBezTo>
                    <a:pt x="300" y="283"/>
                    <a:pt x="281" y="302"/>
                    <a:pt x="257" y="302"/>
                  </a:cubicBezTo>
                  <a:close/>
                  <a:moveTo>
                    <a:pt x="257" y="240"/>
                  </a:moveTo>
                  <a:cubicBezTo>
                    <a:pt x="247" y="240"/>
                    <a:pt x="238" y="249"/>
                    <a:pt x="238" y="259"/>
                  </a:cubicBezTo>
                  <a:cubicBezTo>
                    <a:pt x="238" y="270"/>
                    <a:pt x="247" y="278"/>
                    <a:pt x="257" y="278"/>
                  </a:cubicBezTo>
                  <a:cubicBezTo>
                    <a:pt x="267" y="278"/>
                    <a:pt x="276" y="270"/>
                    <a:pt x="276" y="259"/>
                  </a:cubicBezTo>
                  <a:cubicBezTo>
                    <a:pt x="276" y="249"/>
                    <a:pt x="267" y="240"/>
                    <a:pt x="257" y="240"/>
                  </a:cubicBezTo>
                  <a:close/>
                  <a:moveTo>
                    <a:pt x="257" y="418"/>
                  </a:moveTo>
                  <a:cubicBezTo>
                    <a:pt x="233" y="418"/>
                    <a:pt x="214" y="398"/>
                    <a:pt x="214" y="375"/>
                  </a:cubicBezTo>
                  <a:cubicBezTo>
                    <a:pt x="214" y="351"/>
                    <a:pt x="233" y="332"/>
                    <a:pt x="257" y="332"/>
                  </a:cubicBezTo>
                  <a:cubicBezTo>
                    <a:pt x="281" y="332"/>
                    <a:pt x="300" y="351"/>
                    <a:pt x="300" y="375"/>
                  </a:cubicBezTo>
                  <a:cubicBezTo>
                    <a:pt x="300" y="398"/>
                    <a:pt x="281" y="418"/>
                    <a:pt x="257" y="418"/>
                  </a:cubicBezTo>
                  <a:close/>
                  <a:moveTo>
                    <a:pt x="257" y="356"/>
                  </a:moveTo>
                  <a:cubicBezTo>
                    <a:pt x="247" y="356"/>
                    <a:pt x="238" y="364"/>
                    <a:pt x="238" y="375"/>
                  </a:cubicBezTo>
                  <a:cubicBezTo>
                    <a:pt x="238" y="385"/>
                    <a:pt x="247" y="394"/>
                    <a:pt x="257" y="394"/>
                  </a:cubicBezTo>
                  <a:cubicBezTo>
                    <a:pt x="267" y="394"/>
                    <a:pt x="276" y="385"/>
                    <a:pt x="276" y="375"/>
                  </a:cubicBezTo>
                  <a:cubicBezTo>
                    <a:pt x="276" y="364"/>
                    <a:pt x="267" y="356"/>
                    <a:pt x="257" y="356"/>
                  </a:cubicBezTo>
                  <a:close/>
                  <a:moveTo>
                    <a:pt x="361" y="302"/>
                  </a:moveTo>
                  <a:cubicBezTo>
                    <a:pt x="337" y="302"/>
                    <a:pt x="318" y="283"/>
                    <a:pt x="318" y="259"/>
                  </a:cubicBezTo>
                  <a:cubicBezTo>
                    <a:pt x="318" y="236"/>
                    <a:pt x="337" y="216"/>
                    <a:pt x="361" y="216"/>
                  </a:cubicBezTo>
                  <a:cubicBezTo>
                    <a:pt x="384" y="216"/>
                    <a:pt x="403" y="236"/>
                    <a:pt x="403" y="259"/>
                  </a:cubicBezTo>
                  <a:cubicBezTo>
                    <a:pt x="403" y="283"/>
                    <a:pt x="384" y="302"/>
                    <a:pt x="361" y="302"/>
                  </a:cubicBezTo>
                  <a:close/>
                  <a:moveTo>
                    <a:pt x="361" y="240"/>
                  </a:moveTo>
                  <a:cubicBezTo>
                    <a:pt x="350" y="240"/>
                    <a:pt x="342" y="249"/>
                    <a:pt x="342" y="259"/>
                  </a:cubicBezTo>
                  <a:cubicBezTo>
                    <a:pt x="342" y="270"/>
                    <a:pt x="350" y="278"/>
                    <a:pt x="361" y="278"/>
                  </a:cubicBezTo>
                  <a:cubicBezTo>
                    <a:pt x="371" y="278"/>
                    <a:pt x="379" y="270"/>
                    <a:pt x="379" y="259"/>
                  </a:cubicBezTo>
                  <a:cubicBezTo>
                    <a:pt x="379" y="249"/>
                    <a:pt x="371" y="240"/>
                    <a:pt x="361" y="240"/>
                  </a:cubicBezTo>
                  <a:close/>
                  <a:moveTo>
                    <a:pt x="399" y="117"/>
                  </a:moveTo>
                  <a:cubicBezTo>
                    <a:pt x="382" y="100"/>
                    <a:pt x="382" y="100"/>
                    <a:pt x="382" y="100"/>
                  </a:cubicBezTo>
                  <a:cubicBezTo>
                    <a:pt x="361" y="122"/>
                    <a:pt x="361" y="122"/>
                    <a:pt x="361" y="122"/>
                  </a:cubicBezTo>
                  <a:cubicBezTo>
                    <a:pt x="339" y="100"/>
                    <a:pt x="339" y="100"/>
                    <a:pt x="339" y="100"/>
                  </a:cubicBezTo>
                  <a:cubicBezTo>
                    <a:pt x="322" y="117"/>
                    <a:pt x="322" y="117"/>
                    <a:pt x="322" y="117"/>
                  </a:cubicBezTo>
                  <a:cubicBezTo>
                    <a:pt x="344" y="139"/>
                    <a:pt x="344" y="139"/>
                    <a:pt x="344" y="139"/>
                  </a:cubicBezTo>
                  <a:cubicBezTo>
                    <a:pt x="322" y="161"/>
                    <a:pt x="322" y="161"/>
                    <a:pt x="322" y="161"/>
                  </a:cubicBezTo>
                  <a:cubicBezTo>
                    <a:pt x="339" y="178"/>
                    <a:pt x="339" y="178"/>
                    <a:pt x="339" y="178"/>
                  </a:cubicBezTo>
                  <a:cubicBezTo>
                    <a:pt x="361" y="156"/>
                    <a:pt x="361" y="156"/>
                    <a:pt x="361" y="156"/>
                  </a:cubicBezTo>
                  <a:cubicBezTo>
                    <a:pt x="382" y="178"/>
                    <a:pt x="382" y="178"/>
                    <a:pt x="382" y="178"/>
                  </a:cubicBezTo>
                  <a:cubicBezTo>
                    <a:pt x="399" y="161"/>
                    <a:pt x="399" y="161"/>
                    <a:pt x="399" y="161"/>
                  </a:cubicBezTo>
                  <a:cubicBezTo>
                    <a:pt x="378" y="139"/>
                    <a:pt x="378" y="139"/>
                    <a:pt x="378" y="139"/>
                  </a:cubicBezTo>
                  <a:lnTo>
                    <a:pt x="399" y="117"/>
                  </a:lnTo>
                  <a:close/>
                  <a:moveTo>
                    <a:pt x="279" y="100"/>
                  </a:moveTo>
                  <a:cubicBezTo>
                    <a:pt x="257" y="122"/>
                    <a:pt x="257" y="122"/>
                    <a:pt x="257" y="122"/>
                  </a:cubicBezTo>
                  <a:cubicBezTo>
                    <a:pt x="235" y="100"/>
                    <a:pt x="235" y="100"/>
                    <a:pt x="235" y="100"/>
                  </a:cubicBezTo>
                  <a:cubicBezTo>
                    <a:pt x="218" y="117"/>
                    <a:pt x="218" y="117"/>
                    <a:pt x="218" y="117"/>
                  </a:cubicBezTo>
                  <a:cubicBezTo>
                    <a:pt x="240" y="139"/>
                    <a:pt x="240" y="139"/>
                    <a:pt x="240" y="139"/>
                  </a:cubicBezTo>
                  <a:cubicBezTo>
                    <a:pt x="218" y="161"/>
                    <a:pt x="218" y="161"/>
                    <a:pt x="218" y="161"/>
                  </a:cubicBezTo>
                  <a:cubicBezTo>
                    <a:pt x="235" y="178"/>
                    <a:pt x="235" y="178"/>
                    <a:pt x="235" y="178"/>
                  </a:cubicBezTo>
                  <a:cubicBezTo>
                    <a:pt x="257" y="156"/>
                    <a:pt x="257" y="156"/>
                    <a:pt x="257" y="156"/>
                  </a:cubicBezTo>
                  <a:cubicBezTo>
                    <a:pt x="279" y="178"/>
                    <a:pt x="279" y="178"/>
                    <a:pt x="279" y="178"/>
                  </a:cubicBezTo>
                  <a:cubicBezTo>
                    <a:pt x="296" y="161"/>
                    <a:pt x="296" y="161"/>
                    <a:pt x="296" y="161"/>
                  </a:cubicBezTo>
                  <a:cubicBezTo>
                    <a:pt x="274" y="139"/>
                    <a:pt x="274" y="139"/>
                    <a:pt x="274" y="139"/>
                  </a:cubicBezTo>
                  <a:cubicBezTo>
                    <a:pt x="296" y="117"/>
                    <a:pt x="296" y="117"/>
                    <a:pt x="296" y="117"/>
                  </a:cubicBezTo>
                  <a:lnTo>
                    <a:pt x="279" y="100"/>
                  </a:lnTo>
                  <a:close/>
                  <a:moveTo>
                    <a:pt x="175" y="100"/>
                  </a:moveTo>
                  <a:cubicBezTo>
                    <a:pt x="154" y="122"/>
                    <a:pt x="154" y="122"/>
                    <a:pt x="154" y="122"/>
                  </a:cubicBezTo>
                  <a:cubicBezTo>
                    <a:pt x="132" y="100"/>
                    <a:pt x="132" y="100"/>
                    <a:pt x="132" y="100"/>
                  </a:cubicBezTo>
                  <a:cubicBezTo>
                    <a:pt x="115" y="117"/>
                    <a:pt x="115" y="117"/>
                    <a:pt x="115" y="117"/>
                  </a:cubicBezTo>
                  <a:cubicBezTo>
                    <a:pt x="137" y="139"/>
                    <a:pt x="137" y="139"/>
                    <a:pt x="137" y="139"/>
                  </a:cubicBezTo>
                  <a:cubicBezTo>
                    <a:pt x="115" y="161"/>
                    <a:pt x="115" y="161"/>
                    <a:pt x="115" y="161"/>
                  </a:cubicBezTo>
                  <a:cubicBezTo>
                    <a:pt x="132" y="178"/>
                    <a:pt x="132" y="178"/>
                    <a:pt x="132" y="178"/>
                  </a:cubicBezTo>
                  <a:cubicBezTo>
                    <a:pt x="154" y="156"/>
                    <a:pt x="154" y="156"/>
                    <a:pt x="154" y="156"/>
                  </a:cubicBezTo>
                  <a:cubicBezTo>
                    <a:pt x="175" y="178"/>
                    <a:pt x="175" y="178"/>
                    <a:pt x="175" y="178"/>
                  </a:cubicBezTo>
                  <a:cubicBezTo>
                    <a:pt x="192" y="161"/>
                    <a:pt x="192" y="161"/>
                    <a:pt x="192" y="161"/>
                  </a:cubicBezTo>
                  <a:cubicBezTo>
                    <a:pt x="171" y="139"/>
                    <a:pt x="171" y="139"/>
                    <a:pt x="171" y="139"/>
                  </a:cubicBezTo>
                  <a:cubicBezTo>
                    <a:pt x="192" y="117"/>
                    <a:pt x="192" y="117"/>
                    <a:pt x="192" y="117"/>
                  </a:cubicBezTo>
                  <a:lnTo>
                    <a:pt x="175" y="100"/>
                  </a:lnTo>
                  <a:close/>
                  <a:moveTo>
                    <a:pt x="166" y="369"/>
                  </a:moveTo>
                  <a:cubicBezTo>
                    <a:pt x="68" y="369"/>
                    <a:pt x="58" y="296"/>
                    <a:pt x="58" y="264"/>
                  </a:cubicBezTo>
                  <a:cubicBezTo>
                    <a:pt x="58" y="152"/>
                    <a:pt x="58" y="152"/>
                    <a:pt x="58" y="152"/>
                  </a:cubicBezTo>
                  <a:cubicBezTo>
                    <a:pt x="68" y="162"/>
                    <a:pt x="68" y="162"/>
                    <a:pt x="68" y="162"/>
                  </a:cubicBezTo>
                  <a:cubicBezTo>
                    <a:pt x="85" y="145"/>
                    <a:pt x="85" y="145"/>
                    <a:pt x="85" y="145"/>
                  </a:cubicBezTo>
                  <a:cubicBezTo>
                    <a:pt x="46" y="106"/>
                    <a:pt x="46" y="106"/>
                    <a:pt x="46" y="106"/>
                  </a:cubicBezTo>
                  <a:cubicBezTo>
                    <a:pt x="7" y="145"/>
                    <a:pt x="7" y="145"/>
                    <a:pt x="7" y="145"/>
                  </a:cubicBezTo>
                  <a:cubicBezTo>
                    <a:pt x="24" y="162"/>
                    <a:pt x="24" y="162"/>
                    <a:pt x="24" y="162"/>
                  </a:cubicBezTo>
                  <a:cubicBezTo>
                    <a:pt x="34" y="152"/>
                    <a:pt x="34" y="152"/>
                    <a:pt x="34" y="152"/>
                  </a:cubicBezTo>
                  <a:cubicBezTo>
                    <a:pt x="34" y="264"/>
                    <a:pt x="34" y="264"/>
                    <a:pt x="34" y="264"/>
                  </a:cubicBezTo>
                  <a:cubicBezTo>
                    <a:pt x="34" y="294"/>
                    <a:pt x="43" y="393"/>
                    <a:pt x="166" y="393"/>
                  </a:cubicBezTo>
                  <a:cubicBezTo>
                    <a:pt x="178" y="393"/>
                    <a:pt x="178" y="393"/>
                    <a:pt x="178" y="393"/>
                  </a:cubicBezTo>
                  <a:cubicBezTo>
                    <a:pt x="178" y="369"/>
                    <a:pt x="178" y="369"/>
                    <a:pt x="178" y="369"/>
                  </a:cubicBezTo>
                  <a:lnTo>
                    <a:pt x="166" y="36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e-DE"/>
            </a:p>
          </p:txBody>
        </p:sp>
      </p:grpSp>
      <p:grpSp>
        <p:nvGrpSpPr>
          <p:cNvPr id="33" name="Gruppieren 10">
            <a:extLst>
              <a:ext uri="{FF2B5EF4-FFF2-40B4-BE49-F238E27FC236}">
                <a16:creationId xmlns:a16="http://schemas.microsoft.com/office/drawing/2014/main" id="{5FA5A6A3-FD40-0546-9F60-F10989C6CB9E}"/>
              </a:ext>
            </a:extLst>
          </p:cNvPr>
          <p:cNvGrpSpPr/>
          <p:nvPr/>
        </p:nvGrpSpPr>
        <p:grpSpPr>
          <a:xfrm>
            <a:off x="5338767" y="1933182"/>
            <a:ext cx="450000" cy="450000"/>
            <a:chOff x="2253910" y="3816816"/>
            <a:chExt cx="720000" cy="720000"/>
          </a:xfrm>
        </p:grpSpPr>
        <p:sp>
          <p:nvSpPr>
            <p:cNvPr id="34" name="Ellipse 191">
              <a:extLst>
                <a:ext uri="{FF2B5EF4-FFF2-40B4-BE49-F238E27FC236}">
                  <a16:creationId xmlns:a16="http://schemas.microsoft.com/office/drawing/2014/main" id="{AB70B6A6-1C6F-9E84-C164-5DAE5CB6E03E}"/>
                </a:ext>
              </a:extLst>
            </p:cNvPr>
            <p:cNvSpPr/>
            <p:nvPr/>
          </p:nvSpPr>
          <p:spPr>
            <a:xfrm>
              <a:off x="2253910" y="3816816"/>
              <a:ext cx="720000" cy="720000"/>
            </a:xfrm>
            <a:prstGeom prst="ellipse">
              <a:avLst/>
            </a:prstGeom>
            <a:solidFill>
              <a:srgbClr val="E4002B"/>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36000" rIns="91440" bIns="0" numCol="1" spcCol="0" rtlCol="0" fromWordArt="0" anchor="ctr" anchorCtr="0" forceAA="0" compatLnSpc="1">
              <a:prstTxWarp prst="textNoShape">
                <a:avLst/>
              </a:prstTxWarp>
              <a:noAutofit/>
            </a:bodyPr>
            <a:lstStyle/>
            <a:p>
              <a:pPr algn="ctr"/>
              <a:endParaRPr lang="de-DE" sz="1600">
                <a:solidFill>
                  <a:schemeClr val="tx1"/>
                </a:solidFill>
              </a:endParaRPr>
            </a:p>
          </p:txBody>
        </p:sp>
        <p:grpSp>
          <p:nvGrpSpPr>
            <p:cNvPr id="35" name="Group 81">
              <a:extLst>
                <a:ext uri="{FF2B5EF4-FFF2-40B4-BE49-F238E27FC236}">
                  <a16:creationId xmlns:a16="http://schemas.microsoft.com/office/drawing/2014/main" id="{C3FF9670-940B-7335-1661-AC8B64B17D10}"/>
                </a:ext>
              </a:extLst>
            </p:cNvPr>
            <p:cNvGrpSpPr>
              <a:grpSpLocks noChangeAspect="1"/>
            </p:cNvGrpSpPr>
            <p:nvPr/>
          </p:nvGrpSpPr>
          <p:grpSpPr bwMode="auto">
            <a:xfrm>
              <a:off x="2405516" y="3979429"/>
              <a:ext cx="416789" cy="394775"/>
              <a:chOff x="1873" y="1846"/>
              <a:chExt cx="568" cy="538"/>
            </a:xfrm>
            <a:solidFill>
              <a:schemeClr val="bg1"/>
            </a:solidFill>
          </p:grpSpPr>
          <p:sp>
            <p:nvSpPr>
              <p:cNvPr id="36" name="Freeform 82">
                <a:extLst>
                  <a:ext uri="{FF2B5EF4-FFF2-40B4-BE49-F238E27FC236}">
                    <a16:creationId xmlns:a16="http://schemas.microsoft.com/office/drawing/2014/main" id="{20FE2AD5-3541-58F5-B50D-5D9B3FB46E35}"/>
                  </a:ext>
                </a:extLst>
              </p:cNvPr>
              <p:cNvSpPr>
                <a:spLocks/>
              </p:cNvSpPr>
              <p:nvPr/>
            </p:nvSpPr>
            <p:spPr bwMode="auto">
              <a:xfrm>
                <a:off x="1873" y="2114"/>
                <a:ext cx="270" cy="270"/>
              </a:xfrm>
              <a:custGeom>
                <a:avLst/>
                <a:gdLst>
                  <a:gd name="T0" fmla="*/ 119 w 270"/>
                  <a:gd name="T1" fmla="*/ 181 h 270"/>
                  <a:gd name="T2" fmla="*/ 119 w 270"/>
                  <a:gd name="T3" fmla="*/ 0 h 270"/>
                  <a:gd name="T4" fmla="*/ 0 w 270"/>
                  <a:gd name="T5" fmla="*/ 0 h 270"/>
                  <a:gd name="T6" fmla="*/ 0 w 270"/>
                  <a:gd name="T7" fmla="*/ 270 h 270"/>
                  <a:gd name="T8" fmla="*/ 270 w 270"/>
                  <a:gd name="T9" fmla="*/ 270 h 270"/>
                  <a:gd name="T10" fmla="*/ 270 w 270"/>
                  <a:gd name="T11" fmla="*/ 181 h 270"/>
                  <a:gd name="T12" fmla="*/ 119 w 270"/>
                  <a:gd name="T13" fmla="*/ 181 h 270"/>
                </a:gdLst>
                <a:ahLst/>
                <a:cxnLst>
                  <a:cxn ang="0">
                    <a:pos x="T0" y="T1"/>
                  </a:cxn>
                  <a:cxn ang="0">
                    <a:pos x="T2" y="T3"/>
                  </a:cxn>
                  <a:cxn ang="0">
                    <a:pos x="T4" y="T5"/>
                  </a:cxn>
                  <a:cxn ang="0">
                    <a:pos x="T6" y="T7"/>
                  </a:cxn>
                  <a:cxn ang="0">
                    <a:pos x="T8" y="T9"/>
                  </a:cxn>
                  <a:cxn ang="0">
                    <a:pos x="T10" y="T11"/>
                  </a:cxn>
                  <a:cxn ang="0">
                    <a:pos x="T12" y="T13"/>
                  </a:cxn>
                </a:cxnLst>
                <a:rect l="0" t="0" r="r" b="b"/>
                <a:pathLst>
                  <a:path w="270" h="270">
                    <a:moveTo>
                      <a:pt x="119" y="181"/>
                    </a:moveTo>
                    <a:lnTo>
                      <a:pt x="119" y="0"/>
                    </a:lnTo>
                    <a:lnTo>
                      <a:pt x="0" y="0"/>
                    </a:lnTo>
                    <a:lnTo>
                      <a:pt x="0" y="270"/>
                    </a:lnTo>
                    <a:lnTo>
                      <a:pt x="270" y="270"/>
                    </a:lnTo>
                    <a:lnTo>
                      <a:pt x="270" y="181"/>
                    </a:lnTo>
                    <a:lnTo>
                      <a:pt x="119" y="1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83">
                <a:extLst>
                  <a:ext uri="{FF2B5EF4-FFF2-40B4-BE49-F238E27FC236}">
                    <a16:creationId xmlns:a16="http://schemas.microsoft.com/office/drawing/2014/main" id="{D665C955-4DB5-E870-C49C-F3C02BD12F85}"/>
                  </a:ext>
                </a:extLst>
              </p:cNvPr>
              <p:cNvSpPr>
                <a:spLocks noEditPoints="1"/>
              </p:cNvSpPr>
              <p:nvPr/>
            </p:nvSpPr>
            <p:spPr bwMode="auto">
              <a:xfrm>
                <a:off x="2014" y="1846"/>
                <a:ext cx="427" cy="427"/>
              </a:xfrm>
              <a:custGeom>
                <a:avLst/>
                <a:gdLst>
                  <a:gd name="T0" fmla="*/ 0 w 427"/>
                  <a:gd name="T1" fmla="*/ 0 h 427"/>
                  <a:gd name="T2" fmla="*/ 0 w 427"/>
                  <a:gd name="T3" fmla="*/ 427 h 427"/>
                  <a:gd name="T4" fmla="*/ 427 w 427"/>
                  <a:gd name="T5" fmla="*/ 427 h 427"/>
                  <a:gd name="T6" fmla="*/ 427 w 427"/>
                  <a:gd name="T7" fmla="*/ 0 h 427"/>
                  <a:gd name="T8" fmla="*/ 0 w 427"/>
                  <a:gd name="T9" fmla="*/ 0 h 427"/>
                  <a:gd name="T10" fmla="*/ 394 w 427"/>
                  <a:gd name="T11" fmla="*/ 289 h 427"/>
                  <a:gd name="T12" fmla="*/ 357 w 427"/>
                  <a:gd name="T13" fmla="*/ 189 h 427"/>
                  <a:gd name="T14" fmla="*/ 78 w 427"/>
                  <a:gd name="T15" fmla="*/ 395 h 427"/>
                  <a:gd name="T16" fmla="*/ 29 w 427"/>
                  <a:gd name="T17" fmla="*/ 395 h 427"/>
                  <a:gd name="T18" fmla="*/ 29 w 427"/>
                  <a:gd name="T19" fmla="*/ 349 h 427"/>
                  <a:gd name="T20" fmla="*/ 232 w 427"/>
                  <a:gd name="T21" fmla="*/ 76 h 427"/>
                  <a:gd name="T22" fmla="*/ 129 w 427"/>
                  <a:gd name="T23" fmla="*/ 33 h 427"/>
                  <a:gd name="T24" fmla="*/ 394 w 427"/>
                  <a:gd name="T25" fmla="*/ 33 h 427"/>
                  <a:gd name="T26" fmla="*/ 394 w 427"/>
                  <a:gd name="T27" fmla="*/ 289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7" h="427">
                    <a:moveTo>
                      <a:pt x="0" y="0"/>
                    </a:moveTo>
                    <a:lnTo>
                      <a:pt x="0" y="427"/>
                    </a:lnTo>
                    <a:lnTo>
                      <a:pt x="427" y="427"/>
                    </a:lnTo>
                    <a:lnTo>
                      <a:pt x="427" y="0"/>
                    </a:lnTo>
                    <a:lnTo>
                      <a:pt x="0" y="0"/>
                    </a:lnTo>
                    <a:close/>
                    <a:moveTo>
                      <a:pt x="394" y="289"/>
                    </a:moveTo>
                    <a:lnTo>
                      <a:pt x="357" y="189"/>
                    </a:lnTo>
                    <a:lnTo>
                      <a:pt x="78" y="395"/>
                    </a:lnTo>
                    <a:lnTo>
                      <a:pt x="29" y="395"/>
                    </a:lnTo>
                    <a:lnTo>
                      <a:pt x="29" y="349"/>
                    </a:lnTo>
                    <a:lnTo>
                      <a:pt x="232" y="76"/>
                    </a:lnTo>
                    <a:lnTo>
                      <a:pt x="129" y="33"/>
                    </a:lnTo>
                    <a:lnTo>
                      <a:pt x="394" y="33"/>
                    </a:lnTo>
                    <a:lnTo>
                      <a:pt x="394" y="2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cxnSp>
        <p:nvCxnSpPr>
          <p:cNvPr id="39" name="Straight Connector 38">
            <a:extLst>
              <a:ext uri="{FF2B5EF4-FFF2-40B4-BE49-F238E27FC236}">
                <a16:creationId xmlns:a16="http://schemas.microsoft.com/office/drawing/2014/main" id="{4EF6B349-CB6A-D262-0D4E-AE76A598378F}"/>
              </a:ext>
            </a:extLst>
          </p:cNvPr>
          <p:cNvCxnSpPr/>
          <p:nvPr/>
        </p:nvCxnSpPr>
        <p:spPr>
          <a:xfrm>
            <a:off x="264265" y="3767613"/>
            <a:ext cx="1166421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Abgerundetes Rechteck 64">
            <a:extLst>
              <a:ext uri="{FF2B5EF4-FFF2-40B4-BE49-F238E27FC236}">
                <a16:creationId xmlns:a16="http://schemas.microsoft.com/office/drawing/2014/main" id="{A4F4F656-9289-785E-0D6E-6AAB50D6EF91}"/>
              </a:ext>
            </a:extLst>
          </p:cNvPr>
          <p:cNvSpPr/>
          <p:nvPr/>
        </p:nvSpPr>
        <p:spPr>
          <a:xfrm>
            <a:off x="4359700" y="5773693"/>
            <a:ext cx="3365729" cy="143635"/>
          </a:xfrm>
          <a:prstGeom prst="roundRect">
            <a:avLst>
              <a:gd name="adj" fmla="val 50000"/>
            </a:avLst>
          </a:prstGeom>
          <a:solidFill>
            <a:srgbClr val="AFB6BA"/>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29250" rIns="74295" bIns="0" numCol="1" spcCol="0" rtlCol="0" fromWordArt="0" anchor="ctr" anchorCtr="0" forceAA="0" compatLnSpc="1">
            <a:prstTxWarp prst="textNoShape">
              <a:avLst/>
            </a:prstTxWarp>
            <a:noAutofit/>
          </a:bodyPr>
          <a:lstStyle/>
          <a:p>
            <a:pPr algn="ctr"/>
            <a:endParaRPr lang="en-US" sz="1300">
              <a:solidFill>
                <a:schemeClr val="tx1"/>
              </a:solidFill>
            </a:endParaRPr>
          </a:p>
        </p:txBody>
      </p:sp>
      <p:cxnSp>
        <p:nvCxnSpPr>
          <p:cNvPr id="44" name="Gerader Verbinder 144">
            <a:extLst>
              <a:ext uri="{FF2B5EF4-FFF2-40B4-BE49-F238E27FC236}">
                <a16:creationId xmlns:a16="http://schemas.microsoft.com/office/drawing/2014/main" id="{2329D8F7-C293-AAEE-A7A2-056C74E18B5E}"/>
              </a:ext>
            </a:extLst>
          </p:cNvPr>
          <p:cNvCxnSpPr/>
          <p:nvPr/>
        </p:nvCxnSpPr>
        <p:spPr>
          <a:xfrm>
            <a:off x="7046381" y="5749654"/>
            <a:ext cx="0" cy="19171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Gerader Verbinder 145">
            <a:extLst>
              <a:ext uri="{FF2B5EF4-FFF2-40B4-BE49-F238E27FC236}">
                <a16:creationId xmlns:a16="http://schemas.microsoft.com/office/drawing/2014/main" id="{8DBD5D37-3098-7EE8-8FBD-F4FEB33AB278}"/>
              </a:ext>
            </a:extLst>
          </p:cNvPr>
          <p:cNvCxnSpPr/>
          <p:nvPr/>
        </p:nvCxnSpPr>
        <p:spPr>
          <a:xfrm>
            <a:off x="6374711" y="5749654"/>
            <a:ext cx="0" cy="19171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Gerader Verbinder 228">
            <a:extLst>
              <a:ext uri="{FF2B5EF4-FFF2-40B4-BE49-F238E27FC236}">
                <a16:creationId xmlns:a16="http://schemas.microsoft.com/office/drawing/2014/main" id="{023E50EF-6BA2-46E7-4933-2688118F6CB4}"/>
              </a:ext>
            </a:extLst>
          </p:cNvPr>
          <p:cNvCxnSpPr/>
          <p:nvPr/>
        </p:nvCxnSpPr>
        <p:spPr>
          <a:xfrm>
            <a:off x="5703040" y="5749654"/>
            <a:ext cx="0" cy="19171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Gerader Verbinder 229">
            <a:extLst>
              <a:ext uri="{FF2B5EF4-FFF2-40B4-BE49-F238E27FC236}">
                <a16:creationId xmlns:a16="http://schemas.microsoft.com/office/drawing/2014/main" id="{D136B8DA-8426-1A40-97D8-8B1F00D1C729}"/>
              </a:ext>
            </a:extLst>
          </p:cNvPr>
          <p:cNvCxnSpPr/>
          <p:nvPr/>
        </p:nvCxnSpPr>
        <p:spPr>
          <a:xfrm>
            <a:off x="5031370" y="5749654"/>
            <a:ext cx="0" cy="19171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Gerader Verbinder 261">
            <a:extLst>
              <a:ext uri="{FF2B5EF4-FFF2-40B4-BE49-F238E27FC236}">
                <a16:creationId xmlns:a16="http://schemas.microsoft.com/office/drawing/2014/main" id="{3A531E8C-49DC-C489-BFA3-F38AE5D9026A}"/>
              </a:ext>
            </a:extLst>
          </p:cNvPr>
          <p:cNvCxnSpPr>
            <a:cxnSpLocks/>
            <a:stCxn id="53" idx="4"/>
            <a:endCxn id="251" idx="0"/>
          </p:cNvCxnSpPr>
          <p:nvPr/>
        </p:nvCxnSpPr>
        <p:spPr>
          <a:xfrm>
            <a:off x="5696856" y="5914227"/>
            <a:ext cx="9" cy="92203"/>
          </a:xfrm>
          <a:prstGeom prst="line">
            <a:avLst/>
          </a:prstGeom>
          <a:ln w="12700">
            <a:solidFill>
              <a:srgbClr val="E4002B"/>
            </a:solidFill>
          </a:ln>
        </p:spPr>
        <p:style>
          <a:lnRef idx="1">
            <a:schemeClr val="accent1"/>
          </a:lnRef>
          <a:fillRef idx="0">
            <a:schemeClr val="accent1"/>
          </a:fillRef>
          <a:effectRef idx="0">
            <a:schemeClr val="accent1"/>
          </a:effectRef>
          <a:fontRef idx="minor">
            <a:schemeClr val="tx1"/>
          </a:fontRef>
        </p:style>
      </p:cxnSp>
      <p:cxnSp>
        <p:nvCxnSpPr>
          <p:cNvPr id="49" name="Gerader Verbinder 269">
            <a:extLst>
              <a:ext uri="{FF2B5EF4-FFF2-40B4-BE49-F238E27FC236}">
                <a16:creationId xmlns:a16="http://schemas.microsoft.com/office/drawing/2014/main" id="{1ADFA54F-CD6B-D34F-B145-BC87069C6CD3}"/>
              </a:ext>
            </a:extLst>
          </p:cNvPr>
          <p:cNvCxnSpPr>
            <a:cxnSpLocks/>
            <a:stCxn id="54" idx="4"/>
            <a:endCxn id="110" idx="0"/>
          </p:cNvCxnSpPr>
          <p:nvPr/>
        </p:nvCxnSpPr>
        <p:spPr>
          <a:xfrm>
            <a:off x="7052567" y="5914227"/>
            <a:ext cx="87" cy="9220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extplatzhalter 5">
            <a:extLst>
              <a:ext uri="{FF2B5EF4-FFF2-40B4-BE49-F238E27FC236}">
                <a16:creationId xmlns:a16="http://schemas.microsoft.com/office/drawing/2014/main" id="{A87C2155-30A0-7768-0AD1-798B884C190C}"/>
              </a:ext>
            </a:extLst>
          </p:cNvPr>
          <p:cNvSpPr txBox="1">
            <a:spLocks/>
          </p:cNvSpPr>
          <p:nvPr/>
        </p:nvSpPr>
        <p:spPr>
          <a:xfrm>
            <a:off x="1004563" y="5742841"/>
            <a:ext cx="3129375" cy="205341"/>
          </a:xfrm>
          <a:prstGeom prst="rect">
            <a:avLst/>
          </a:prstGeom>
        </p:spPr>
        <p:txBody>
          <a:bodyPr vert="horz" wrap="square" lIns="0" tIns="20475" rIns="0" bIns="0" rtlCol="0" anchor="ctr">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r>
              <a:rPr lang="en-US" sz="1200">
                <a:latin typeface="Public Sans Medium"/>
              </a:rPr>
              <a:t>Satcom</a:t>
            </a:r>
            <a:endParaRPr lang="en-US"/>
          </a:p>
        </p:txBody>
      </p:sp>
      <p:cxnSp>
        <p:nvCxnSpPr>
          <p:cNvPr id="51" name="Gerader Verbinder 321">
            <a:extLst>
              <a:ext uri="{FF2B5EF4-FFF2-40B4-BE49-F238E27FC236}">
                <a16:creationId xmlns:a16="http://schemas.microsoft.com/office/drawing/2014/main" id="{57791A87-04B2-488B-4723-546A5E3A931D}"/>
              </a:ext>
            </a:extLst>
          </p:cNvPr>
          <p:cNvCxnSpPr/>
          <p:nvPr/>
        </p:nvCxnSpPr>
        <p:spPr>
          <a:xfrm flipH="1">
            <a:off x="770007" y="5648147"/>
            <a:ext cx="3365729" cy="0"/>
          </a:xfrm>
          <a:prstGeom prst="line">
            <a:avLst/>
          </a:prstGeom>
          <a:ln w="127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2" name="Textplatzhalter 5">
            <a:extLst>
              <a:ext uri="{FF2B5EF4-FFF2-40B4-BE49-F238E27FC236}">
                <a16:creationId xmlns:a16="http://schemas.microsoft.com/office/drawing/2014/main" id="{6733EC2C-CF2B-5B7C-4170-A744AEE9E0C5}"/>
              </a:ext>
            </a:extLst>
          </p:cNvPr>
          <p:cNvSpPr txBox="1">
            <a:spLocks/>
          </p:cNvSpPr>
          <p:nvPr/>
        </p:nvSpPr>
        <p:spPr>
          <a:xfrm>
            <a:off x="767408" y="5742840"/>
            <a:ext cx="273831" cy="205341"/>
          </a:xfrm>
          <a:prstGeom prst="rect">
            <a:avLst/>
          </a:prstGeom>
        </p:spPr>
        <p:txBody>
          <a:bodyPr vert="horz" wrap="square" lIns="0" tIns="20475" rIns="0" bIns="0" rtlCol="0" anchor="ctr">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r>
              <a:rPr lang="en-US" sz="1200" b="1">
                <a:latin typeface="Public Sans Medium" pitchFamily="2" charset="0"/>
              </a:rPr>
              <a:t>05</a:t>
            </a:r>
            <a:endParaRPr lang="en-US" sz="1200">
              <a:latin typeface="Public Sans Medium" pitchFamily="2" charset="0"/>
            </a:endParaRPr>
          </a:p>
        </p:txBody>
      </p:sp>
      <p:sp>
        <p:nvSpPr>
          <p:cNvPr id="53" name="Ellipse 280">
            <a:extLst>
              <a:ext uri="{FF2B5EF4-FFF2-40B4-BE49-F238E27FC236}">
                <a16:creationId xmlns:a16="http://schemas.microsoft.com/office/drawing/2014/main" id="{F68C5DF4-40AF-4A25-6722-04FC24F3F4D0}"/>
              </a:ext>
            </a:extLst>
          </p:cNvPr>
          <p:cNvSpPr/>
          <p:nvPr/>
        </p:nvSpPr>
        <p:spPr>
          <a:xfrm>
            <a:off x="5628139" y="5776793"/>
            <a:ext cx="137434" cy="137434"/>
          </a:xfrm>
          <a:prstGeom prst="ellipse">
            <a:avLst/>
          </a:prstGeom>
          <a:solidFill>
            <a:srgbClr val="E4002B"/>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a:solidFill>
                <a:schemeClr val="tx1"/>
              </a:solidFill>
            </a:endParaRPr>
          </a:p>
        </p:txBody>
      </p:sp>
      <p:sp>
        <p:nvSpPr>
          <p:cNvPr id="54" name="Ellipse 289">
            <a:extLst>
              <a:ext uri="{FF2B5EF4-FFF2-40B4-BE49-F238E27FC236}">
                <a16:creationId xmlns:a16="http://schemas.microsoft.com/office/drawing/2014/main" id="{ACB98C7D-BCFA-A642-1E8A-9EE8028BA1E7}"/>
              </a:ext>
            </a:extLst>
          </p:cNvPr>
          <p:cNvSpPr/>
          <p:nvPr/>
        </p:nvSpPr>
        <p:spPr>
          <a:xfrm>
            <a:off x="6983850" y="5776793"/>
            <a:ext cx="137434" cy="137434"/>
          </a:xfrm>
          <a:prstGeom prst="ellipse">
            <a:avLst/>
          </a:prstGeom>
          <a:solidFill>
            <a:schemeClr val="tx1"/>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a:solidFill>
                <a:schemeClr val="tx1"/>
              </a:solidFill>
            </a:endParaRPr>
          </a:p>
        </p:txBody>
      </p:sp>
      <p:sp>
        <p:nvSpPr>
          <p:cNvPr id="55" name="Textplatzhalter 5">
            <a:extLst>
              <a:ext uri="{FF2B5EF4-FFF2-40B4-BE49-F238E27FC236}">
                <a16:creationId xmlns:a16="http://schemas.microsoft.com/office/drawing/2014/main" id="{83BDB475-C730-D5BF-0764-9AA5E0BEE065}"/>
              </a:ext>
            </a:extLst>
          </p:cNvPr>
          <p:cNvSpPr txBox="1">
            <a:spLocks/>
          </p:cNvSpPr>
          <p:nvPr/>
        </p:nvSpPr>
        <p:spPr>
          <a:xfrm>
            <a:off x="8016878" y="5737090"/>
            <a:ext cx="3129375" cy="390007"/>
          </a:xfrm>
          <a:prstGeom prst="rect">
            <a:avLst/>
          </a:prstGeom>
        </p:spPr>
        <p:txBody>
          <a:bodyPr vert="horz" wrap="square" lIns="0" tIns="20475" rIns="0" bIns="0" rtlCol="0" anchor="ctr">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r>
              <a:rPr lang="en-US" sz="1200" dirty="0">
                <a:latin typeface="Public Sans Medium" pitchFamily="2" charset="0"/>
              </a:rPr>
              <a:t>Telecommunications, Real-time Data Transmission, Efficiency for Rescue Activities  </a:t>
            </a:r>
          </a:p>
        </p:txBody>
      </p:sp>
      <p:cxnSp>
        <p:nvCxnSpPr>
          <p:cNvPr id="56" name="Gerader Verbinder 321">
            <a:extLst>
              <a:ext uri="{FF2B5EF4-FFF2-40B4-BE49-F238E27FC236}">
                <a16:creationId xmlns:a16="http://schemas.microsoft.com/office/drawing/2014/main" id="{F47C9440-E219-051F-2BFE-EB36D3B7A366}"/>
              </a:ext>
            </a:extLst>
          </p:cNvPr>
          <p:cNvCxnSpPr/>
          <p:nvPr/>
        </p:nvCxnSpPr>
        <p:spPr>
          <a:xfrm flipH="1">
            <a:off x="7984889" y="5708337"/>
            <a:ext cx="3365729" cy="0"/>
          </a:xfrm>
          <a:prstGeom prst="line">
            <a:avLst/>
          </a:prstGeom>
          <a:ln w="127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6B1AC083-4AA6-7C40-DEEF-A5D2601E8696}"/>
              </a:ext>
            </a:extLst>
          </p:cNvPr>
          <p:cNvSpPr/>
          <p:nvPr/>
        </p:nvSpPr>
        <p:spPr>
          <a:xfrm>
            <a:off x="2905431" y="2338347"/>
            <a:ext cx="2387495" cy="12701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rtlCol="0" anchor="t"/>
          <a:lstStyle/>
          <a:p>
            <a:pPr marL="285750" indent="-285750">
              <a:buFont typeface="Arial" panose="020B0604020202020204" pitchFamily="34" charset="0"/>
              <a:buChar char="•"/>
            </a:pPr>
            <a:r>
              <a:rPr lang="en-US" sz="1400" dirty="0">
                <a:solidFill>
                  <a:schemeClr val="tx1"/>
                </a:solidFill>
                <a:latin typeface="Public Sans Medium" pitchFamily="2" charset="0"/>
              </a:rPr>
              <a:t>Impact Analysis</a:t>
            </a:r>
          </a:p>
          <a:p>
            <a:pPr marL="285750" indent="-285750">
              <a:buFont typeface="Arial" panose="020B0604020202020204" pitchFamily="34" charset="0"/>
              <a:buChar char="•"/>
            </a:pPr>
            <a:r>
              <a:rPr lang="en-US" sz="1400" dirty="0">
                <a:solidFill>
                  <a:schemeClr val="tx1"/>
                </a:solidFill>
                <a:latin typeface="Public Sans Medium" pitchFamily="2" charset="0"/>
              </a:rPr>
              <a:t>Strategic Planning</a:t>
            </a:r>
          </a:p>
          <a:p>
            <a:pPr marL="285750" indent="-285750">
              <a:buFont typeface="Arial" panose="020B0604020202020204" pitchFamily="34" charset="0"/>
              <a:buChar char="•"/>
            </a:pPr>
            <a:r>
              <a:rPr lang="en-US" sz="1400" dirty="0">
                <a:solidFill>
                  <a:schemeClr val="tx1"/>
                </a:solidFill>
                <a:latin typeface="Public Sans Medium" pitchFamily="2" charset="0"/>
              </a:rPr>
              <a:t>Geographical Mapping</a:t>
            </a:r>
          </a:p>
        </p:txBody>
      </p:sp>
      <p:sp>
        <p:nvSpPr>
          <p:cNvPr id="38" name="TextBox 37">
            <a:extLst>
              <a:ext uri="{FF2B5EF4-FFF2-40B4-BE49-F238E27FC236}">
                <a16:creationId xmlns:a16="http://schemas.microsoft.com/office/drawing/2014/main" id="{6AD26907-6D26-95B7-28BE-70A7990C45A6}"/>
              </a:ext>
            </a:extLst>
          </p:cNvPr>
          <p:cNvSpPr txBox="1"/>
          <p:nvPr/>
        </p:nvSpPr>
        <p:spPr>
          <a:xfrm>
            <a:off x="8677628" y="2018091"/>
            <a:ext cx="3000130" cy="584775"/>
          </a:xfrm>
          <a:prstGeom prst="rect">
            <a:avLst/>
          </a:prstGeom>
          <a:noFill/>
        </p:spPr>
        <p:txBody>
          <a:bodyPr wrap="square">
            <a:spAutoFit/>
          </a:bodyPr>
          <a:lstStyle/>
          <a:p>
            <a:pPr marL="285750" indent="-285750">
              <a:buFont typeface="Arial" panose="020B0604020202020204" pitchFamily="34" charset="0"/>
              <a:buChar char="•"/>
            </a:pPr>
            <a:endParaRPr lang="en-US" sz="1800" dirty="0">
              <a:solidFill>
                <a:schemeClr val="tx1"/>
              </a:solidFill>
              <a:latin typeface="Public Sans Medium" pitchFamily="2" charset="0"/>
            </a:endParaRPr>
          </a:p>
          <a:p>
            <a:pPr marL="285750" indent="-285750">
              <a:buFont typeface="Arial" panose="020B0604020202020204" pitchFamily="34" charset="0"/>
              <a:buChar char="•"/>
            </a:pPr>
            <a:r>
              <a:rPr lang="en-US" sz="1400" dirty="0">
                <a:latin typeface="Public Sans Medium" pitchFamily="2" charset="0"/>
              </a:rPr>
              <a:t>Environmental Impact Assessment</a:t>
            </a:r>
            <a:endParaRPr lang="en-BE" sz="1400" dirty="0">
              <a:latin typeface="Public Sans Medium" pitchFamily="2" charset="0"/>
            </a:endParaRPr>
          </a:p>
        </p:txBody>
      </p:sp>
    </p:spTree>
    <p:extLst>
      <p:ext uri="{BB962C8B-B14F-4D97-AF65-F5344CB8AC3E}">
        <p14:creationId xmlns:p14="http://schemas.microsoft.com/office/powerpoint/2010/main" val="3299147650"/>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9659FE4-7A9D-49B6-4535-07DFC7641788}"/>
              </a:ext>
            </a:extLst>
          </p:cNvPr>
          <p:cNvSpPr>
            <a:spLocks noGrp="1"/>
          </p:cNvSpPr>
          <p:nvPr>
            <p:ph type="body" sz="quarter" idx="13"/>
          </p:nvPr>
        </p:nvSpPr>
        <p:spPr/>
        <p:txBody>
          <a:bodyPr/>
          <a:lstStyle/>
          <a:p>
            <a:r>
              <a:rPr lang="en-GB" b="0" i="0" dirty="0">
                <a:solidFill>
                  <a:srgbClr val="374151"/>
                </a:solidFill>
                <a:effectLst/>
                <a:latin typeface="Söhne"/>
              </a:rPr>
              <a:t>Decarbonization, through monitoring and reducing carbon emissions, is a critical strategy in addressing environmental risks.</a:t>
            </a:r>
          </a:p>
          <a:p>
            <a:endParaRPr lang="en-BE" dirty="0"/>
          </a:p>
        </p:txBody>
      </p:sp>
      <p:sp>
        <p:nvSpPr>
          <p:cNvPr id="3" name="Slide Number Placeholder 2">
            <a:extLst>
              <a:ext uri="{FF2B5EF4-FFF2-40B4-BE49-F238E27FC236}">
                <a16:creationId xmlns:a16="http://schemas.microsoft.com/office/drawing/2014/main" id="{D8CD3DFD-F506-9DE9-94CC-3E83A9126CFC}"/>
              </a:ext>
            </a:extLst>
          </p:cNvPr>
          <p:cNvSpPr>
            <a:spLocks noGrp="1"/>
          </p:cNvSpPr>
          <p:nvPr>
            <p:ph type="sldNum" sz="quarter" idx="14"/>
          </p:nvPr>
        </p:nvSpPr>
        <p:spPr/>
        <p:txBody>
          <a:bodyPr/>
          <a:lstStyle/>
          <a:p>
            <a:fld id="{02DA6629-E4A9-46F8-A3C5-2258DF8A16BE}" type="slidenum">
              <a:rPr lang="en-GB" smtClean="0"/>
              <a:pPr/>
              <a:t>6</a:t>
            </a:fld>
            <a:endParaRPr lang="en-GB"/>
          </a:p>
        </p:txBody>
      </p:sp>
      <p:sp>
        <p:nvSpPr>
          <p:cNvPr id="4" name="Title 3">
            <a:extLst>
              <a:ext uri="{FF2B5EF4-FFF2-40B4-BE49-F238E27FC236}">
                <a16:creationId xmlns:a16="http://schemas.microsoft.com/office/drawing/2014/main" id="{A9D6475B-432A-4DD4-3D8D-E71AAD97E3E1}"/>
              </a:ext>
            </a:extLst>
          </p:cNvPr>
          <p:cNvSpPr>
            <a:spLocks noGrp="1"/>
          </p:cNvSpPr>
          <p:nvPr>
            <p:ph type="title"/>
          </p:nvPr>
        </p:nvSpPr>
        <p:spPr/>
        <p:txBody>
          <a:bodyPr/>
          <a:lstStyle/>
          <a:p>
            <a:r>
              <a:rPr lang="it-IT" dirty="0"/>
              <a:t>Decarbonization for Environmental Resilience</a:t>
            </a:r>
            <a:endParaRPr lang="en-BE" dirty="0"/>
          </a:p>
        </p:txBody>
      </p:sp>
      <p:sp>
        <p:nvSpPr>
          <p:cNvPr id="26" name="TextBox 25">
            <a:extLst>
              <a:ext uri="{FF2B5EF4-FFF2-40B4-BE49-F238E27FC236}">
                <a16:creationId xmlns:a16="http://schemas.microsoft.com/office/drawing/2014/main" id="{A559E4B1-FD42-1ACC-CA91-C67F71722764}"/>
              </a:ext>
            </a:extLst>
          </p:cNvPr>
          <p:cNvSpPr txBox="1"/>
          <p:nvPr/>
        </p:nvSpPr>
        <p:spPr>
          <a:xfrm>
            <a:off x="5189220" y="1665289"/>
            <a:ext cx="6023609" cy="4524315"/>
          </a:xfrm>
          <a:prstGeom prst="rect">
            <a:avLst/>
          </a:prstGeom>
          <a:noFill/>
        </p:spPr>
        <p:txBody>
          <a:bodyPr wrap="square">
            <a:spAutoFit/>
          </a:bodyPr>
          <a:lstStyle/>
          <a:p>
            <a:pPr marL="742950" lvl="1" indent="-285750" algn="l">
              <a:buFont typeface="Arial" panose="020B0604020202020204" pitchFamily="34" charset="0"/>
              <a:buChar char="•"/>
            </a:pPr>
            <a:r>
              <a:rPr lang="en-GB" b="1" i="0" dirty="0">
                <a:solidFill>
                  <a:srgbClr val="374151"/>
                </a:solidFill>
                <a:effectLst/>
                <a:latin typeface="Söhne"/>
              </a:rPr>
              <a:t>Reduced Climate Impact:</a:t>
            </a:r>
            <a:endParaRPr lang="en-GB" b="0" i="0" dirty="0">
              <a:solidFill>
                <a:srgbClr val="374151"/>
              </a:solidFill>
              <a:effectLst/>
              <a:latin typeface="Söhne"/>
            </a:endParaRPr>
          </a:p>
          <a:p>
            <a:pPr marL="1143000" lvl="2" indent="-228600" algn="l">
              <a:buFont typeface="Arial" panose="020B0604020202020204" pitchFamily="34" charset="0"/>
              <a:buChar char="•"/>
            </a:pPr>
            <a:r>
              <a:rPr lang="en-GB" b="0" i="0" dirty="0">
                <a:solidFill>
                  <a:srgbClr val="374151"/>
                </a:solidFill>
                <a:effectLst/>
                <a:latin typeface="Söhne"/>
              </a:rPr>
              <a:t>Mitigates climate change, reducing the frequency and intensity of extreme weather events (floods, droughts, storms).</a:t>
            </a:r>
          </a:p>
          <a:p>
            <a:pPr marL="742950" lvl="1" indent="-285750" algn="l">
              <a:buFont typeface="Arial" panose="020B0604020202020204" pitchFamily="34" charset="0"/>
              <a:buChar char="•"/>
            </a:pPr>
            <a:r>
              <a:rPr lang="en-GB" b="1" i="0" dirty="0">
                <a:solidFill>
                  <a:srgbClr val="374151"/>
                </a:solidFill>
                <a:effectLst/>
                <a:latin typeface="Söhne"/>
              </a:rPr>
              <a:t>Ecosystem Conservation:</a:t>
            </a:r>
            <a:endParaRPr lang="en-GB" b="0" i="0" dirty="0">
              <a:solidFill>
                <a:srgbClr val="374151"/>
              </a:solidFill>
              <a:effectLst/>
              <a:latin typeface="Söhne"/>
            </a:endParaRPr>
          </a:p>
          <a:p>
            <a:pPr marL="1143000" lvl="2" indent="-228600" algn="l">
              <a:buFont typeface="Arial" panose="020B0604020202020204" pitchFamily="34" charset="0"/>
              <a:buChar char="•"/>
            </a:pPr>
            <a:r>
              <a:rPr lang="en-GB" b="0" i="0" dirty="0">
                <a:solidFill>
                  <a:srgbClr val="374151"/>
                </a:solidFill>
                <a:effectLst/>
                <a:latin typeface="Söhne"/>
              </a:rPr>
              <a:t>Preserves biodiversity and the vitality of nature, acting as a barrier against environmental disasters.</a:t>
            </a:r>
          </a:p>
          <a:p>
            <a:pPr marL="742950" lvl="1" indent="-285750" algn="l">
              <a:buFont typeface="Arial" panose="020B0604020202020204" pitchFamily="34" charset="0"/>
              <a:buChar char="•"/>
            </a:pPr>
            <a:r>
              <a:rPr lang="en-GB" b="1" i="0" dirty="0">
                <a:solidFill>
                  <a:srgbClr val="374151"/>
                </a:solidFill>
                <a:effectLst/>
                <a:latin typeface="Söhne"/>
              </a:rPr>
              <a:t>Increased Adaptation and Resilience:</a:t>
            </a:r>
            <a:endParaRPr lang="en-GB" b="0" i="0" dirty="0">
              <a:solidFill>
                <a:srgbClr val="374151"/>
              </a:solidFill>
              <a:effectLst/>
              <a:latin typeface="Söhne"/>
            </a:endParaRPr>
          </a:p>
          <a:p>
            <a:pPr marL="1143000" lvl="2" indent="-228600" algn="l">
              <a:buFont typeface="Arial" panose="020B0604020202020204" pitchFamily="34" charset="0"/>
              <a:buChar char="•"/>
            </a:pPr>
            <a:r>
              <a:rPr lang="en-GB" b="0" i="0" dirty="0">
                <a:solidFill>
                  <a:srgbClr val="374151"/>
                </a:solidFill>
                <a:effectLst/>
                <a:latin typeface="Söhne"/>
              </a:rPr>
              <a:t>Promotes a sustainable and resilient economy, enhancing community adaptability to climate change.</a:t>
            </a:r>
          </a:p>
          <a:p>
            <a:pPr marL="742950" lvl="1" indent="-285750" algn="l">
              <a:buFont typeface="Arial" panose="020B0604020202020204" pitchFamily="34" charset="0"/>
              <a:buChar char="•"/>
            </a:pPr>
            <a:r>
              <a:rPr lang="en-GB" b="1" i="0" dirty="0">
                <a:solidFill>
                  <a:srgbClr val="374151"/>
                </a:solidFill>
                <a:effectLst/>
                <a:latin typeface="Söhne"/>
              </a:rPr>
              <a:t>Creation of a Dynamic Ecosystem:</a:t>
            </a:r>
            <a:endParaRPr lang="en-GB" b="0" i="0" dirty="0">
              <a:solidFill>
                <a:srgbClr val="374151"/>
              </a:solidFill>
              <a:effectLst/>
              <a:latin typeface="Söhne"/>
            </a:endParaRPr>
          </a:p>
          <a:p>
            <a:pPr marL="1143000" lvl="2" indent="-228600" algn="l">
              <a:buFont typeface="Arial" panose="020B0604020202020204" pitchFamily="34" charset="0"/>
              <a:buChar char="•"/>
            </a:pPr>
            <a:r>
              <a:rPr lang="en-GB" b="0" i="0" dirty="0">
                <a:solidFill>
                  <a:srgbClr val="374151"/>
                </a:solidFill>
                <a:effectLst/>
                <a:latin typeface="Söhne"/>
              </a:rPr>
              <a:t>Solves multiple problems by simultaneously addressing climate change and preserving ecosystem health.</a:t>
            </a:r>
          </a:p>
        </p:txBody>
      </p:sp>
      <p:sp>
        <p:nvSpPr>
          <p:cNvPr id="28" name="Sechseck 31">
            <a:extLst>
              <a:ext uri="{FF2B5EF4-FFF2-40B4-BE49-F238E27FC236}">
                <a16:creationId xmlns:a16="http://schemas.microsoft.com/office/drawing/2014/main" id="{D447E95B-E870-C875-D4D0-104061B21B9E}"/>
              </a:ext>
            </a:extLst>
          </p:cNvPr>
          <p:cNvSpPr>
            <a:spLocks/>
          </p:cNvSpPr>
          <p:nvPr/>
        </p:nvSpPr>
        <p:spPr>
          <a:xfrm>
            <a:off x="1845743" y="1894413"/>
            <a:ext cx="2657505" cy="3890476"/>
          </a:xfrm>
          <a:prstGeom prst="hexagon">
            <a:avLst>
              <a:gd name="adj" fmla="val 0"/>
              <a:gd name="vf" fmla="val 115470"/>
            </a:avLst>
          </a:prstGeom>
          <a:solidFill>
            <a:srgbClr val="4451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29250" rIns="74295" bIns="0" numCol="1" spcCol="0" rtlCol="0" fromWordArt="0" anchor="ctr" anchorCtr="0" forceAA="0" compatLnSpc="1">
            <a:prstTxWarp prst="textNoShape">
              <a:avLst/>
            </a:prstTxWarp>
            <a:noAutofit/>
          </a:bodyPr>
          <a:lstStyle/>
          <a:p>
            <a:pPr algn="ctr"/>
            <a:endParaRPr lang="en-US" sz="1300">
              <a:solidFill>
                <a:schemeClr val="tx1"/>
              </a:solidFill>
            </a:endParaRPr>
          </a:p>
        </p:txBody>
      </p:sp>
      <p:sp>
        <p:nvSpPr>
          <p:cNvPr id="29" name="Gleichschenkliges Dreieck 32">
            <a:extLst>
              <a:ext uri="{FF2B5EF4-FFF2-40B4-BE49-F238E27FC236}">
                <a16:creationId xmlns:a16="http://schemas.microsoft.com/office/drawing/2014/main" id="{13E9E7C1-9B55-6230-BDBE-7DCED98F6EDB}"/>
              </a:ext>
            </a:extLst>
          </p:cNvPr>
          <p:cNvSpPr>
            <a:spLocks noChangeAspect="1"/>
          </p:cNvSpPr>
          <p:nvPr/>
        </p:nvSpPr>
        <p:spPr>
          <a:xfrm rot="16200000" flipH="1">
            <a:off x="4282608" y="2531749"/>
            <a:ext cx="299343" cy="149672"/>
          </a:xfrm>
          <a:prstGeom prst="triangle">
            <a:avLst/>
          </a:prstGeom>
          <a:solidFill>
            <a:srgbClr val="C1C5C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29250" rIns="74295" bIns="0" numCol="1" spcCol="0" rtlCol="0" fromWordArt="0" anchor="ctr" anchorCtr="0" forceAA="0" compatLnSpc="1">
            <a:prstTxWarp prst="textNoShape">
              <a:avLst/>
            </a:prstTxWarp>
            <a:noAutofit/>
          </a:bodyPr>
          <a:lstStyle/>
          <a:p>
            <a:pPr algn="ctr"/>
            <a:endParaRPr lang="en-US" sz="1300">
              <a:solidFill>
                <a:schemeClr val="tx1"/>
              </a:solidFill>
            </a:endParaRPr>
          </a:p>
        </p:txBody>
      </p:sp>
      <p:sp>
        <p:nvSpPr>
          <p:cNvPr id="30" name="Gleichschenkliges Dreieck 33">
            <a:extLst>
              <a:ext uri="{FF2B5EF4-FFF2-40B4-BE49-F238E27FC236}">
                <a16:creationId xmlns:a16="http://schemas.microsoft.com/office/drawing/2014/main" id="{7EBF21DF-06C5-5D3B-05D9-A22FB4D1EFBB}"/>
              </a:ext>
            </a:extLst>
          </p:cNvPr>
          <p:cNvSpPr>
            <a:spLocks noChangeAspect="1"/>
          </p:cNvSpPr>
          <p:nvPr/>
        </p:nvSpPr>
        <p:spPr>
          <a:xfrm rot="5400000">
            <a:off x="1768526" y="2531750"/>
            <a:ext cx="299341" cy="149669"/>
          </a:xfrm>
          <a:prstGeom prst="triangle">
            <a:avLst/>
          </a:prstGeom>
          <a:solidFill>
            <a:srgbClr val="C1C5C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29250" rIns="74295" bIns="0" numCol="1" spcCol="0" rtlCol="0" fromWordArt="0" anchor="ctr" anchorCtr="0" forceAA="0" compatLnSpc="1">
            <a:prstTxWarp prst="textNoShape">
              <a:avLst/>
            </a:prstTxWarp>
            <a:noAutofit/>
          </a:bodyPr>
          <a:lstStyle/>
          <a:p>
            <a:pPr algn="ctr"/>
            <a:endParaRPr lang="en-US" sz="1300">
              <a:solidFill>
                <a:schemeClr val="tx1"/>
              </a:solidFill>
            </a:endParaRPr>
          </a:p>
        </p:txBody>
      </p:sp>
      <p:sp>
        <p:nvSpPr>
          <p:cNvPr id="31" name="Textplatzhalter 5">
            <a:extLst>
              <a:ext uri="{FF2B5EF4-FFF2-40B4-BE49-F238E27FC236}">
                <a16:creationId xmlns:a16="http://schemas.microsoft.com/office/drawing/2014/main" id="{5BA34A8D-3306-77A3-46D2-3239A95523F4}"/>
              </a:ext>
            </a:extLst>
          </p:cNvPr>
          <p:cNvSpPr txBox="1">
            <a:spLocks/>
          </p:cNvSpPr>
          <p:nvPr/>
        </p:nvSpPr>
        <p:spPr>
          <a:xfrm>
            <a:off x="1967373" y="3220475"/>
            <a:ext cx="2414588" cy="1478650"/>
          </a:xfrm>
          <a:prstGeom prst="rect">
            <a:avLst/>
          </a:prstGeom>
        </p:spPr>
        <p:txBody>
          <a:bodyPr vert="horz" wrap="square" lIns="0" tIns="29250" rIns="0" bIns="0" rtlCol="0">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pPr marL="0" lvl="1" indent="0">
              <a:spcBef>
                <a:spcPts val="488"/>
              </a:spcBef>
              <a:buNone/>
            </a:pPr>
            <a:r>
              <a:rPr lang="en-US" sz="1800">
                <a:solidFill>
                  <a:schemeClr val="bg1"/>
                </a:solidFill>
                <a:latin typeface="Public Sans Medium"/>
              </a:rPr>
              <a:t>Reducing the amount of greenhouse gasses in the atmosphere by:</a:t>
            </a:r>
          </a:p>
          <a:p>
            <a:pPr marL="0" lvl="1" indent="0">
              <a:spcBef>
                <a:spcPts val="488"/>
              </a:spcBef>
              <a:buNone/>
            </a:pPr>
            <a:r>
              <a:rPr lang="en-US" sz="1800" b="1">
                <a:solidFill>
                  <a:schemeClr val="bg1"/>
                </a:solidFill>
                <a:latin typeface="Public Sans Medium"/>
              </a:rPr>
              <a:t>Reducing the amount of pollution emitted </a:t>
            </a:r>
          </a:p>
        </p:txBody>
      </p:sp>
      <p:sp>
        <p:nvSpPr>
          <p:cNvPr id="32" name="Textplatzhalter 5">
            <a:extLst>
              <a:ext uri="{FF2B5EF4-FFF2-40B4-BE49-F238E27FC236}">
                <a16:creationId xmlns:a16="http://schemas.microsoft.com/office/drawing/2014/main" id="{6B81D28D-6C19-5E0B-63B2-643AAFADDBDA}"/>
              </a:ext>
            </a:extLst>
          </p:cNvPr>
          <p:cNvSpPr txBox="1">
            <a:spLocks/>
          </p:cNvSpPr>
          <p:nvPr/>
        </p:nvSpPr>
        <p:spPr>
          <a:xfrm>
            <a:off x="2157666" y="2491392"/>
            <a:ext cx="2034003" cy="307777"/>
          </a:xfrm>
          <a:prstGeom prst="rect">
            <a:avLst/>
          </a:prstGeom>
        </p:spPr>
        <p:txBody>
          <a:bodyPr vert="horz" wrap="square" lIns="0" tIns="0" rIns="0" bIns="0" rtlCol="0" anchor="ctr">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pPr algn="ctr"/>
            <a:r>
              <a:rPr lang="en-US" sz="2000" b="1">
                <a:solidFill>
                  <a:schemeClr val="bg1"/>
                </a:solidFill>
                <a:latin typeface="Public Sans Medium"/>
              </a:rPr>
              <a:t>Decarbonization</a:t>
            </a:r>
          </a:p>
        </p:txBody>
      </p:sp>
      <p:grpSp>
        <p:nvGrpSpPr>
          <p:cNvPr id="33" name="Gruppieren 40">
            <a:extLst>
              <a:ext uri="{FF2B5EF4-FFF2-40B4-BE49-F238E27FC236}">
                <a16:creationId xmlns:a16="http://schemas.microsoft.com/office/drawing/2014/main" id="{C74B4B7A-5BCD-9B2B-7395-A438A11E6180}"/>
              </a:ext>
            </a:extLst>
          </p:cNvPr>
          <p:cNvGrpSpPr>
            <a:grpSpLocks/>
          </p:cNvGrpSpPr>
          <p:nvPr/>
        </p:nvGrpSpPr>
        <p:grpSpPr>
          <a:xfrm>
            <a:off x="2969072" y="1680210"/>
            <a:ext cx="428405" cy="428405"/>
            <a:chOff x="274230" y="890934"/>
            <a:chExt cx="720000" cy="720000"/>
          </a:xfrm>
        </p:grpSpPr>
        <p:sp>
          <p:nvSpPr>
            <p:cNvPr id="34" name="Ellipse 41">
              <a:extLst>
                <a:ext uri="{FF2B5EF4-FFF2-40B4-BE49-F238E27FC236}">
                  <a16:creationId xmlns:a16="http://schemas.microsoft.com/office/drawing/2014/main" id="{49462C12-8327-6B80-1FEE-99EC0163E89F}"/>
                </a:ext>
              </a:extLst>
            </p:cNvPr>
            <p:cNvSpPr/>
            <p:nvPr/>
          </p:nvSpPr>
          <p:spPr>
            <a:xfrm>
              <a:off x="274230" y="890934"/>
              <a:ext cx="720000" cy="720000"/>
            </a:xfrm>
            <a:prstGeom prst="ellipse">
              <a:avLst/>
            </a:prstGeom>
            <a:solidFill>
              <a:srgbClr val="E4002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29250" rIns="74295" bIns="0" numCol="1" spcCol="0" rtlCol="0" fromWordArt="0" anchor="ctr" anchorCtr="0" forceAA="0" compatLnSpc="1">
              <a:prstTxWarp prst="textNoShape">
                <a:avLst/>
              </a:prstTxWarp>
              <a:noAutofit/>
            </a:bodyPr>
            <a:lstStyle/>
            <a:p>
              <a:pPr algn="ctr"/>
              <a:endParaRPr lang="en-US" sz="1300">
                <a:solidFill>
                  <a:schemeClr val="tx1"/>
                </a:solidFill>
              </a:endParaRPr>
            </a:p>
          </p:txBody>
        </p:sp>
        <p:sp>
          <p:nvSpPr>
            <p:cNvPr id="35" name="Freeform 129">
              <a:extLst>
                <a:ext uri="{FF2B5EF4-FFF2-40B4-BE49-F238E27FC236}">
                  <a16:creationId xmlns:a16="http://schemas.microsoft.com/office/drawing/2014/main" id="{5E31EDAD-32A5-6B1C-B896-274BACC1FC24}"/>
                </a:ext>
              </a:extLst>
            </p:cNvPr>
            <p:cNvSpPr>
              <a:spLocks/>
            </p:cNvSpPr>
            <p:nvPr/>
          </p:nvSpPr>
          <p:spPr bwMode="auto">
            <a:xfrm>
              <a:off x="404735" y="1070258"/>
              <a:ext cx="458991" cy="361353"/>
            </a:xfrm>
            <a:custGeom>
              <a:avLst/>
              <a:gdLst>
                <a:gd name="T0" fmla="*/ 410 w 425"/>
                <a:gd name="T1" fmla="*/ 14 h 332"/>
                <a:gd name="T2" fmla="*/ 359 w 425"/>
                <a:gd name="T3" fmla="*/ 15 h 332"/>
                <a:gd name="T4" fmla="*/ 144 w 425"/>
                <a:gd name="T5" fmla="*/ 242 h 332"/>
                <a:gd name="T6" fmla="*/ 67 w 425"/>
                <a:gd name="T7" fmla="*/ 155 h 332"/>
                <a:gd name="T8" fmla="*/ 16 w 425"/>
                <a:gd name="T9" fmla="*/ 152 h 332"/>
                <a:gd name="T10" fmla="*/ 13 w 425"/>
                <a:gd name="T11" fmla="*/ 203 h 332"/>
                <a:gd name="T12" fmla="*/ 116 w 425"/>
                <a:gd name="T13" fmla="*/ 319 h 332"/>
                <a:gd name="T14" fmla="*/ 142 w 425"/>
                <a:gd name="T15" fmla="*/ 332 h 332"/>
                <a:gd name="T16" fmla="*/ 143 w 425"/>
                <a:gd name="T17" fmla="*/ 332 h 332"/>
                <a:gd name="T18" fmla="*/ 169 w 425"/>
                <a:gd name="T19" fmla="*/ 320 h 332"/>
                <a:gd name="T20" fmla="*/ 411 w 425"/>
                <a:gd name="T21" fmla="*/ 65 h 332"/>
                <a:gd name="T22" fmla="*/ 410 w 425"/>
                <a:gd name="T23" fmla="*/ 1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5" h="332">
                  <a:moveTo>
                    <a:pt x="410" y="14"/>
                  </a:moveTo>
                  <a:cubicBezTo>
                    <a:pt x="395" y="0"/>
                    <a:pt x="373" y="1"/>
                    <a:pt x="359" y="15"/>
                  </a:cubicBezTo>
                  <a:cubicBezTo>
                    <a:pt x="144" y="242"/>
                    <a:pt x="144" y="242"/>
                    <a:pt x="144" y="242"/>
                  </a:cubicBezTo>
                  <a:cubicBezTo>
                    <a:pt x="67" y="155"/>
                    <a:pt x="67" y="155"/>
                    <a:pt x="67" y="155"/>
                  </a:cubicBezTo>
                  <a:cubicBezTo>
                    <a:pt x="54" y="140"/>
                    <a:pt x="31" y="138"/>
                    <a:pt x="16" y="152"/>
                  </a:cubicBezTo>
                  <a:cubicBezTo>
                    <a:pt x="1" y="165"/>
                    <a:pt x="0" y="188"/>
                    <a:pt x="13" y="203"/>
                  </a:cubicBezTo>
                  <a:cubicBezTo>
                    <a:pt x="116" y="319"/>
                    <a:pt x="116" y="319"/>
                    <a:pt x="116" y="319"/>
                  </a:cubicBezTo>
                  <a:cubicBezTo>
                    <a:pt x="122" y="327"/>
                    <a:pt x="132" y="331"/>
                    <a:pt x="142" y="332"/>
                  </a:cubicBezTo>
                  <a:cubicBezTo>
                    <a:pt x="142" y="332"/>
                    <a:pt x="143" y="332"/>
                    <a:pt x="143" y="332"/>
                  </a:cubicBezTo>
                  <a:cubicBezTo>
                    <a:pt x="153" y="332"/>
                    <a:pt x="162" y="328"/>
                    <a:pt x="169" y="320"/>
                  </a:cubicBezTo>
                  <a:cubicBezTo>
                    <a:pt x="411" y="65"/>
                    <a:pt x="411" y="65"/>
                    <a:pt x="411" y="65"/>
                  </a:cubicBezTo>
                  <a:cubicBezTo>
                    <a:pt x="425" y="51"/>
                    <a:pt x="425" y="28"/>
                    <a:pt x="410" y="14"/>
                  </a:cubicBezTo>
                  <a:close/>
                </a:path>
              </a:pathLst>
            </a:custGeom>
            <a:solidFill>
              <a:schemeClr val="bg1"/>
            </a:solidFill>
            <a:ln>
              <a:noFill/>
            </a:ln>
          </p:spPr>
          <p:txBody>
            <a:bodyPr vert="horz" wrap="square" lIns="74295" tIns="37148" rIns="74295" bIns="37148" numCol="1" anchor="t" anchorCtr="0" compatLnSpc="1">
              <a:prstTxWarp prst="textNoShape">
                <a:avLst/>
              </a:prstTxWarp>
            </a:bodyPr>
            <a:lstStyle/>
            <a:p>
              <a:endParaRPr lang="en-US" sz="1463"/>
            </a:p>
          </p:txBody>
        </p:sp>
      </p:grpSp>
    </p:spTree>
    <p:extLst>
      <p:ext uri="{BB962C8B-B14F-4D97-AF65-F5344CB8AC3E}">
        <p14:creationId xmlns:p14="http://schemas.microsoft.com/office/powerpoint/2010/main" val="2038523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Text Placeholder 139">
            <a:extLst>
              <a:ext uri="{FF2B5EF4-FFF2-40B4-BE49-F238E27FC236}">
                <a16:creationId xmlns:a16="http://schemas.microsoft.com/office/drawing/2014/main" id="{4A2E37FC-A8D4-2DE3-B42E-9174580F1D40}"/>
              </a:ext>
            </a:extLst>
          </p:cNvPr>
          <p:cNvSpPr>
            <a:spLocks noGrp="1"/>
          </p:cNvSpPr>
          <p:nvPr>
            <p:ph type="body" sz="quarter" idx="13"/>
          </p:nvPr>
        </p:nvSpPr>
        <p:spPr/>
        <p:txBody>
          <a:bodyPr/>
          <a:lstStyle/>
          <a:p>
            <a:r>
              <a:rPr lang="en-GB" dirty="0"/>
              <a:t>Our strategy is based on key concepts and direct and indirect aspects, driven by the need to address climate change and reduce environmental risks.</a:t>
            </a:r>
          </a:p>
        </p:txBody>
      </p:sp>
      <p:sp>
        <p:nvSpPr>
          <p:cNvPr id="4" name="Title 2">
            <a:extLst>
              <a:ext uri="{FF2B5EF4-FFF2-40B4-BE49-F238E27FC236}">
                <a16:creationId xmlns:a16="http://schemas.microsoft.com/office/drawing/2014/main" id="{ACE2D568-E35B-E547-3168-8671AE871579}"/>
              </a:ext>
            </a:extLst>
          </p:cNvPr>
          <p:cNvSpPr>
            <a:spLocks noGrp="1"/>
          </p:cNvSpPr>
          <p:nvPr>
            <p:ph type="title"/>
          </p:nvPr>
        </p:nvSpPr>
        <p:spPr/>
        <p:txBody>
          <a:bodyPr/>
          <a:lstStyle/>
          <a:p>
            <a:pPr algn="l"/>
            <a:r>
              <a:rPr lang="en-GB" sz="2800" b="1" dirty="0">
                <a:solidFill>
                  <a:srgbClr val="E4002B"/>
                </a:solidFill>
                <a:latin typeface="+mj-lt"/>
                <a:cs typeface="Arial"/>
              </a:rPr>
              <a:t>Digital Twin for Decarbonization and Environmental Management</a:t>
            </a:r>
          </a:p>
        </p:txBody>
      </p:sp>
      <p:pic>
        <p:nvPicPr>
          <p:cNvPr id="15" name="Picture 14" descr="Graphical user interface, application&#10;&#10;Description automatically generated with medium confidence">
            <a:extLst>
              <a:ext uri="{FF2B5EF4-FFF2-40B4-BE49-F238E27FC236}">
                <a16:creationId xmlns:a16="http://schemas.microsoft.com/office/drawing/2014/main" id="{8FE91D31-DE4B-AE35-1D6F-950FE4C74112}"/>
              </a:ext>
            </a:extLst>
          </p:cNvPr>
          <p:cNvPicPr>
            <a:picLocks noChangeAspect="1"/>
          </p:cNvPicPr>
          <p:nvPr/>
        </p:nvPicPr>
        <p:blipFill rotWithShape="1">
          <a:blip r:embed="rId3" cstate="print">
            <a:duotone>
              <a:prstClr val="black"/>
              <a:schemeClr val="tx2">
                <a:tint val="45000"/>
                <a:satMod val="400000"/>
              </a:schemeClr>
            </a:duotone>
            <a:extLst>
              <a:ext uri="{28A0092B-C50C-407E-A947-70E740481C1C}">
                <a14:useLocalDpi xmlns:a14="http://schemas.microsoft.com/office/drawing/2010/main" val="0"/>
              </a:ext>
            </a:extLst>
          </a:blip>
          <a:srcRect l="22229" t="39447" r="23170" b="36667"/>
          <a:stretch/>
        </p:blipFill>
        <p:spPr bwMode="auto">
          <a:xfrm>
            <a:off x="10550114" y="274657"/>
            <a:ext cx="1428158" cy="624879"/>
          </a:xfrm>
          <a:prstGeom prst="rect">
            <a:avLst/>
          </a:prstGeom>
          <a:ln>
            <a:noFill/>
          </a:ln>
          <a:extLst>
            <a:ext uri="{53640926-AAD7-44D8-BBD7-CCE9431645EC}">
              <a14:shadowObscured xmlns:a14="http://schemas.microsoft.com/office/drawing/2010/main"/>
            </a:ext>
          </a:extLst>
        </p:spPr>
      </p:pic>
      <p:cxnSp>
        <p:nvCxnSpPr>
          <p:cNvPr id="75" name="Gerader Verbinder 15">
            <a:extLst>
              <a:ext uri="{FF2B5EF4-FFF2-40B4-BE49-F238E27FC236}">
                <a16:creationId xmlns:a16="http://schemas.microsoft.com/office/drawing/2014/main" id="{E9304731-2EC7-9B10-786C-51F4A1670885}"/>
              </a:ext>
            </a:extLst>
          </p:cNvPr>
          <p:cNvCxnSpPr>
            <a:cxnSpLocks/>
          </p:cNvCxnSpPr>
          <p:nvPr/>
        </p:nvCxnSpPr>
        <p:spPr>
          <a:xfrm flipH="1">
            <a:off x="257940" y="1571952"/>
            <a:ext cx="1166494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Textplatzhalter 5">
            <a:extLst>
              <a:ext uri="{FF2B5EF4-FFF2-40B4-BE49-F238E27FC236}">
                <a16:creationId xmlns:a16="http://schemas.microsoft.com/office/drawing/2014/main" id="{70BA0A41-3A18-3C8F-9E37-B1E00BB09308}"/>
              </a:ext>
            </a:extLst>
          </p:cNvPr>
          <p:cNvSpPr txBox="1">
            <a:spLocks/>
          </p:cNvSpPr>
          <p:nvPr/>
        </p:nvSpPr>
        <p:spPr>
          <a:xfrm>
            <a:off x="257940" y="2083659"/>
            <a:ext cx="3775104" cy="1450166"/>
          </a:xfrm>
          <a:prstGeom prst="rect">
            <a:avLst/>
          </a:prstGeom>
          <a:solidFill>
            <a:schemeClr val="accent4"/>
          </a:solidFill>
        </p:spPr>
        <p:txBody>
          <a:bodyPr vert="horz" wrap="square" lIns="73125" tIns="144000" rIns="36000" bIns="0" rtlCol="0" anchor="t" anchorCtr="0">
            <a:no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r>
              <a:rPr lang="en-US" sz="1800" b="1" dirty="0">
                <a:latin typeface="Public Sans Medium"/>
              </a:rPr>
              <a:t>Main Objective:</a:t>
            </a:r>
          </a:p>
          <a:p>
            <a:pPr marL="342900" indent="-342900">
              <a:buFont typeface="+mj-lt"/>
              <a:buAutoNum type="arabicPeriod"/>
            </a:pPr>
            <a:r>
              <a:rPr lang="en-GB" sz="1400" dirty="0">
                <a:latin typeface="Public Sans Medium"/>
              </a:rPr>
              <a:t>Development of an advanced Digital Twin based on satellite data.</a:t>
            </a:r>
          </a:p>
          <a:p>
            <a:pPr marL="342900" indent="-342900">
              <a:buFont typeface="+mj-lt"/>
              <a:buAutoNum type="arabicPeriod"/>
            </a:pPr>
            <a:r>
              <a:rPr lang="en-GB" sz="1400" dirty="0">
                <a:latin typeface="Public Sans Medium"/>
              </a:rPr>
              <a:t>Focus on in-depth analysis of urban decarbonization and the food production chain.</a:t>
            </a:r>
            <a:endParaRPr lang="en-US" sz="1400" dirty="0">
              <a:latin typeface="Public Sans Medium"/>
            </a:endParaRPr>
          </a:p>
          <a:p>
            <a:endParaRPr lang="en-US" sz="1200" dirty="0">
              <a:highlight>
                <a:srgbClr val="FFFF00"/>
              </a:highlight>
              <a:latin typeface="Public Sans Medium"/>
            </a:endParaRPr>
          </a:p>
        </p:txBody>
      </p:sp>
      <p:grpSp>
        <p:nvGrpSpPr>
          <p:cNvPr id="80" name="Gruppieren 20">
            <a:extLst>
              <a:ext uri="{FF2B5EF4-FFF2-40B4-BE49-F238E27FC236}">
                <a16:creationId xmlns:a16="http://schemas.microsoft.com/office/drawing/2014/main" id="{69D86D68-768B-B293-6746-D1A4DB4A39A2}"/>
              </a:ext>
            </a:extLst>
          </p:cNvPr>
          <p:cNvGrpSpPr/>
          <p:nvPr/>
        </p:nvGrpSpPr>
        <p:grpSpPr>
          <a:xfrm>
            <a:off x="11410413" y="1292556"/>
            <a:ext cx="528515" cy="528515"/>
            <a:chOff x="4233591" y="1509265"/>
            <a:chExt cx="720000" cy="720001"/>
          </a:xfrm>
        </p:grpSpPr>
        <p:sp>
          <p:nvSpPr>
            <p:cNvPr id="81" name="Ellipse 69">
              <a:extLst>
                <a:ext uri="{FF2B5EF4-FFF2-40B4-BE49-F238E27FC236}">
                  <a16:creationId xmlns:a16="http://schemas.microsoft.com/office/drawing/2014/main" id="{6E8D9FB9-2D4D-388F-ED36-FD6A278CF2D7}"/>
                </a:ext>
              </a:extLst>
            </p:cNvPr>
            <p:cNvSpPr/>
            <p:nvPr/>
          </p:nvSpPr>
          <p:spPr>
            <a:xfrm>
              <a:off x="4233591" y="1509265"/>
              <a:ext cx="720000" cy="720001"/>
            </a:xfrm>
            <a:prstGeom prst="ellipse">
              <a:avLst/>
            </a:prstGeom>
            <a:solidFill>
              <a:srgbClr val="E4002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36000" rIns="91440" bIns="0" numCol="1" spcCol="0" rtlCol="0" fromWordArt="0" anchor="ctr" anchorCtr="0" forceAA="0" compatLnSpc="1">
              <a:prstTxWarp prst="textNoShape">
                <a:avLst/>
              </a:prstTxWarp>
              <a:noAutofit/>
            </a:bodyPr>
            <a:lstStyle/>
            <a:p>
              <a:pPr algn="ctr"/>
              <a:endParaRPr lang="de-DE" sz="1600">
                <a:solidFill>
                  <a:schemeClr val="tx1"/>
                </a:solidFill>
              </a:endParaRPr>
            </a:p>
          </p:txBody>
        </p:sp>
        <p:grpSp>
          <p:nvGrpSpPr>
            <p:cNvPr id="82" name="Gruppieren 109">
              <a:extLst>
                <a:ext uri="{FF2B5EF4-FFF2-40B4-BE49-F238E27FC236}">
                  <a16:creationId xmlns:a16="http://schemas.microsoft.com/office/drawing/2014/main" id="{CBBA52BD-A18E-482B-8FD2-71B05E741E6D}"/>
                </a:ext>
              </a:extLst>
            </p:cNvPr>
            <p:cNvGrpSpPr/>
            <p:nvPr/>
          </p:nvGrpSpPr>
          <p:grpSpPr>
            <a:xfrm>
              <a:off x="4352718" y="1612728"/>
              <a:ext cx="481742" cy="415398"/>
              <a:chOff x="576625" y="4586950"/>
              <a:chExt cx="859418" cy="741060"/>
            </a:xfrm>
            <a:solidFill>
              <a:schemeClr val="bg1"/>
            </a:solidFill>
          </p:grpSpPr>
          <p:sp>
            <p:nvSpPr>
              <p:cNvPr id="83" name="Freeform 91">
                <a:extLst>
                  <a:ext uri="{FF2B5EF4-FFF2-40B4-BE49-F238E27FC236}">
                    <a16:creationId xmlns:a16="http://schemas.microsoft.com/office/drawing/2014/main" id="{F39206BB-A424-58AA-0657-FE188CE2ED92}"/>
                  </a:ext>
                </a:extLst>
              </p:cNvPr>
              <p:cNvSpPr>
                <a:spLocks/>
              </p:cNvSpPr>
              <p:nvPr/>
            </p:nvSpPr>
            <p:spPr bwMode="auto">
              <a:xfrm>
                <a:off x="1168996" y="4926328"/>
                <a:ext cx="137966" cy="142041"/>
              </a:xfrm>
              <a:custGeom>
                <a:avLst/>
                <a:gdLst>
                  <a:gd name="T0" fmla="*/ 71 w 100"/>
                  <a:gd name="T1" fmla="*/ 2 h 103"/>
                  <a:gd name="T2" fmla="*/ 0 w 100"/>
                  <a:gd name="T3" fmla="*/ 72 h 103"/>
                  <a:gd name="T4" fmla="*/ 0 w 100"/>
                  <a:gd name="T5" fmla="*/ 103 h 103"/>
                  <a:gd name="T6" fmla="*/ 100 w 100"/>
                  <a:gd name="T7" fmla="*/ 0 h 103"/>
                  <a:gd name="T8" fmla="*/ 71 w 100"/>
                  <a:gd name="T9" fmla="*/ 0 h 103"/>
                  <a:gd name="T10" fmla="*/ 71 w 100"/>
                  <a:gd name="T11" fmla="*/ 2 h 103"/>
                </a:gdLst>
                <a:ahLst/>
                <a:cxnLst>
                  <a:cxn ang="0">
                    <a:pos x="T0" y="T1"/>
                  </a:cxn>
                  <a:cxn ang="0">
                    <a:pos x="T2" y="T3"/>
                  </a:cxn>
                  <a:cxn ang="0">
                    <a:pos x="T4" y="T5"/>
                  </a:cxn>
                  <a:cxn ang="0">
                    <a:pos x="T6" y="T7"/>
                  </a:cxn>
                  <a:cxn ang="0">
                    <a:pos x="T8" y="T9"/>
                  </a:cxn>
                  <a:cxn ang="0">
                    <a:pos x="T10" y="T11"/>
                  </a:cxn>
                </a:cxnLst>
                <a:rect l="0" t="0" r="r" b="b"/>
                <a:pathLst>
                  <a:path w="100" h="103">
                    <a:moveTo>
                      <a:pt x="71" y="2"/>
                    </a:moveTo>
                    <a:cubicBezTo>
                      <a:pt x="71" y="40"/>
                      <a:pt x="38" y="72"/>
                      <a:pt x="0" y="72"/>
                    </a:cubicBezTo>
                    <a:cubicBezTo>
                      <a:pt x="0" y="103"/>
                      <a:pt x="0" y="103"/>
                      <a:pt x="0" y="103"/>
                    </a:cubicBezTo>
                    <a:cubicBezTo>
                      <a:pt x="56" y="103"/>
                      <a:pt x="100" y="56"/>
                      <a:pt x="100" y="0"/>
                    </a:cubicBezTo>
                    <a:cubicBezTo>
                      <a:pt x="71" y="0"/>
                      <a:pt x="71" y="0"/>
                      <a:pt x="71" y="0"/>
                    </a:cubicBezTo>
                    <a:cubicBezTo>
                      <a:pt x="71" y="1"/>
                      <a:pt x="71" y="1"/>
                      <a:pt x="7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4" name="Rad 111">
                <a:extLst>
                  <a:ext uri="{FF2B5EF4-FFF2-40B4-BE49-F238E27FC236}">
                    <a16:creationId xmlns:a16="http://schemas.microsoft.com/office/drawing/2014/main" id="{6449770B-7662-9E32-D2C1-4A69C5357744}"/>
                  </a:ext>
                </a:extLst>
              </p:cNvPr>
              <p:cNvSpPr/>
              <p:nvPr/>
            </p:nvSpPr>
            <p:spPr>
              <a:xfrm>
                <a:off x="848208" y="4586950"/>
                <a:ext cx="587835" cy="587830"/>
              </a:xfrm>
              <a:prstGeom prst="donut">
                <a:avLst>
                  <a:gd name="adj" fmla="val 9412"/>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solidFill>
                    <a:schemeClr val="tx1"/>
                  </a:solidFill>
                </a:endParaRPr>
              </a:p>
            </p:txBody>
          </p:sp>
          <p:sp>
            <p:nvSpPr>
              <p:cNvPr id="85" name="Abgerundetes Rechteck 112">
                <a:extLst>
                  <a:ext uri="{FF2B5EF4-FFF2-40B4-BE49-F238E27FC236}">
                    <a16:creationId xmlns:a16="http://schemas.microsoft.com/office/drawing/2014/main" id="{5C9F29E7-538F-88C8-6C5F-591576BC8C25}"/>
                  </a:ext>
                </a:extLst>
              </p:cNvPr>
              <p:cNvSpPr/>
              <p:nvPr/>
            </p:nvSpPr>
            <p:spPr>
              <a:xfrm rot="18900000">
                <a:off x="576625" y="5173228"/>
                <a:ext cx="399302" cy="154782"/>
              </a:xfrm>
              <a:prstGeom prst="roundRect">
                <a:avLst>
                  <a:gd name="adj" fmla="val 50000"/>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solidFill>
                    <a:schemeClr val="tx1"/>
                  </a:solidFill>
                </a:endParaRPr>
              </a:p>
            </p:txBody>
          </p:sp>
        </p:grpSp>
      </p:grpSp>
      <p:sp>
        <p:nvSpPr>
          <p:cNvPr id="86" name="Isosceles Triangle 85">
            <a:extLst>
              <a:ext uri="{FF2B5EF4-FFF2-40B4-BE49-F238E27FC236}">
                <a16:creationId xmlns:a16="http://schemas.microsoft.com/office/drawing/2014/main" id="{595282C7-49F2-4E61-D670-38B02D710E47}"/>
              </a:ext>
            </a:extLst>
          </p:cNvPr>
          <p:cNvSpPr/>
          <p:nvPr/>
        </p:nvSpPr>
        <p:spPr>
          <a:xfrm flipV="1">
            <a:off x="2359463" y="2084730"/>
            <a:ext cx="288032" cy="144016"/>
          </a:xfrm>
          <a:prstGeom prst="triangl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8" name="Rectangle 87">
            <a:extLst>
              <a:ext uri="{FF2B5EF4-FFF2-40B4-BE49-F238E27FC236}">
                <a16:creationId xmlns:a16="http://schemas.microsoft.com/office/drawing/2014/main" id="{C9C6634A-6642-190B-1810-48AC2114FF7B}"/>
              </a:ext>
            </a:extLst>
          </p:cNvPr>
          <p:cNvSpPr/>
          <p:nvPr/>
        </p:nvSpPr>
        <p:spPr>
          <a:xfrm>
            <a:off x="257940" y="5818289"/>
            <a:ext cx="11670536" cy="528334"/>
          </a:xfrm>
          <a:prstGeom prst="rect">
            <a:avLst/>
          </a:prstGeom>
          <a:solidFill>
            <a:srgbClr val="E400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latin typeface="Public Sans Medium"/>
                <a:ea typeface="ADLaM Display" panose="020F0502020204030204" pitchFamily="2" charset="0"/>
                <a:cs typeface="ADLaM Display" panose="020F0502020204030204" pitchFamily="2" charset="0"/>
              </a:rPr>
              <a:t>Through spatial data and Digital Twin, we can decarbonize and reduce the risk of disasters.</a:t>
            </a:r>
          </a:p>
        </p:txBody>
      </p:sp>
      <p:sp>
        <p:nvSpPr>
          <p:cNvPr id="89" name="Isosceles Triangle 88">
            <a:extLst>
              <a:ext uri="{FF2B5EF4-FFF2-40B4-BE49-F238E27FC236}">
                <a16:creationId xmlns:a16="http://schemas.microsoft.com/office/drawing/2014/main" id="{2C3F9790-C1D1-DC31-48F0-173B2F8B00BC}"/>
              </a:ext>
            </a:extLst>
          </p:cNvPr>
          <p:cNvSpPr/>
          <p:nvPr/>
        </p:nvSpPr>
        <p:spPr>
          <a:xfrm flipV="1">
            <a:off x="5958563" y="5811528"/>
            <a:ext cx="269289" cy="134645"/>
          </a:xfrm>
          <a:prstGeom prst="triangl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90" name="Gruppieren 118">
            <a:extLst>
              <a:ext uri="{FF2B5EF4-FFF2-40B4-BE49-F238E27FC236}">
                <a16:creationId xmlns:a16="http://schemas.microsoft.com/office/drawing/2014/main" id="{FED9E7DB-7DC9-3A42-80DF-738BA36830AA}"/>
              </a:ext>
            </a:extLst>
          </p:cNvPr>
          <p:cNvGrpSpPr/>
          <p:nvPr/>
        </p:nvGrpSpPr>
        <p:grpSpPr>
          <a:xfrm>
            <a:off x="11428116" y="5866000"/>
            <a:ext cx="432912" cy="432912"/>
            <a:chOff x="4233567" y="875975"/>
            <a:chExt cx="719996" cy="719999"/>
          </a:xfrm>
        </p:grpSpPr>
        <p:sp>
          <p:nvSpPr>
            <p:cNvPr id="91" name="Ellipse 274">
              <a:extLst>
                <a:ext uri="{FF2B5EF4-FFF2-40B4-BE49-F238E27FC236}">
                  <a16:creationId xmlns:a16="http://schemas.microsoft.com/office/drawing/2014/main" id="{03CB9BD2-F89E-8A59-F28D-711E3371E0E1}"/>
                </a:ext>
              </a:extLst>
            </p:cNvPr>
            <p:cNvSpPr/>
            <p:nvPr/>
          </p:nvSpPr>
          <p:spPr>
            <a:xfrm>
              <a:off x="4233567" y="875975"/>
              <a:ext cx="719996" cy="719999"/>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36000" rIns="91440" bIns="0" numCol="1" spcCol="0" rtlCol="0" fromWordArt="0" anchor="ctr" anchorCtr="0" forceAA="0" compatLnSpc="1">
              <a:prstTxWarp prst="textNoShape">
                <a:avLst/>
              </a:prstTxWarp>
              <a:noAutofit/>
            </a:bodyPr>
            <a:lstStyle/>
            <a:p>
              <a:pPr algn="ctr"/>
              <a:endParaRPr lang="de-DE" sz="1600">
                <a:solidFill>
                  <a:schemeClr val="tx1"/>
                </a:solidFill>
              </a:endParaRPr>
            </a:p>
          </p:txBody>
        </p:sp>
        <p:grpSp>
          <p:nvGrpSpPr>
            <p:cNvPr id="92" name="Group 117">
              <a:extLst>
                <a:ext uri="{FF2B5EF4-FFF2-40B4-BE49-F238E27FC236}">
                  <a16:creationId xmlns:a16="http://schemas.microsoft.com/office/drawing/2014/main" id="{E7E8FC1C-A075-D694-B465-EF33B0C5C800}"/>
                </a:ext>
              </a:extLst>
            </p:cNvPr>
            <p:cNvGrpSpPr>
              <a:grpSpLocks noChangeAspect="1"/>
            </p:cNvGrpSpPr>
            <p:nvPr/>
          </p:nvGrpSpPr>
          <p:grpSpPr bwMode="auto">
            <a:xfrm>
              <a:off x="4546262" y="1002960"/>
              <a:ext cx="94658" cy="466029"/>
              <a:chOff x="2757" y="364"/>
              <a:chExt cx="730" cy="3594"/>
            </a:xfrm>
            <a:solidFill>
              <a:schemeClr val="bg1"/>
            </a:solidFill>
          </p:grpSpPr>
          <p:sp>
            <p:nvSpPr>
              <p:cNvPr id="93" name="Oval 118">
                <a:extLst>
                  <a:ext uri="{FF2B5EF4-FFF2-40B4-BE49-F238E27FC236}">
                    <a16:creationId xmlns:a16="http://schemas.microsoft.com/office/drawing/2014/main" id="{0AE00EBB-225D-DC07-6F50-CD796D9A8A51}"/>
                  </a:ext>
                </a:extLst>
              </p:cNvPr>
              <p:cNvSpPr>
                <a:spLocks noChangeArrowheads="1"/>
              </p:cNvSpPr>
              <p:nvPr/>
            </p:nvSpPr>
            <p:spPr bwMode="auto">
              <a:xfrm>
                <a:off x="2860" y="3447"/>
                <a:ext cx="525" cy="511"/>
              </a:xfrm>
              <a:prstGeom prst="ellipse">
                <a:avLst/>
              </a:prstGeom>
              <a:solidFill>
                <a:srgbClr val="E400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4" name="Freeform 119">
                <a:extLst>
                  <a:ext uri="{FF2B5EF4-FFF2-40B4-BE49-F238E27FC236}">
                    <a16:creationId xmlns:a16="http://schemas.microsoft.com/office/drawing/2014/main" id="{CED70431-5B27-04E5-79EA-484574723CA7}"/>
                  </a:ext>
                </a:extLst>
              </p:cNvPr>
              <p:cNvSpPr>
                <a:spLocks/>
              </p:cNvSpPr>
              <p:nvPr/>
            </p:nvSpPr>
            <p:spPr bwMode="auto">
              <a:xfrm>
                <a:off x="2757" y="364"/>
                <a:ext cx="730" cy="2887"/>
              </a:xfrm>
              <a:custGeom>
                <a:avLst/>
                <a:gdLst>
                  <a:gd name="T0" fmla="*/ 306 w 306"/>
                  <a:gd name="T1" fmla="*/ 137 h 1220"/>
                  <a:gd name="T2" fmla="*/ 306 w 306"/>
                  <a:gd name="T3" fmla="*/ 137 h 1220"/>
                  <a:gd name="T4" fmla="*/ 153 w 306"/>
                  <a:gd name="T5" fmla="*/ 0 h 1220"/>
                  <a:gd name="T6" fmla="*/ 0 w 306"/>
                  <a:gd name="T7" fmla="*/ 137 h 1220"/>
                  <a:gd name="T8" fmla="*/ 0 w 306"/>
                  <a:gd name="T9" fmla="*/ 137 h 1220"/>
                  <a:gd name="T10" fmla="*/ 0 w 306"/>
                  <a:gd name="T11" fmla="*/ 137 h 1220"/>
                  <a:gd name="T12" fmla="*/ 81 w 306"/>
                  <a:gd name="T13" fmla="*/ 1156 h 1220"/>
                  <a:gd name="T14" fmla="*/ 81 w 306"/>
                  <a:gd name="T15" fmla="*/ 1156 h 1220"/>
                  <a:gd name="T16" fmla="*/ 152 w 306"/>
                  <a:gd name="T17" fmla="*/ 1220 h 1220"/>
                  <a:gd name="T18" fmla="*/ 223 w 306"/>
                  <a:gd name="T19" fmla="*/ 1156 h 1220"/>
                  <a:gd name="T20" fmla="*/ 223 w 306"/>
                  <a:gd name="T21" fmla="*/ 1155 h 1220"/>
                  <a:gd name="T22" fmla="*/ 223 w 306"/>
                  <a:gd name="T23" fmla="*/ 1155 h 1220"/>
                  <a:gd name="T24" fmla="*/ 306 w 306"/>
                  <a:gd name="T25" fmla="*/ 137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6" h="1220">
                    <a:moveTo>
                      <a:pt x="306" y="137"/>
                    </a:moveTo>
                    <a:cubicBezTo>
                      <a:pt x="306" y="137"/>
                      <a:pt x="306" y="137"/>
                      <a:pt x="306" y="137"/>
                    </a:cubicBezTo>
                    <a:cubicBezTo>
                      <a:pt x="306" y="61"/>
                      <a:pt x="238" y="0"/>
                      <a:pt x="153" y="0"/>
                    </a:cubicBezTo>
                    <a:cubicBezTo>
                      <a:pt x="69" y="0"/>
                      <a:pt x="0" y="61"/>
                      <a:pt x="0" y="137"/>
                    </a:cubicBezTo>
                    <a:cubicBezTo>
                      <a:pt x="0" y="137"/>
                      <a:pt x="0" y="137"/>
                      <a:pt x="0" y="137"/>
                    </a:cubicBezTo>
                    <a:cubicBezTo>
                      <a:pt x="0" y="137"/>
                      <a:pt x="0" y="137"/>
                      <a:pt x="0" y="137"/>
                    </a:cubicBezTo>
                    <a:cubicBezTo>
                      <a:pt x="81" y="1156"/>
                      <a:pt x="81" y="1156"/>
                      <a:pt x="81" y="1156"/>
                    </a:cubicBezTo>
                    <a:cubicBezTo>
                      <a:pt x="81" y="1156"/>
                      <a:pt x="81" y="1156"/>
                      <a:pt x="81" y="1156"/>
                    </a:cubicBezTo>
                    <a:cubicBezTo>
                      <a:pt x="82" y="1192"/>
                      <a:pt x="113" y="1220"/>
                      <a:pt x="152" y="1220"/>
                    </a:cubicBezTo>
                    <a:cubicBezTo>
                      <a:pt x="191" y="1220"/>
                      <a:pt x="223" y="1191"/>
                      <a:pt x="223" y="1156"/>
                    </a:cubicBezTo>
                    <a:cubicBezTo>
                      <a:pt x="223" y="1156"/>
                      <a:pt x="223" y="1156"/>
                      <a:pt x="223" y="1155"/>
                    </a:cubicBezTo>
                    <a:cubicBezTo>
                      <a:pt x="223" y="1155"/>
                      <a:pt x="223" y="1155"/>
                      <a:pt x="223" y="1155"/>
                    </a:cubicBezTo>
                    <a:cubicBezTo>
                      <a:pt x="306" y="137"/>
                      <a:pt x="306" y="137"/>
                      <a:pt x="306" y="137"/>
                    </a:cubicBezTo>
                    <a:close/>
                  </a:path>
                </a:pathLst>
              </a:custGeom>
              <a:solidFill>
                <a:srgbClr val="E400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grpSp>
        <p:nvGrpSpPr>
          <p:cNvPr id="20" name="Gruppieren 161">
            <a:extLst>
              <a:ext uri="{FF2B5EF4-FFF2-40B4-BE49-F238E27FC236}">
                <a16:creationId xmlns:a16="http://schemas.microsoft.com/office/drawing/2014/main" id="{8B5D8680-1688-56FB-AED2-7B7C68FC66AE}"/>
              </a:ext>
            </a:extLst>
          </p:cNvPr>
          <p:cNvGrpSpPr/>
          <p:nvPr/>
        </p:nvGrpSpPr>
        <p:grpSpPr>
          <a:xfrm>
            <a:off x="7599169" y="4099528"/>
            <a:ext cx="213897" cy="289600"/>
            <a:chOff x="4540498" y="1839208"/>
            <a:chExt cx="360779" cy="389817"/>
          </a:xfrm>
          <a:solidFill>
            <a:schemeClr val="accent1"/>
          </a:solidFill>
        </p:grpSpPr>
        <p:sp>
          <p:nvSpPr>
            <p:cNvPr id="51" name="Freeform 11">
              <a:extLst>
                <a:ext uri="{FF2B5EF4-FFF2-40B4-BE49-F238E27FC236}">
                  <a16:creationId xmlns:a16="http://schemas.microsoft.com/office/drawing/2014/main" id="{4C0344F3-12B1-AFAF-4497-A6A46B51BE50}"/>
                </a:ext>
              </a:extLst>
            </p:cNvPr>
            <p:cNvSpPr>
              <a:spLocks/>
            </p:cNvSpPr>
            <p:nvPr/>
          </p:nvSpPr>
          <p:spPr bwMode="auto">
            <a:xfrm>
              <a:off x="4614414" y="1881446"/>
              <a:ext cx="146951" cy="112633"/>
            </a:xfrm>
            <a:custGeom>
              <a:avLst/>
              <a:gdLst>
                <a:gd name="T0" fmla="*/ 203 w 230"/>
                <a:gd name="T1" fmla="*/ 0 h 177"/>
                <a:gd name="T2" fmla="*/ 0 w 230"/>
                <a:gd name="T3" fmla="*/ 106 h 177"/>
                <a:gd name="T4" fmla="*/ 43 w 230"/>
                <a:gd name="T5" fmla="*/ 177 h 177"/>
                <a:gd name="T6" fmla="*/ 230 w 230"/>
                <a:gd name="T7" fmla="*/ 44 h 177"/>
                <a:gd name="T8" fmla="*/ 203 w 230"/>
                <a:gd name="T9" fmla="*/ 0 h 177"/>
              </a:gdLst>
              <a:ahLst/>
              <a:cxnLst>
                <a:cxn ang="0">
                  <a:pos x="T0" y="T1"/>
                </a:cxn>
                <a:cxn ang="0">
                  <a:pos x="T2" y="T3"/>
                </a:cxn>
                <a:cxn ang="0">
                  <a:pos x="T4" y="T5"/>
                </a:cxn>
                <a:cxn ang="0">
                  <a:pos x="T6" y="T7"/>
                </a:cxn>
                <a:cxn ang="0">
                  <a:pos x="T8" y="T9"/>
                </a:cxn>
              </a:cxnLst>
              <a:rect l="0" t="0" r="r" b="b"/>
              <a:pathLst>
                <a:path w="230" h="177">
                  <a:moveTo>
                    <a:pt x="203" y="0"/>
                  </a:moveTo>
                  <a:cubicBezTo>
                    <a:pt x="0" y="106"/>
                    <a:pt x="0" y="106"/>
                    <a:pt x="0" y="106"/>
                  </a:cubicBezTo>
                  <a:cubicBezTo>
                    <a:pt x="25" y="120"/>
                    <a:pt x="42" y="147"/>
                    <a:pt x="43" y="177"/>
                  </a:cubicBezTo>
                  <a:cubicBezTo>
                    <a:pt x="230" y="44"/>
                    <a:pt x="230" y="44"/>
                    <a:pt x="230" y="44"/>
                  </a:cubicBezTo>
                  <a:cubicBezTo>
                    <a:pt x="215" y="34"/>
                    <a:pt x="205" y="18"/>
                    <a:pt x="20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Porsche Next TT"/>
              </a:endParaRPr>
            </a:p>
          </p:txBody>
        </p:sp>
        <p:sp>
          <p:nvSpPr>
            <p:cNvPr id="52" name="Freeform 12">
              <a:extLst>
                <a:ext uri="{FF2B5EF4-FFF2-40B4-BE49-F238E27FC236}">
                  <a16:creationId xmlns:a16="http://schemas.microsoft.com/office/drawing/2014/main" id="{4E8A714D-11AA-F80A-5E2B-971191C78623}"/>
                </a:ext>
              </a:extLst>
            </p:cNvPr>
            <p:cNvSpPr>
              <a:spLocks/>
            </p:cNvSpPr>
            <p:nvPr/>
          </p:nvSpPr>
          <p:spPr bwMode="auto">
            <a:xfrm>
              <a:off x="4581856" y="2013438"/>
              <a:ext cx="112633" cy="108234"/>
            </a:xfrm>
            <a:custGeom>
              <a:avLst/>
              <a:gdLst>
                <a:gd name="T0" fmla="*/ 92 w 177"/>
                <a:gd name="T1" fmla="*/ 0 h 171"/>
                <a:gd name="T2" fmla="*/ 9 w 177"/>
                <a:gd name="T3" fmla="*/ 61 h 171"/>
                <a:gd name="T4" fmla="*/ 0 w 177"/>
                <a:gd name="T5" fmla="*/ 61 h 171"/>
                <a:gd name="T6" fmla="*/ 71 w 177"/>
                <a:gd name="T7" fmla="*/ 171 h 171"/>
                <a:gd name="T8" fmla="*/ 169 w 177"/>
                <a:gd name="T9" fmla="*/ 95 h 171"/>
                <a:gd name="T10" fmla="*/ 177 w 177"/>
                <a:gd name="T11" fmla="*/ 95 h 171"/>
                <a:gd name="T12" fmla="*/ 92 w 177"/>
                <a:gd name="T13" fmla="*/ 0 h 171"/>
              </a:gdLst>
              <a:ahLst/>
              <a:cxnLst>
                <a:cxn ang="0">
                  <a:pos x="T0" y="T1"/>
                </a:cxn>
                <a:cxn ang="0">
                  <a:pos x="T2" y="T3"/>
                </a:cxn>
                <a:cxn ang="0">
                  <a:pos x="T4" y="T5"/>
                </a:cxn>
                <a:cxn ang="0">
                  <a:pos x="T6" y="T7"/>
                </a:cxn>
                <a:cxn ang="0">
                  <a:pos x="T8" y="T9"/>
                </a:cxn>
                <a:cxn ang="0">
                  <a:pos x="T10" y="T11"/>
                </a:cxn>
                <a:cxn ang="0">
                  <a:pos x="T12" y="T13"/>
                </a:cxn>
              </a:cxnLst>
              <a:rect l="0" t="0" r="r" b="b"/>
              <a:pathLst>
                <a:path w="177" h="171">
                  <a:moveTo>
                    <a:pt x="92" y="0"/>
                  </a:moveTo>
                  <a:cubicBezTo>
                    <a:pt x="81" y="35"/>
                    <a:pt x="48" y="61"/>
                    <a:pt x="9" y="61"/>
                  </a:cubicBezTo>
                  <a:cubicBezTo>
                    <a:pt x="6" y="61"/>
                    <a:pt x="3" y="61"/>
                    <a:pt x="0" y="61"/>
                  </a:cubicBezTo>
                  <a:cubicBezTo>
                    <a:pt x="71" y="171"/>
                    <a:pt x="71" y="171"/>
                    <a:pt x="71" y="171"/>
                  </a:cubicBezTo>
                  <a:cubicBezTo>
                    <a:pt x="82" y="127"/>
                    <a:pt x="121" y="95"/>
                    <a:pt x="169" y="95"/>
                  </a:cubicBezTo>
                  <a:cubicBezTo>
                    <a:pt x="171" y="95"/>
                    <a:pt x="174" y="95"/>
                    <a:pt x="177" y="95"/>
                  </a:cubicBezTo>
                  <a:lnTo>
                    <a:pt x="9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Porsche Next TT"/>
              </a:endParaRPr>
            </a:p>
          </p:txBody>
        </p:sp>
        <p:sp>
          <p:nvSpPr>
            <p:cNvPr id="53" name="Rectangle 13">
              <a:extLst>
                <a:ext uri="{FF2B5EF4-FFF2-40B4-BE49-F238E27FC236}">
                  <a16:creationId xmlns:a16="http://schemas.microsoft.com/office/drawing/2014/main" id="{38E14A00-8867-9B9E-5647-D2E25565A8A3}"/>
                </a:ext>
              </a:extLst>
            </p:cNvPr>
            <p:cNvSpPr>
              <a:spLocks noChangeArrowheads="1"/>
            </p:cNvSpPr>
            <p:nvPr/>
          </p:nvSpPr>
          <p:spPr bwMode="auto">
            <a:xfrm>
              <a:off x="4619694" y="2202627"/>
              <a:ext cx="139032" cy="2639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Porsche Next TT"/>
              </a:endParaRPr>
            </a:p>
          </p:txBody>
        </p:sp>
        <p:sp>
          <p:nvSpPr>
            <p:cNvPr id="54" name="Freeform 14">
              <a:extLst>
                <a:ext uri="{FF2B5EF4-FFF2-40B4-BE49-F238E27FC236}">
                  <a16:creationId xmlns:a16="http://schemas.microsoft.com/office/drawing/2014/main" id="{C8E82F17-1CBA-3541-9C61-BA9DAF7726D5}"/>
                </a:ext>
              </a:extLst>
            </p:cNvPr>
            <p:cNvSpPr>
              <a:spLocks noEditPoints="1"/>
            </p:cNvSpPr>
            <p:nvPr/>
          </p:nvSpPr>
          <p:spPr bwMode="auto">
            <a:xfrm>
              <a:off x="4632893" y="2082074"/>
              <a:ext cx="111753" cy="112633"/>
            </a:xfrm>
            <a:custGeom>
              <a:avLst/>
              <a:gdLst>
                <a:gd name="T0" fmla="*/ 88 w 175"/>
                <a:gd name="T1" fmla="*/ 0 h 178"/>
                <a:gd name="T2" fmla="*/ 0 w 175"/>
                <a:gd name="T3" fmla="*/ 88 h 178"/>
                <a:gd name="T4" fmla="*/ 0 w 175"/>
                <a:gd name="T5" fmla="*/ 178 h 178"/>
                <a:gd name="T6" fmla="*/ 175 w 175"/>
                <a:gd name="T7" fmla="*/ 178 h 178"/>
                <a:gd name="T8" fmla="*/ 175 w 175"/>
                <a:gd name="T9" fmla="*/ 88 h 178"/>
                <a:gd name="T10" fmla="*/ 88 w 175"/>
                <a:gd name="T11" fmla="*/ 0 h 178"/>
                <a:gd name="T12" fmla="*/ 88 w 175"/>
                <a:gd name="T13" fmla="*/ 45 h 178"/>
                <a:gd name="T14" fmla="*/ 125 w 175"/>
                <a:gd name="T15" fmla="*/ 70 h 178"/>
                <a:gd name="T16" fmla="*/ 102 w 175"/>
                <a:gd name="T17" fmla="*/ 121 h 178"/>
                <a:gd name="T18" fmla="*/ 51 w 175"/>
                <a:gd name="T19" fmla="*/ 98 h 178"/>
                <a:gd name="T20" fmla="*/ 73 w 175"/>
                <a:gd name="T21" fmla="*/ 47 h 178"/>
                <a:gd name="T22" fmla="*/ 85 w 175"/>
                <a:gd name="T23" fmla="*/ 45 h 178"/>
                <a:gd name="T24" fmla="*/ 88 w 175"/>
                <a:gd name="T25" fmla="*/ 4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178">
                  <a:moveTo>
                    <a:pt x="88" y="0"/>
                  </a:moveTo>
                  <a:cubicBezTo>
                    <a:pt x="39" y="0"/>
                    <a:pt x="0" y="39"/>
                    <a:pt x="0" y="88"/>
                  </a:cubicBezTo>
                  <a:cubicBezTo>
                    <a:pt x="0" y="178"/>
                    <a:pt x="0" y="178"/>
                    <a:pt x="0" y="178"/>
                  </a:cubicBezTo>
                  <a:cubicBezTo>
                    <a:pt x="175" y="178"/>
                    <a:pt x="175" y="178"/>
                    <a:pt x="175" y="178"/>
                  </a:cubicBezTo>
                  <a:cubicBezTo>
                    <a:pt x="175" y="88"/>
                    <a:pt x="175" y="88"/>
                    <a:pt x="175" y="88"/>
                  </a:cubicBezTo>
                  <a:cubicBezTo>
                    <a:pt x="175" y="39"/>
                    <a:pt x="136" y="0"/>
                    <a:pt x="88" y="0"/>
                  </a:cubicBezTo>
                  <a:close/>
                  <a:moveTo>
                    <a:pt x="88" y="45"/>
                  </a:moveTo>
                  <a:cubicBezTo>
                    <a:pt x="104" y="45"/>
                    <a:pt x="119" y="55"/>
                    <a:pt x="125" y="70"/>
                  </a:cubicBezTo>
                  <a:cubicBezTo>
                    <a:pt x="133" y="90"/>
                    <a:pt x="123" y="113"/>
                    <a:pt x="102" y="121"/>
                  </a:cubicBezTo>
                  <a:cubicBezTo>
                    <a:pt x="82" y="128"/>
                    <a:pt x="59" y="118"/>
                    <a:pt x="51" y="98"/>
                  </a:cubicBezTo>
                  <a:cubicBezTo>
                    <a:pt x="43" y="78"/>
                    <a:pt x="53" y="55"/>
                    <a:pt x="73" y="47"/>
                  </a:cubicBezTo>
                  <a:cubicBezTo>
                    <a:pt x="77" y="46"/>
                    <a:pt x="81" y="45"/>
                    <a:pt x="85" y="45"/>
                  </a:cubicBezTo>
                  <a:cubicBezTo>
                    <a:pt x="86" y="45"/>
                    <a:pt x="87" y="45"/>
                    <a:pt x="88"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Porsche Next TT"/>
              </a:endParaRPr>
            </a:p>
          </p:txBody>
        </p:sp>
        <p:sp>
          <p:nvSpPr>
            <p:cNvPr id="55" name="Freeform 15">
              <a:extLst>
                <a:ext uri="{FF2B5EF4-FFF2-40B4-BE49-F238E27FC236}">
                  <a16:creationId xmlns:a16="http://schemas.microsoft.com/office/drawing/2014/main" id="{5AFA3983-8E82-04CC-7E66-58B7BC3FFB02}"/>
                </a:ext>
              </a:extLst>
            </p:cNvPr>
            <p:cNvSpPr>
              <a:spLocks noEditPoints="1"/>
            </p:cNvSpPr>
            <p:nvPr/>
          </p:nvSpPr>
          <p:spPr bwMode="auto">
            <a:xfrm>
              <a:off x="4540498" y="1950081"/>
              <a:ext cx="94155" cy="94155"/>
            </a:xfrm>
            <a:custGeom>
              <a:avLst/>
              <a:gdLst>
                <a:gd name="T0" fmla="*/ 74 w 148"/>
                <a:gd name="T1" fmla="*/ 0 h 149"/>
                <a:gd name="T2" fmla="*/ 0 w 148"/>
                <a:gd name="T3" fmla="*/ 75 h 149"/>
                <a:gd name="T4" fmla="*/ 74 w 148"/>
                <a:gd name="T5" fmla="*/ 149 h 149"/>
                <a:gd name="T6" fmla="*/ 148 w 148"/>
                <a:gd name="T7" fmla="*/ 75 h 149"/>
                <a:gd name="T8" fmla="*/ 74 w 148"/>
                <a:gd name="T9" fmla="*/ 0 h 149"/>
                <a:gd name="T10" fmla="*/ 74 w 148"/>
                <a:gd name="T11" fmla="*/ 38 h 149"/>
                <a:gd name="T12" fmla="*/ 111 w 148"/>
                <a:gd name="T13" fmla="*/ 75 h 149"/>
                <a:gd name="T14" fmla="*/ 74 w 148"/>
                <a:gd name="T15" fmla="*/ 111 h 149"/>
                <a:gd name="T16" fmla="*/ 37 w 148"/>
                <a:gd name="T17" fmla="*/ 75 h 149"/>
                <a:gd name="T18" fmla="*/ 74 w 148"/>
                <a:gd name="T19" fmla="*/ 3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49">
                  <a:moveTo>
                    <a:pt x="74" y="0"/>
                  </a:moveTo>
                  <a:cubicBezTo>
                    <a:pt x="33" y="0"/>
                    <a:pt x="0" y="33"/>
                    <a:pt x="0" y="75"/>
                  </a:cubicBezTo>
                  <a:cubicBezTo>
                    <a:pt x="0" y="116"/>
                    <a:pt x="33" y="149"/>
                    <a:pt x="74" y="149"/>
                  </a:cubicBezTo>
                  <a:cubicBezTo>
                    <a:pt x="115" y="149"/>
                    <a:pt x="148" y="116"/>
                    <a:pt x="148" y="75"/>
                  </a:cubicBezTo>
                  <a:cubicBezTo>
                    <a:pt x="148" y="33"/>
                    <a:pt x="115" y="0"/>
                    <a:pt x="74" y="0"/>
                  </a:cubicBezTo>
                  <a:close/>
                  <a:moveTo>
                    <a:pt x="74" y="38"/>
                  </a:moveTo>
                  <a:cubicBezTo>
                    <a:pt x="94" y="38"/>
                    <a:pt x="111" y="54"/>
                    <a:pt x="111" y="75"/>
                  </a:cubicBezTo>
                  <a:cubicBezTo>
                    <a:pt x="111" y="95"/>
                    <a:pt x="94" y="111"/>
                    <a:pt x="74" y="111"/>
                  </a:cubicBezTo>
                  <a:cubicBezTo>
                    <a:pt x="54" y="111"/>
                    <a:pt x="37" y="95"/>
                    <a:pt x="37" y="75"/>
                  </a:cubicBezTo>
                  <a:cubicBezTo>
                    <a:pt x="37" y="54"/>
                    <a:pt x="54" y="38"/>
                    <a:pt x="74"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Porsche Next TT"/>
              </a:endParaRPr>
            </a:p>
          </p:txBody>
        </p:sp>
        <p:sp>
          <p:nvSpPr>
            <p:cNvPr id="56" name="Freeform 16">
              <a:extLst>
                <a:ext uri="{FF2B5EF4-FFF2-40B4-BE49-F238E27FC236}">
                  <a16:creationId xmlns:a16="http://schemas.microsoft.com/office/drawing/2014/main" id="{A0C032F0-C9AA-D128-A232-BB0EFE4EC235}"/>
                </a:ext>
              </a:extLst>
            </p:cNvPr>
            <p:cNvSpPr>
              <a:spLocks/>
            </p:cNvSpPr>
            <p:nvPr/>
          </p:nvSpPr>
          <p:spPr bwMode="auto">
            <a:xfrm>
              <a:off x="4815922" y="1839208"/>
              <a:ext cx="85355" cy="75675"/>
            </a:xfrm>
            <a:custGeom>
              <a:avLst/>
              <a:gdLst>
                <a:gd name="T0" fmla="*/ 43 w 135"/>
                <a:gd name="T1" fmla="*/ 0 h 119"/>
                <a:gd name="T2" fmla="*/ 0 w 135"/>
                <a:gd name="T3" fmla="*/ 30 h 119"/>
                <a:gd name="T4" fmla="*/ 8 w 135"/>
                <a:gd name="T5" fmla="*/ 60 h 119"/>
                <a:gd name="T6" fmla="*/ 4 w 135"/>
                <a:gd name="T7" fmla="*/ 81 h 119"/>
                <a:gd name="T8" fmla="*/ 40 w 135"/>
                <a:gd name="T9" fmla="*/ 60 h 119"/>
                <a:gd name="T10" fmla="*/ 112 w 135"/>
                <a:gd name="T11" fmla="*/ 119 h 119"/>
                <a:gd name="T12" fmla="*/ 135 w 135"/>
                <a:gd name="T13" fmla="*/ 92 h 119"/>
                <a:gd name="T14" fmla="*/ 43 w 135"/>
                <a:gd name="T15" fmla="*/ 0 h 1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119">
                  <a:moveTo>
                    <a:pt x="43" y="0"/>
                  </a:moveTo>
                  <a:cubicBezTo>
                    <a:pt x="0" y="30"/>
                    <a:pt x="0" y="30"/>
                    <a:pt x="0" y="30"/>
                  </a:cubicBezTo>
                  <a:cubicBezTo>
                    <a:pt x="5" y="39"/>
                    <a:pt x="8" y="49"/>
                    <a:pt x="8" y="60"/>
                  </a:cubicBezTo>
                  <a:cubicBezTo>
                    <a:pt x="8" y="68"/>
                    <a:pt x="7" y="75"/>
                    <a:pt x="4" y="81"/>
                  </a:cubicBezTo>
                  <a:cubicBezTo>
                    <a:pt x="40" y="60"/>
                    <a:pt x="40" y="60"/>
                    <a:pt x="40" y="60"/>
                  </a:cubicBezTo>
                  <a:cubicBezTo>
                    <a:pt x="112" y="119"/>
                    <a:pt x="112" y="119"/>
                    <a:pt x="112" y="119"/>
                  </a:cubicBezTo>
                  <a:cubicBezTo>
                    <a:pt x="135" y="92"/>
                    <a:pt x="135" y="92"/>
                    <a:pt x="135" y="92"/>
                  </a:cubicBezTo>
                  <a:lnTo>
                    <a:pt x="4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Porsche Next TT"/>
              </a:endParaRPr>
            </a:p>
          </p:txBody>
        </p:sp>
        <p:sp>
          <p:nvSpPr>
            <p:cNvPr id="57" name="Freeform 17">
              <a:extLst>
                <a:ext uri="{FF2B5EF4-FFF2-40B4-BE49-F238E27FC236}">
                  <a16:creationId xmlns:a16="http://schemas.microsoft.com/office/drawing/2014/main" id="{1D3831FA-ADCC-681E-9D6A-DC5AE4354AF9}"/>
                </a:ext>
              </a:extLst>
            </p:cNvPr>
            <p:cNvSpPr>
              <a:spLocks/>
            </p:cNvSpPr>
            <p:nvPr/>
          </p:nvSpPr>
          <p:spPr bwMode="auto">
            <a:xfrm>
              <a:off x="4779844" y="1902564"/>
              <a:ext cx="88875" cy="62477"/>
            </a:xfrm>
            <a:custGeom>
              <a:avLst/>
              <a:gdLst>
                <a:gd name="T0" fmla="*/ 51 w 140"/>
                <a:gd name="T1" fmla="*/ 0 h 99"/>
                <a:gd name="T2" fmla="*/ 4 w 140"/>
                <a:gd name="T3" fmla="*/ 22 h 99"/>
                <a:gd name="T4" fmla="*/ 3 w 140"/>
                <a:gd name="T5" fmla="*/ 22 h 99"/>
                <a:gd name="T6" fmla="*/ 0 w 140"/>
                <a:gd name="T7" fmla="*/ 74 h 99"/>
                <a:gd name="T8" fmla="*/ 132 w 140"/>
                <a:gd name="T9" fmla="*/ 99 h 99"/>
                <a:gd name="T10" fmla="*/ 140 w 140"/>
                <a:gd name="T11" fmla="*/ 68 h 99"/>
                <a:gd name="T12" fmla="*/ 49 w 140"/>
                <a:gd name="T13" fmla="*/ 41 h 99"/>
                <a:gd name="T14" fmla="*/ 51 w 140"/>
                <a:gd name="T15" fmla="*/ 0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99">
                  <a:moveTo>
                    <a:pt x="51" y="0"/>
                  </a:moveTo>
                  <a:cubicBezTo>
                    <a:pt x="40" y="13"/>
                    <a:pt x="23" y="22"/>
                    <a:pt x="4" y="22"/>
                  </a:cubicBezTo>
                  <a:cubicBezTo>
                    <a:pt x="3" y="22"/>
                    <a:pt x="3" y="22"/>
                    <a:pt x="3" y="22"/>
                  </a:cubicBezTo>
                  <a:cubicBezTo>
                    <a:pt x="0" y="74"/>
                    <a:pt x="0" y="74"/>
                    <a:pt x="0" y="74"/>
                  </a:cubicBezTo>
                  <a:cubicBezTo>
                    <a:pt x="132" y="99"/>
                    <a:pt x="132" y="99"/>
                    <a:pt x="132" y="99"/>
                  </a:cubicBezTo>
                  <a:cubicBezTo>
                    <a:pt x="140" y="68"/>
                    <a:pt x="140" y="68"/>
                    <a:pt x="140" y="68"/>
                  </a:cubicBezTo>
                  <a:cubicBezTo>
                    <a:pt x="49" y="41"/>
                    <a:pt x="49" y="41"/>
                    <a:pt x="49" y="41"/>
                  </a:cubicBezTo>
                  <a:lnTo>
                    <a:pt x="5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Porsche Next TT"/>
              </a:endParaRPr>
            </a:p>
          </p:txBody>
        </p:sp>
        <p:sp>
          <p:nvSpPr>
            <p:cNvPr id="58" name="Freeform 18">
              <a:extLst>
                <a:ext uri="{FF2B5EF4-FFF2-40B4-BE49-F238E27FC236}">
                  <a16:creationId xmlns:a16="http://schemas.microsoft.com/office/drawing/2014/main" id="{E8308DBA-C068-027A-61D9-628B043C3946}"/>
                </a:ext>
              </a:extLst>
            </p:cNvPr>
            <p:cNvSpPr>
              <a:spLocks noEditPoints="1"/>
            </p:cNvSpPr>
            <p:nvPr/>
          </p:nvSpPr>
          <p:spPr bwMode="auto">
            <a:xfrm>
              <a:off x="4751686" y="1847128"/>
              <a:ext cx="60717" cy="60717"/>
            </a:xfrm>
            <a:custGeom>
              <a:avLst/>
              <a:gdLst>
                <a:gd name="T0" fmla="*/ 48 w 95"/>
                <a:gd name="T1" fmla="*/ 0 h 95"/>
                <a:gd name="T2" fmla="*/ 0 w 95"/>
                <a:gd name="T3" fmla="*/ 47 h 95"/>
                <a:gd name="T4" fmla="*/ 48 w 95"/>
                <a:gd name="T5" fmla="*/ 95 h 95"/>
                <a:gd name="T6" fmla="*/ 95 w 95"/>
                <a:gd name="T7" fmla="*/ 47 h 95"/>
                <a:gd name="T8" fmla="*/ 48 w 95"/>
                <a:gd name="T9" fmla="*/ 0 h 95"/>
                <a:gd name="T10" fmla="*/ 48 w 95"/>
                <a:gd name="T11" fmla="*/ 26 h 95"/>
                <a:gd name="T12" fmla="*/ 69 w 95"/>
                <a:gd name="T13" fmla="*/ 47 h 95"/>
                <a:gd name="T14" fmla="*/ 48 w 95"/>
                <a:gd name="T15" fmla="*/ 69 h 95"/>
                <a:gd name="T16" fmla="*/ 26 w 95"/>
                <a:gd name="T17" fmla="*/ 47 h 95"/>
                <a:gd name="T18" fmla="*/ 48 w 95"/>
                <a:gd name="T19" fmla="*/ 2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95">
                  <a:moveTo>
                    <a:pt x="48" y="0"/>
                  </a:moveTo>
                  <a:cubicBezTo>
                    <a:pt x="21" y="0"/>
                    <a:pt x="0" y="21"/>
                    <a:pt x="0" y="47"/>
                  </a:cubicBezTo>
                  <a:cubicBezTo>
                    <a:pt x="0" y="74"/>
                    <a:pt x="21" y="95"/>
                    <a:pt x="48" y="95"/>
                  </a:cubicBezTo>
                  <a:cubicBezTo>
                    <a:pt x="74" y="95"/>
                    <a:pt x="95" y="74"/>
                    <a:pt x="95" y="47"/>
                  </a:cubicBezTo>
                  <a:cubicBezTo>
                    <a:pt x="95" y="21"/>
                    <a:pt x="74" y="0"/>
                    <a:pt x="48" y="0"/>
                  </a:cubicBezTo>
                  <a:close/>
                  <a:moveTo>
                    <a:pt x="48" y="26"/>
                  </a:moveTo>
                  <a:cubicBezTo>
                    <a:pt x="59" y="26"/>
                    <a:pt x="69" y="36"/>
                    <a:pt x="69" y="47"/>
                  </a:cubicBezTo>
                  <a:cubicBezTo>
                    <a:pt x="69" y="59"/>
                    <a:pt x="59" y="69"/>
                    <a:pt x="48" y="69"/>
                  </a:cubicBezTo>
                  <a:cubicBezTo>
                    <a:pt x="36" y="69"/>
                    <a:pt x="26" y="59"/>
                    <a:pt x="26" y="47"/>
                  </a:cubicBezTo>
                  <a:cubicBezTo>
                    <a:pt x="26" y="36"/>
                    <a:pt x="36" y="26"/>
                    <a:pt x="48"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Porsche Next TT"/>
              </a:endParaRPr>
            </a:p>
          </p:txBody>
        </p:sp>
      </p:grpSp>
      <p:sp>
        <p:nvSpPr>
          <p:cNvPr id="21" name="Freeform 106">
            <a:extLst>
              <a:ext uri="{FF2B5EF4-FFF2-40B4-BE49-F238E27FC236}">
                <a16:creationId xmlns:a16="http://schemas.microsoft.com/office/drawing/2014/main" id="{8CF6EC22-6D06-0C0F-534E-B0EB065181CA}"/>
              </a:ext>
            </a:extLst>
          </p:cNvPr>
          <p:cNvSpPr>
            <a:spLocks noEditPoints="1"/>
          </p:cNvSpPr>
          <p:nvPr/>
        </p:nvSpPr>
        <p:spPr bwMode="auto">
          <a:xfrm>
            <a:off x="7592993" y="4500868"/>
            <a:ext cx="226249" cy="226249"/>
          </a:xfrm>
          <a:custGeom>
            <a:avLst/>
            <a:gdLst>
              <a:gd name="T0" fmla="*/ 427 w 466"/>
              <a:gd name="T1" fmla="*/ 197 h 466"/>
              <a:gd name="T2" fmla="*/ 391 w 466"/>
              <a:gd name="T3" fmla="*/ 150 h 466"/>
              <a:gd name="T4" fmla="*/ 411 w 466"/>
              <a:gd name="T5" fmla="*/ 106 h 466"/>
              <a:gd name="T6" fmla="*/ 385 w 466"/>
              <a:gd name="T7" fmla="*/ 55 h 466"/>
              <a:gd name="T8" fmla="*/ 345 w 466"/>
              <a:gd name="T9" fmla="*/ 71 h 466"/>
              <a:gd name="T10" fmla="*/ 286 w 466"/>
              <a:gd name="T11" fmla="*/ 63 h 466"/>
              <a:gd name="T12" fmla="*/ 269 w 466"/>
              <a:gd name="T13" fmla="*/ 18 h 466"/>
              <a:gd name="T14" fmla="*/ 215 w 466"/>
              <a:gd name="T15" fmla="*/ 0 h 466"/>
              <a:gd name="T16" fmla="*/ 197 w 466"/>
              <a:gd name="T17" fmla="*/ 39 h 466"/>
              <a:gd name="T18" fmla="*/ 150 w 466"/>
              <a:gd name="T19" fmla="*/ 75 h 466"/>
              <a:gd name="T20" fmla="*/ 106 w 466"/>
              <a:gd name="T21" fmla="*/ 55 h 466"/>
              <a:gd name="T22" fmla="*/ 56 w 466"/>
              <a:gd name="T23" fmla="*/ 81 h 466"/>
              <a:gd name="T24" fmla="*/ 71 w 466"/>
              <a:gd name="T25" fmla="*/ 121 h 466"/>
              <a:gd name="T26" fmla="*/ 63 w 466"/>
              <a:gd name="T27" fmla="*/ 180 h 466"/>
              <a:gd name="T28" fmla="*/ 18 w 466"/>
              <a:gd name="T29" fmla="*/ 197 h 466"/>
              <a:gd name="T30" fmla="*/ 0 w 466"/>
              <a:gd name="T31" fmla="*/ 251 h 466"/>
              <a:gd name="T32" fmla="*/ 39 w 466"/>
              <a:gd name="T33" fmla="*/ 269 h 466"/>
              <a:gd name="T34" fmla="*/ 75 w 466"/>
              <a:gd name="T35" fmla="*/ 316 h 466"/>
              <a:gd name="T36" fmla="*/ 56 w 466"/>
              <a:gd name="T37" fmla="*/ 360 h 466"/>
              <a:gd name="T38" fmla="*/ 81 w 466"/>
              <a:gd name="T39" fmla="*/ 410 h 466"/>
              <a:gd name="T40" fmla="*/ 122 w 466"/>
              <a:gd name="T41" fmla="*/ 395 h 466"/>
              <a:gd name="T42" fmla="*/ 180 w 466"/>
              <a:gd name="T43" fmla="*/ 403 h 466"/>
              <a:gd name="T44" fmla="*/ 197 w 466"/>
              <a:gd name="T45" fmla="*/ 448 h 466"/>
              <a:gd name="T46" fmla="*/ 251 w 466"/>
              <a:gd name="T47" fmla="*/ 466 h 466"/>
              <a:gd name="T48" fmla="*/ 269 w 466"/>
              <a:gd name="T49" fmla="*/ 427 h 466"/>
              <a:gd name="T50" fmla="*/ 316 w 466"/>
              <a:gd name="T51" fmla="*/ 391 h 466"/>
              <a:gd name="T52" fmla="*/ 360 w 466"/>
              <a:gd name="T53" fmla="*/ 410 h 466"/>
              <a:gd name="T54" fmla="*/ 411 w 466"/>
              <a:gd name="T55" fmla="*/ 385 h 466"/>
              <a:gd name="T56" fmla="*/ 395 w 466"/>
              <a:gd name="T57" fmla="*/ 344 h 466"/>
              <a:gd name="T58" fmla="*/ 404 w 466"/>
              <a:gd name="T59" fmla="*/ 286 h 466"/>
              <a:gd name="T60" fmla="*/ 448 w 466"/>
              <a:gd name="T61" fmla="*/ 269 h 466"/>
              <a:gd name="T62" fmla="*/ 466 w 466"/>
              <a:gd name="T63" fmla="*/ 215 h 466"/>
              <a:gd name="T64" fmla="*/ 323 w 466"/>
              <a:gd name="T65" fmla="*/ 233 h 466"/>
              <a:gd name="T66" fmla="*/ 143 w 466"/>
              <a:gd name="T67" fmla="*/ 233 h 466"/>
              <a:gd name="T68" fmla="*/ 323 w 466"/>
              <a:gd name="T69" fmla="*/ 233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6" h="466">
                <a:moveTo>
                  <a:pt x="448" y="197"/>
                </a:moveTo>
                <a:cubicBezTo>
                  <a:pt x="427" y="197"/>
                  <a:pt x="427" y="197"/>
                  <a:pt x="427" y="197"/>
                </a:cubicBezTo>
                <a:cubicBezTo>
                  <a:pt x="417" y="197"/>
                  <a:pt x="406" y="189"/>
                  <a:pt x="404" y="180"/>
                </a:cubicBezTo>
                <a:cubicBezTo>
                  <a:pt x="391" y="150"/>
                  <a:pt x="391" y="150"/>
                  <a:pt x="391" y="150"/>
                </a:cubicBezTo>
                <a:cubicBezTo>
                  <a:pt x="386" y="141"/>
                  <a:pt x="388" y="128"/>
                  <a:pt x="395" y="121"/>
                </a:cubicBezTo>
                <a:cubicBezTo>
                  <a:pt x="411" y="106"/>
                  <a:pt x="411" y="106"/>
                  <a:pt x="411" y="106"/>
                </a:cubicBezTo>
                <a:cubicBezTo>
                  <a:pt x="418" y="99"/>
                  <a:pt x="418" y="88"/>
                  <a:pt x="411" y="81"/>
                </a:cubicBezTo>
                <a:cubicBezTo>
                  <a:pt x="385" y="55"/>
                  <a:pt x="385" y="55"/>
                  <a:pt x="385" y="55"/>
                </a:cubicBezTo>
                <a:cubicBezTo>
                  <a:pt x="378" y="48"/>
                  <a:pt x="367" y="48"/>
                  <a:pt x="360" y="55"/>
                </a:cubicBezTo>
                <a:cubicBezTo>
                  <a:pt x="345" y="71"/>
                  <a:pt x="345" y="71"/>
                  <a:pt x="345" y="71"/>
                </a:cubicBezTo>
                <a:cubicBezTo>
                  <a:pt x="338" y="78"/>
                  <a:pt x="325" y="80"/>
                  <a:pt x="316" y="75"/>
                </a:cubicBezTo>
                <a:cubicBezTo>
                  <a:pt x="286" y="63"/>
                  <a:pt x="286" y="63"/>
                  <a:pt x="286" y="63"/>
                </a:cubicBezTo>
                <a:cubicBezTo>
                  <a:pt x="277" y="60"/>
                  <a:pt x="269" y="49"/>
                  <a:pt x="269" y="39"/>
                </a:cubicBezTo>
                <a:cubicBezTo>
                  <a:pt x="269" y="18"/>
                  <a:pt x="269" y="18"/>
                  <a:pt x="269" y="18"/>
                </a:cubicBezTo>
                <a:cubicBezTo>
                  <a:pt x="269" y="8"/>
                  <a:pt x="261" y="0"/>
                  <a:pt x="251" y="0"/>
                </a:cubicBezTo>
                <a:cubicBezTo>
                  <a:pt x="215" y="0"/>
                  <a:pt x="215" y="0"/>
                  <a:pt x="215" y="0"/>
                </a:cubicBezTo>
                <a:cubicBezTo>
                  <a:pt x="205" y="0"/>
                  <a:pt x="197" y="8"/>
                  <a:pt x="197" y="18"/>
                </a:cubicBezTo>
                <a:cubicBezTo>
                  <a:pt x="197" y="39"/>
                  <a:pt x="197" y="39"/>
                  <a:pt x="197" y="39"/>
                </a:cubicBezTo>
                <a:cubicBezTo>
                  <a:pt x="197" y="49"/>
                  <a:pt x="190" y="60"/>
                  <a:pt x="180" y="63"/>
                </a:cubicBezTo>
                <a:cubicBezTo>
                  <a:pt x="150" y="75"/>
                  <a:pt x="150" y="75"/>
                  <a:pt x="150" y="75"/>
                </a:cubicBezTo>
                <a:cubicBezTo>
                  <a:pt x="141" y="80"/>
                  <a:pt x="129" y="78"/>
                  <a:pt x="122" y="71"/>
                </a:cubicBezTo>
                <a:cubicBezTo>
                  <a:pt x="106" y="55"/>
                  <a:pt x="106" y="55"/>
                  <a:pt x="106" y="55"/>
                </a:cubicBezTo>
                <a:cubicBezTo>
                  <a:pt x="99" y="48"/>
                  <a:pt x="88" y="48"/>
                  <a:pt x="81" y="55"/>
                </a:cubicBezTo>
                <a:cubicBezTo>
                  <a:pt x="56" y="81"/>
                  <a:pt x="56" y="81"/>
                  <a:pt x="56" y="81"/>
                </a:cubicBezTo>
                <a:cubicBezTo>
                  <a:pt x="49" y="88"/>
                  <a:pt x="49" y="99"/>
                  <a:pt x="56" y="106"/>
                </a:cubicBezTo>
                <a:cubicBezTo>
                  <a:pt x="71" y="121"/>
                  <a:pt x="71" y="121"/>
                  <a:pt x="71" y="121"/>
                </a:cubicBezTo>
                <a:cubicBezTo>
                  <a:pt x="78" y="128"/>
                  <a:pt x="80" y="141"/>
                  <a:pt x="75" y="150"/>
                </a:cubicBezTo>
                <a:cubicBezTo>
                  <a:pt x="63" y="180"/>
                  <a:pt x="63" y="180"/>
                  <a:pt x="63" y="180"/>
                </a:cubicBezTo>
                <a:cubicBezTo>
                  <a:pt x="60" y="189"/>
                  <a:pt x="49" y="197"/>
                  <a:pt x="39" y="197"/>
                </a:cubicBezTo>
                <a:cubicBezTo>
                  <a:pt x="18" y="197"/>
                  <a:pt x="18" y="197"/>
                  <a:pt x="18" y="197"/>
                </a:cubicBezTo>
                <a:cubicBezTo>
                  <a:pt x="8" y="197"/>
                  <a:pt x="0" y="205"/>
                  <a:pt x="0" y="215"/>
                </a:cubicBezTo>
                <a:cubicBezTo>
                  <a:pt x="0" y="251"/>
                  <a:pt x="0" y="251"/>
                  <a:pt x="0" y="251"/>
                </a:cubicBezTo>
                <a:cubicBezTo>
                  <a:pt x="0" y="261"/>
                  <a:pt x="8" y="269"/>
                  <a:pt x="18" y="269"/>
                </a:cubicBezTo>
                <a:cubicBezTo>
                  <a:pt x="39" y="269"/>
                  <a:pt x="39" y="269"/>
                  <a:pt x="39" y="269"/>
                </a:cubicBezTo>
                <a:cubicBezTo>
                  <a:pt x="49" y="269"/>
                  <a:pt x="60" y="276"/>
                  <a:pt x="63" y="286"/>
                </a:cubicBezTo>
                <a:cubicBezTo>
                  <a:pt x="75" y="316"/>
                  <a:pt x="75" y="316"/>
                  <a:pt x="75" y="316"/>
                </a:cubicBezTo>
                <a:cubicBezTo>
                  <a:pt x="80" y="325"/>
                  <a:pt x="78" y="337"/>
                  <a:pt x="71" y="344"/>
                </a:cubicBezTo>
                <a:cubicBezTo>
                  <a:pt x="56" y="360"/>
                  <a:pt x="56" y="360"/>
                  <a:pt x="56" y="360"/>
                </a:cubicBezTo>
                <a:cubicBezTo>
                  <a:pt x="49" y="367"/>
                  <a:pt x="49" y="378"/>
                  <a:pt x="56" y="385"/>
                </a:cubicBezTo>
                <a:cubicBezTo>
                  <a:pt x="81" y="410"/>
                  <a:pt x="81" y="410"/>
                  <a:pt x="81" y="410"/>
                </a:cubicBezTo>
                <a:cubicBezTo>
                  <a:pt x="88" y="417"/>
                  <a:pt x="99" y="417"/>
                  <a:pt x="106" y="410"/>
                </a:cubicBezTo>
                <a:cubicBezTo>
                  <a:pt x="122" y="395"/>
                  <a:pt x="122" y="395"/>
                  <a:pt x="122" y="395"/>
                </a:cubicBezTo>
                <a:cubicBezTo>
                  <a:pt x="128" y="388"/>
                  <a:pt x="141" y="386"/>
                  <a:pt x="150" y="391"/>
                </a:cubicBezTo>
                <a:cubicBezTo>
                  <a:pt x="180" y="403"/>
                  <a:pt x="180" y="403"/>
                  <a:pt x="180" y="403"/>
                </a:cubicBezTo>
                <a:cubicBezTo>
                  <a:pt x="190" y="406"/>
                  <a:pt x="197" y="417"/>
                  <a:pt x="197" y="427"/>
                </a:cubicBezTo>
                <a:cubicBezTo>
                  <a:pt x="197" y="448"/>
                  <a:pt x="197" y="448"/>
                  <a:pt x="197" y="448"/>
                </a:cubicBezTo>
                <a:cubicBezTo>
                  <a:pt x="197" y="458"/>
                  <a:pt x="205" y="466"/>
                  <a:pt x="215" y="466"/>
                </a:cubicBezTo>
                <a:cubicBezTo>
                  <a:pt x="251" y="466"/>
                  <a:pt x="251" y="466"/>
                  <a:pt x="251" y="466"/>
                </a:cubicBezTo>
                <a:cubicBezTo>
                  <a:pt x="261" y="466"/>
                  <a:pt x="269" y="458"/>
                  <a:pt x="269" y="448"/>
                </a:cubicBezTo>
                <a:cubicBezTo>
                  <a:pt x="269" y="427"/>
                  <a:pt x="269" y="427"/>
                  <a:pt x="269" y="427"/>
                </a:cubicBezTo>
                <a:cubicBezTo>
                  <a:pt x="269" y="417"/>
                  <a:pt x="277" y="406"/>
                  <a:pt x="286" y="403"/>
                </a:cubicBezTo>
                <a:cubicBezTo>
                  <a:pt x="316" y="391"/>
                  <a:pt x="316" y="391"/>
                  <a:pt x="316" y="391"/>
                </a:cubicBezTo>
                <a:cubicBezTo>
                  <a:pt x="325" y="386"/>
                  <a:pt x="338" y="388"/>
                  <a:pt x="345" y="395"/>
                </a:cubicBezTo>
                <a:cubicBezTo>
                  <a:pt x="360" y="410"/>
                  <a:pt x="360" y="410"/>
                  <a:pt x="360" y="410"/>
                </a:cubicBezTo>
                <a:cubicBezTo>
                  <a:pt x="367" y="417"/>
                  <a:pt x="378" y="417"/>
                  <a:pt x="385" y="410"/>
                </a:cubicBezTo>
                <a:cubicBezTo>
                  <a:pt x="411" y="385"/>
                  <a:pt x="411" y="385"/>
                  <a:pt x="411" y="385"/>
                </a:cubicBezTo>
                <a:cubicBezTo>
                  <a:pt x="418" y="378"/>
                  <a:pt x="418" y="367"/>
                  <a:pt x="411" y="360"/>
                </a:cubicBezTo>
                <a:cubicBezTo>
                  <a:pt x="395" y="344"/>
                  <a:pt x="395" y="344"/>
                  <a:pt x="395" y="344"/>
                </a:cubicBezTo>
                <a:cubicBezTo>
                  <a:pt x="388" y="337"/>
                  <a:pt x="386" y="325"/>
                  <a:pt x="391" y="316"/>
                </a:cubicBezTo>
                <a:cubicBezTo>
                  <a:pt x="404" y="286"/>
                  <a:pt x="404" y="286"/>
                  <a:pt x="404" y="286"/>
                </a:cubicBezTo>
                <a:cubicBezTo>
                  <a:pt x="406" y="276"/>
                  <a:pt x="417" y="269"/>
                  <a:pt x="427" y="269"/>
                </a:cubicBezTo>
                <a:cubicBezTo>
                  <a:pt x="448" y="269"/>
                  <a:pt x="448" y="269"/>
                  <a:pt x="448" y="269"/>
                </a:cubicBezTo>
                <a:cubicBezTo>
                  <a:pt x="458" y="269"/>
                  <a:pt x="466" y="261"/>
                  <a:pt x="466" y="251"/>
                </a:cubicBezTo>
                <a:cubicBezTo>
                  <a:pt x="466" y="215"/>
                  <a:pt x="466" y="215"/>
                  <a:pt x="466" y="215"/>
                </a:cubicBezTo>
                <a:cubicBezTo>
                  <a:pt x="466" y="205"/>
                  <a:pt x="458" y="197"/>
                  <a:pt x="448" y="197"/>
                </a:cubicBezTo>
                <a:close/>
                <a:moveTo>
                  <a:pt x="323" y="233"/>
                </a:moveTo>
                <a:cubicBezTo>
                  <a:pt x="323" y="282"/>
                  <a:pt x="283" y="322"/>
                  <a:pt x="233" y="322"/>
                </a:cubicBezTo>
                <a:cubicBezTo>
                  <a:pt x="184" y="322"/>
                  <a:pt x="143" y="282"/>
                  <a:pt x="143" y="233"/>
                </a:cubicBezTo>
                <a:cubicBezTo>
                  <a:pt x="143" y="183"/>
                  <a:pt x="184" y="143"/>
                  <a:pt x="233" y="143"/>
                </a:cubicBezTo>
                <a:cubicBezTo>
                  <a:pt x="283" y="143"/>
                  <a:pt x="323" y="183"/>
                  <a:pt x="323" y="23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effectLst/>
              <a:uLnTx/>
              <a:uFillTx/>
              <a:latin typeface="Porsche Next TT"/>
            </a:endParaRPr>
          </a:p>
        </p:txBody>
      </p:sp>
      <p:grpSp>
        <p:nvGrpSpPr>
          <p:cNvPr id="22" name="Group 52">
            <a:extLst>
              <a:ext uri="{FF2B5EF4-FFF2-40B4-BE49-F238E27FC236}">
                <a16:creationId xmlns:a16="http://schemas.microsoft.com/office/drawing/2014/main" id="{9FA3EAFE-1467-F951-E5AA-E46A466D1980}"/>
              </a:ext>
            </a:extLst>
          </p:cNvPr>
          <p:cNvGrpSpPr>
            <a:grpSpLocks noChangeAspect="1"/>
          </p:cNvGrpSpPr>
          <p:nvPr/>
        </p:nvGrpSpPr>
        <p:grpSpPr bwMode="auto">
          <a:xfrm>
            <a:off x="7573379" y="3730701"/>
            <a:ext cx="265478" cy="317389"/>
            <a:chOff x="1729" y="500"/>
            <a:chExt cx="2782" cy="3326"/>
          </a:xfrm>
          <a:solidFill>
            <a:schemeClr val="accent1"/>
          </a:solidFill>
        </p:grpSpPr>
        <p:sp>
          <p:nvSpPr>
            <p:cNvPr id="46" name="Freeform 53">
              <a:extLst>
                <a:ext uri="{FF2B5EF4-FFF2-40B4-BE49-F238E27FC236}">
                  <a16:creationId xmlns:a16="http://schemas.microsoft.com/office/drawing/2014/main" id="{946F9A06-101A-B4AC-2F4A-F63322EFA7F7}"/>
                </a:ext>
              </a:extLst>
            </p:cNvPr>
            <p:cNvSpPr>
              <a:spLocks/>
            </p:cNvSpPr>
            <p:nvPr/>
          </p:nvSpPr>
          <p:spPr bwMode="auto">
            <a:xfrm>
              <a:off x="2902" y="500"/>
              <a:ext cx="529" cy="1266"/>
            </a:xfrm>
            <a:custGeom>
              <a:avLst/>
              <a:gdLst>
                <a:gd name="T0" fmla="*/ 82 w 198"/>
                <a:gd name="T1" fmla="*/ 0 h 474"/>
                <a:gd name="T2" fmla="*/ 61 w 198"/>
                <a:gd name="T3" fmla="*/ 30 h 474"/>
                <a:gd name="T4" fmla="*/ 0 w 198"/>
                <a:gd name="T5" fmla="*/ 322 h 474"/>
                <a:gd name="T6" fmla="*/ 81 w 198"/>
                <a:gd name="T7" fmla="*/ 474 h 474"/>
                <a:gd name="T8" fmla="*/ 82 w 198"/>
                <a:gd name="T9" fmla="*/ 474 h 474"/>
                <a:gd name="T10" fmla="*/ 102 w 198"/>
                <a:gd name="T11" fmla="*/ 30 h 474"/>
                <a:gd name="T12" fmla="*/ 82 w 198"/>
                <a:gd name="T13" fmla="*/ 0 h 474"/>
              </a:gdLst>
              <a:ahLst/>
              <a:cxnLst>
                <a:cxn ang="0">
                  <a:pos x="T0" y="T1"/>
                </a:cxn>
                <a:cxn ang="0">
                  <a:pos x="T2" y="T3"/>
                </a:cxn>
                <a:cxn ang="0">
                  <a:pos x="T4" y="T5"/>
                </a:cxn>
                <a:cxn ang="0">
                  <a:pos x="T6" y="T7"/>
                </a:cxn>
                <a:cxn ang="0">
                  <a:pos x="T8" y="T9"/>
                </a:cxn>
                <a:cxn ang="0">
                  <a:pos x="T10" y="T11"/>
                </a:cxn>
                <a:cxn ang="0">
                  <a:pos x="T12" y="T13"/>
                </a:cxn>
              </a:cxnLst>
              <a:rect l="0" t="0" r="r" b="b"/>
              <a:pathLst>
                <a:path w="198" h="474">
                  <a:moveTo>
                    <a:pt x="82" y="0"/>
                  </a:moveTo>
                  <a:cubicBezTo>
                    <a:pt x="74" y="0"/>
                    <a:pt x="67" y="15"/>
                    <a:pt x="61" y="30"/>
                  </a:cubicBezTo>
                  <a:cubicBezTo>
                    <a:pt x="24" y="119"/>
                    <a:pt x="0" y="232"/>
                    <a:pt x="0" y="322"/>
                  </a:cubicBezTo>
                  <a:cubicBezTo>
                    <a:pt x="0" y="409"/>
                    <a:pt x="24" y="474"/>
                    <a:pt x="81" y="474"/>
                  </a:cubicBezTo>
                  <a:cubicBezTo>
                    <a:pt x="81" y="474"/>
                    <a:pt x="82" y="474"/>
                    <a:pt x="82" y="474"/>
                  </a:cubicBezTo>
                  <a:cubicBezTo>
                    <a:pt x="198" y="474"/>
                    <a:pt x="175" y="206"/>
                    <a:pt x="102" y="30"/>
                  </a:cubicBezTo>
                  <a:cubicBezTo>
                    <a:pt x="96" y="15"/>
                    <a:pt x="89" y="0"/>
                    <a:pt x="8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effectLst/>
                <a:uLnTx/>
                <a:uFillTx/>
                <a:latin typeface="Porsche Next TT"/>
              </a:endParaRPr>
            </a:p>
          </p:txBody>
        </p:sp>
        <p:sp>
          <p:nvSpPr>
            <p:cNvPr id="47" name="Freeform 54">
              <a:extLst>
                <a:ext uri="{FF2B5EF4-FFF2-40B4-BE49-F238E27FC236}">
                  <a16:creationId xmlns:a16="http://schemas.microsoft.com/office/drawing/2014/main" id="{199CDE95-31AA-9AFF-EFB9-AACD88814A18}"/>
                </a:ext>
              </a:extLst>
            </p:cNvPr>
            <p:cNvSpPr>
              <a:spLocks/>
            </p:cNvSpPr>
            <p:nvPr/>
          </p:nvSpPr>
          <p:spPr bwMode="auto">
            <a:xfrm>
              <a:off x="2905" y="2421"/>
              <a:ext cx="430" cy="1405"/>
            </a:xfrm>
            <a:custGeom>
              <a:avLst/>
              <a:gdLst>
                <a:gd name="T0" fmla="*/ 20 w 161"/>
                <a:gd name="T1" fmla="*/ 0 h 526"/>
                <a:gd name="T2" fmla="*/ 0 w 161"/>
                <a:gd name="T3" fmla="*/ 526 h 526"/>
                <a:gd name="T4" fmla="*/ 161 w 161"/>
                <a:gd name="T5" fmla="*/ 526 h 526"/>
                <a:gd name="T6" fmla="*/ 141 w 161"/>
                <a:gd name="T7" fmla="*/ 0 h 526"/>
                <a:gd name="T8" fmla="*/ 20 w 161"/>
                <a:gd name="T9" fmla="*/ 0 h 526"/>
              </a:gdLst>
              <a:ahLst/>
              <a:cxnLst>
                <a:cxn ang="0">
                  <a:pos x="T0" y="T1"/>
                </a:cxn>
                <a:cxn ang="0">
                  <a:pos x="T2" y="T3"/>
                </a:cxn>
                <a:cxn ang="0">
                  <a:pos x="T4" y="T5"/>
                </a:cxn>
                <a:cxn ang="0">
                  <a:pos x="T6" y="T7"/>
                </a:cxn>
                <a:cxn ang="0">
                  <a:pos x="T8" y="T9"/>
                </a:cxn>
              </a:cxnLst>
              <a:rect l="0" t="0" r="r" b="b"/>
              <a:pathLst>
                <a:path w="161" h="526">
                  <a:moveTo>
                    <a:pt x="20" y="0"/>
                  </a:moveTo>
                  <a:cubicBezTo>
                    <a:pt x="0" y="526"/>
                    <a:pt x="0" y="526"/>
                    <a:pt x="0" y="526"/>
                  </a:cubicBezTo>
                  <a:cubicBezTo>
                    <a:pt x="161" y="526"/>
                    <a:pt x="161" y="526"/>
                    <a:pt x="161" y="526"/>
                  </a:cubicBezTo>
                  <a:cubicBezTo>
                    <a:pt x="141" y="0"/>
                    <a:pt x="141" y="0"/>
                    <a:pt x="141" y="0"/>
                  </a:cubicBezTo>
                  <a:cubicBezTo>
                    <a:pt x="105" y="22"/>
                    <a:pt x="51" y="23"/>
                    <a:pt x="2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effectLst/>
                <a:uLnTx/>
                <a:uFillTx/>
                <a:latin typeface="Porsche Next TT"/>
              </a:endParaRPr>
            </a:p>
          </p:txBody>
        </p:sp>
        <p:sp>
          <p:nvSpPr>
            <p:cNvPr id="48" name="Freeform 55">
              <a:extLst>
                <a:ext uri="{FF2B5EF4-FFF2-40B4-BE49-F238E27FC236}">
                  <a16:creationId xmlns:a16="http://schemas.microsoft.com/office/drawing/2014/main" id="{96B88857-4892-F3E1-DF45-943145677392}"/>
                </a:ext>
              </a:extLst>
            </p:cNvPr>
            <p:cNvSpPr>
              <a:spLocks noEditPoints="1"/>
            </p:cNvSpPr>
            <p:nvPr/>
          </p:nvSpPr>
          <p:spPr bwMode="auto">
            <a:xfrm>
              <a:off x="2859" y="1809"/>
              <a:ext cx="522" cy="523"/>
            </a:xfrm>
            <a:custGeom>
              <a:avLst/>
              <a:gdLst>
                <a:gd name="T0" fmla="*/ 97 w 195"/>
                <a:gd name="T1" fmla="*/ 0 h 196"/>
                <a:gd name="T2" fmla="*/ 0 w 195"/>
                <a:gd name="T3" fmla="*/ 98 h 196"/>
                <a:gd name="T4" fmla="*/ 97 w 195"/>
                <a:gd name="T5" fmla="*/ 196 h 196"/>
                <a:gd name="T6" fmla="*/ 195 w 195"/>
                <a:gd name="T7" fmla="*/ 98 h 196"/>
                <a:gd name="T8" fmla="*/ 97 w 195"/>
                <a:gd name="T9" fmla="*/ 0 h 196"/>
                <a:gd name="T10" fmla="*/ 97 w 195"/>
                <a:gd name="T11" fmla="*/ 65 h 196"/>
                <a:gd name="T12" fmla="*/ 130 w 195"/>
                <a:gd name="T13" fmla="*/ 98 h 196"/>
                <a:gd name="T14" fmla="*/ 97 w 195"/>
                <a:gd name="T15" fmla="*/ 131 h 196"/>
                <a:gd name="T16" fmla="*/ 65 w 195"/>
                <a:gd name="T17" fmla="*/ 98 h 196"/>
                <a:gd name="T18" fmla="*/ 97 w 195"/>
                <a:gd name="T19" fmla="*/ 65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5" h="196">
                  <a:moveTo>
                    <a:pt x="97" y="0"/>
                  </a:moveTo>
                  <a:cubicBezTo>
                    <a:pt x="43" y="0"/>
                    <a:pt x="0" y="44"/>
                    <a:pt x="0" y="98"/>
                  </a:cubicBezTo>
                  <a:cubicBezTo>
                    <a:pt x="0" y="152"/>
                    <a:pt x="43" y="196"/>
                    <a:pt x="97" y="196"/>
                  </a:cubicBezTo>
                  <a:cubicBezTo>
                    <a:pt x="151" y="196"/>
                    <a:pt x="195" y="152"/>
                    <a:pt x="195" y="98"/>
                  </a:cubicBezTo>
                  <a:cubicBezTo>
                    <a:pt x="195" y="44"/>
                    <a:pt x="151" y="0"/>
                    <a:pt x="97" y="0"/>
                  </a:cubicBezTo>
                  <a:close/>
                  <a:moveTo>
                    <a:pt x="97" y="65"/>
                  </a:moveTo>
                  <a:cubicBezTo>
                    <a:pt x="115" y="65"/>
                    <a:pt x="130" y="80"/>
                    <a:pt x="130" y="98"/>
                  </a:cubicBezTo>
                  <a:cubicBezTo>
                    <a:pt x="130" y="116"/>
                    <a:pt x="115" y="131"/>
                    <a:pt x="97" y="131"/>
                  </a:cubicBezTo>
                  <a:cubicBezTo>
                    <a:pt x="79" y="131"/>
                    <a:pt x="65" y="116"/>
                    <a:pt x="65" y="98"/>
                  </a:cubicBezTo>
                  <a:cubicBezTo>
                    <a:pt x="65" y="80"/>
                    <a:pt x="79" y="65"/>
                    <a:pt x="97"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effectLst/>
                <a:uLnTx/>
                <a:uFillTx/>
                <a:latin typeface="Porsche Next TT"/>
              </a:endParaRPr>
            </a:p>
          </p:txBody>
        </p:sp>
        <p:sp>
          <p:nvSpPr>
            <p:cNvPr id="49" name="Freeform 56">
              <a:extLst>
                <a:ext uri="{FF2B5EF4-FFF2-40B4-BE49-F238E27FC236}">
                  <a16:creationId xmlns:a16="http://schemas.microsoft.com/office/drawing/2014/main" id="{4D50721C-5459-C4BC-4E53-089A5E7CB552}"/>
                </a:ext>
              </a:extLst>
            </p:cNvPr>
            <p:cNvSpPr>
              <a:spLocks/>
            </p:cNvSpPr>
            <p:nvPr/>
          </p:nvSpPr>
          <p:spPr bwMode="auto">
            <a:xfrm>
              <a:off x="3247" y="2095"/>
              <a:ext cx="1264" cy="782"/>
            </a:xfrm>
            <a:custGeom>
              <a:avLst/>
              <a:gdLst>
                <a:gd name="T0" fmla="*/ 469 w 473"/>
                <a:gd name="T1" fmla="*/ 287 h 293"/>
                <a:gd name="T2" fmla="*/ 454 w 473"/>
                <a:gd name="T3" fmla="*/ 255 h 293"/>
                <a:gd name="T4" fmla="*/ 231 w 473"/>
                <a:gd name="T5" fmla="*/ 55 h 293"/>
                <a:gd name="T6" fmla="*/ 59 w 473"/>
                <a:gd name="T7" fmla="*/ 50 h 293"/>
                <a:gd name="T8" fmla="*/ 59 w 473"/>
                <a:gd name="T9" fmla="*/ 50 h 293"/>
                <a:gd name="T10" fmla="*/ 433 w 473"/>
                <a:gd name="T11" fmla="*/ 289 h 293"/>
                <a:gd name="T12" fmla="*/ 469 w 473"/>
                <a:gd name="T13" fmla="*/ 287 h 293"/>
              </a:gdLst>
              <a:ahLst/>
              <a:cxnLst>
                <a:cxn ang="0">
                  <a:pos x="T0" y="T1"/>
                </a:cxn>
                <a:cxn ang="0">
                  <a:pos x="T2" y="T3"/>
                </a:cxn>
                <a:cxn ang="0">
                  <a:pos x="T4" y="T5"/>
                </a:cxn>
                <a:cxn ang="0">
                  <a:pos x="T6" y="T7"/>
                </a:cxn>
                <a:cxn ang="0">
                  <a:pos x="T8" y="T9"/>
                </a:cxn>
                <a:cxn ang="0">
                  <a:pos x="T10" y="T11"/>
                </a:cxn>
                <a:cxn ang="0">
                  <a:pos x="T12" y="T13"/>
                </a:cxn>
              </a:cxnLst>
              <a:rect l="0" t="0" r="r" b="b"/>
              <a:pathLst>
                <a:path w="473" h="293">
                  <a:moveTo>
                    <a:pt x="469" y="287"/>
                  </a:moveTo>
                  <a:cubicBezTo>
                    <a:pt x="473" y="281"/>
                    <a:pt x="464" y="267"/>
                    <a:pt x="454" y="255"/>
                  </a:cubicBezTo>
                  <a:cubicBezTo>
                    <a:pt x="395" y="177"/>
                    <a:pt x="309" y="100"/>
                    <a:pt x="231" y="55"/>
                  </a:cubicBezTo>
                  <a:cubicBezTo>
                    <a:pt x="156" y="12"/>
                    <a:pt x="88" y="0"/>
                    <a:pt x="59" y="50"/>
                  </a:cubicBezTo>
                  <a:cubicBezTo>
                    <a:pt x="59" y="50"/>
                    <a:pt x="59" y="50"/>
                    <a:pt x="59" y="50"/>
                  </a:cubicBezTo>
                  <a:cubicBezTo>
                    <a:pt x="0" y="151"/>
                    <a:pt x="244" y="265"/>
                    <a:pt x="433" y="289"/>
                  </a:cubicBezTo>
                  <a:cubicBezTo>
                    <a:pt x="449" y="292"/>
                    <a:pt x="465" y="293"/>
                    <a:pt x="469" y="2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effectLst/>
                <a:uLnTx/>
                <a:uFillTx/>
                <a:latin typeface="Porsche Next TT"/>
              </a:endParaRPr>
            </a:p>
          </p:txBody>
        </p:sp>
        <p:sp>
          <p:nvSpPr>
            <p:cNvPr id="50" name="Freeform 57">
              <a:extLst>
                <a:ext uri="{FF2B5EF4-FFF2-40B4-BE49-F238E27FC236}">
                  <a16:creationId xmlns:a16="http://schemas.microsoft.com/office/drawing/2014/main" id="{BE01A127-6BC3-2C37-8CB7-19AE8662551F}"/>
                </a:ext>
              </a:extLst>
            </p:cNvPr>
            <p:cNvSpPr>
              <a:spLocks/>
            </p:cNvSpPr>
            <p:nvPr/>
          </p:nvSpPr>
          <p:spPr bwMode="auto">
            <a:xfrm>
              <a:off x="1729" y="1958"/>
              <a:ext cx="1184" cy="919"/>
            </a:xfrm>
            <a:custGeom>
              <a:avLst/>
              <a:gdLst>
                <a:gd name="T0" fmla="*/ 4 w 443"/>
                <a:gd name="T1" fmla="*/ 338 h 344"/>
                <a:gd name="T2" fmla="*/ 39 w 443"/>
                <a:gd name="T3" fmla="*/ 341 h 344"/>
                <a:gd name="T4" fmla="*/ 323 w 443"/>
                <a:gd name="T5" fmla="*/ 247 h 344"/>
                <a:gd name="T6" fmla="*/ 414 w 443"/>
                <a:gd name="T7" fmla="*/ 101 h 344"/>
                <a:gd name="T8" fmla="*/ 414 w 443"/>
                <a:gd name="T9" fmla="*/ 101 h 344"/>
                <a:gd name="T10" fmla="*/ 20 w 443"/>
                <a:gd name="T11" fmla="*/ 305 h 344"/>
                <a:gd name="T12" fmla="*/ 4 w 443"/>
                <a:gd name="T13" fmla="*/ 338 h 344"/>
              </a:gdLst>
              <a:ahLst/>
              <a:cxnLst>
                <a:cxn ang="0">
                  <a:pos x="T0" y="T1"/>
                </a:cxn>
                <a:cxn ang="0">
                  <a:pos x="T2" y="T3"/>
                </a:cxn>
                <a:cxn ang="0">
                  <a:pos x="T4" y="T5"/>
                </a:cxn>
                <a:cxn ang="0">
                  <a:pos x="T6" y="T7"/>
                </a:cxn>
                <a:cxn ang="0">
                  <a:pos x="T8" y="T9"/>
                </a:cxn>
                <a:cxn ang="0">
                  <a:pos x="T10" y="T11"/>
                </a:cxn>
                <a:cxn ang="0">
                  <a:pos x="T12" y="T13"/>
                </a:cxn>
              </a:cxnLst>
              <a:rect l="0" t="0" r="r" b="b"/>
              <a:pathLst>
                <a:path w="443" h="344">
                  <a:moveTo>
                    <a:pt x="4" y="338"/>
                  </a:moveTo>
                  <a:cubicBezTo>
                    <a:pt x="7" y="344"/>
                    <a:pt x="23" y="343"/>
                    <a:pt x="39" y="341"/>
                  </a:cubicBezTo>
                  <a:cubicBezTo>
                    <a:pt x="136" y="328"/>
                    <a:pt x="246" y="293"/>
                    <a:pt x="323" y="247"/>
                  </a:cubicBezTo>
                  <a:cubicBezTo>
                    <a:pt x="398" y="204"/>
                    <a:pt x="443" y="151"/>
                    <a:pt x="414" y="101"/>
                  </a:cubicBezTo>
                  <a:cubicBezTo>
                    <a:pt x="414" y="101"/>
                    <a:pt x="414" y="101"/>
                    <a:pt x="414" y="101"/>
                  </a:cubicBezTo>
                  <a:cubicBezTo>
                    <a:pt x="356" y="0"/>
                    <a:pt x="135" y="153"/>
                    <a:pt x="20" y="305"/>
                  </a:cubicBezTo>
                  <a:cubicBezTo>
                    <a:pt x="9" y="318"/>
                    <a:pt x="0" y="331"/>
                    <a:pt x="4" y="3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effectLst/>
                <a:uLnTx/>
                <a:uFillTx/>
                <a:latin typeface="Porsche Next TT"/>
              </a:endParaRPr>
            </a:p>
          </p:txBody>
        </p:sp>
      </p:grpSp>
      <p:grpSp>
        <p:nvGrpSpPr>
          <p:cNvPr id="23" name="Group 45">
            <a:extLst>
              <a:ext uri="{FF2B5EF4-FFF2-40B4-BE49-F238E27FC236}">
                <a16:creationId xmlns:a16="http://schemas.microsoft.com/office/drawing/2014/main" id="{4C742808-8600-EBD1-4C88-9C507AEBFC57}"/>
              </a:ext>
            </a:extLst>
          </p:cNvPr>
          <p:cNvGrpSpPr>
            <a:grpSpLocks noChangeAspect="1"/>
          </p:cNvGrpSpPr>
          <p:nvPr/>
        </p:nvGrpSpPr>
        <p:grpSpPr bwMode="auto">
          <a:xfrm>
            <a:off x="10385298" y="4117554"/>
            <a:ext cx="202658" cy="253548"/>
            <a:chOff x="2480" y="1524"/>
            <a:chExt cx="1277" cy="1275"/>
          </a:xfrm>
          <a:solidFill>
            <a:schemeClr val="accent2"/>
          </a:solidFill>
        </p:grpSpPr>
        <p:sp>
          <p:nvSpPr>
            <p:cNvPr id="43" name="Freeform 46">
              <a:extLst>
                <a:ext uri="{FF2B5EF4-FFF2-40B4-BE49-F238E27FC236}">
                  <a16:creationId xmlns:a16="http://schemas.microsoft.com/office/drawing/2014/main" id="{C634311B-0483-0B58-BA69-B6D22B61CCC9}"/>
                </a:ext>
              </a:extLst>
            </p:cNvPr>
            <p:cNvSpPr>
              <a:spLocks/>
            </p:cNvSpPr>
            <p:nvPr/>
          </p:nvSpPr>
          <p:spPr bwMode="auto">
            <a:xfrm>
              <a:off x="2480" y="2027"/>
              <a:ext cx="1277" cy="426"/>
            </a:xfrm>
            <a:custGeom>
              <a:avLst/>
              <a:gdLst>
                <a:gd name="T0" fmla="*/ 238 w 476"/>
                <a:gd name="T1" fmla="*/ 70 h 159"/>
                <a:gd name="T2" fmla="*/ 10 w 476"/>
                <a:gd name="T3" fmla="*/ 0 h 159"/>
                <a:gd name="T4" fmla="*/ 0 w 476"/>
                <a:gd name="T5" fmla="*/ 28 h 159"/>
                <a:gd name="T6" fmla="*/ 1 w 476"/>
                <a:gd name="T7" fmla="*/ 35 h 159"/>
                <a:gd name="T8" fmla="*/ 0 w 476"/>
                <a:gd name="T9" fmla="*/ 35 h 159"/>
                <a:gd name="T10" fmla="*/ 0 w 476"/>
                <a:gd name="T11" fmla="*/ 70 h 159"/>
                <a:gd name="T12" fmla="*/ 1 w 476"/>
                <a:gd name="T13" fmla="*/ 70 h 159"/>
                <a:gd name="T14" fmla="*/ 238 w 476"/>
                <a:gd name="T15" fmla="*/ 159 h 159"/>
                <a:gd name="T16" fmla="*/ 476 w 476"/>
                <a:gd name="T17" fmla="*/ 70 h 159"/>
                <a:gd name="T18" fmla="*/ 476 w 476"/>
                <a:gd name="T19" fmla="*/ 70 h 159"/>
                <a:gd name="T20" fmla="*/ 476 w 476"/>
                <a:gd name="T21" fmla="*/ 35 h 159"/>
                <a:gd name="T22" fmla="*/ 476 w 476"/>
                <a:gd name="T23" fmla="*/ 35 h 159"/>
                <a:gd name="T24" fmla="*/ 476 w 476"/>
                <a:gd name="T25" fmla="*/ 28 h 159"/>
                <a:gd name="T26" fmla="*/ 467 w 476"/>
                <a:gd name="T27" fmla="*/ 0 h 159"/>
                <a:gd name="T28" fmla="*/ 238 w 476"/>
                <a:gd name="T29" fmla="*/ 7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6" h="159">
                  <a:moveTo>
                    <a:pt x="238" y="70"/>
                  </a:moveTo>
                  <a:cubicBezTo>
                    <a:pt x="130" y="70"/>
                    <a:pt x="39" y="40"/>
                    <a:pt x="10" y="0"/>
                  </a:cubicBezTo>
                  <a:cubicBezTo>
                    <a:pt x="4" y="9"/>
                    <a:pt x="0" y="18"/>
                    <a:pt x="0" y="28"/>
                  </a:cubicBezTo>
                  <a:cubicBezTo>
                    <a:pt x="0" y="30"/>
                    <a:pt x="0" y="33"/>
                    <a:pt x="1" y="35"/>
                  </a:cubicBezTo>
                  <a:cubicBezTo>
                    <a:pt x="0" y="35"/>
                    <a:pt x="0" y="35"/>
                    <a:pt x="0" y="35"/>
                  </a:cubicBezTo>
                  <a:cubicBezTo>
                    <a:pt x="0" y="70"/>
                    <a:pt x="0" y="70"/>
                    <a:pt x="0" y="70"/>
                  </a:cubicBezTo>
                  <a:cubicBezTo>
                    <a:pt x="1" y="70"/>
                    <a:pt x="1" y="70"/>
                    <a:pt x="1" y="70"/>
                  </a:cubicBezTo>
                  <a:cubicBezTo>
                    <a:pt x="9" y="120"/>
                    <a:pt x="112" y="159"/>
                    <a:pt x="238" y="159"/>
                  </a:cubicBezTo>
                  <a:cubicBezTo>
                    <a:pt x="364" y="159"/>
                    <a:pt x="467" y="120"/>
                    <a:pt x="476" y="70"/>
                  </a:cubicBezTo>
                  <a:cubicBezTo>
                    <a:pt x="476" y="70"/>
                    <a:pt x="476" y="70"/>
                    <a:pt x="476" y="70"/>
                  </a:cubicBezTo>
                  <a:cubicBezTo>
                    <a:pt x="476" y="35"/>
                    <a:pt x="476" y="35"/>
                    <a:pt x="476" y="35"/>
                  </a:cubicBezTo>
                  <a:cubicBezTo>
                    <a:pt x="476" y="35"/>
                    <a:pt x="476" y="35"/>
                    <a:pt x="476" y="35"/>
                  </a:cubicBezTo>
                  <a:cubicBezTo>
                    <a:pt x="476" y="33"/>
                    <a:pt x="476" y="30"/>
                    <a:pt x="476" y="28"/>
                  </a:cubicBezTo>
                  <a:cubicBezTo>
                    <a:pt x="476" y="18"/>
                    <a:pt x="473" y="9"/>
                    <a:pt x="467" y="0"/>
                  </a:cubicBezTo>
                  <a:cubicBezTo>
                    <a:pt x="437" y="40"/>
                    <a:pt x="346" y="70"/>
                    <a:pt x="238"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effectLst/>
                <a:uLnTx/>
                <a:uFillTx/>
                <a:latin typeface="Porsche Next TT"/>
              </a:endParaRPr>
            </a:p>
          </p:txBody>
        </p:sp>
        <p:sp>
          <p:nvSpPr>
            <p:cNvPr id="44" name="Freeform 47">
              <a:extLst>
                <a:ext uri="{FF2B5EF4-FFF2-40B4-BE49-F238E27FC236}">
                  <a16:creationId xmlns:a16="http://schemas.microsoft.com/office/drawing/2014/main" id="{F1A8B1D5-6B94-E757-AA38-A4CE16C82339}"/>
                </a:ext>
              </a:extLst>
            </p:cNvPr>
            <p:cNvSpPr>
              <a:spLocks/>
            </p:cNvSpPr>
            <p:nvPr/>
          </p:nvSpPr>
          <p:spPr bwMode="auto">
            <a:xfrm>
              <a:off x="2480" y="2376"/>
              <a:ext cx="1277" cy="423"/>
            </a:xfrm>
            <a:custGeom>
              <a:avLst/>
              <a:gdLst>
                <a:gd name="T0" fmla="*/ 238 w 476"/>
                <a:gd name="T1" fmla="*/ 69 h 158"/>
                <a:gd name="T2" fmla="*/ 10 w 476"/>
                <a:gd name="T3" fmla="*/ 0 h 158"/>
                <a:gd name="T4" fmla="*/ 0 w 476"/>
                <a:gd name="T5" fmla="*/ 27 h 158"/>
                <a:gd name="T6" fmla="*/ 1 w 476"/>
                <a:gd name="T7" fmla="*/ 34 h 158"/>
                <a:gd name="T8" fmla="*/ 0 w 476"/>
                <a:gd name="T9" fmla="*/ 34 h 158"/>
                <a:gd name="T10" fmla="*/ 0 w 476"/>
                <a:gd name="T11" fmla="*/ 69 h 158"/>
                <a:gd name="T12" fmla="*/ 1 w 476"/>
                <a:gd name="T13" fmla="*/ 69 h 158"/>
                <a:gd name="T14" fmla="*/ 238 w 476"/>
                <a:gd name="T15" fmla="*/ 158 h 158"/>
                <a:gd name="T16" fmla="*/ 476 w 476"/>
                <a:gd name="T17" fmla="*/ 69 h 158"/>
                <a:gd name="T18" fmla="*/ 476 w 476"/>
                <a:gd name="T19" fmla="*/ 69 h 158"/>
                <a:gd name="T20" fmla="*/ 476 w 476"/>
                <a:gd name="T21" fmla="*/ 34 h 158"/>
                <a:gd name="T22" fmla="*/ 476 w 476"/>
                <a:gd name="T23" fmla="*/ 34 h 158"/>
                <a:gd name="T24" fmla="*/ 476 w 476"/>
                <a:gd name="T25" fmla="*/ 27 h 158"/>
                <a:gd name="T26" fmla="*/ 467 w 476"/>
                <a:gd name="T27" fmla="*/ 0 h 158"/>
                <a:gd name="T28" fmla="*/ 238 w 476"/>
                <a:gd name="T29" fmla="*/ 6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6" h="158">
                  <a:moveTo>
                    <a:pt x="238" y="69"/>
                  </a:moveTo>
                  <a:cubicBezTo>
                    <a:pt x="130" y="69"/>
                    <a:pt x="39" y="40"/>
                    <a:pt x="10" y="0"/>
                  </a:cubicBezTo>
                  <a:cubicBezTo>
                    <a:pt x="4" y="8"/>
                    <a:pt x="0" y="18"/>
                    <a:pt x="0" y="27"/>
                  </a:cubicBezTo>
                  <a:cubicBezTo>
                    <a:pt x="0" y="30"/>
                    <a:pt x="0" y="32"/>
                    <a:pt x="1" y="34"/>
                  </a:cubicBezTo>
                  <a:cubicBezTo>
                    <a:pt x="0" y="34"/>
                    <a:pt x="0" y="34"/>
                    <a:pt x="0" y="34"/>
                  </a:cubicBezTo>
                  <a:cubicBezTo>
                    <a:pt x="0" y="69"/>
                    <a:pt x="0" y="69"/>
                    <a:pt x="0" y="69"/>
                  </a:cubicBezTo>
                  <a:cubicBezTo>
                    <a:pt x="1" y="69"/>
                    <a:pt x="1" y="69"/>
                    <a:pt x="1" y="69"/>
                  </a:cubicBezTo>
                  <a:cubicBezTo>
                    <a:pt x="9" y="119"/>
                    <a:pt x="112" y="158"/>
                    <a:pt x="238" y="158"/>
                  </a:cubicBezTo>
                  <a:cubicBezTo>
                    <a:pt x="364" y="158"/>
                    <a:pt x="467" y="119"/>
                    <a:pt x="476" y="69"/>
                  </a:cubicBezTo>
                  <a:cubicBezTo>
                    <a:pt x="476" y="69"/>
                    <a:pt x="476" y="69"/>
                    <a:pt x="476" y="69"/>
                  </a:cubicBezTo>
                  <a:cubicBezTo>
                    <a:pt x="476" y="34"/>
                    <a:pt x="476" y="34"/>
                    <a:pt x="476" y="34"/>
                  </a:cubicBezTo>
                  <a:cubicBezTo>
                    <a:pt x="476" y="34"/>
                    <a:pt x="476" y="34"/>
                    <a:pt x="476" y="34"/>
                  </a:cubicBezTo>
                  <a:cubicBezTo>
                    <a:pt x="476" y="32"/>
                    <a:pt x="476" y="30"/>
                    <a:pt x="476" y="27"/>
                  </a:cubicBezTo>
                  <a:cubicBezTo>
                    <a:pt x="476" y="18"/>
                    <a:pt x="473" y="8"/>
                    <a:pt x="467" y="0"/>
                  </a:cubicBezTo>
                  <a:cubicBezTo>
                    <a:pt x="437" y="40"/>
                    <a:pt x="346" y="69"/>
                    <a:pt x="238"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effectLst/>
                <a:uLnTx/>
                <a:uFillTx/>
                <a:latin typeface="Porsche Next TT"/>
              </a:endParaRPr>
            </a:p>
          </p:txBody>
        </p:sp>
        <p:sp>
          <p:nvSpPr>
            <p:cNvPr id="45" name="Freeform 48">
              <a:extLst>
                <a:ext uri="{FF2B5EF4-FFF2-40B4-BE49-F238E27FC236}">
                  <a16:creationId xmlns:a16="http://schemas.microsoft.com/office/drawing/2014/main" id="{E13EC987-11F6-2566-C390-17E64537E464}"/>
                </a:ext>
              </a:extLst>
            </p:cNvPr>
            <p:cNvSpPr>
              <a:spLocks/>
            </p:cNvSpPr>
            <p:nvPr/>
          </p:nvSpPr>
          <p:spPr bwMode="auto">
            <a:xfrm>
              <a:off x="2480" y="1524"/>
              <a:ext cx="1277" cy="584"/>
            </a:xfrm>
            <a:custGeom>
              <a:avLst/>
              <a:gdLst>
                <a:gd name="T0" fmla="*/ 476 w 476"/>
                <a:gd name="T1" fmla="*/ 93 h 218"/>
                <a:gd name="T2" fmla="*/ 238 w 476"/>
                <a:gd name="T3" fmla="*/ 0 h 218"/>
                <a:gd name="T4" fmla="*/ 0 w 476"/>
                <a:gd name="T5" fmla="*/ 93 h 218"/>
                <a:gd name="T6" fmla="*/ 1 w 476"/>
                <a:gd name="T7" fmla="*/ 99 h 218"/>
                <a:gd name="T8" fmla="*/ 0 w 476"/>
                <a:gd name="T9" fmla="*/ 99 h 218"/>
                <a:gd name="T10" fmla="*/ 0 w 476"/>
                <a:gd name="T11" fmla="*/ 132 h 218"/>
                <a:gd name="T12" fmla="*/ 1 w 476"/>
                <a:gd name="T13" fmla="*/ 132 h 218"/>
                <a:gd name="T14" fmla="*/ 238 w 476"/>
                <a:gd name="T15" fmla="*/ 218 h 218"/>
                <a:gd name="T16" fmla="*/ 476 w 476"/>
                <a:gd name="T17" fmla="*/ 132 h 218"/>
                <a:gd name="T18" fmla="*/ 476 w 476"/>
                <a:gd name="T19" fmla="*/ 132 h 218"/>
                <a:gd name="T20" fmla="*/ 476 w 476"/>
                <a:gd name="T21" fmla="*/ 99 h 218"/>
                <a:gd name="T22" fmla="*/ 476 w 476"/>
                <a:gd name="T23" fmla="*/ 99 h 218"/>
                <a:gd name="T24" fmla="*/ 476 w 476"/>
                <a:gd name="T25" fmla="*/ 9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6" h="218">
                  <a:moveTo>
                    <a:pt x="476" y="93"/>
                  </a:moveTo>
                  <a:cubicBezTo>
                    <a:pt x="476" y="42"/>
                    <a:pt x="370" y="0"/>
                    <a:pt x="238" y="0"/>
                  </a:cubicBezTo>
                  <a:cubicBezTo>
                    <a:pt x="107" y="0"/>
                    <a:pt x="0" y="42"/>
                    <a:pt x="0" y="93"/>
                  </a:cubicBezTo>
                  <a:cubicBezTo>
                    <a:pt x="0" y="95"/>
                    <a:pt x="0" y="97"/>
                    <a:pt x="1" y="99"/>
                  </a:cubicBezTo>
                  <a:cubicBezTo>
                    <a:pt x="0" y="99"/>
                    <a:pt x="0" y="99"/>
                    <a:pt x="0" y="99"/>
                  </a:cubicBezTo>
                  <a:cubicBezTo>
                    <a:pt x="0" y="132"/>
                    <a:pt x="0" y="132"/>
                    <a:pt x="0" y="132"/>
                  </a:cubicBezTo>
                  <a:cubicBezTo>
                    <a:pt x="1" y="132"/>
                    <a:pt x="1" y="132"/>
                    <a:pt x="1" y="132"/>
                  </a:cubicBezTo>
                  <a:cubicBezTo>
                    <a:pt x="9" y="180"/>
                    <a:pt x="112" y="218"/>
                    <a:pt x="238" y="218"/>
                  </a:cubicBezTo>
                  <a:cubicBezTo>
                    <a:pt x="364" y="218"/>
                    <a:pt x="467" y="180"/>
                    <a:pt x="476" y="132"/>
                  </a:cubicBezTo>
                  <a:cubicBezTo>
                    <a:pt x="476" y="132"/>
                    <a:pt x="476" y="132"/>
                    <a:pt x="476" y="132"/>
                  </a:cubicBezTo>
                  <a:cubicBezTo>
                    <a:pt x="476" y="99"/>
                    <a:pt x="476" y="99"/>
                    <a:pt x="476" y="99"/>
                  </a:cubicBezTo>
                  <a:cubicBezTo>
                    <a:pt x="476" y="99"/>
                    <a:pt x="476" y="99"/>
                    <a:pt x="476" y="99"/>
                  </a:cubicBezTo>
                  <a:cubicBezTo>
                    <a:pt x="476" y="97"/>
                    <a:pt x="476" y="95"/>
                    <a:pt x="476" y="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effectLst/>
                <a:uLnTx/>
                <a:uFillTx/>
                <a:latin typeface="Porsche Next TT"/>
              </a:endParaRPr>
            </a:p>
          </p:txBody>
        </p:sp>
      </p:grpSp>
      <p:sp>
        <p:nvSpPr>
          <p:cNvPr id="24" name="Freeform 9">
            <a:extLst>
              <a:ext uri="{FF2B5EF4-FFF2-40B4-BE49-F238E27FC236}">
                <a16:creationId xmlns:a16="http://schemas.microsoft.com/office/drawing/2014/main" id="{C7E4D95F-20FC-09E2-ECB0-BF11D0102A45}"/>
              </a:ext>
            </a:extLst>
          </p:cNvPr>
          <p:cNvSpPr>
            <a:spLocks/>
          </p:cNvSpPr>
          <p:nvPr/>
        </p:nvSpPr>
        <p:spPr bwMode="auto">
          <a:xfrm>
            <a:off x="10386288" y="4470922"/>
            <a:ext cx="200675" cy="286142"/>
          </a:xfrm>
          <a:custGeom>
            <a:avLst/>
            <a:gdLst>
              <a:gd name="T0" fmla="*/ 268 w 268"/>
              <a:gd name="T1" fmla="*/ 58 h 384"/>
              <a:gd name="T2" fmla="*/ 196 w 268"/>
              <a:gd name="T3" fmla="*/ 58 h 384"/>
              <a:gd name="T4" fmla="*/ 123 w 268"/>
              <a:gd name="T5" fmla="*/ 57 h 384"/>
              <a:gd name="T6" fmla="*/ 50 w 268"/>
              <a:gd name="T7" fmla="*/ 0 h 384"/>
              <a:gd name="T8" fmla="*/ 0 w 268"/>
              <a:gd name="T9" fmla="*/ 228 h 384"/>
              <a:gd name="T10" fmla="*/ 60 w 268"/>
              <a:gd name="T11" fmla="*/ 245 h 384"/>
              <a:gd name="T12" fmla="*/ 11 w 268"/>
              <a:gd name="T13" fmla="*/ 267 h 384"/>
              <a:gd name="T14" fmla="*/ 11 w 268"/>
              <a:gd name="T15" fmla="*/ 281 h 384"/>
              <a:gd name="T16" fmla="*/ 17 w 268"/>
              <a:gd name="T17" fmla="*/ 314 h 384"/>
              <a:gd name="T18" fmla="*/ 23 w 268"/>
              <a:gd name="T19" fmla="*/ 281 h 384"/>
              <a:gd name="T20" fmla="*/ 23 w 268"/>
              <a:gd name="T21" fmla="*/ 271 h 384"/>
              <a:gd name="T22" fmla="*/ 72 w 268"/>
              <a:gd name="T23" fmla="*/ 250 h 384"/>
              <a:gd name="T24" fmla="*/ 108 w 268"/>
              <a:gd name="T25" fmla="*/ 228 h 384"/>
              <a:gd name="T26" fmla="*/ 56 w 268"/>
              <a:gd name="T27" fmla="*/ 303 h 384"/>
              <a:gd name="T28" fmla="*/ 52 w 268"/>
              <a:gd name="T29" fmla="*/ 325 h 384"/>
              <a:gd name="T30" fmla="*/ 58 w 268"/>
              <a:gd name="T31" fmla="*/ 358 h 384"/>
              <a:gd name="T32" fmla="*/ 64 w 268"/>
              <a:gd name="T33" fmla="*/ 325 h 384"/>
              <a:gd name="T34" fmla="*/ 116 w 268"/>
              <a:gd name="T35" fmla="*/ 293 h 384"/>
              <a:gd name="T36" fmla="*/ 120 w 268"/>
              <a:gd name="T37" fmla="*/ 228 h 384"/>
              <a:gd name="T38" fmla="*/ 136 w 268"/>
              <a:gd name="T39" fmla="*/ 337 h 384"/>
              <a:gd name="T40" fmla="*/ 142 w 268"/>
              <a:gd name="T41" fmla="*/ 369 h 384"/>
              <a:gd name="T42" fmla="*/ 148 w 268"/>
              <a:gd name="T43" fmla="*/ 337 h 384"/>
              <a:gd name="T44" fmla="*/ 168 w 268"/>
              <a:gd name="T45" fmla="*/ 228 h 384"/>
              <a:gd name="T46" fmla="*/ 171 w 268"/>
              <a:gd name="T47" fmla="*/ 307 h 384"/>
              <a:gd name="T48" fmla="*/ 212 w 268"/>
              <a:gd name="T49" fmla="*/ 350 h 384"/>
              <a:gd name="T50" fmla="*/ 217 w 268"/>
              <a:gd name="T51" fmla="*/ 384 h 384"/>
              <a:gd name="T52" fmla="*/ 224 w 268"/>
              <a:gd name="T53" fmla="*/ 351 h 384"/>
              <a:gd name="T54" fmla="*/ 220 w 268"/>
              <a:gd name="T55" fmla="*/ 318 h 384"/>
              <a:gd name="T56" fmla="*/ 180 w 268"/>
              <a:gd name="T57" fmla="*/ 228 h 384"/>
              <a:gd name="T58" fmla="*/ 223 w 268"/>
              <a:gd name="T59" fmla="*/ 266 h 384"/>
              <a:gd name="T60" fmla="*/ 229 w 268"/>
              <a:gd name="T61" fmla="*/ 299 h 384"/>
              <a:gd name="T62" fmla="*/ 235 w 268"/>
              <a:gd name="T63" fmla="*/ 266 h 384"/>
              <a:gd name="T64" fmla="*/ 268 w 268"/>
              <a:gd name="T65" fmla="*/ 228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8" h="384">
                <a:moveTo>
                  <a:pt x="268" y="228"/>
                </a:moveTo>
                <a:cubicBezTo>
                  <a:pt x="268" y="58"/>
                  <a:pt x="268" y="58"/>
                  <a:pt x="268" y="58"/>
                </a:cubicBezTo>
                <a:cubicBezTo>
                  <a:pt x="196" y="106"/>
                  <a:pt x="196" y="106"/>
                  <a:pt x="196" y="106"/>
                </a:cubicBezTo>
                <a:cubicBezTo>
                  <a:pt x="196" y="58"/>
                  <a:pt x="196" y="58"/>
                  <a:pt x="196" y="58"/>
                </a:cubicBezTo>
                <a:cubicBezTo>
                  <a:pt x="123" y="106"/>
                  <a:pt x="123" y="106"/>
                  <a:pt x="123" y="106"/>
                </a:cubicBezTo>
                <a:cubicBezTo>
                  <a:pt x="123" y="57"/>
                  <a:pt x="123" y="57"/>
                  <a:pt x="123" y="57"/>
                </a:cubicBezTo>
                <a:cubicBezTo>
                  <a:pt x="50" y="104"/>
                  <a:pt x="50" y="104"/>
                  <a:pt x="50" y="104"/>
                </a:cubicBezTo>
                <a:cubicBezTo>
                  <a:pt x="50" y="0"/>
                  <a:pt x="50" y="0"/>
                  <a:pt x="50" y="0"/>
                </a:cubicBezTo>
                <a:cubicBezTo>
                  <a:pt x="0" y="0"/>
                  <a:pt x="0" y="0"/>
                  <a:pt x="0" y="0"/>
                </a:cubicBezTo>
                <a:cubicBezTo>
                  <a:pt x="0" y="228"/>
                  <a:pt x="0" y="228"/>
                  <a:pt x="0" y="228"/>
                </a:cubicBezTo>
                <a:cubicBezTo>
                  <a:pt x="60" y="228"/>
                  <a:pt x="60" y="228"/>
                  <a:pt x="60" y="228"/>
                </a:cubicBezTo>
                <a:cubicBezTo>
                  <a:pt x="60" y="245"/>
                  <a:pt x="60" y="245"/>
                  <a:pt x="60" y="245"/>
                </a:cubicBezTo>
                <a:cubicBezTo>
                  <a:pt x="15" y="261"/>
                  <a:pt x="15" y="261"/>
                  <a:pt x="15" y="261"/>
                </a:cubicBezTo>
                <a:cubicBezTo>
                  <a:pt x="13" y="262"/>
                  <a:pt x="11" y="264"/>
                  <a:pt x="11" y="267"/>
                </a:cubicBezTo>
                <a:cubicBezTo>
                  <a:pt x="11" y="270"/>
                  <a:pt x="11" y="273"/>
                  <a:pt x="11" y="276"/>
                </a:cubicBezTo>
                <a:cubicBezTo>
                  <a:pt x="11" y="278"/>
                  <a:pt x="11" y="280"/>
                  <a:pt x="11" y="281"/>
                </a:cubicBezTo>
                <a:cubicBezTo>
                  <a:pt x="4" y="283"/>
                  <a:pt x="0" y="290"/>
                  <a:pt x="0" y="297"/>
                </a:cubicBezTo>
                <a:cubicBezTo>
                  <a:pt x="0" y="306"/>
                  <a:pt x="7" y="314"/>
                  <a:pt x="17" y="314"/>
                </a:cubicBezTo>
                <a:cubicBezTo>
                  <a:pt x="26" y="314"/>
                  <a:pt x="34" y="306"/>
                  <a:pt x="34" y="297"/>
                </a:cubicBezTo>
                <a:cubicBezTo>
                  <a:pt x="34" y="290"/>
                  <a:pt x="29" y="284"/>
                  <a:pt x="23" y="281"/>
                </a:cubicBezTo>
                <a:cubicBezTo>
                  <a:pt x="23" y="280"/>
                  <a:pt x="23" y="278"/>
                  <a:pt x="23" y="276"/>
                </a:cubicBezTo>
                <a:cubicBezTo>
                  <a:pt x="23" y="275"/>
                  <a:pt x="23" y="273"/>
                  <a:pt x="23" y="271"/>
                </a:cubicBezTo>
                <a:cubicBezTo>
                  <a:pt x="68" y="255"/>
                  <a:pt x="68" y="255"/>
                  <a:pt x="68" y="255"/>
                </a:cubicBezTo>
                <a:cubicBezTo>
                  <a:pt x="70" y="254"/>
                  <a:pt x="72" y="252"/>
                  <a:pt x="72" y="250"/>
                </a:cubicBezTo>
                <a:cubicBezTo>
                  <a:pt x="72" y="228"/>
                  <a:pt x="72" y="228"/>
                  <a:pt x="72" y="228"/>
                </a:cubicBezTo>
                <a:cubicBezTo>
                  <a:pt x="108" y="228"/>
                  <a:pt x="108" y="228"/>
                  <a:pt x="108" y="228"/>
                </a:cubicBezTo>
                <a:cubicBezTo>
                  <a:pt x="108" y="283"/>
                  <a:pt x="108" y="283"/>
                  <a:pt x="108" y="283"/>
                </a:cubicBezTo>
                <a:cubicBezTo>
                  <a:pt x="56" y="303"/>
                  <a:pt x="56" y="303"/>
                  <a:pt x="56" y="303"/>
                </a:cubicBezTo>
                <a:cubicBezTo>
                  <a:pt x="54" y="304"/>
                  <a:pt x="52" y="306"/>
                  <a:pt x="52" y="308"/>
                </a:cubicBezTo>
                <a:cubicBezTo>
                  <a:pt x="52" y="325"/>
                  <a:pt x="52" y="325"/>
                  <a:pt x="52" y="325"/>
                </a:cubicBezTo>
                <a:cubicBezTo>
                  <a:pt x="46" y="328"/>
                  <a:pt x="41" y="334"/>
                  <a:pt x="41" y="341"/>
                </a:cubicBezTo>
                <a:cubicBezTo>
                  <a:pt x="41" y="351"/>
                  <a:pt x="49" y="358"/>
                  <a:pt x="58" y="358"/>
                </a:cubicBezTo>
                <a:cubicBezTo>
                  <a:pt x="68" y="358"/>
                  <a:pt x="75" y="351"/>
                  <a:pt x="75" y="341"/>
                </a:cubicBezTo>
                <a:cubicBezTo>
                  <a:pt x="75" y="334"/>
                  <a:pt x="70" y="327"/>
                  <a:pt x="64" y="325"/>
                </a:cubicBezTo>
                <a:cubicBezTo>
                  <a:pt x="64" y="313"/>
                  <a:pt x="64" y="313"/>
                  <a:pt x="64" y="313"/>
                </a:cubicBezTo>
                <a:cubicBezTo>
                  <a:pt x="116" y="293"/>
                  <a:pt x="116" y="293"/>
                  <a:pt x="116" y="293"/>
                </a:cubicBezTo>
                <a:cubicBezTo>
                  <a:pt x="118" y="292"/>
                  <a:pt x="120" y="290"/>
                  <a:pt x="120" y="288"/>
                </a:cubicBezTo>
                <a:cubicBezTo>
                  <a:pt x="120" y="228"/>
                  <a:pt x="120" y="228"/>
                  <a:pt x="120" y="228"/>
                </a:cubicBezTo>
                <a:cubicBezTo>
                  <a:pt x="136" y="228"/>
                  <a:pt x="136" y="228"/>
                  <a:pt x="136" y="228"/>
                </a:cubicBezTo>
                <a:cubicBezTo>
                  <a:pt x="136" y="337"/>
                  <a:pt x="136" y="337"/>
                  <a:pt x="136" y="337"/>
                </a:cubicBezTo>
                <a:cubicBezTo>
                  <a:pt x="129" y="339"/>
                  <a:pt x="125" y="345"/>
                  <a:pt x="125" y="352"/>
                </a:cubicBezTo>
                <a:cubicBezTo>
                  <a:pt x="125" y="362"/>
                  <a:pt x="132" y="369"/>
                  <a:pt x="142" y="369"/>
                </a:cubicBezTo>
                <a:cubicBezTo>
                  <a:pt x="151" y="369"/>
                  <a:pt x="159" y="362"/>
                  <a:pt x="159" y="352"/>
                </a:cubicBezTo>
                <a:cubicBezTo>
                  <a:pt x="159" y="345"/>
                  <a:pt x="154" y="339"/>
                  <a:pt x="148" y="337"/>
                </a:cubicBezTo>
                <a:cubicBezTo>
                  <a:pt x="148" y="228"/>
                  <a:pt x="148" y="228"/>
                  <a:pt x="148" y="228"/>
                </a:cubicBezTo>
                <a:cubicBezTo>
                  <a:pt x="168" y="228"/>
                  <a:pt x="168" y="228"/>
                  <a:pt x="168" y="228"/>
                </a:cubicBezTo>
                <a:cubicBezTo>
                  <a:pt x="168" y="302"/>
                  <a:pt x="168" y="302"/>
                  <a:pt x="168" y="302"/>
                </a:cubicBezTo>
                <a:cubicBezTo>
                  <a:pt x="168" y="304"/>
                  <a:pt x="169" y="306"/>
                  <a:pt x="171" y="307"/>
                </a:cubicBezTo>
                <a:cubicBezTo>
                  <a:pt x="212" y="328"/>
                  <a:pt x="212" y="328"/>
                  <a:pt x="212" y="328"/>
                </a:cubicBezTo>
                <a:cubicBezTo>
                  <a:pt x="212" y="350"/>
                  <a:pt x="212" y="350"/>
                  <a:pt x="212" y="350"/>
                </a:cubicBezTo>
                <a:cubicBezTo>
                  <a:pt x="205" y="353"/>
                  <a:pt x="200" y="359"/>
                  <a:pt x="200" y="367"/>
                </a:cubicBezTo>
                <a:cubicBezTo>
                  <a:pt x="200" y="376"/>
                  <a:pt x="208" y="384"/>
                  <a:pt x="217" y="384"/>
                </a:cubicBezTo>
                <a:cubicBezTo>
                  <a:pt x="226" y="384"/>
                  <a:pt x="234" y="376"/>
                  <a:pt x="234" y="367"/>
                </a:cubicBezTo>
                <a:cubicBezTo>
                  <a:pt x="234" y="359"/>
                  <a:pt x="230" y="353"/>
                  <a:pt x="224" y="351"/>
                </a:cubicBezTo>
                <a:cubicBezTo>
                  <a:pt x="224" y="324"/>
                  <a:pt x="224" y="324"/>
                  <a:pt x="224" y="324"/>
                </a:cubicBezTo>
                <a:cubicBezTo>
                  <a:pt x="224" y="322"/>
                  <a:pt x="222" y="319"/>
                  <a:pt x="220" y="318"/>
                </a:cubicBezTo>
                <a:cubicBezTo>
                  <a:pt x="180" y="298"/>
                  <a:pt x="180" y="298"/>
                  <a:pt x="180" y="298"/>
                </a:cubicBezTo>
                <a:cubicBezTo>
                  <a:pt x="180" y="228"/>
                  <a:pt x="180" y="228"/>
                  <a:pt x="180" y="228"/>
                </a:cubicBezTo>
                <a:cubicBezTo>
                  <a:pt x="223" y="228"/>
                  <a:pt x="223" y="228"/>
                  <a:pt x="223" y="228"/>
                </a:cubicBezTo>
                <a:cubicBezTo>
                  <a:pt x="223" y="266"/>
                  <a:pt x="223" y="266"/>
                  <a:pt x="223" y="266"/>
                </a:cubicBezTo>
                <a:cubicBezTo>
                  <a:pt x="217" y="269"/>
                  <a:pt x="212" y="275"/>
                  <a:pt x="212" y="282"/>
                </a:cubicBezTo>
                <a:cubicBezTo>
                  <a:pt x="212" y="292"/>
                  <a:pt x="220" y="299"/>
                  <a:pt x="229" y="299"/>
                </a:cubicBezTo>
                <a:cubicBezTo>
                  <a:pt x="238" y="299"/>
                  <a:pt x="246" y="292"/>
                  <a:pt x="246" y="282"/>
                </a:cubicBezTo>
                <a:cubicBezTo>
                  <a:pt x="246" y="275"/>
                  <a:pt x="241" y="269"/>
                  <a:pt x="235" y="266"/>
                </a:cubicBezTo>
                <a:cubicBezTo>
                  <a:pt x="235" y="228"/>
                  <a:pt x="235" y="228"/>
                  <a:pt x="235" y="228"/>
                </a:cubicBezTo>
                <a:lnTo>
                  <a:pt x="268" y="228"/>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effectLst/>
              <a:uLnTx/>
              <a:uFillTx/>
              <a:latin typeface="Porsche Next TT"/>
            </a:endParaRPr>
          </a:p>
        </p:txBody>
      </p:sp>
      <p:grpSp>
        <p:nvGrpSpPr>
          <p:cNvPr id="25" name="Gruppieren 141">
            <a:extLst>
              <a:ext uri="{FF2B5EF4-FFF2-40B4-BE49-F238E27FC236}">
                <a16:creationId xmlns:a16="http://schemas.microsoft.com/office/drawing/2014/main" id="{A56EE2EA-9BB8-A90F-3655-45B3E6B47463}"/>
              </a:ext>
            </a:extLst>
          </p:cNvPr>
          <p:cNvGrpSpPr/>
          <p:nvPr/>
        </p:nvGrpSpPr>
        <p:grpSpPr>
          <a:xfrm>
            <a:off x="10357019" y="3746325"/>
            <a:ext cx="259216" cy="255393"/>
            <a:chOff x="6965131" y="4670688"/>
            <a:chExt cx="684218" cy="674130"/>
          </a:xfrm>
          <a:solidFill>
            <a:schemeClr val="accent2"/>
          </a:solidFill>
        </p:grpSpPr>
        <p:sp>
          <p:nvSpPr>
            <p:cNvPr id="41" name="Freeform 36">
              <a:extLst>
                <a:ext uri="{FF2B5EF4-FFF2-40B4-BE49-F238E27FC236}">
                  <a16:creationId xmlns:a16="http://schemas.microsoft.com/office/drawing/2014/main" id="{D88E90AA-8967-E753-C9E6-33D197A89827}"/>
                </a:ext>
              </a:extLst>
            </p:cNvPr>
            <p:cNvSpPr>
              <a:spLocks noEditPoints="1"/>
            </p:cNvSpPr>
            <p:nvPr/>
          </p:nvSpPr>
          <p:spPr bwMode="auto">
            <a:xfrm>
              <a:off x="6965131" y="4670688"/>
              <a:ext cx="357782" cy="674130"/>
            </a:xfrm>
            <a:custGeom>
              <a:avLst/>
              <a:gdLst>
                <a:gd name="T0" fmla="*/ 126 w 229"/>
                <a:gd name="T1" fmla="*/ 36 h 431"/>
                <a:gd name="T2" fmla="*/ 59 w 229"/>
                <a:gd name="T3" fmla="*/ 86 h 431"/>
                <a:gd name="T4" fmla="*/ 16 w 229"/>
                <a:gd name="T5" fmla="*/ 144 h 431"/>
                <a:gd name="T6" fmla="*/ 0 w 229"/>
                <a:gd name="T7" fmla="*/ 216 h 431"/>
                <a:gd name="T8" fmla="*/ 13 w 229"/>
                <a:gd name="T9" fmla="*/ 283 h 431"/>
                <a:gd name="T10" fmla="*/ 57 w 229"/>
                <a:gd name="T11" fmla="*/ 343 h 431"/>
                <a:gd name="T12" fmla="*/ 125 w 229"/>
                <a:gd name="T13" fmla="*/ 394 h 431"/>
                <a:gd name="T14" fmla="*/ 229 w 229"/>
                <a:gd name="T15" fmla="*/ 378 h 431"/>
                <a:gd name="T16" fmla="*/ 176 w 229"/>
                <a:gd name="T17" fmla="*/ 0 h 431"/>
                <a:gd name="T18" fmla="*/ 176 w 229"/>
                <a:gd name="T19" fmla="*/ 415 h 431"/>
                <a:gd name="T20" fmla="*/ 140 w 229"/>
                <a:gd name="T21" fmla="*/ 382 h 431"/>
                <a:gd name="T22" fmla="*/ 176 w 229"/>
                <a:gd name="T23" fmla="*/ 342 h 431"/>
                <a:gd name="T24" fmla="*/ 176 w 229"/>
                <a:gd name="T25" fmla="*/ 325 h 431"/>
                <a:gd name="T26" fmla="*/ 110 w 229"/>
                <a:gd name="T27" fmla="*/ 380 h 431"/>
                <a:gd name="T28" fmla="*/ 75 w 229"/>
                <a:gd name="T29" fmla="*/ 335 h 431"/>
                <a:gd name="T30" fmla="*/ 143 w 229"/>
                <a:gd name="T31" fmla="*/ 258 h 431"/>
                <a:gd name="T32" fmla="*/ 177 w 229"/>
                <a:gd name="T33" fmla="*/ 291 h 431"/>
                <a:gd name="T34" fmla="*/ 143 w 229"/>
                <a:gd name="T35" fmla="*/ 242 h 431"/>
                <a:gd name="T36" fmla="*/ 67 w 229"/>
                <a:gd name="T37" fmla="*/ 320 h 431"/>
                <a:gd name="T38" fmla="*/ 66 w 229"/>
                <a:gd name="T39" fmla="*/ 320 h 431"/>
                <a:gd name="T40" fmla="*/ 34 w 229"/>
                <a:gd name="T41" fmla="*/ 265 h 431"/>
                <a:gd name="T42" fmla="*/ 61 w 229"/>
                <a:gd name="T43" fmla="*/ 260 h 431"/>
                <a:gd name="T44" fmla="*/ 16 w 229"/>
                <a:gd name="T45" fmla="*/ 216 h 431"/>
                <a:gd name="T46" fmla="*/ 89 w 229"/>
                <a:gd name="T47" fmla="*/ 216 h 431"/>
                <a:gd name="T48" fmla="*/ 106 w 229"/>
                <a:gd name="T49" fmla="*/ 216 h 431"/>
                <a:gd name="T50" fmla="*/ 39 w 229"/>
                <a:gd name="T51" fmla="*/ 165 h 431"/>
                <a:gd name="T52" fmla="*/ 68 w 229"/>
                <a:gd name="T53" fmla="*/ 107 h 431"/>
                <a:gd name="T54" fmla="*/ 103 w 229"/>
                <a:gd name="T55" fmla="*/ 132 h 431"/>
                <a:gd name="T56" fmla="*/ 153 w 229"/>
                <a:gd name="T57" fmla="*/ 164 h 431"/>
                <a:gd name="T58" fmla="*/ 120 w 229"/>
                <a:gd name="T59" fmla="*/ 130 h 431"/>
                <a:gd name="T60" fmla="*/ 76 w 229"/>
                <a:gd name="T61" fmla="*/ 86 h 431"/>
                <a:gd name="T62" fmla="*/ 112 w 229"/>
                <a:gd name="T63" fmla="*/ 50 h 431"/>
                <a:gd name="T64" fmla="*/ 123 w 229"/>
                <a:gd name="T65" fmla="*/ 53 h 431"/>
                <a:gd name="T66" fmla="*/ 184 w 229"/>
                <a:gd name="T67" fmla="*/ 98 h 431"/>
                <a:gd name="T68" fmla="*/ 139 w 229"/>
                <a:gd name="T69" fmla="*/ 53 h 431"/>
                <a:gd name="T70" fmla="*/ 212 w 229"/>
                <a:gd name="T71" fmla="*/ 53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9" h="431">
                  <a:moveTo>
                    <a:pt x="176" y="0"/>
                  </a:moveTo>
                  <a:cubicBezTo>
                    <a:pt x="153" y="0"/>
                    <a:pt x="133" y="15"/>
                    <a:pt x="126" y="36"/>
                  </a:cubicBezTo>
                  <a:cubicBezTo>
                    <a:pt x="122" y="34"/>
                    <a:pt x="117" y="34"/>
                    <a:pt x="112" y="34"/>
                  </a:cubicBezTo>
                  <a:cubicBezTo>
                    <a:pt x="83" y="34"/>
                    <a:pt x="59" y="57"/>
                    <a:pt x="59" y="86"/>
                  </a:cubicBezTo>
                  <a:cubicBezTo>
                    <a:pt x="59" y="88"/>
                    <a:pt x="60" y="90"/>
                    <a:pt x="60" y="92"/>
                  </a:cubicBezTo>
                  <a:cubicBezTo>
                    <a:pt x="35" y="96"/>
                    <a:pt x="16" y="117"/>
                    <a:pt x="16" y="144"/>
                  </a:cubicBezTo>
                  <a:cubicBezTo>
                    <a:pt x="16" y="154"/>
                    <a:pt x="19" y="163"/>
                    <a:pt x="24" y="172"/>
                  </a:cubicBezTo>
                  <a:cubicBezTo>
                    <a:pt x="10" y="181"/>
                    <a:pt x="0" y="197"/>
                    <a:pt x="0" y="216"/>
                  </a:cubicBezTo>
                  <a:cubicBezTo>
                    <a:pt x="0" y="232"/>
                    <a:pt x="8" y="247"/>
                    <a:pt x="20" y="257"/>
                  </a:cubicBezTo>
                  <a:cubicBezTo>
                    <a:pt x="15" y="265"/>
                    <a:pt x="13" y="274"/>
                    <a:pt x="13" y="283"/>
                  </a:cubicBezTo>
                  <a:cubicBezTo>
                    <a:pt x="13" y="310"/>
                    <a:pt x="33" y="332"/>
                    <a:pt x="58" y="336"/>
                  </a:cubicBezTo>
                  <a:cubicBezTo>
                    <a:pt x="58" y="338"/>
                    <a:pt x="57" y="341"/>
                    <a:pt x="57" y="343"/>
                  </a:cubicBezTo>
                  <a:cubicBezTo>
                    <a:pt x="57" y="372"/>
                    <a:pt x="81" y="396"/>
                    <a:pt x="110" y="396"/>
                  </a:cubicBezTo>
                  <a:cubicBezTo>
                    <a:pt x="115" y="396"/>
                    <a:pt x="120" y="395"/>
                    <a:pt x="125" y="394"/>
                  </a:cubicBezTo>
                  <a:cubicBezTo>
                    <a:pt x="132" y="415"/>
                    <a:pt x="152" y="431"/>
                    <a:pt x="176" y="431"/>
                  </a:cubicBezTo>
                  <a:cubicBezTo>
                    <a:pt x="205" y="431"/>
                    <a:pt x="229" y="407"/>
                    <a:pt x="229" y="378"/>
                  </a:cubicBezTo>
                  <a:cubicBezTo>
                    <a:pt x="229" y="53"/>
                    <a:pt x="229" y="53"/>
                    <a:pt x="229" y="53"/>
                  </a:cubicBezTo>
                  <a:cubicBezTo>
                    <a:pt x="229" y="24"/>
                    <a:pt x="205" y="0"/>
                    <a:pt x="176" y="0"/>
                  </a:cubicBezTo>
                  <a:close/>
                  <a:moveTo>
                    <a:pt x="212" y="378"/>
                  </a:moveTo>
                  <a:cubicBezTo>
                    <a:pt x="212" y="398"/>
                    <a:pt x="196" y="415"/>
                    <a:pt x="176" y="415"/>
                  </a:cubicBezTo>
                  <a:cubicBezTo>
                    <a:pt x="157" y="415"/>
                    <a:pt x="141" y="400"/>
                    <a:pt x="140" y="382"/>
                  </a:cubicBezTo>
                  <a:cubicBezTo>
                    <a:pt x="140" y="382"/>
                    <a:pt x="140" y="382"/>
                    <a:pt x="140" y="382"/>
                  </a:cubicBezTo>
                  <a:cubicBezTo>
                    <a:pt x="139" y="381"/>
                    <a:pt x="139" y="379"/>
                    <a:pt x="139" y="378"/>
                  </a:cubicBezTo>
                  <a:cubicBezTo>
                    <a:pt x="139" y="358"/>
                    <a:pt x="156" y="342"/>
                    <a:pt x="176" y="342"/>
                  </a:cubicBezTo>
                  <a:cubicBezTo>
                    <a:pt x="180" y="342"/>
                    <a:pt x="184" y="338"/>
                    <a:pt x="184" y="334"/>
                  </a:cubicBezTo>
                  <a:cubicBezTo>
                    <a:pt x="184" y="329"/>
                    <a:pt x="180" y="325"/>
                    <a:pt x="176" y="325"/>
                  </a:cubicBezTo>
                  <a:cubicBezTo>
                    <a:pt x="147" y="325"/>
                    <a:pt x="123" y="349"/>
                    <a:pt x="123" y="378"/>
                  </a:cubicBezTo>
                  <a:cubicBezTo>
                    <a:pt x="119" y="379"/>
                    <a:pt x="115" y="380"/>
                    <a:pt x="110" y="380"/>
                  </a:cubicBezTo>
                  <a:cubicBezTo>
                    <a:pt x="90" y="380"/>
                    <a:pt x="74" y="363"/>
                    <a:pt x="74" y="343"/>
                  </a:cubicBezTo>
                  <a:cubicBezTo>
                    <a:pt x="74" y="341"/>
                    <a:pt x="74" y="338"/>
                    <a:pt x="75" y="335"/>
                  </a:cubicBezTo>
                  <a:cubicBezTo>
                    <a:pt x="100" y="331"/>
                    <a:pt x="118" y="309"/>
                    <a:pt x="118" y="283"/>
                  </a:cubicBezTo>
                  <a:cubicBezTo>
                    <a:pt x="118" y="269"/>
                    <a:pt x="130" y="258"/>
                    <a:pt x="143" y="258"/>
                  </a:cubicBezTo>
                  <a:cubicBezTo>
                    <a:pt x="157" y="258"/>
                    <a:pt x="169" y="269"/>
                    <a:pt x="169" y="283"/>
                  </a:cubicBezTo>
                  <a:cubicBezTo>
                    <a:pt x="169" y="288"/>
                    <a:pt x="172" y="291"/>
                    <a:pt x="177" y="291"/>
                  </a:cubicBezTo>
                  <a:cubicBezTo>
                    <a:pt x="181" y="291"/>
                    <a:pt x="185" y="288"/>
                    <a:pt x="185" y="283"/>
                  </a:cubicBezTo>
                  <a:cubicBezTo>
                    <a:pt x="185" y="261"/>
                    <a:pt x="166" y="242"/>
                    <a:pt x="143" y="242"/>
                  </a:cubicBezTo>
                  <a:cubicBezTo>
                    <a:pt x="121" y="242"/>
                    <a:pt x="102" y="261"/>
                    <a:pt x="102" y="283"/>
                  </a:cubicBezTo>
                  <a:cubicBezTo>
                    <a:pt x="102" y="303"/>
                    <a:pt x="87" y="319"/>
                    <a:pt x="67" y="320"/>
                  </a:cubicBezTo>
                  <a:cubicBezTo>
                    <a:pt x="67" y="320"/>
                    <a:pt x="66" y="320"/>
                    <a:pt x="66" y="320"/>
                  </a:cubicBezTo>
                  <a:cubicBezTo>
                    <a:pt x="66" y="320"/>
                    <a:pt x="66" y="320"/>
                    <a:pt x="66" y="320"/>
                  </a:cubicBezTo>
                  <a:cubicBezTo>
                    <a:pt x="45" y="320"/>
                    <a:pt x="29" y="304"/>
                    <a:pt x="29" y="283"/>
                  </a:cubicBezTo>
                  <a:cubicBezTo>
                    <a:pt x="29" y="277"/>
                    <a:pt x="31" y="270"/>
                    <a:pt x="34" y="265"/>
                  </a:cubicBezTo>
                  <a:cubicBezTo>
                    <a:pt x="40" y="267"/>
                    <a:pt x="46" y="268"/>
                    <a:pt x="53" y="268"/>
                  </a:cubicBezTo>
                  <a:cubicBezTo>
                    <a:pt x="57" y="268"/>
                    <a:pt x="61" y="265"/>
                    <a:pt x="61" y="260"/>
                  </a:cubicBezTo>
                  <a:cubicBezTo>
                    <a:pt x="61" y="256"/>
                    <a:pt x="57" y="252"/>
                    <a:pt x="53" y="252"/>
                  </a:cubicBezTo>
                  <a:cubicBezTo>
                    <a:pt x="33" y="252"/>
                    <a:pt x="16" y="236"/>
                    <a:pt x="16" y="216"/>
                  </a:cubicBezTo>
                  <a:cubicBezTo>
                    <a:pt x="16" y="195"/>
                    <a:pt x="33" y="179"/>
                    <a:pt x="53" y="179"/>
                  </a:cubicBezTo>
                  <a:cubicBezTo>
                    <a:pt x="73" y="179"/>
                    <a:pt x="89" y="195"/>
                    <a:pt x="89" y="216"/>
                  </a:cubicBezTo>
                  <a:cubicBezTo>
                    <a:pt x="89" y="220"/>
                    <a:pt x="93" y="224"/>
                    <a:pt x="98" y="224"/>
                  </a:cubicBezTo>
                  <a:cubicBezTo>
                    <a:pt x="102" y="224"/>
                    <a:pt x="106" y="220"/>
                    <a:pt x="106" y="216"/>
                  </a:cubicBezTo>
                  <a:cubicBezTo>
                    <a:pt x="106" y="187"/>
                    <a:pt x="82" y="163"/>
                    <a:pt x="53" y="163"/>
                  </a:cubicBezTo>
                  <a:cubicBezTo>
                    <a:pt x="48" y="163"/>
                    <a:pt x="43" y="164"/>
                    <a:pt x="39" y="165"/>
                  </a:cubicBezTo>
                  <a:cubicBezTo>
                    <a:pt x="34" y="159"/>
                    <a:pt x="32" y="151"/>
                    <a:pt x="32" y="144"/>
                  </a:cubicBezTo>
                  <a:cubicBezTo>
                    <a:pt x="32" y="123"/>
                    <a:pt x="48" y="107"/>
                    <a:pt x="68" y="107"/>
                  </a:cubicBezTo>
                  <a:cubicBezTo>
                    <a:pt x="69" y="107"/>
                    <a:pt x="69" y="107"/>
                    <a:pt x="69" y="107"/>
                  </a:cubicBezTo>
                  <a:cubicBezTo>
                    <a:pt x="84" y="107"/>
                    <a:pt x="101" y="117"/>
                    <a:pt x="103" y="132"/>
                  </a:cubicBezTo>
                  <a:cubicBezTo>
                    <a:pt x="107" y="156"/>
                    <a:pt x="123" y="172"/>
                    <a:pt x="145" y="172"/>
                  </a:cubicBezTo>
                  <a:cubicBezTo>
                    <a:pt x="149" y="172"/>
                    <a:pt x="153" y="169"/>
                    <a:pt x="153" y="164"/>
                  </a:cubicBezTo>
                  <a:cubicBezTo>
                    <a:pt x="153" y="160"/>
                    <a:pt x="149" y="156"/>
                    <a:pt x="145" y="156"/>
                  </a:cubicBezTo>
                  <a:cubicBezTo>
                    <a:pt x="130" y="156"/>
                    <a:pt x="121" y="143"/>
                    <a:pt x="120" y="130"/>
                  </a:cubicBezTo>
                  <a:cubicBezTo>
                    <a:pt x="117" y="110"/>
                    <a:pt x="98" y="94"/>
                    <a:pt x="76" y="91"/>
                  </a:cubicBezTo>
                  <a:cubicBezTo>
                    <a:pt x="76" y="90"/>
                    <a:pt x="76" y="88"/>
                    <a:pt x="76" y="86"/>
                  </a:cubicBezTo>
                  <a:cubicBezTo>
                    <a:pt x="76" y="77"/>
                    <a:pt x="80" y="67"/>
                    <a:pt x="86" y="61"/>
                  </a:cubicBezTo>
                  <a:cubicBezTo>
                    <a:pt x="93" y="54"/>
                    <a:pt x="103" y="50"/>
                    <a:pt x="112" y="50"/>
                  </a:cubicBezTo>
                  <a:cubicBezTo>
                    <a:pt x="116" y="50"/>
                    <a:pt x="120" y="50"/>
                    <a:pt x="123" y="52"/>
                  </a:cubicBezTo>
                  <a:cubicBezTo>
                    <a:pt x="123" y="52"/>
                    <a:pt x="123" y="53"/>
                    <a:pt x="123" y="53"/>
                  </a:cubicBezTo>
                  <a:cubicBezTo>
                    <a:pt x="123" y="82"/>
                    <a:pt x="147" y="106"/>
                    <a:pt x="176" y="106"/>
                  </a:cubicBezTo>
                  <a:cubicBezTo>
                    <a:pt x="180" y="106"/>
                    <a:pt x="184" y="102"/>
                    <a:pt x="184" y="98"/>
                  </a:cubicBezTo>
                  <a:cubicBezTo>
                    <a:pt x="184" y="93"/>
                    <a:pt x="180" y="90"/>
                    <a:pt x="176" y="90"/>
                  </a:cubicBezTo>
                  <a:cubicBezTo>
                    <a:pt x="156" y="90"/>
                    <a:pt x="139" y="73"/>
                    <a:pt x="139" y="53"/>
                  </a:cubicBezTo>
                  <a:cubicBezTo>
                    <a:pt x="139" y="33"/>
                    <a:pt x="156" y="17"/>
                    <a:pt x="176" y="17"/>
                  </a:cubicBezTo>
                  <a:cubicBezTo>
                    <a:pt x="196" y="17"/>
                    <a:pt x="212" y="33"/>
                    <a:pt x="212" y="53"/>
                  </a:cubicBezTo>
                  <a:lnTo>
                    <a:pt x="212" y="378"/>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effectLst/>
                <a:uLnTx/>
                <a:uFillTx/>
                <a:latin typeface="Porsche Next TT"/>
              </a:endParaRPr>
            </a:p>
          </p:txBody>
        </p:sp>
        <p:sp>
          <p:nvSpPr>
            <p:cNvPr id="42" name="Freihandform 143">
              <a:extLst>
                <a:ext uri="{FF2B5EF4-FFF2-40B4-BE49-F238E27FC236}">
                  <a16:creationId xmlns:a16="http://schemas.microsoft.com/office/drawing/2014/main" id="{534FF577-E478-F26E-3142-2E58C52E724A}"/>
                </a:ext>
              </a:extLst>
            </p:cNvPr>
            <p:cNvSpPr>
              <a:spLocks/>
            </p:cNvSpPr>
            <p:nvPr/>
          </p:nvSpPr>
          <p:spPr bwMode="auto">
            <a:xfrm rot="16200000">
              <a:off x="7241215" y="4887319"/>
              <a:ext cx="515246" cy="301022"/>
            </a:xfrm>
            <a:custGeom>
              <a:avLst/>
              <a:gdLst>
                <a:gd name="connsiteX0" fmla="*/ 537631 w 593082"/>
                <a:gd name="connsiteY0" fmla="*/ 0 h 346496"/>
                <a:gd name="connsiteX1" fmla="*/ 566562 w 593082"/>
                <a:gd name="connsiteY1" fmla="*/ 0 h 346496"/>
                <a:gd name="connsiteX2" fmla="*/ 566562 w 593082"/>
                <a:gd name="connsiteY2" fmla="*/ 10679 h 346496"/>
                <a:gd name="connsiteX3" fmla="*/ 566562 w 593082"/>
                <a:gd name="connsiteY3" fmla="*/ 63387 h 346496"/>
                <a:gd name="connsiteX4" fmla="*/ 593082 w 593082"/>
                <a:gd name="connsiteY4" fmla="*/ 101775 h 346496"/>
                <a:gd name="connsiteX5" fmla="*/ 552097 w 593082"/>
                <a:gd name="connsiteY5" fmla="*/ 142562 h 346496"/>
                <a:gd name="connsiteX6" fmla="*/ 511111 w 593082"/>
                <a:gd name="connsiteY6" fmla="*/ 101775 h 346496"/>
                <a:gd name="connsiteX7" fmla="*/ 537631 w 593082"/>
                <a:gd name="connsiteY7" fmla="*/ 63387 h 346496"/>
                <a:gd name="connsiteX8" fmla="*/ 537631 w 593082"/>
                <a:gd name="connsiteY8" fmla="*/ 24924 h 346496"/>
                <a:gd name="connsiteX9" fmla="*/ 405032 w 593082"/>
                <a:gd name="connsiteY9" fmla="*/ 0 h 346496"/>
                <a:gd name="connsiteX10" fmla="*/ 433963 w 593082"/>
                <a:gd name="connsiteY10" fmla="*/ 0 h 346496"/>
                <a:gd name="connsiteX11" fmla="*/ 433963 w 593082"/>
                <a:gd name="connsiteY11" fmla="*/ 13219 h 346496"/>
                <a:gd name="connsiteX12" fmla="*/ 433963 w 593082"/>
                <a:gd name="connsiteY12" fmla="*/ 140163 h 346496"/>
                <a:gd name="connsiteX13" fmla="*/ 530399 w 593082"/>
                <a:gd name="connsiteY13" fmla="*/ 188147 h 346496"/>
                <a:gd name="connsiteX14" fmla="*/ 540042 w 593082"/>
                <a:gd name="connsiteY14" fmla="*/ 202542 h 346496"/>
                <a:gd name="connsiteX15" fmla="*/ 540042 w 593082"/>
                <a:gd name="connsiteY15" fmla="*/ 267322 h 346496"/>
                <a:gd name="connsiteX16" fmla="*/ 564151 w 593082"/>
                <a:gd name="connsiteY16" fmla="*/ 305709 h 346496"/>
                <a:gd name="connsiteX17" fmla="*/ 523166 w 593082"/>
                <a:gd name="connsiteY17" fmla="*/ 346496 h 346496"/>
                <a:gd name="connsiteX18" fmla="*/ 482181 w 593082"/>
                <a:gd name="connsiteY18" fmla="*/ 305709 h 346496"/>
                <a:gd name="connsiteX19" fmla="*/ 511111 w 593082"/>
                <a:gd name="connsiteY19" fmla="*/ 264922 h 346496"/>
                <a:gd name="connsiteX20" fmla="*/ 511111 w 593082"/>
                <a:gd name="connsiteY20" fmla="*/ 212139 h 346496"/>
                <a:gd name="connsiteX21" fmla="*/ 412264 w 593082"/>
                <a:gd name="connsiteY21" fmla="*/ 161756 h 346496"/>
                <a:gd name="connsiteX22" fmla="*/ 405032 w 593082"/>
                <a:gd name="connsiteY22" fmla="*/ 149759 h 346496"/>
                <a:gd name="connsiteX23" fmla="*/ 405032 w 593082"/>
                <a:gd name="connsiteY23" fmla="*/ 30819 h 346496"/>
                <a:gd name="connsiteX24" fmla="*/ 327883 w 593082"/>
                <a:gd name="connsiteY24" fmla="*/ 0 h 346496"/>
                <a:gd name="connsiteX25" fmla="*/ 356814 w 593082"/>
                <a:gd name="connsiteY25" fmla="*/ 0 h 346496"/>
                <a:gd name="connsiteX26" fmla="*/ 356814 w 593082"/>
                <a:gd name="connsiteY26" fmla="*/ 4906 h 346496"/>
                <a:gd name="connsiteX27" fmla="*/ 356814 w 593082"/>
                <a:gd name="connsiteY27" fmla="*/ 233732 h 346496"/>
                <a:gd name="connsiteX28" fmla="*/ 383334 w 593082"/>
                <a:gd name="connsiteY28" fmla="*/ 269721 h 346496"/>
                <a:gd name="connsiteX29" fmla="*/ 342348 w 593082"/>
                <a:gd name="connsiteY29" fmla="*/ 310508 h 346496"/>
                <a:gd name="connsiteX30" fmla="*/ 301363 w 593082"/>
                <a:gd name="connsiteY30" fmla="*/ 269721 h 346496"/>
                <a:gd name="connsiteX31" fmla="*/ 327883 w 593082"/>
                <a:gd name="connsiteY31" fmla="*/ 233732 h 346496"/>
                <a:gd name="connsiteX32" fmla="*/ 327883 w 593082"/>
                <a:gd name="connsiteY32" fmla="*/ 58537 h 346496"/>
                <a:gd name="connsiteX33" fmla="*/ 260378 w 593082"/>
                <a:gd name="connsiteY33" fmla="*/ 0 h 346496"/>
                <a:gd name="connsiteX34" fmla="*/ 289308 w 593082"/>
                <a:gd name="connsiteY34" fmla="*/ 0 h 346496"/>
                <a:gd name="connsiteX35" fmla="*/ 289308 w 593082"/>
                <a:gd name="connsiteY35" fmla="*/ 7361 h 346496"/>
                <a:gd name="connsiteX36" fmla="*/ 289308 w 593082"/>
                <a:gd name="connsiteY36" fmla="*/ 116170 h 346496"/>
                <a:gd name="connsiteX37" fmla="*/ 279665 w 593082"/>
                <a:gd name="connsiteY37" fmla="*/ 128166 h 346496"/>
                <a:gd name="connsiteX38" fmla="*/ 154298 w 593082"/>
                <a:gd name="connsiteY38" fmla="*/ 176151 h 346496"/>
                <a:gd name="connsiteX39" fmla="*/ 154298 w 593082"/>
                <a:gd name="connsiteY39" fmla="*/ 204942 h 346496"/>
                <a:gd name="connsiteX40" fmla="*/ 180818 w 593082"/>
                <a:gd name="connsiteY40" fmla="*/ 243329 h 346496"/>
                <a:gd name="connsiteX41" fmla="*/ 139832 w 593082"/>
                <a:gd name="connsiteY41" fmla="*/ 284116 h 346496"/>
                <a:gd name="connsiteX42" fmla="*/ 98847 w 593082"/>
                <a:gd name="connsiteY42" fmla="*/ 243329 h 346496"/>
                <a:gd name="connsiteX43" fmla="*/ 125367 w 593082"/>
                <a:gd name="connsiteY43" fmla="*/ 204942 h 346496"/>
                <a:gd name="connsiteX44" fmla="*/ 125367 w 593082"/>
                <a:gd name="connsiteY44" fmla="*/ 164155 h 346496"/>
                <a:gd name="connsiteX45" fmla="*/ 135011 w 593082"/>
                <a:gd name="connsiteY45" fmla="*/ 152159 h 346496"/>
                <a:gd name="connsiteX46" fmla="*/ 260378 w 593082"/>
                <a:gd name="connsiteY46" fmla="*/ 104174 h 346496"/>
                <a:gd name="connsiteX47" fmla="*/ 260378 w 593082"/>
                <a:gd name="connsiteY47" fmla="*/ 15773 h 346496"/>
                <a:gd name="connsiteX48" fmla="*/ 144654 w 593082"/>
                <a:gd name="connsiteY48" fmla="*/ 0 h 346496"/>
                <a:gd name="connsiteX49" fmla="*/ 173585 w 593082"/>
                <a:gd name="connsiteY49" fmla="*/ 0 h 346496"/>
                <a:gd name="connsiteX50" fmla="*/ 173585 w 593082"/>
                <a:gd name="connsiteY50" fmla="*/ 25000 h 346496"/>
                <a:gd name="connsiteX51" fmla="*/ 163941 w 593082"/>
                <a:gd name="connsiteY51" fmla="*/ 36996 h 346496"/>
                <a:gd name="connsiteX52" fmla="*/ 55451 w 593082"/>
                <a:gd name="connsiteY52" fmla="*/ 75383 h 346496"/>
                <a:gd name="connsiteX53" fmla="*/ 55451 w 593082"/>
                <a:gd name="connsiteY53" fmla="*/ 87379 h 346496"/>
                <a:gd name="connsiteX54" fmla="*/ 55451 w 593082"/>
                <a:gd name="connsiteY54" fmla="*/ 99376 h 346496"/>
                <a:gd name="connsiteX55" fmla="*/ 81971 w 593082"/>
                <a:gd name="connsiteY55" fmla="*/ 137763 h 346496"/>
                <a:gd name="connsiteX56" fmla="*/ 40985 w 593082"/>
                <a:gd name="connsiteY56" fmla="*/ 178550 h 346496"/>
                <a:gd name="connsiteX57" fmla="*/ 0 w 593082"/>
                <a:gd name="connsiteY57" fmla="*/ 137763 h 346496"/>
                <a:gd name="connsiteX58" fmla="*/ 26520 w 593082"/>
                <a:gd name="connsiteY58" fmla="*/ 99376 h 346496"/>
                <a:gd name="connsiteX59" fmla="*/ 26520 w 593082"/>
                <a:gd name="connsiteY59" fmla="*/ 87379 h 346496"/>
                <a:gd name="connsiteX60" fmla="*/ 26520 w 593082"/>
                <a:gd name="connsiteY60" fmla="*/ 65786 h 346496"/>
                <a:gd name="connsiteX61" fmla="*/ 36164 w 593082"/>
                <a:gd name="connsiteY61" fmla="*/ 51391 h 346496"/>
                <a:gd name="connsiteX62" fmla="*/ 144654 w 593082"/>
                <a:gd name="connsiteY62" fmla="*/ 13003 h 346496"/>
                <a:gd name="connsiteX63" fmla="*/ 144654 w 593082"/>
                <a:gd name="connsiteY63" fmla="*/ 7905 h 346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3082" h="346496">
                  <a:moveTo>
                    <a:pt x="537631" y="0"/>
                  </a:moveTo>
                  <a:lnTo>
                    <a:pt x="566562" y="0"/>
                  </a:lnTo>
                  <a:lnTo>
                    <a:pt x="566562" y="10679"/>
                  </a:lnTo>
                  <a:cubicBezTo>
                    <a:pt x="566562" y="23500"/>
                    <a:pt x="566562" y="40595"/>
                    <a:pt x="566562" y="63387"/>
                  </a:cubicBezTo>
                  <a:cubicBezTo>
                    <a:pt x="581028" y="70585"/>
                    <a:pt x="593082" y="84980"/>
                    <a:pt x="593082" y="101775"/>
                  </a:cubicBezTo>
                  <a:cubicBezTo>
                    <a:pt x="593082" y="125767"/>
                    <a:pt x="573795" y="142562"/>
                    <a:pt x="552097" y="142562"/>
                  </a:cubicBezTo>
                  <a:cubicBezTo>
                    <a:pt x="530399" y="142562"/>
                    <a:pt x="511111" y="125767"/>
                    <a:pt x="511111" y="101775"/>
                  </a:cubicBezTo>
                  <a:cubicBezTo>
                    <a:pt x="511111" y="84980"/>
                    <a:pt x="523166" y="70585"/>
                    <a:pt x="537631" y="63387"/>
                  </a:cubicBezTo>
                  <a:cubicBezTo>
                    <a:pt x="537631" y="63387"/>
                    <a:pt x="537631" y="63387"/>
                    <a:pt x="537631" y="24924"/>
                  </a:cubicBezTo>
                  <a:close/>
                  <a:moveTo>
                    <a:pt x="405032" y="0"/>
                  </a:moveTo>
                  <a:lnTo>
                    <a:pt x="433963" y="0"/>
                  </a:lnTo>
                  <a:lnTo>
                    <a:pt x="433963" y="13219"/>
                  </a:lnTo>
                  <a:cubicBezTo>
                    <a:pt x="433963" y="37820"/>
                    <a:pt x="433963" y="77183"/>
                    <a:pt x="433963" y="140163"/>
                  </a:cubicBezTo>
                  <a:cubicBezTo>
                    <a:pt x="433963" y="140163"/>
                    <a:pt x="433963" y="140163"/>
                    <a:pt x="530399" y="188147"/>
                  </a:cubicBezTo>
                  <a:cubicBezTo>
                    <a:pt x="535220" y="190546"/>
                    <a:pt x="540042" y="197744"/>
                    <a:pt x="540042" y="202542"/>
                  </a:cubicBezTo>
                  <a:cubicBezTo>
                    <a:pt x="540042" y="202542"/>
                    <a:pt x="540042" y="202542"/>
                    <a:pt x="540042" y="267322"/>
                  </a:cubicBezTo>
                  <a:cubicBezTo>
                    <a:pt x="554508" y="272120"/>
                    <a:pt x="564151" y="286515"/>
                    <a:pt x="564151" y="305709"/>
                  </a:cubicBezTo>
                  <a:cubicBezTo>
                    <a:pt x="564151" y="327302"/>
                    <a:pt x="544864" y="346496"/>
                    <a:pt x="523166" y="346496"/>
                  </a:cubicBezTo>
                  <a:cubicBezTo>
                    <a:pt x="501468" y="346496"/>
                    <a:pt x="482181" y="327302"/>
                    <a:pt x="482181" y="305709"/>
                  </a:cubicBezTo>
                  <a:cubicBezTo>
                    <a:pt x="482181" y="286515"/>
                    <a:pt x="494235" y="272120"/>
                    <a:pt x="511111" y="264922"/>
                  </a:cubicBezTo>
                  <a:cubicBezTo>
                    <a:pt x="511111" y="264922"/>
                    <a:pt x="511111" y="264922"/>
                    <a:pt x="511111" y="212139"/>
                  </a:cubicBezTo>
                  <a:cubicBezTo>
                    <a:pt x="511111" y="212139"/>
                    <a:pt x="511111" y="212139"/>
                    <a:pt x="412264" y="161756"/>
                  </a:cubicBezTo>
                  <a:cubicBezTo>
                    <a:pt x="407443" y="159356"/>
                    <a:pt x="405032" y="154558"/>
                    <a:pt x="405032" y="149759"/>
                  </a:cubicBezTo>
                  <a:cubicBezTo>
                    <a:pt x="405032" y="149759"/>
                    <a:pt x="405032" y="149759"/>
                    <a:pt x="405032" y="30819"/>
                  </a:cubicBezTo>
                  <a:close/>
                  <a:moveTo>
                    <a:pt x="327883" y="0"/>
                  </a:moveTo>
                  <a:lnTo>
                    <a:pt x="356814" y="0"/>
                  </a:lnTo>
                  <a:lnTo>
                    <a:pt x="356814" y="4906"/>
                  </a:lnTo>
                  <a:cubicBezTo>
                    <a:pt x="356814" y="37595"/>
                    <a:pt x="356814" y="102974"/>
                    <a:pt x="356814" y="233732"/>
                  </a:cubicBezTo>
                  <a:cubicBezTo>
                    <a:pt x="371279" y="238531"/>
                    <a:pt x="383334" y="252926"/>
                    <a:pt x="383334" y="269721"/>
                  </a:cubicBezTo>
                  <a:cubicBezTo>
                    <a:pt x="383334" y="293713"/>
                    <a:pt x="364046" y="310508"/>
                    <a:pt x="342348" y="310508"/>
                  </a:cubicBezTo>
                  <a:cubicBezTo>
                    <a:pt x="318239" y="310508"/>
                    <a:pt x="301363" y="293713"/>
                    <a:pt x="301363" y="269721"/>
                  </a:cubicBezTo>
                  <a:cubicBezTo>
                    <a:pt x="301363" y="252926"/>
                    <a:pt x="311007" y="238531"/>
                    <a:pt x="327883" y="233732"/>
                  </a:cubicBezTo>
                  <a:cubicBezTo>
                    <a:pt x="327883" y="233732"/>
                    <a:pt x="327883" y="233732"/>
                    <a:pt x="327883" y="58537"/>
                  </a:cubicBezTo>
                  <a:close/>
                  <a:moveTo>
                    <a:pt x="260378" y="0"/>
                  </a:moveTo>
                  <a:lnTo>
                    <a:pt x="289308" y="0"/>
                  </a:lnTo>
                  <a:lnTo>
                    <a:pt x="289308" y="7361"/>
                  </a:lnTo>
                  <a:cubicBezTo>
                    <a:pt x="289308" y="28448"/>
                    <a:pt x="289308" y="62188"/>
                    <a:pt x="289308" y="116170"/>
                  </a:cubicBezTo>
                  <a:cubicBezTo>
                    <a:pt x="289308" y="120969"/>
                    <a:pt x="284487" y="125767"/>
                    <a:pt x="279665" y="128166"/>
                  </a:cubicBezTo>
                  <a:cubicBezTo>
                    <a:pt x="279665" y="128166"/>
                    <a:pt x="279665" y="128166"/>
                    <a:pt x="154298" y="176151"/>
                  </a:cubicBezTo>
                  <a:cubicBezTo>
                    <a:pt x="154298" y="176151"/>
                    <a:pt x="154298" y="176151"/>
                    <a:pt x="154298" y="204942"/>
                  </a:cubicBezTo>
                  <a:cubicBezTo>
                    <a:pt x="168763" y="209740"/>
                    <a:pt x="180818" y="226535"/>
                    <a:pt x="180818" y="243329"/>
                  </a:cubicBezTo>
                  <a:cubicBezTo>
                    <a:pt x="180818" y="267322"/>
                    <a:pt x="163941" y="284116"/>
                    <a:pt x="139832" y="284116"/>
                  </a:cubicBezTo>
                  <a:cubicBezTo>
                    <a:pt x="118134" y="284116"/>
                    <a:pt x="98847" y="267322"/>
                    <a:pt x="98847" y="243329"/>
                  </a:cubicBezTo>
                  <a:cubicBezTo>
                    <a:pt x="98847" y="226535"/>
                    <a:pt x="110902" y="212139"/>
                    <a:pt x="125367" y="204942"/>
                  </a:cubicBezTo>
                  <a:cubicBezTo>
                    <a:pt x="125367" y="204942"/>
                    <a:pt x="125367" y="204942"/>
                    <a:pt x="125367" y="164155"/>
                  </a:cubicBezTo>
                  <a:cubicBezTo>
                    <a:pt x="125367" y="159356"/>
                    <a:pt x="130189" y="154558"/>
                    <a:pt x="135011" y="152159"/>
                  </a:cubicBezTo>
                  <a:cubicBezTo>
                    <a:pt x="135011" y="152159"/>
                    <a:pt x="135011" y="152159"/>
                    <a:pt x="260378" y="104174"/>
                  </a:cubicBezTo>
                  <a:cubicBezTo>
                    <a:pt x="260378" y="104174"/>
                    <a:pt x="260378" y="104174"/>
                    <a:pt x="260378" y="15773"/>
                  </a:cubicBezTo>
                  <a:close/>
                  <a:moveTo>
                    <a:pt x="144654" y="0"/>
                  </a:moveTo>
                  <a:lnTo>
                    <a:pt x="173585" y="0"/>
                  </a:lnTo>
                  <a:lnTo>
                    <a:pt x="173585" y="25000"/>
                  </a:lnTo>
                  <a:cubicBezTo>
                    <a:pt x="173585" y="29798"/>
                    <a:pt x="168763" y="34596"/>
                    <a:pt x="163941" y="36996"/>
                  </a:cubicBezTo>
                  <a:cubicBezTo>
                    <a:pt x="163941" y="36996"/>
                    <a:pt x="163941" y="36996"/>
                    <a:pt x="55451" y="75383"/>
                  </a:cubicBezTo>
                  <a:cubicBezTo>
                    <a:pt x="55451" y="80182"/>
                    <a:pt x="55451" y="84980"/>
                    <a:pt x="55451" y="87379"/>
                  </a:cubicBezTo>
                  <a:cubicBezTo>
                    <a:pt x="55451" y="92178"/>
                    <a:pt x="55451" y="96976"/>
                    <a:pt x="55451" y="99376"/>
                  </a:cubicBezTo>
                  <a:cubicBezTo>
                    <a:pt x="69916" y="106573"/>
                    <a:pt x="81971" y="120969"/>
                    <a:pt x="81971" y="137763"/>
                  </a:cubicBezTo>
                  <a:cubicBezTo>
                    <a:pt x="81971" y="159356"/>
                    <a:pt x="62684" y="178550"/>
                    <a:pt x="40985" y="178550"/>
                  </a:cubicBezTo>
                  <a:cubicBezTo>
                    <a:pt x="16876" y="178550"/>
                    <a:pt x="0" y="159356"/>
                    <a:pt x="0" y="137763"/>
                  </a:cubicBezTo>
                  <a:cubicBezTo>
                    <a:pt x="0" y="120969"/>
                    <a:pt x="9644" y="104174"/>
                    <a:pt x="26520" y="99376"/>
                  </a:cubicBezTo>
                  <a:cubicBezTo>
                    <a:pt x="26520" y="96976"/>
                    <a:pt x="26520" y="92178"/>
                    <a:pt x="26520" y="87379"/>
                  </a:cubicBezTo>
                  <a:cubicBezTo>
                    <a:pt x="26520" y="80182"/>
                    <a:pt x="26520" y="72984"/>
                    <a:pt x="26520" y="65786"/>
                  </a:cubicBezTo>
                  <a:cubicBezTo>
                    <a:pt x="26520" y="58589"/>
                    <a:pt x="31342" y="53790"/>
                    <a:pt x="36164" y="51391"/>
                  </a:cubicBezTo>
                  <a:cubicBezTo>
                    <a:pt x="36164" y="51391"/>
                    <a:pt x="36164" y="51391"/>
                    <a:pt x="144654" y="13003"/>
                  </a:cubicBezTo>
                  <a:cubicBezTo>
                    <a:pt x="144654" y="13003"/>
                    <a:pt x="144654" y="13003"/>
                    <a:pt x="144654" y="7905"/>
                  </a:cubicBezTo>
                  <a:close/>
                </a:path>
              </a:pathLst>
            </a:custGeom>
            <a:grpFill/>
            <a:ln>
              <a:noFill/>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effectLst/>
                <a:uLnTx/>
                <a:uFillTx/>
                <a:latin typeface="Porsche Next TT"/>
              </a:endParaRPr>
            </a:p>
          </p:txBody>
        </p:sp>
      </p:grpSp>
      <p:sp>
        <p:nvSpPr>
          <p:cNvPr id="26" name="Content Placeholder 5">
            <a:extLst>
              <a:ext uri="{FF2B5EF4-FFF2-40B4-BE49-F238E27FC236}">
                <a16:creationId xmlns:a16="http://schemas.microsoft.com/office/drawing/2014/main" id="{88608762-B1D0-7565-F799-935BE4625346}"/>
              </a:ext>
            </a:extLst>
          </p:cNvPr>
          <p:cNvSpPr txBox="1">
            <a:spLocks/>
          </p:cNvSpPr>
          <p:nvPr/>
        </p:nvSpPr>
        <p:spPr>
          <a:xfrm>
            <a:off x="10714152" y="3811426"/>
            <a:ext cx="1138847" cy="155941"/>
          </a:xfrm>
          <a:prstGeom prst="rect">
            <a:avLst/>
          </a:prstGeom>
        </p:spPr>
        <p:txBody>
          <a:bodyPr wrap="square" lIns="0" tIns="0" rIns="0" bIns="0" anchor="ctr">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103">
              <a:spcBef>
                <a:spcPts val="1000"/>
              </a:spcBef>
              <a:buNone/>
            </a:pPr>
            <a:r>
              <a:rPr lang="en-US" sz="1100">
                <a:cs typeface="Arial" panose="020B0604020202020204" pitchFamily="34" charset="0"/>
              </a:rPr>
              <a:t>Digital models</a:t>
            </a:r>
            <a:endParaRPr lang="en-GB" sz="1050">
              <a:cs typeface="Arial" panose="020B0604020202020204" pitchFamily="34" charset="0"/>
            </a:endParaRPr>
          </a:p>
        </p:txBody>
      </p:sp>
      <p:sp>
        <p:nvSpPr>
          <p:cNvPr id="27" name="Content Placeholder 5">
            <a:extLst>
              <a:ext uri="{FF2B5EF4-FFF2-40B4-BE49-F238E27FC236}">
                <a16:creationId xmlns:a16="http://schemas.microsoft.com/office/drawing/2014/main" id="{138709E1-87AB-A631-B4AE-06B990F453D3}"/>
              </a:ext>
            </a:extLst>
          </p:cNvPr>
          <p:cNvSpPr txBox="1">
            <a:spLocks/>
          </p:cNvSpPr>
          <p:nvPr/>
        </p:nvSpPr>
        <p:spPr>
          <a:xfrm>
            <a:off x="10714152" y="4124583"/>
            <a:ext cx="1460431" cy="239489"/>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103">
              <a:spcBef>
                <a:spcPts val="1000"/>
              </a:spcBef>
              <a:buNone/>
            </a:pPr>
            <a:r>
              <a:rPr lang="en-US" sz="1100">
                <a:cs typeface="Arial" panose="020B0604020202020204" pitchFamily="34" charset="0"/>
              </a:rPr>
              <a:t>Data management</a:t>
            </a:r>
            <a:endParaRPr lang="en-GB" sz="1050">
              <a:cs typeface="Arial" panose="020B0604020202020204" pitchFamily="34" charset="0"/>
            </a:endParaRPr>
          </a:p>
        </p:txBody>
      </p:sp>
      <p:sp>
        <p:nvSpPr>
          <p:cNvPr id="28" name="Content Placeholder 5">
            <a:extLst>
              <a:ext uri="{FF2B5EF4-FFF2-40B4-BE49-F238E27FC236}">
                <a16:creationId xmlns:a16="http://schemas.microsoft.com/office/drawing/2014/main" id="{5A18FB36-6320-B782-26CA-6701A494F576}"/>
              </a:ext>
            </a:extLst>
          </p:cNvPr>
          <p:cNvSpPr txBox="1">
            <a:spLocks/>
          </p:cNvSpPr>
          <p:nvPr/>
        </p:nvSpPr>
        <p:spPr>
          <a:xfrm>
            <a:off x="10714153" y="4494249"/>
            <a:ext cx="1460432" cy="239489"/>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103">
              <a:spcBef>
                <a:spcPts val="1000"/>
              </a:spcBef>
              <a:buNone/>
            </a:pPr>
            <a:r>
              <a:rPr lang="en-US" sz="1100">
                <a:cs typeface="Arial" panose="020B0604020202020204" pitchFamily="34" charset="0"/>
              </a:rPr>
              <a:t>Data analytics</a:t>
            </a:r>
            <a:endParaRPr lang="en-GB" sz="1050">
              <a:cs typeface="Arial" panose="020B0604020202020204" pitchFamily="34" charset="0"/>
            </a:endParaRPr>
          </a:p>
        </p:txBody>
      </p:sp>
      <p:grpSp>
        <p:nvGrpSpPr>
          <p:cNvPr id="138" name="Group 137">
            <a:extLst>
              <a:ext uri="{FF2B5EF4-FFF2-40B4-BE49-F238E27FC236}">
                <a16:creationId xmlns:a16="http://schemas.microsoft.com/office/drawing/2014/main" id="{F52E208B-1939-2F3C-AD9E-E6B71314EE20}"/>
              </a:ext>
            </a:extLst>
          </p:cNvPr>
          <p:cNvGrpSpPr/>
          <p:nvPr/>
        </p:nvGrpSpPr>
        <p:grpSpPr>
          <a:xfrm>
            <a:off x="8125036" y="2170924"/>
            <a:ext cx="3132156" cy="697913"/>
            <a:chOff x="5779585" y="2044060"/>
            <a:chExt cx="3132156" cy="697913"/>
          </a:xfrm>
        </p:grpSpPr>
        <p:grpSp>
          <p:nvGrpSpPr>
            <p:cNvPr id="16" name="Group 15">
              <a:extLst>
                <a:ext uri="{FF2B5EF4-FFF2-40B4-BE49-F238E27FC236}">
                  <a16:creationId xmlns:a16="http://schemas.microsoft.com/office/drawing/2014/main" id="{3C74C029-D44B-3966-C910-97470A002F61}"/>
                </a:ext>
              </a:extLst>
            </p:cNvPr>
            <p:cNvGrpSpPr/>
            <p:nvPr/>
          </p:nvGrpSpPr>
          <p:grpSpPr>
            <a:xfrm>
              <a:off x="5779585" y="2225232"/>
              <a:ext cx="3132156" cy="320811"/>
              <a:chOff x="7845775" y="3470386"/>
              <a:chExt cx="3060000" cy="313420"/>
            </a:xfrm>
          </p:grpSpPr>
          <p:cxnSp>
            <p:nvCxnSpPr>
              <p:cNvPr id="63" name="Straight Arrow Connector 62">
                <a:extLst>
                  <a:ext uri="{FF2B5EF4-FFF2-40B4-BE49-F238E27FC236}">
                    <a16:creationId xmlns:a16="http://schemas.microsoft.com/office/drawing/2014/main" id="{D9985B71-7AC3-796F-68F0-A771285294D6}"/>
                  </a:ext>
                </a:extLst>
              </p:cNvPr>
              <p:cNvCxnSpPr/>
              <p:nvPr/>
            </p:nvCxnSpPr>
            <p:spPr>
              <a:xfrm>
                <a:off x="7845775" y="3470386"/>
                <a:ext cx="3060000" cy="0"/>
              </a:xfrm>
              <a:prstGeom prst="straightConnector1">
                <a:avLst/>
              </a:prstGeom>
              <a:ln w="57150">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E39899-C4C1-EEAB-BA38-BA1B03A7E596}"/>
                  </a:ext>
                </a:extLst>
              </p:cNvPr>
              <p:cNvCxnSpPr>
                <a:cxnSpLocks/>
              </p:cNvCxnSpPr>
              <p:nvPr/>
            </p:nvCxnSpPr>
            <p:spPr>
              <a:xfrm>
                <a:off x="7874864" y="3470386"/>
                <a:ext cx="0" cy="199120"/>
              </a:xfrm>
              <a:prstGeom prst="line">
                <a:avLst/>
              </a:prstGeom>
              <a:ln w="57150" cap="sq">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E86A6C1D-894E-80F6-8CE5-F71F8CCAA2D7}"/>
                  </a:ext>
                </a:extLst>
              </p:cNvPr>
              <p:cNvCxnSpPr>
                <a:cxnSpLocks/>
              </p:cNvCxnSpPr>
              <p:nvPr/>
            </p:nvCxnSpPr>
            <p:spPr>
              <a:xfrm>
                <a:off x="10877273" y="3470386"/>
                <a:ext cx="0" cy="313420"/>
              </a:xfrm>
              <a:prstGeom prst="line">
                <a:avLst/>
              </a:prstGeom>
              <a:ln w="57150" cap="sq">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sp>
          <p:nvSpPr>
            <p:cNvPr id="17" name="Rectangle 16">
              <a:extLst>
                <a:ext uri="{FF2B5EF4-FFF2-40B4-BE49-F238E27FC236}">
                  <a16:creationId xmlns:a16="http://schemas.microsoft.com/office/drawing/2014/main" id="{933F5BAD-C1D9-BDB0-E248-DFAE3D365AFF}"/>
                </a:ext>
              </a:extLst>
            </p:cNvPr>
            <p:cNvSpPr/>
            <p:nvPr/>
          </p:nvSpPr>
          <p:spPr>
            <a:xfrm>
              <a:off x="6939430" y="2044060"/>
              <a:ext cx="812467" cy="4528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9" name="Freeform 75">
              <a:extLst>
                <a:ext uri="{FF2B5EF4-FFF2-40B4-BE49-F238E27FC236}">
                  <a16:creationId xmlns:a16="http://schemas.microsoft.com/office/drawing/2014/main" id="{CFEF2C22-33A0-8AF4-0DFD-E46884FC10D8}"/>
                </a:ext>
              </a:extLst>
            </p:cNvPr>
            <p:cNvSpPr>
              <a:spLocks/>
            </p:cNvSpPr>
            <p:nvPr/>
          </p:nvSpPr>
          <p:spPr bwMode="auto">
            <a:xfrm>
              <a:off x="7095466" y="2044060"/>
              <a:ext cx="499630" cy="434844"/>
            </a:xfrm>
            <a:custGeom>
              <a:avLst/>
              <a:gdLst>
                <a:gd name="T0" fmla="*/ 4 w 339"/>
                <a:gd name="T1" fmla="*/ 148 h 296"/>
                <a:gd name="T2" fmla="*/ 33 w 339"/>
                <a:gd name="T3" fmla="*/ 104 h 296"/>
                <a:gd name="T4" fmla="*/ 76 w 339"/>
                <a:gd name="T5" fmla="*/ 133 h 296"/>
                <a:gd name="T6" fmla="*/ 77 w 339"/>
                <a:gd name="T7" fmla="*/ 140 h 296"/>
                <a:gd name="T8" fmla="*/ 139 w 339"/>
                <a:gd name="T9" fmla="*/ 154 h 296"/>
                <a:gd name="T10" fmla="*/ 166 w 339"/>
                <a:gd name="T11" fmla="*/ 126 h 296"/>
                <a:gd name="T12" fmla="*/ 149 w 339"/>
                <a:gd name="T13" fmla="*/ 63 h 296"/>
                <a:gd name="T14" fmla="*/ 120 w 339"/>
                <a:gd name="T15" fmla="*/ 39 h 296"/>
                <a:gd name="T16" fmla="*/ 144 w 339"/>
                <a:gd name="T17" fmla="*/ 3 h 296"/>
                <a:gd name="T18" fmla="*/ 179 w 339"/>
                <a:gd name="T19" fmla="*/ 26 h 296"/>
                <a:gd name="T20" fmla="*/ 165 w 339"/>
                <a:gd name="T21" fmla="*/ 59 h 296"/>
                <a:gd name="T22" fmla="*/ 181 w 339"/>
                <a:gd name="T23" fmla="*/ 122 h 296"/>
                <a:gd name="T24" fmla="*/ 222 w 339"/>
                <a:gd name="T25" fmla="*/ 137 h 296"/>
                <a:gd name="T26" fmla="*/ 279 w 339"/>
                <a:gd name="T27" fmla="*/ 98 h 296"/>
                <a:gd name="T28" fmla="*/ 278 w 339"/>
                <a:gd name="T29" fmla="*/ 95 h 296"/>
                <a:gd name="T30" fmla="*/ 301 w 339"/>
                <a:gd name="T31" fmla="*/ 60 h 296"/>
                <a:gd name="T32" fmla="*/ 336 w 339"/>
                <a:gd name="T33" fmla="*/ 83 h 296"/>
                <a:gd name="T34" fmla="*/ 313 w 339"/>
                <a:gd name="T35" fmla="*/ 118 h 296"/>
                <a:gd name="T36" fmla="*/ 288 w 339"/>
                <a:gd name="T37" fmla="*/ 111 h 296"/>
                <a:gd name="T38" fmla="*/ 231 w 339"/>
                <a:gd name="T39" fmla="*/ 150 h 296"/>
                <a:gd name="T40" fmla="*/ 235 w 339"/>
                <a:gd name="T41" fmla="*/ 162 h 296"/>
                <a:gd name="T42" fmla="*/ 235 w 339"/>
                <a:gd name="T43" fmla="*/ 183 h 296"/>
                <a:gd name="T44" fmla="*/ 259 w 339"/>
                <a:gd name="T45" fmla="*/ 194 h 296"/>
                <a:gd name="T46" fmla="*/ 274 w 339"/>
                <a:gd name="T47" fmla="*/ 185 h 296"/>
                <a:gd name="T48" fmla="*/ 305 w 339"/>
                <a:gd name="T49" fmla="*/ 205 h 296"/>
                <a:gd name="T50" fmla="*/ 285 w 339"/>
                <a:gd name="T51" fmla="*/ 236 h 296"/>
                <a:gd name="T52" fmla="*/ 254 w 339"/>
                <a:gd name="T53" fmla="*/ 216 h 296"/>
                <a:gd name="T54" fmla="*/ 253 w 339"/>
                <a:gd name="T55" fmla="*/ 208 h 296"/>
                <a:gd name="T56" fmla="*/ 229 w 339"/>
                <a:gd name="T57" fmla="*/ 198 h 296"/>
                <a:gd name="T58" fmla="*/ 196 w 339"/>
                <a:gd name="T59" fmla="*/ 221 h 296"/>
                <a:gd name="T60" fmla="*/ 160 w 339"/>
                <a:gd name="T61" fmla="*/ 214 h 296"/>
                <a:gd name="T62" fmla="*/ 135 w 339"/>
                <a:gd name="T63" fmla="*/ 243 h 296"/>
                <a:gd name="T64" fmla="*/ 141 w 339"/>
                <a:gd name="T65" fmla="*/ 255 h 296"/>
                <a:gd name="T66" fmla="*/ 116 w 339"/>
                <a:gd name="T67" fmla="*/ 293 h 296"/>
                <a:gd name="T68" fmla="*/ 77 w 339"/>
                <a:gd name="T69" fmla="*/ 268 h 296"/>
                <a:gd name="T70" fmla="*/ 103 w 339"/>
                <a:gd name="T71" fmla="*/ 230 h 296"/>
                <a:gd name="T72" fmla="*/ 124 w 339"/>
                <a:gd name="T73" fmla="*/ 232 h 296"/>
                <a:gd name="T74" fmla="*/ 148 w 339"/>
                <a:gd name="T75" fmla="*/ 204 h 296"/>
                <a:gd name="T76" fmla="*/ 137 w 339"/>
                <a:gd name="T77" fmla="*/ 182 h 296"/>
                <a:gd name="T78" fmla="*/ 136 w 339"/>
                <a:gd name="T79" fmla="*/ 169 h 296"/>
                <a:gd name="T80" fmla="*/ 73 w 339"/>
                <a:gd name="T81" fmla="*/ 155 h 296"/>
                <a:gd name="T82" fmla="*/ 47 w 339"/>
                <a:gd name="T83" fmla="*/ 176 h 296"/>
                <a:gd name="T84" fmla="*/ 4 w 339"/>
                <a:gd name="T85" fmla="*/ 14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9" h="296">
                  <a:moveTo>
                    <a:pt x="4" y="148"/>
                  </a:moveTo>
                  <a:cubicBezTo>
                    <a:pt x="0" y="128"/>
                    <a:pt x="13" y="108"/>
                    <a:pt x="33" y="104"/>
                  </a:cubicBezTo>
                  <a:cubicBezTo>
                    <a:pt x="52" y="100"/>
                    <a:pt x="72" y="113"/>
                    <a:pt x="76" y="133"/>
                  </a:cubicBezTo>
                  <a:cubicBezTo>
                    <a:pt x="76" y="135"/>
                    <a:pt x="77" y="138"/>
                    <a:pt x="77" y="140"/>
                  </a:cubicBezTo>
                  <a:cubicBezTo>
                    <a:pt x="139" y="154"/>
                    <a:pt x="139" y="154"/>
                    <a:pt x="139" y="154"/>
                  </a:cubicBezTo>
                  <a:cubicBezTo>
                    <a:pt x="144" y="141"/>
                    <a:pt x="154" y="131"/>
                    <a:pt x="166" y="126"/>
                  </a:cubicBezTo>
                  <a:cubicBezTo>
                    <a:pt x="149" y="63"/>
                    <a:pt x="149" y="63"/>
                    <a:pt x="149" y="63"/>
                  </a:cubicBezTo>
                  <a:cubicBezTo>
                    <a:pt x="136" y="62"/>
                    <a:pt x="123" y="53"/>
                    <a:pt x="120" y="39"/>
                  </a:cubicBezTo>
                  <a:cubicBezTo>
                    <a:pt x="117" y="22"/>
                    <a:pt x="127" y="6"/>
                    <a:pt x="144" y="3"/>
                  </a:cubicBezTo>
                  <a:cubicBezTo>
                    <a:pt x="160" y="0"/>
                    <a:pt x="176" y="10"/>
                    <a:pt x="179" y="26"/>
                  </a:cubicBezTo>
                  <a:cubicBezTo>
                    <a:pt x="182" y="39"/>
                    <a:pt x="176" y="52"/>
                    <a:pt x="165" y="59"/>
                  </a:cubicBezTo>
                  <a:cubicBezTo>
                    <a:pt x="181" y="122"/>
                    <a:pt x="181" y="122"/>
                    <a:pt x="181" y="122"/>
                  </a:cubicBezTo>
                  <a:cubicBezTo>
                    <a:pt x="197" y="120"/>
                    <a:pt x="212" y="126"/>
                    <a:pt x="222" y="137"/>
                  </a:cubicBezTo>
                  <a:cubicBezTo>
                    <a:pt x="279" y="98"/>
                    <a:pt x="279" y="98"/>
                    <a:pt x="279" y="98"/>
                  </a:cubicBezTo>
                  <a:cubicBezTo>
                    <a:pt x="278" y="97"/>
                    <a:pt x="278" y="96"/>
                    <a:pt x="278" y="95"/>
                  </a:cubicBezTo>
                  <a:cubicBezTo>
                    <a:pt x="275" y="79"/>
                    <a:pt x="285" y="63"/>
                    <a:pt x="301" y="60"/>
                  </a:cubicBezTo>
                  <a:cubicBezTo>
                    <a:pt x="317" y="57"/>
                    <a:pt x="332" y="67"/>
                    <a:pt x="336" y="83"/>
                  </a:cubicBezTo>
                  <a:cubicBezTo>
                    <a:pt x="339" y="99"/>
                    <a:pt x="329" y="115"/>
                    <a:pt x="313" y="118"/>
                  </a:cubicBezTo>
                  <a:cubicBezTo>
                    <a:pt x="303" y="120"/>
                    <a:pt x="294" y="117"/>
                    <a:pt x="288" y="111"/>
                  </a:cubicBezTo>
                  <a:cubicBezTo>
                    <a:pt x="231" y="150"/>
                    <a:pt x="231" y="150"/>
                    <a:pt x="231" y="150"/>
                  </a:cubicBezTo>
                  <a:cubicBezTo>
                    <a:pt x="233" y="154"/>
                    <a:pt x="234" y="157"/>
                    <a:pt x="235" y="162"/>
                  </a:cubicBezTo>
                  <a:cubicBezTo>
                    <a:pt x="237" y="169"/>
                    <a:pt x="236" y="176"/>
                    <a:pt x="235" y="183"/>
                  </a:cubicBezTo>
                  <a:cubicBezTo>
                    <a:pt x="259" y="194"/>
                    <a:pt x="259" y="194"/>
                    <a:pt x="259" y="194"/>
                  </a:cubicBezTo>
                  <a:cubicBezTo>
                    <a:pt x="263" y="189"/>
                    <a:pt x="268" y="186"/>
                    <a:pt x="274" y="185"/>
                  </a:cubicBezTo>
                  <a:cubicBezTo>
                    <a:pt x="288" y="182"/>
                    <a:pt x="302" y="191"/>
                    <a:pt x="305" y="205"/>
                  </a:cubicBezTo>
                  <a:cubicBezTo>
                    <a:pt x="308" y="219"/>
                    <a:pt x="299" y="233"/>
                    <a:pt x="285" y="236"/>
                  </a:cubicBezTo>
                  <a:cubicBezTo>
                    <a:pt x="270" y="239"/>
                    <a:pt x="257" y="230"/>
                    <a:pt x="254" y="216"/>
                  </a:cubicBezTo>
                  <a:cubicBezTo>
                    <a:pt x="253" y="213"/>
                    <a:pt x="253" y="211"/>
                    <a:pt x="253" y="208"/>
                  </a:cubicBezTo>
                  <a:cubicBezTo>
                    <a:pt x="229" y="198"/>
                    <a:pt x="229" y="198"/>
                    <a:pt x="229" y="198"/>
                  </a:cubicBezTo>
                  <a:cubicBezTo>
                    <a:pt x="222" y="209"/>
                    <a:pt x="210" y="218"/>
                    <a:pt x="196" y="221"/>
                  </a:cubicBezTo>
                  <a:cubicBezTo>
                    <a:pt x="183" y="223"/>
                    <a:pt x="170" y="221"/>
                    <a:pt x="160" y="214"/>
                  </a:cubicBezTo>
                  <a:cubicBezTo>
                    <a:pt x="135" y="243"/>
                    <a:pt x="135" y="243"/>
                    <a:pt x="135" y="243"/>
                  </a:cubicBezTo>
                  <a:cubicBezTo>
                    <a:pt x="138" y="246"/>
                    <a:pt x="140" y="250"/>
                    <a:pt x="141" y="255"/>
                  </a:cubicBezTo>
                  <a:cubicBezTo>
                    <a:pt x="144" y="272"/>
                    <a:pt x="133" y="289"/>
                    <a:pt x="116" y="293"/>
                  </a:cubicBezTo>
                  <a:cubicBezTo>
                    <a:pt x="98" y="296"/>
                    <a:pt x="81" y="285"/>
                    <a:pt x="77" y="268"/>
                  </a:cubicBezTo>
                  <a:cubicBezTo>
                    <a:pt x="74" y="250"/>
                    <a:pt x="85" y="233"/>
                    <a:pt x="103" y="230"/>
                  </a:cubicBezTo>
                  <a:cubicBezTo>
                    <a:pt x="110" y="228"/>
                    <a:pt x="117" y="229"/>
                    <a:pt x="124" y="232"/>
                  </a:cubicBezTo>
                  <a:cubicBezTo>
                    <a:pt x="148" y="204"/>
                    <a:pt x="148" y="204"/>
                    <a:pt x="148" y="204"/>
                  </a:cubicBezTo>
                  <a:cubicBezTo>
                    <a:pt x="143" y="198"/>
                    <a:pt x="139" y="190"/>
                    <a:pt x="137" y="182"/>
                  </a:cubicBezTo>
                  <a:cubicBezTo>
                    <a:pt x="136" y="177"/>
                    <a:pt x="136" y="173"/>
                    <a:pt x="136" y="169"/>
                  </a:cubicBezTo>
                  <a:cubicBezTo>
                    <a:pt x="73" y="155"/>
                    <a:pt x="73" y="155"/>
                    <a:pt x="73" y="155"/>
                  </a:cubicBezTo>
                  <a:cubicBezTo>
                    <a:pt x="69" y="166"/>
                    <a:pt x="59" y="174"/>
                    <a:pt x="47" y="176"/>
                  </a:cubicBezTo>
                  <a:cubicBezTo>
                    <a:pt x="27" y="180"/>
                    <a:pt x="8" y="167"/>
                    <a:pt x="4" y="148"/>
                  </a:cubicBezTo>
                  <a:close/>
                </a:path>
              </a:pathLst>
            </a:custGeom>
            <a:solidFill>
              <a:srgbClr val="0070C0"/>
            </a:solidFill>
            <a:ln>
              <a:noFill/>
            </a:ln>
          </p:spPr>
          <p:txBody>
            <a:bodyPr vert="horz" wrap="square" lIns="91440" tIns="45720" rIns="91440" bIns="45720" numCol="1" anchor="t" anchorCtr="0" compatLnSpc="1">
              <a:prstTxWarp prst="textNoShape">
                <a:avLst/>
              </a:prstTxWarp>
            </a:bodyPr>
            <a:lstStyle/>
            <a:p>
              <a:endParaRPr lang="en-US" sz="1600">
                <a:latin typeface="Porsche Next TT"/>
              </a:endParaRPr>
            </a:p>
          </p:txBody>
        </p:sp>
        <p:sp>
          <p:nvSpPr>
            <p:cNvPr id="40" name="Content Placeholder 5">
              <a:extLst>
                <a:ext uri="{FF2B5EF4-FFF2-40B4-BE49-F238E27FC236}">
                  <a16:creationId xmlns:a16="http://schemas.microsoft.com/office/drawing/2014/main" id="{7A887445-B606-BA38-6E55-09B29A6DF993}"/>
                </a:ext>
              </a:extLst>
            </p:cNvPr>
            <p:cNvSpPr txBox="1">
              <a:spLocks/>
            </p:cNvSpPr>
            <p:nvPr/>
          </p:nvSpPr>
          <p:spPr>
            <a:xfrm>
              <a:off x="6816061" y="2502484"/>
              <a:ext cx="1058438" cy="239489"/>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914103">
                <a:spcBef>
                  <a:spcPts val="1000"/>
                </a:spcBef>
                <a:buNone/>
              </a:pPr>
              <a:r>
                <a:rPr lang="en-US" sz="1100" dirty="0">
                  <a:cs typeface="Arial" panose="020B0604020202020204" pitchFamily="34" charset="0"/>
                </a:rPr>
                <a:t>Data Collection</a:t>
              </a:r>
              <a:endParaRPr lang="en-GB" sz="1050" dirty="0">
                <a:cs typeface="Arial" panose="020B0604020202020204" pitchFamily="34" charset="0"/>
              </a:endParaRPr>
            </a:p>
          </p:txBody>
        </p:sp>
      </p:grpSp>
      <p:sp>
        <p:nvSpPr>
          <p:cNvPr id="30" name="Content Placeholder 5">
            <a:extLst>
              <a:ext uri="{FF2B5EF4-FFF2-40B4-BE49-F238E27FC236}">
                <a16:creationId xmlns:a16="http://schemas.microsoft.com/office/drawing/2014/main" id="{30F99F54-DB3D-0203-8E80-6B536CE886A5}"/>
              </a:ext>
            </a:extLst>
          </p:cNvPr>
          <p:cNvSpPr txBox="1">
            <a:spLocks/>
          </p:cNvSpPr>
          <p:nvPr/>
        </p:nvSpPr>
        <p:spPr>
          <a:xfrm>
            <a:off x="7902711" y="4124583"/>
            <a:ext cx="844674" cy="239489"/>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103">
              <a:spcBef>
                <a:spcPts val="1000"/>
              </a:spcBef>
              <a:buNone/>
            </a:pPr>
            <a:r>
              <a:rPr lang="en-US" sz="1100">
                <a:cs typeface="Arial" panose="020B0604020202020204" pitchFamily="34" charset="0"/>
              </a:rPr>
              <a:t>Processes</a:t>
            </a:r>
            <a:endParaRPr lang="en-GB" sz="1050">
              <a:cs typeface="Arial" panose="020B0604020202020204" pitchFamily="34" charset="0"/>
            </a:endParaRPr>
          </a:p>
        </p:txBody>
      </p:sp>
      <p:sp>
        <p:nvSpPr>
          <p:cNvPr id="31" name="Content Placeholder 5">
            <a:extLst>
              <a:ext uri="{FF2B5EF4-FFF2-40B4-BE49-F238E27FC236}">
                <a16:creationId xmlns:a16="http://schemas.microsoft.com/office/drawing/2014/main" id="{60E6F469-0390-06D4-8C84-300D59C3EE67}"/>
              </a:ext>
            </a:extLst>
          </p:cNvPr>
          <p:cNvSpPr txBox="1">
            <a:spLocks/>
          </p:cNvSpPr>
          <p:nvPr/>
        </p:nvSpPr>
        <p:spPr>
          <a:xfrm>
            <a:off x="7902711" y="4494248"/>
            <a:ext cx="1058438" cy="239489"/>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103">
              <a:spcBef>
                <a:spcPts val="1000"/>
              </a:spcBef>
              <a:buNone/>
            </a:pPr>
            <a:r>
              <a:rPr lang="en-US" sz="1100">
                <a:cs typeface="Arial" panose="020B0604020202020204" pitchFamily="34" charset="0"/>
              </a:rPr>
              <a:t>Systems</a:t>
            </a:r>
            <a:endParaRPr lang="en-GB" sz="1050">
              <a:cs typeface="Arial" panose="020B0604020202020204" pitchFamily="34" charset="0"/>
            </a:endParaRPr>
          </a:p>
        </p:txBody>
      </p:sp>
      <p:grpSp>
        <p:nvGrpSpPr>
          <p:cNvPr id="139" name="Group 138">
            <a:extLst>
              <a:ext uri="{FF2B5EF4-FFF2-40B4-BE49-F238E27FC236}">
                <a16:creationId xmlns:a16="http://schemas.microsoft.com/office/drawing/2014/main" id="{B828BE10-CC46-5A78-CDBA-3F19206FA3A4}"/>
              </a:ext>
            </a:extLst>
          </p:cNvPr>
          <p:cNvGrpSpPr/>
          <p:nvPr/>
        </p:nvGrpSpPr>
        <p:grpSpPr>
          <a:xfrm>
            <a:off x="8126312" y="4762729"/>
            <a:ext cx="3132156" cy="746959"/>
            <a:chOff x="5780861" y="4969240"/>
            <a:chExt cx="3132156" cy="746959"/>
          </a:xfrm>
        </p:grpSpPr>
        <p:grpSp>
          <p:nvGrpSpPr>
            <p:cNvPr id="12" name="Group 11">
              <a:extLst>
                <a:ext uri="{FF2B5EF4-FFF2-40B4-BE49-F238E27FC236}">
                  <a16:creationId xmlns:a16="http://schemas.microsoft.com/office/drawing/2014/main" id="{DA74DB20-468D-D4A4-5566-63147F03BE3C}"/>
                </a:ext>
              </a:extLst>
            </p:cNvPr>
            <p:cNvGrpSpPr/>
            <p:nvPr/>
          </p:nvGrpSpPr>
          <p:grpSpPr>
            <a:xfrm>
              <a:off x="5780861" y="5068669"/>
              <a:ext cx="3132156" cy="300800"/>
              <a:chOff x="7778217" y="5693839"/>
              <a:chExt cx="3060000" cy="293870"/>
            </a:xfrm>
          </p:grpSpPr>
          <p:cxnSp>
            <p:nvCxnSpPr>
              <p:cNvPr id="66" name="Straight Arrow Connector 65">
                <a:extLst>
                  <a:ext uri="{FF2B5EF4-FFF2-40B4-BE49-F238E27FC236}">
                    <a16:creationId xmlns:a16="http://schemas.microsoft.com/office/drawing/2014/main" id="{46B53B80-4890-7C99-5EAE-71A9DE2291B0}"/>
                  </a:ext>
                </a:extLst>
              </p:cNvPr>
              <p:cNvCxnSpPr>
                <a:cxnSpLocks/>
              </p:cNvCxnSpPr>
              <p:nvPr/>
            </p:nvCxnSpPr>
            <p:spPr>
              <a:xfrm flipH="1">
                <a:off x="7778217" y="5987709"/>
                <a:ext cx="3060000" cy="0"/>
              </a:xfrm>
              <a:prstGeom prst="straightConnector1">
                <a:avLst/>
              </a:prstGeom>
              <a:ln w="57150">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82B2EC62-5D30-5EE5-3958-3B821E3B4ABE}"/>
                  </a:ext>
                </a:extLst>
              </p:cNvPr>
              <p:cNvCxnSpPr>
                <a:cxnSpLocks/>
              </p:cNvCxnSpPr>
              <p:nvPr/>
            </p:nvCxnSpPr>
            <p:spPr>
              <a:xfrm>
                <a:off x="10809690" y="5788589"/>
                <a:ext cx="0" cy="199120"/>
              </a:xfrm>
              <a:prstGeom prst="line">
                <a:avLst/>
              </a:prstGeom>
              <a:ln w="57150" cap="sq">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01432B42-8CC0-505F-378F-D6411AEB3B41}"/>
                  </a:ext>
                </a:extLst>
              </p:cNvPr>
              <p:cNvCxnSpPr>
                <a:cxnSpLocks/>
              </p:cNvCxnSpPr>
              <p:nvPr/>
            </p:nvCxnSpPr>
            <p:spPr>
              <a:xfrm>
                <a:off x="7802375" y="5693839"/>
                <a:ext cx="0" cy="293870"/>
              </a:xfrm>
              <a:prstGeom prst="line">
                <a:avLst/>
              </a:prstGeom>
              <a:ln w="57150" cap="sq">
                <a:solidFill>
                  <a:schemeClr val="accent1"/>
                </a:solidFill>
                <a:headEnd type="triangle"/>
                <a:tailEnd type="none"/>
              </a:ln>
            </p:spPr>
            <p:style>
              <a:lnRef idx="1">
                <a:schemeClr val="accent1"/>
              </a:lnRef>
              <a:fillRef idx="0">
                <a:schemeClr val="accent1"/>
              </a:fillRef>
              <a:effectRef idx="0">
                <a:schemeClr val="accent1"/>
              </a:effectRef>
              <a:fontRef idx="minor">
                <a:schemeClr val="tx1"/>
              </a:fontRef>
            </p:style>
          </p:cxnSp>
        </p:grpSp>
        <p:sp>
          <p:nvSpPr>
            <p:cNvPr id="32" name="Rectangle 31">
              <a:extLst>
                <a:ext uri="{FF2B5EF4-FFF2-40B4-BE49-F238E27FC236}">
                  <a16:creationId xmlns:a16="http://schemas.microsoft.com/office/drawing/2014/main" id="{C709AB8E-43E0-6678-39E0-6225D9623FA0}"/>
                </a:ext>
              </a:extLst>
            </p:cNvPr>
            <p:cNvSpPr/>
            <p:nvPr/>
          </p:nvSpPr>
          <p:spPr>
            <a:xfrm>
              <a:off x="6939430" y="5013950"/>
              <a:ext cx="812467" cy="4528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7" name="Freeform 145">
              <a:extLst>
                <a:ext uri="{FF2B5EF4-FFF2-40B4-BE49-F238E27FC236}">
                  <a16:creationId xmlns:a16="http://schemas.microsoft.com/office/drawing/2014/main" id="{DF42DEFC-0578-E9CB-A244-6C2411C98A55}"/>
                </a:ext>
              </a:extLst>
            </p:cNvPr>
            <p:cNvSpPr>
              <a:spLocks noEditPoints="1"/>
            </p:cNvSpPr>
            <p:nvPr/>
          </p:nvSpPr>
          <p:spPr bwMode="auto">
            <a:xfrm flipH="1">
              <a:off x="7074489" y="4969240"/>
              <a:ext cx="541577" cy="498335"/>
            </a:xfrm>
            <a:custGeom>
              <a:avLst/>
              <a:gdLst>
                <a:gd name="T0" fmla="*/ 342 w 383"/>
                <a:gd name="T1" fmla="*/ 67 h 353"/>
                <a:gd name="T2" fmla="*/ 250 w 383"/>
                <a:gd name="T3" fmla="*/ 16 h 353"/>
                <a:gd name="T4" fmla="*/ 57 w 383"/>
                <a:gd name="T5" fmla="*/ 58 h 353"/>
                <a:gd name="T6" fmla="*/ 16 w 383"/>
                <a:gd name="T7" fmla="*/ 100 h 353"/>
                <a:gd name="T8" fmla="*/ 27 w 383"/>
                <a:gd name="T9" fmla="*/ 211 h 353"/>
                <a:gd name="T10" fmla="*/ 106 w 383"/>
                <a:gd name="T11" fmla="*/ 237 h 353"/>
                <a:gd name="T12" fmla="*/ 192 w 383"/>
                <a:gd name="T13" fmla="*/ 248 h 353"/>
                <a:gd name="T14" fmla="*/ 245 w 383"/>
                <a:gd name="T15" fmla="*/ 353 h 353"/>
                <a:gd name="T16" fmla="*/ 286 w 383"/>
                <a:gd name="T17" fmla="*/ 315 h 353"/>
                <a:gd name="T18" fmla="*/ 316 w 383"/>
                <a:gd name="T19" fmla="*/ 261 h 353"/>
                <a:gd name="T20" fmla="*/ 340 w 383"/>
                <a:gd name="T21" fmla="*/ 255 h 353"/>
                <a:gd name="T22" fmla="*/ 349 w 383"/>
                <a:gd name="T23" fmla="*/ 199 h 353"/>
                <a:gd name="T24" fmla="*/ 339 w 383"/>
                <a:gd name="T25" fmla="*/ 194 h 353"/>
                <a:gd name="T26" fmla="*/ 339 w 383"/>
                <a:gd name="T27" fmla="*/ 194 h 353"/>
                <a:gd name="T28" fmla="*/ 190 w 383"/>
                <a:gd name="T29" fmla="*/ 241 h 353"/>
                <a:gd name="T30" fmla="*/ 95 w 383"/>
                <a:gd name="T31" fmla="*/ 149 h 353"/>
                <a:gd name="T32" fmla="*/ 358 w 383"/>
                <a:gd name="T33" fmla="*/ 162 h 353"/>
                <a:gd name="T34" fmla="*/ 111 w 383"/>
                <a:gd name="T35" fmla="*/ 223 h 353"/>
                <a:gd name="T36" fmla="*/ 194 w 383"/>
                <a:gd name="T37" fmla="*/ 230 h 353"/>
                <a:gd name="T38" fmla="*/ 186 w 383"/>
                <a:gd name="T39" fmla="*/ 68 h 353"/>
                <a:gd name="T40" fmla="*/ 255 w 383"/>
                <a:gd name="T41" fmla="*/ 31 h 353"/>
                <a:gd name="T42" fmla="*/ 255 w 383"/>
                <a:gd name="T43" fmla="*/ 31 h 353"/>
                <a:gd name="T44" fmla="*/ 259 w 383"/>
                <a:gd name="T45" fmla="*/ 78 h 353"/>
                <a:gd name="T46" fmla="*/ 167 w 383"/>
                <a:gd name="T47" fmla="*/ 186 h 353"/>
                <a:gd name="T48" fmla="*/ 215 w 383"/>
                <a:gd name="T49" fmla="*/ 87 h 353"/>
                <a:gd name="T50" fmla="*/ 206 w 383"/>
                <a:gd name="T51" fmla="*/ 89 h 353"/>
                <a:gd name="T52" fmla="*/ 161 w 383"/>
                <a:gd name="T53" fmla="*/ 160 h 353"/>
                <a:gd name="T54" fmla="*/ 148 w 383"/>
                <a:gd name="T55" fmla="*/ 116 h 353"/>
                <a:gd name="T56" fmla="*/ 168 w 383"/>
                <a:gd name="T57" fmla="*/ 171 h 353"/>
                <a:gd name="T58" fmla="*/ 244 w 383"/>
                <a:gd name="T59" fmla="*/ 157 h 353"/>
                <a:gd name="T60" fmla="*/ 228 w 383"/>
                <a:gd name="T61" fmla="*/ 198 h 353"/>
                <a:gd name="T62" fmla="*/ 302 w 383"/>
                <a:gd name="T63" fmla="*/ 146 h 353"/>
                <a:gd name="T64" fmla="*/ 221 w 383"/>
                <a:gd name="T65" fmla="*/ 83 h 353"/>
                <a:gd name="T66" fmla="*/ 194 w 383"/>
                <a:gd name="T67" fmla="*/ 85 h 353"/>
                <a:gd name="T68" fmla="*/ 140 w 383"/>
                <a:gd name="T69" fmla="*/ 108 h 353"/>
                <a:gd name="T70" fmla="*/ 140 w 383"/>
                <a:gd name="T71" fmla="*/ 108 h 353"/>
                <a:gd name="T72" fmla="*/ 129 w 383"/>
                <a:gd name="T73" fmla="*/ 165 h 353"/>
                <a:gd name="T74" fmla="*/ 129 w 383"/>
                <a:gd name="T75" fmla="*/ 189 h 353"/>
                <a:gd name="T76" fmla="*/ 218 w 383"/>
                <a:gd name="T77" fmla="*/ 225 h 353"/>
                <a:gd name="T78" fmla="*/ 223 w 383"/>
                <a:gd name="T79" fmla="*/ 230 h 353"/>
                <a:gd name="T80" fmla="*/ 275 w 383"/>
                <a:gd name="T81" fmla="*/ 122 h 353"/>
                <a:gd name="T82" fmla="*/ 260 w 383"/>
                <a:gd name="T83" fmla="*/ 71 h 353"/>
                <a:gd name="T84" fmla="*/ 251 w 383"/>
                <a:gd name="T85" fmla="*/ 26 h 353"/>
                <a:gd name="T86" fmla="*/ 154 w 383"/>
                <a:gd name="T87" fmla="*/ 19 h 353"/>
                <a:gd name="T88" fmla="*/ 118 w 383"/>
                <a:gd name="T89" fmla="*/ 95 h 353"/>
                <a:gd name="T90" fmla="*/ 95 w 383"/>
                <a:gd name="T91" fmla="*/ 156 h 353"/>
                <a:gd name="T92" fmla="*/ 226 w 383"/>
                <a:gd name="T93" fmla="*/ 239 h 353"/>
                <a:gd name="T94" fmla="*/ 314 w 383"/>
                <a:gd name="T95" fmla="*/ 250 h 353"/>
                <a:gd name="T96" fmla="*/ 336 w 383"/>
                <a:gd name="T97" fmla="*/ 101 h 353"/>
                <a:gd name="T98" fmla="*/ 105 w 383"/>
                <a:gd name="T99" fmla="*/ 85 h 353"/>
                <a:gd name="T100" fmla="*/ 60 w 383"/>
                <a:gd name="T101" fmla="*/ 64 h 353"/>
                <a:gd name="T102" fmla="*/ 56 w 383"/>
                <a:gd name="T103" fmla="*/ 77 h 353"/>
                <a:gd name="T104" fmla="*/ 44 w 383"/>
                <a:gd name="T105" fmla="*/ 80 h 353"/>
                <a:gd name="T106" fmla="*/ 23 w 383"/>
                <a:gd name="T107" fmla="*/ 132 h 353"/>
                <a:gd name="T108" fmla="*/ 222 w 383"/>
                <a:gd name="T109" fmla="*/ 251 h 353"/>
                <a:gd name="T110" fmla="*/ 260 w 383"/>
                <a:gd name="T111" fmla="*/ 315 h 353"/>
                <a:gd name="T112" fmla="*/ 218 w 383"/>
                <a:gd name="T113" fmla="*/ 255 h 353"/>
                <a:gd name="T114" fmla="*/ 279 w 383"/>
                <a:gd name="T115" fmla="*/ 264 h 353"/>
                <a:gd name="T116" fmla="*/ 284 w 383"/>
                <a:gd name="T117" fmla="*/ 215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3" h="353">
                  <a:moveTo>
                    <a:pt x="370" y="146"/>
                  </a:moveTo>
                  <a:cubicBezTo>
                    <a:pt x="370" y="146"/>
                    <a:pt x="369" y="146"/>
                    <a:pt x="369" y="146"/>
                  </a:cubicBezTo>
                  <a:cubicBezTo>
                    <a:pt x="351" y="99"/>
                    <a:pt x="351" y="99"/>
                    <a:pt x="351" y="99"/>
                  </a:cubicBezTo>
                  <a:cubicBezTo>
                    <a:pt x="356" y="96"/>
                    <a:pt x="359" y="90"/>
                    <a:pt x="359" y="84"/>
                  </a:cubicBezTo>
                  <a:cubicBezTo>
                    <a:pt x="359" y="75"/>
                    <a:pt x="351" y="67"/>
                    <a:pt x="342" y="67"/>
                  </a:cubicBezTo>
                  <a:cubicBezTo>
                    <a:pt x="337" y="67"/>
                    <a:pt x="334" y="68"/>
                    <a:pt x="331" y="71"/>
                  </a:cubicBezTo>
                  <a:cubicBezTo>
                    <a:pt x="274" y="25"/>
                    <a:pt x="274" y="25"/>
                    <a:pt x="274" y="25"/>
                  </a:cubicBezTo>
                  <a:cubicBezTo>
                    <a:pt x="275" y="24"/>
                    <a:pt x="275" y="22"/>
                    <a:pt x="275" y="20"/>
                  </a:cubicBezTo>
                  <a:cubicBezTo>
                    <a:pt x="275" y="13"/>
                    <a:pt x="269" y="7"/>
                    <a:pt x="262" y="7"/>
                  </a:cubicBezTo>
                  <a:cubicBezTo>
                    <a:pt x="256" y="7"/>
                    <a:pt x="252" y="11"/>
                    <a:pt x="250" y="16"/>
                  </a:cubicBezTo>
                  <a:cubicBezTo>
                    <a:pt x="154" y="13"/>
                    <a:pt x="154" y="13"/>
                    <a:pt x="154" y="13"/>
                  </a:cubicBezTo>
                  <a:cubicBezTo>
                    <a:pt x="153" y="5"/>
                    <a:pt x="147" y="0"/>
                    <a:pt x="139" y="0"/>
                  </a:cubicBezTo>
                  <a:cubicBezTo>
                    <a:pt x="131" y="0"/>
                    <a:pt x="124" y="7"/>
                    <a:pt x="124" y="15"/>
                  </a:cubicBezTo>
                  <a:cubicBezTo>
                    <a:pt x="124" y="17"/>
                    <a:pt x="124" y="18"/>
                    <a:pt x="124" y="20"/>
                  </a:cubicBezTo>
                  <a:cubicBezTo>
                    <a:pt x="57" y="58"/>
                    <a:pt x="57" y="58"/>
                    <a:pt x="57" y="58"/>
                  </a:cubicBezTo>
                  <a:cubicBezTo>
                    <a:pt x="55" y="56"/>
                    <a:pt x="51" y="55"/>
                    <a:pt x="48" y="55"/>
                  </a:cubicBezTo>
                  <a:cubicBezTo>
                    <a:pt x="41" y="55"/>
                    <a:pt x="35" y="60"/>
                    <a:pt x="35" y="67"/>
                  </a:cubicBezTo>
                  <a:cubicBezTo>
                    <a:pt x="35" y="71"/>
                    <a:pt x="36" y="74"/>
                    <a:pt x="38" y="76"/>
                  </a:cubicBezTo>
                  <a:cubicBezTo>
                    <a:pt x="22" y="101"/>
                    <a:pt x="22" y="101"/>
                    <a:pt x="22" y="101"/>
                  </a:cubicBezTo>
                  <a:cubicBezTo>
                    <a:pt x="21" y="100"/>
                    <a:pt x="19" y="100"/>
                    <a:pt x="16" y="100"/>
                  </a:cubicBezTo>
                  <a:cubicBezTo>
                    <a:pt x="7" y="100"/>
                    <a:pt x="0" y="107"/>
                    <a:pt x="0" y="117"/>
                  </a:cubicBezTo>
                  <a:cubicBezTo>
                    <a:pt x="0" y="125"/>
                    <a:pt x="7" y="133"/>
                    <a:pt x="15" y="133"/>
                  </a:cubicBezTo>
                  <a:cubicBezTo>
                    <a:pt x="22" y="186"/>
                    <a:pt x="22" y="186"/>
                    <a:pt x="22" y="186"/>
                  </a:cubicBezTo>
                  <a:cubicBezTo>
                    <a:pt x="17" y="188"/>
                    <a:pt x="14" y="192"/>
                    <a:pt x="14" y="198"/>
                  </a:cubicBezTo>
                  <a:cubicBezTo>
                    <a:pt x="14" y="205"/>
                    <a:pt x="19" y="211"/>
                    <a:pt x="27" y="211"/>
                  </a:cubicBezTo>
                  <a:cubicBezTo>
                    <a:pt x="31" y="211"/>
                    <a:pt x="35" y="209"/>
                    <a:pt x="37" y="205"/>
                  </a:cubicBezTo>
                  <a:cubicBezTo>
                    <a:pt x="80" y="222"/>
                    <a:pt x="80" y="222"/>
                    <a:pt x="80" y="222"/>
                  </a:cubicBezTo>
                  <a:cubicBezTo>
                    <a:pt x="80" y="223"/>
                    <a:pt x="80" y="224"/>
                    <a:pt x="80" y="225"/>
                  </a:cubicBezTo>
                  <a:cubicBezTo>
                    <a:pt x="80" y="233"/>
                    <a:pt x="87" y="240"/>
                    <a:pt x="95" y="240"/>
                  </a:cubicBezTo>
                  <a:cubicBezTo>
                    <a:pt x="99" y="240"/>
                    <a:pt x="103" y="239"/>
                    <a:pt x="106" y="237"/>
                  </a:cubicBezTo>
                  <a:cubicBezTo>
                    <a:pt x="127" y="252"/>
                    <a:pt x="127" y="252"/>
                    <a:pt x="127" y="252"/>
                  </a:cubicBezTo>
                  <a:cubicBezTo>
                    <a:pt x="126" y="254"/>
                    <a:pt x="126" y="255"/>
                    <a:pt x="126" y="257"/>
                  </a:cubicBezTo>
                  <a:cubicBezTo>
                    <a:pt x="126" y="264"/>
                    <a:pt x="131" y="270"/>
                    <a:pt x="138" y="270"/>
                  </a:cubicBezTo>
                  <a:cubicBezTo>
                    <a:pt x="145" y="270"/>
                    <a:pt x="151" y="264"/>
                    <a:pt x="151" y="258"/>
                  </a:cubicBezTo>
                  <a:cubicBezTo>
                    <a:pt x="192" y="248"/>
                    <a:pt x="192" y="248"/>
                    <a:pt x="192" y="248"/>
                  </a:cubicBezTo>
                  <a:cubicBezTo>
                    <a:pt x="195" y="254"/>
                    <a:pt x="201" y="258"/>
                    <a:pt x="208" y="258"/>
                  </a:cubicBezTo>
                  <a:cubicBezTo>
                    <a:pt x="209" y="258"/>
                    <a:pt x="210" y="258"/>
                    <a:pt x="211" y="258"/>
                  </a:cubicBezTo>
                  <a:cubicBezTo>
                    <a:pt x="238" y="330"/>
                    <a:pt x="238" y="330"/>
                    <a:pt x="238" y="330"/>
                  </a:cubicBezTo>
                  <a:cubicBezTo>
                    <a:pt x="235" y="332"/>
                    <a:pt x="233" y="336"/>
                    <a:pt x="233" y="340"/>
                  </a:cubicBezTo>
                  <a:cubicBezTo>
                    <a:pt x="233" y="347"/>
                    <a:pt x="238" y="353"/>
                    <a:pt x="245" y="353"/>
                  </a:cubicBezTo>
                  <a:cubicBezTo>
                    <a:pt x="252" y="353"/>
                    <a:pt x="258" y="347"/>
                    <a:pt x="258" y="340"/>
                  </a:cubicBezTo>
                  <a:cubicBezTo>
                    <a:pt x="258" y="338"/>
                    <a:pt x="258" y="336"/>
                    <a:pt x="257" y="334"/>
                  </a:cubicBezTo>
                  <a:cubicBezTo>
                    <a:pt x="266" y="326"/>
                    <a:pt x="266" y="326"/>
                    <a:pt x="266" y="326"/>
                  </a:cubicBezTo>
                  <a:cubicBezTo>
                    <a:pt x="268" y="327"/>
                    <a:pt x="270" y="328"/>
                    <a:pt x="273" y="328"/>
                  </a:cubicBezTo>
                  <a:cubicBezTo>
                    <a:pt x="280" y="328"/>
                    <a:pt x="286" y="322"/>
                    <a:pt x="286" y="315"/>
                  </a:cubicBezTo>
                  <a:cubicBezTo>
                    <a:pt x="286" y="309"/>
                    <a:pt x="281" y="303"/>
                    <a:pt x="274" y="303"/>
                  </a:cubicBezTo>
                  <a:cubicBezTo>
                    <a:pt x="272" y="284"/>
                    <a:pt x="272" y="284"/>
                    <a:pt x="272" y="284"/>
                  </a:cubicBezTo>
                  <a:cubicBezTo>
                    <a:pt x="277" y="282"/>
                    <a:pt x="281" y="277"/>
                    <a:pt x="281" y="271"/>
                  </a:cubicBezTo>
                  <a:cubicBezTo>
                    <a:pt x="281" y="270"/>
                    <a:pt x="281" y="270"/>
                    <a:pt x="281" y="270"/>
                  </a:cubicBezTo>
                  <a:cubicBezTo>
                    <a:pt x="316" y="261"/>
                    <a:pt x="316" y="261"/>
                    <a:pt x="316" y="261"/>
                  </a:cubicBezTo>
                  <a:cubicBezTo>
                    <a:pt x="318" y="265"/>
                    <a:pt x="322" y="268"/>
                    <a:pt x="327" y="268"/>
                  </a:cubicBezTo>
                  <a:cubicBezTo>
                    <a:pt x="332" y="268"/>
                    <a:pt x="337" y="264"/>
                    <a:pt x="339" y="260"/>
                  </a:cubicBezTo>
                  <a:cubicBezTo>
                    <a:pt x="340" y="260"/>
                    <a:pt x="340" y="260"/>
                    <a:pt x="340" y="260"/>
                  </a:cubicBezTo>
                  <a:cubicBezTo>
                    <a:pt x="339" y="259"/>
                    <a:pt x="339" y="259"/>
                    <a:pt x="339" y="259"/>
                  </a:cubicBezTo>
                  <a:cubicBezTo>
                    <a:pt x="340" y="258"/>
                    <a:pt x="340" y="256"/>
                    <a:pt x="340" y="255"/>
                  </a:cubicBezTo>
                  <a:cubicBezTo>
                    <a:pt x="340" y="250"/>
                    <a:pt x="337" y="246"/>
                    <a:pt x="333" y="244"/>
                  </a:cubicBezTo>
                  <a:cubicBezTo>
                    <a:pt x="339" y="223"/>
                    <a:pt x="339" y="223"/>
                    <a:pt x="339" y="223"/>
                  </a:cubicBezTo>
                  <a:cubicBezTo>
                    <a:pt x="339" y="223"/>
                    <a:pt x="339" y="223"/>
                    <a:pt x="339" y="223"/>
                  </a:cubicBezTo>
                  <a:cubicBezTo>
                    <a:pt x="347" y="223"/>
                    <a:pt x="353" y="217"/>
                    <a:pt x="353" y="209"/>
                  </a:cubicBezTo>
                  <a:cubicBezTo>
                    <a:pt x="353" y="205"/>
                    <a:pt x="352" y="201"/>
                    <a:pt x="349" y="199"/>
                  </a:cubicBezTo>
                  <a:cubicBezTo>
                    <a:pt x="366" y="171"/>
                    <a:pt x="366" y="171"/>
                    <a:pt x="366" y="171"/>
                  </a:cubicBezTo>
                  <a:cubicBezTo>
                    <a:pt x="368" y="172"/>
                    <a:pt x="369" y="172"/>
                    <a:pt x="370" y="172"/>
                  </a:cubicBezTo>
                  <a:cubicBezTo>
                    <a:pt x="377" y="172"/>
                    <a:pt x="383" y="166"/>
                    <a:pt x="383" y="159"/>
                  </a:cubicBezTo>
                  <a:cubicBezTo>
                    <a:pt x="383" y="152"/>
                    <a:pt x="377" y="146"/>
                    <a:pt x="370" y="146"/>
                  </a:cubicBezTo>
                  <a:close/>
                  <a:moveTo>
                    <a:pt x="339" y="194"/>
                  </a:moveTo>
                  <a:cubicBezTo>
                    <a:pt x="332" y="194"/>
                    <a:pt x="326" y="200"/>
                    <a:pt x="325" y="206"/>
                  </a:cubicBezTo>
                  <a:cubicBezTo>
                    <a:pt x="283" y="209"/>
                    <a:pt x="283" y="209"/>
                    <a:pt x="283" y="209"/>
                  </a:cubicBezTo>
                  <a:cubicBezTo>
                    <a:pt x="361" y="168"/>
                    <a:pt x="361" y="168"/>
                    <a:pt x="361" y="168"/>
                  </a:cubicBezTo>
                  <a:cubicBezTo>
                    <a:pt x="343" y="195"/>
                    <a:pt x="343" y="195"/>
                    <a:pt x="343" y="195"/>
                  </a:cubicBezTo>
                  <a:cubicBezTo>
                    <a:pt x="342" y="195"/>
                    <a:pt x="340" y="194"/>
                    <a:pt x="339" y="194"/>
                  </a:cubicBezTo>
                  <a:close/>
                  <a:moveTo>
                    <a:pt x="138" y="244"/>
                  </a:moveTo>
                  <a:cubicBezTo>
                    <a:pt x="136" y="244"/>
                    <a:pt x="133" y="245"/>
                    <a:pt x="131" y="247"/>
                  </a:cubicBezTo>
                  <a:cubicBezTo>
                    <a:pt x="110" y="231"/>
                    <a:pt x="110" y="231"/>
                    <a:pt x="110" y="231"/>
                  </a:cubicBezTo>
                  <a:cubicBezTo>
                    <a:pt x="110" y="231"/>
                    <a:pt x="110" y="231"/>
                    <a:pt x="110" y="230"/>
                  </a:cubicBezTo>
                  <a:cubicBezTo>
                    <a:pt x="190" y="241"/>
                    <a:pt x="190" y="241"/>
                    <a:pt x="190" y="241"/>
                  </a:cubicBezTo>
                  <a:cubicBezTo>
                    <a:pt x="150" y="251"/>
                    <a:pt x="150" y="251"/>
                    <a:pt x="150" y="251"/>
                  </a:cubicBezTo>
                  <a:cubicBezTo>
                    <a:pt x="148" y="247"/>
                    <a:pt x="143" y="244"/>
                    <a:pt x="138" y="244"/>
                  </a:cubicBezTo>
                  <a:close/>
                  <a:moveTo>
                    <a:pt x="80" y="111"/>
                  </a:moveTo>
                  <a:cubicBezTo>
                    <a:pt x="82" y="118"/>
                    <a:pt x="88" y="123"/>
                    <a:pt x="96" y="125"/>
                  </a:cubicBezTo>
                  <a:cubicBezTo>
                    <a:pt x="95" y="149"/>
                    <a:pt x="95" y="149"/>
                    <a:pt x="95" y="149"/>
                  </a:cubicBezTo>
                  <a:cubicBezTo>
                    <a:pt x="33" y="120"/>
                    <a:pt x="33" y="120"/>
                    <a:pt x="33" y="120"/>
                  </a:cubicBezTo>
                  <a:cubicBezTo>
                    <a:pt x="33" y="120"/>
                    <a:pt x="33" y="119"/>
                    <a:pt x="33" y="118"/>
                  </a:cubicBezTo>
                  <a:lnTo>
                    <a:pt x="80" y="111"/>
                  </a:lnTo>
                  <a:close/>
                  <a:moveTo>
                    <a:pt x="357" y="160"/>
                  </a:moveTo>
                  <a:cubicBezTo>
                    <a:pt x="357" y="160"/>
                    <a:pt x="357" y="161"/>
                    <a:pt x="358" y="162"/>
                  </a:cubicBezTo>
                  <a:cubicBezTo>
                    <a:pt x="280" y="203"/>
                    <a:pt x="280" y="203"/>
                    <a:pt x="280" y="203"/>
                  </a:cubicBezTo>
                  <a:cubicBezTo>
                    <a:pt x="280" y="202"/>
                    <a:pt x="279" y="202"/>
                    <a:pt x="278" y="201"/>
                  </a:cubicBezTo>
                  <a:cubicBezTo>
                    <a:pt x="309" y="148"/>
                    <a:pt x="309" y="148"/>
                    <a:pt x="309" y="148"/>
                  </a:cubicBezTo>
                  <a:lnTo>
                    <a:pt x="357" y="160"/>
                  </a:lnTo>
                  <a:close/>
                  <a:moveTo>
                    <a:pt x="111" y="223"/>
                  </a:moveTo>
                  <a:cubicBezTo>
                    <a:pt x="111" y="221"/>
                    <a:pt x="110" y="219"/>
                    <a:pt x="109" y="217"/>
                  </a:cubicBezTo>
                  <a:cubicBezTo>
                    <a:pt x="134" y="194"/>
                    <a:pt x="134" y="194"/>
                    <a:pt x="134" y="194"/>
                  </a:cubicBezTo>
                  <a:cubicBezTo>
                    <a:pt x="138" y="197"/>
                    <a:pt x="142" y="199"/>
                    <a:pt x="147" y="199"/>
                  </a:cubicBezTo>
                  <a:cubicBezTo>
                    <a:pt x="152" y="199"/>
                    <a:pt x="156" y="197"/>
                    <a:pt x="160" y="195"/>
                  </a:cubicBezTo>
                  <a:cubicBezTo>
                    <a:pt x="194" y="230"/>
                    <a:pt x="194" y="230"/>
                    <a:pt x="194" y="230"/>
                  </a:cubicBezTo>
                  <a:cubicBezTo>
                    <a:pt x="193" y="231"/>
                    <a:pt x="192" y="233"/>
                    <a:pt x="192" y="235"/>
                  </a:cubicBezTo>
                  <a:lnTo>
                    <a:pt x="111" y="223"/>
                  </a:lnTo>
                  <a:close/>
                  <a:moveTo>
                    <a:pt x="149" y="27"/>
                  </a:moveTo>
                  <a:cubicBezTo>
                    <a:pt x="188" y="59"/>
                    <a:pt x="188" y="59"/>
                    <a:pt x="188" y="59"/>
                  </a:cubicBezTo>
                  <a:cubicBezTo>
                    <a:pt x="187" y="62"/>
                    <a:pt x="186" y="65"/>
                    <a:pt x="186" y="68"/>
                  </a:cubicBezTo>
                  <a:cubicBezTo>
                    <a:pt x="186" y="70"/>
                    <a:pt x="186" y="71"/>
                    <a:pt x="186" y="72"/>
                  </a:cubicBezTo>
                  <a:cubicBezTo>
                    <a:pt x="146" y="85"/>
                    <a:pt x="146" y="85"/>
                    <a:pt x="146" y="85"/>
                  </a:cubicBezTo>
                  <a:cubicBezTo>
                    <a:pt x="143" y="30"/>
                    <a:pt x="143" y="30"/>
                    <a:pt x="143" y="30"/>
                  </a:cubicBezTo>
                  <a:cubicBezTo>
                    <a:pt x="145" y="30"/>
                    <a:pt x="147" y="29"/>
                    <a:pt x="149" y="27"/>
                  </a:cubicBezTo>
                  <a:close/>
                  <a:moveTo>
                    <a:pt x="255" y="31"/>
                  </a:moveTo>
                  <a:cubicBezTo>
                    <a:pt x="256" y="32"/>
                    <a:pt x="257" y="32"/>
                    <a:pt x="257" y="32"/>
                  </a:cubicBezTo>
                  <a:cubicBezTo>
                    <a:pt x="253" y="70"/>
                    <a:pt x="253" y="70"/>
                    <a:pt x="253" y="70"/>
                  </a:cubicBezTo>
                  <a:cubicBezTo>
                    <a:pt x="227" y="67"/>
                    <a:pt x="227" y="67"/>
                    <a:pt x="227" y="67"/>
                  </a:cubicBezTo>
                  <a:cubicBezTo>
                    <a:pt x="226" y="64"/>
                    <a:pt x="225" y="61"/>
                    <a:pt x="224" y="58"/>
                  </a:cubicBezTo>
                  <a:lnTo>
                    <a:pt x="255" y="31"/>
                  </a:lnTo>
                  <a:close/>
                  <a:moveTo>
                    <a:pt x="324" y="86"/>
                  </a:moveTo>
                  <a:cubicBezTo>
                    <a:pt x="325" y="87"/>
                    <a:pt x="325" y="88"/>
                    <a:pt x="325" y="89"/>
                  </a:cubicBezTo>
                  <a:cubicBezTo>
                    <a:pt x="272" y="116"/>
                    <a:pt x="272" y="116"/>
                    <a:pt x="272" y="116"/>
                  </a:cubicBezTo>
                  <a:cubicBezTo>
                    <a:pt x="268" y="110"/>
                    <a:pt x="263" y="106"/>
                    <a:pt x="256" y="105"/>
                  </a:cubicBezTo>
                  <a:cubicBezTo>
                    <a:pt x="259" y="78"/>
                    <a:pt x="259" y="78"/>
                    <a:pt x="259" y="78"/>
                  </a:cubicBezTo>
                  <a:lnTo>
                    <a:pt x="324" y="86"/>
                  </a:lnTo>
                  <a:close/>
                  <a:moveTo>
                    <a:pt x="208" y="223"/>
                  </a:moveTo>
                  <a:cubicBezTo>
                    <a:pt x="205" y="223"/>
                    <a:pt x="202" y="224"/>
                    <a:pt x="199" y="225"/>
                  </a:cubicBezTo>
                  <a:cubicBezTo>
                    <a:pt x="165" y="190"/>
                    <a:pt x="165" y="190"/>
                    <a:pt x="165" y="190"/>
                  </a:cubicBezTo>
                  <a:cubicBezTo>
                    <a:pt x="166" y="189"/>
                    <a:pt x="166" y="188"/>
                    <a:pt x="167" y="186"/>
                  </a:cubicBezTo>
                  <a:cubicBezTo>
                    <a:pt x="219" y="202"/>
                    <a:pt x="219" y="202"/>
                    <a:pt x="219" y="202"/>
                  </a:cubicBezTo>
                  <a:cubicBezTo>
                    <a:pt x="211" y="223"/>
                    <a:pt x="211" y="223"/>
                    <a:pt x="211" y="223"/>
                  </a:cubicBezTo>
                  <a:cubicBezTo>
                    <a:pt x="210" y="223"/>
                    <a:pt x="209" y="223"/>
                    <a:pt x="208" y="223"/>
                  </a:cubicBezTo>
                  <a:close/>
                  <a:moveTo>
                    <a:pt x="206" y="89"/>
                  </a:moveTo>
                  <a:cubicBezTo>
                    <a:pt x="209" y="89"/>
                    <a:pt x="212" y="88"/>
                    <a:pt x="215" y="87"/>
                  </a:cubicBezTo>
                  <a:cubicBezTo>
                    <a:pt x="232" y="111"/>
                    <a:pt x="232" y="111"/>
                    <a:pt x="232" y="111"/>
                  </a:cubicBezTo>
                  <a:cubicBezTo>
                    <a:pt x="228" y="114"/>
                    <a:pt x="226" y="118"/>
                    <a:pt x="224" y="123"/>
                  </a:cubicBezTo>
                  <a:cubicBezTo>
                    <a:pt x="185" y="116"/>
                    <a:pt x="185" y="116"/>
                    <a:pt x="185" y="116"/>
                  </a:cubicBezTo>
                  <a:cubicBezTo>
                    <a:pt x="200" y="88"/>
                    <a:pt x="200" y="88"/>
                    <a:pt x="200" y="88"/>
                  </a:cubicBezTo>
                  <a:cubicBezTo>
                    <a:pt x="202" y="88"/>
                    <a:pt x="204" y="89"/>
                    <a:pt x="206" y="89"/>
                  </a:cubicBezTo>
                  <a:close/>
                  <a:moveTo>
                    <a:pt x="223" y="129"/>
                  </a:moveTo>
                  <a:cubicBezTo>
                    <a:pt x="223" y="130"/>
                    <a:pt x="223" y="130"/>
                    <a:pt x="223" y="131"/>
                  </a:cubicBezTo>
                  <a:cubicBezTo>
                    <a:pt x="223" y="133"/>
                    <a:pt x="224" y="136"/>
                    <a:pt x="224" y="138"/>
                  </a:cubicBezTo>
                  <a:cubicBezTo>
                    <a:pt x="166" y="165"/>
                    <a:pt x="166" y="165"/>
                    <a:pt x="166" y="165"/>
                  </a:cubicBezTo>
                  <a:cubicBezTo>
                    <a:pt x="164" y="163"/>
                    <a:pt x="163" y="161"/>
                    <a:pt x="161" y="160"/>
                  </a:cubicBezTo>
                  <a:cubicBezTo>
                    <a:pt x="181" y="122"/>
                    <a:pt x="181" y="122"/>
                    <a:pt x="181" y="122"/>
                  </a:cubicBezTo>
                  <a:lnTo>
                    <a:pt x="223" y="129"/>
                  </a:lnTo>
                  <a:close/>
                  <a:moveTo>
                    <a:pt x="155" y="157"/>
                  </a:moveTo>
                  <a:cubicBezTo>
                    <a:pt x="153" y="156"/>
                    <a:pt x="151" y="156"/>
                    <a:pt x="150" y="156"/>
                  </a:cubicBezTo>
                  <a:cubicBezTo>
                    <a:pt x="148" y="116"/>
                    <a:pt x="148" y="116"/>
                    <a:pt x="148" y="116"/>
                  </a:cubicBezTo>
                  <a:cubicBezTo>
                    <a:pt x="174" y="121"/>
                    <a:pt x="174" y="121"/>
                    <a:pt x="174" y="121"/>
                  </a:cubicBezTo>
                  <a:lnTo>
                    <a:pt x="155" y="157"/>
                  </a:lnTo>
                  <a:close/>
                  <a:moveTo>
                    <a:pt x="169" y="180"/>
                  </a:moveTo>
                  <a:cubicBezTo>
                    <a:pt x="169" y="179"/>
                    <a:pt x="169" y="178"/>
                    <a:pt x="169" y="177"/>
                  </a:cubicBezTo>
                  <a:cubicBezTo>
                    <a:pt x="169" y="175"/>
                    <a:pt x="169" y="173"/>
                    <a:pt x="168" y="171"/>
                  </a:cubicBezTo>
                  <a:cubicBezTo>
                    <a:pt x="227" y="145"/>
                    <a:pt x="227" y="145"/>
                    <a:pt x="227" y="145"/>
                  </a:cubicBezTo>
                  <a:cubicBezTo>
                    <a:pt x="230" y="149"/>
                    <a:pt x="233" y="152"/>
                    <a:pt x="237" y="154"/>
                  </a:cubicBezTo>
                  <a:cubicBezTo>
                    <a:pt x="222" y="196"/>
                    <a:pt x="222" y="196"/>
                    <a:pt x="222" y="196"/>
                  </a:cubicBezTo>
                  <a:lnTo>
                    <a:pt x="169" y="180"/>
                  </a:lnTo>
                  <a:close/>
                  <a:moveTo>
                    <a:pt x="244" y="157"/>
                  </a:moveTo>
                  <a:cubicBezTo>
                    <a:pt x="246" y="157"/>
                    <a:pt x="248" y="157"/>
                    <a:pt x="250" y="157"/>
                  </a:cubicBezTo>
                  <a:cubicBezTo>
                    <a:pt x="251" y="157"/>
                    <a:pt x="251" y="157"/>
                    <a:pt x="252" y="157"/>
                  </a:cubicBezTo>
                  <a:cubicBezTo>
                    <a:pt x="261" y="198"/>
                    <a:pt x="261" y="198"/>
                    <a:pt x="261" y="198"/>
                  </a:cubicBezTo>
                  <a:cubicBezTo>
                    <a:pt x="258" y="200"/>
                    <a:pt x="255" y="202"/>
                    <a:pt x="254" y="205"/>
                  </a:cubicBezTo>
                  <a:cubicBezTo>
                    <a:pt x="228" y="198"/>
                    <a:pt x="228" y="198"/>
                    <a:pt x="228" y="198"/>
                  </a:cubicBezTo>
                  <a:lnTo>
                    <a:pt x="244" y="157"/>
                  </a:lnTo>
                  <a:close/>
                  <a:moveTo>
                    <a:pt x="268" y="197"/>
                  </a:moveTo>
                  <a:cubicBezTo>
                    <a:pt x="259" y="156"/>
                    <a:pt x="259" y="156"/>
                    <a:pt x="259" y="156"/>
                  </a:cubicBezTo>
                  <a:cubicBezTo>
                    <a:pt x="266" y="153"/>
                    <a:pt x="272" y="147"/>
                    <a:pt x="275" y="140"/>
                  </a:cubicBezTo>
                  <a:cubicBezTo>
                    <a:pt x="302" y="146"/>
                    <a:pt x="302" y="146"/>
                    <a:pt x="302" y="146"/>
                  </a:cubicBezTo>
                  <a:cubicBezTo>
                    <a:pt x="273" y="198"/>
                    <a:pt x="273" y="198"/>
                    <a:pt x="273" y="198"/>
                  </a:cubicBezTo>
                  <a:cubicBezTo>
                    <a:pt x="271" y="197"/>
                    <a:pt x="269" y="197"/>
                    <a:pt x="268" y="197"/>
                  </a:cubicBezTo>
                  <a:close/>
                  <a:moveTo>
                    <a:pt x="249" y="104"/>
                  </a:moveTo>
                  <a:cubicBezTo>
                    <a:pt x="245" y="104"/>
                    <a:pt x="241" y="105"/>
                    <a:pt x="237" y="107"/>
                  </a:cubicBezTo>
                  <a:cubicBezTo>
                    <a:pt x="221" y="83"/>
                    <a:pt x="221" y="83"/>
                    <a:pt x="221" y="83"/>
                  </a:cubicBezTo>
                  <a:cubicBezTo>
                    <a:pt x="223" y="81"/>
                    <a:pt x="225" y="78"/>
                    <a:pt x="226" y="74"/>
                  </a:cubicBezTo>
                  <a:cubicBezTo>
                    <a:pt x="252" y="77"/>
                    <a:pt x="252" y="77"/>
                    <a:pt x="252" y="77"/>
                  </a:cubicBezTo>
                  <a:lnTo>
                    <a:pt x="249" y="104"/>
                  </a:lnTo>
                  <a:close/>
                  <a:moveTo>
                    <a:pt x="188" y="78"/>
                  </a:moveTo>
                  <a:cubicBezTo>
                    <a:pt x="190" y="81"/>
                    <a:pt x="191" y="83"/>
                    <a:pt x="194" y="85"/>
                  </a:cubicBezTo>
                  <a:cubicBezTo>
                    <a:pt x="177" y="115"/>
                    <a:pt x="177" y="115"/>
                    <a:pt x="177" y="115"/>
                  </a:cubicBezTo>
                  <a:cubicBezTo>
                    <a:pt x="147" y="109"/>
                    <a:pt x="147" y="109"/>
                    <a:pt x="147" y="109"/>
                  </a:cubicBezTo>
                  <a:cubicBezTo>
                    <a:pt x="146" y="92"/>
                    <a:pt x="146" y="92"/>
                    <a:pt x="146" y="92"/>
                  </a:cubicBezTo>
                  <a:lnTo>
                    <a:pt x="188" y="78"/>
                  </a:lnTo>
                  <a:close/>
                  <a:moveTo>
                    <a:pt x="140" y="108"/>
                  </a:moveTo>
                  <a:cubicBezTo>
                    <a:pt x="121" y="105"/>
                    <a:pt x="121" y="105"/>
                    <a:pt x="121" y="105"/>
                  </a:cubicBezTo>
                  <a:cubicBezTo>
                    <a:pt x="121" y="105"/>
                    <a:pt x="121" y="105"/>
                    <a:pt x="121" y="105"/>
                  </a:cubicBezTo>
                  <a:cubicBezTo>
                    <a:pt x="121" y="103"/>
                    <a:pt x="120" y="102"/>
                    <a:pt x="120" y="101"/>
                  </a:cubicBezTo>
                  <a:cubicBezTo>
                    <a:pt x="140" y="95"/>
                    <a:pt x="140" y="95"/>
                    <a:pt x="140" y="95"/>
                  </a:cubicBezTo>
                  <a:lnTo>
                    <a:pt x="140" y="108"/>
                  </a:lnTo>
                  <a:close/>
                  <a:moveTo>
                    <a:pt x="103" y="125"/>
                  </a:moveTo>
                  <a:cubicBezTo>
                    <a:pt x="110" y="124"/>
                    <a:pt x="117" y="119"/>
                    <a:pt x="119" y="111"/>
                  </a:cubicBezTo>
                  <a:cubicBezTo>
                    <a:pt x="141" y="115"/>
                    <a:pt x="141" y="115"/>
                    <a:pt x="141" y="115"/>
                  </a:cubicBezTo>
                  <a:cubicBezTo>
                    <a:pt x="143" y="156"/>
                    <a:pt x="143" y="156"/>
                    <a:pt x="143" y="156"/>
                  </a:cubicBezTo>
                  <a:cubicBezTo>
                    <a:pt x="137" y="157"/>
                    <a:pt x="133" y="160"/>
                    <a:pt x="129" y="165"/>
                  </a:cubicBezTo>
                  <a:cubicBezTo>
                    <a:pt x="102" y="152"/>
                    <a:pt x="102" y="152"/>
                    <a:pt x="102" y="152"/>
                  </a:cubicBezTo>
                  <a:lnTo>
                    <a:pt x="103" y="125"/>
                  </a:lnTo>
                  <a:close/>
                  <a:moveTo>
                    <a:pt x="127" y="171"/>
                  </a:moveTo>
                  <a:cubicBezTo>
                    <a:pt x="126" y="173"/>
                    <a:pt x="126" y="175"/>
                    <a:pt x="126" y="177"/>
                  </a:cubicBezTo>
                  <a:cubicBezTo>
                    <a:pt x="126" y="181"/>
                    <a:pt x="127" y="186"/>
                    <a:pt x="129" y="189"/>
                  </a:cubicBezTo>
                  <a:cubicBezTo>
                    <a:pt x="104" y="212"/>
                    <a:pt x="104" y="212"/>
                    <a:pt x="104" y="212"/>
                  </a:cubicBezTo>
                  <a:cubicBezTo>
                    <a:pt x="103" y="211"/>
                    <a:pt x="101" y="210"/>
                    <a:pt x="99" y="209"/>
                  </a:cubicBezTo>
                  <a:cubicBezTo>
                    <a:pt x="101" y="160"/>
                    <a:pt x="101" y="160"/>
                    <a:pt x="101" y="160"/>
                  </a:cubicBezTo>
                  <a:lnTo>
                    <a:pt x="127" y="171"/>
                  </a:lnTo>
                  <a:close/>
                  <a:moveTo>
                    <a:pt x="218" y="225"/>
                  </a:moveTo>
                  <a:cubicBezTo>
                    <a:pt x="226" y="204"/>
                    <a:pt x="226" y="204"/>
                    <a:pt x="226" y="204"/>
                  </a:cubicBezTo>
                  <a:cubicBezTo>
                    <a:pt x="252" y="212"/>
                    <a:pt x="252" y="212"/>
                    <a:pt x="252" y="212"/>
                  </a:cubicBezTo>
                  <a:cubicBezTo>
                    <a:pt x="252" y="212"/>
                    <a:pt x="252" y="213"/>
                    <a:pt x="252" y="213"/>
                  </a:cubicBezTo>
                  <a:cubicBezTo>
                    <a:pt x="252" y="214"/>
                    <a:pt x="252" y="215"/>
                    <a:pt x="252" y="216"/>
                  </a:cubicBezTo>
                  <a:cubicBezTo>
                    <a:pt x="223" y="230"/>
                    <a:pt x="223" y="230"/>
                    <a:pt x="223" y="230"/>
                  </a:cubicBezTo>
                  <a:cubicBezTo>
                    <a:pt x="221" y="228"/>
                    <a:pt x="220" y="226"/>
                    <a:pt x="218" y="225"/>
                  </a:cubicBezTo>
                  <a:close/>
                  <a:moveTo>
                    <a:pt x="305" y="140"/>
                  </a:moveTo>
                  <a:cubicBezTo>
                    <a:pt x="276" y="133"/>
                    <a:pt x="276" y="133"/>
                    <a:pt x="276" y="133"/>
                  </a:cubicBezTo>
                  <a:cubicBezTo>
                    <a:pt x="277" y="132"/>
                    <a:pt x="277" y="132"/>
                    <a:pt x="277" y="131"/>
                  </a:cubicBezTo>
                  <a:cubicBezTo>
                    <a:pt x="277" y="128"/>
                    <a:pt x="276" y="125"/>
                    <a:pt x="275" y="122"/>
                  </a:cubicBezTo>
                  <a:cubicBezTo>
                    <a:pt x="328" y="95"/>
                    <a:pt x="328" y="95"/>
                    <a:pt x="328" y="95"/>
                  </a:cubicBezTo>
                  <a:cubicBezTo>
                    <a:pt x="329" y="96"/>
                    <a:pt x="330" y="96"/>
                    <a:pt x="330" y="97"/>
                  </a:cubicBezTo>
                  <a:lnTo>
                    <a:pt x="305" y="140"/>
                  </a:lnTo>
                  <a:close/>
                  <a:moveTo>
                    <a:pt x="325" y="79"/>
                  </a:moveTo>
                  <a:cubicBezTo>
                    <a:pt x="260" y="71"/>
                    <a:pt x="260" y="71"/>
                    <a:pt x="260" y="71"/>
                  </a:cubicBezTo>
                  <a:cubicBezTo>
                    <a:pt x="264" y="33"/>
                    <a:pt x="264" y="33"/>
                    <a:pt x="264" y="33"/>
                  </a:cubicBezTo>
                  <a:cubicBezTo>
                    <a:pt x="266" y="33"/>
                    <a:pt x="268" y="32"/>
                    <a:pt x="270" y="31"/>
                  </a:cubicBezTo>
                  <a:cubicBezTo>
                    <a:pt x="326" y="76"/>
                    <a:pt x="326" y="76"/>
                    <a:pt x="326" y="76"/>
                  </a:cubicBezTo>
                  <a:cubicBezTo>
                    <a:pt x="326" y="77"/>
                    <a:pt x="326" y="78"/>
                    <a:pt x="325" y="79"/>
                  </a:cubicBezTo>
                  <a:close/>
                  <a:moveTo>
                    <a:pt x="251" y="26"/>
                  </a:moveTo>
                  <a:cubicBezTo>
                    <a:pt x="219" y="53"/>
                    <a:pt x="219" y="53"/>
                    <a:pt x="219" y="53"/>
                  </a:cubicBezTo>
                  <a:cubicBezTo>
                    <a:pt x="216" y="50"/>
                    <a:pt x="211" y="48"/>
                    <a:pt x="206" y="48"/>
                  </a:cubicBezTo>
                  <a:cubicBezTo>
                    <a:pt x="201" y="48"/>
                    <a:pt x="196" y="50"/>
                    <a:pt x="193" y="53"/>
                  </a:cubicBezTo>
                  <a:cubicBezTo>
                    <a:pt x="153" y="22"/>
                    <a:pt x="153" y="22"/>
                    <a:pt x="153" y="22"/>
                  </a:cubicBezTo>
                  <a:cubicBezTo>
                    <a:pt x="153" y="21"/>
                    <a:pt x="154" y="20"/>
                    <a:pt x="154" y="19"/>
                  </a:cubicBezTo>
                  <a:cubicBezTo>
                    <a:pt x="250" y="23"/>
                    <a:pt x="250" y="23"/>
                    <a:pt x="250" y="23"/>
                  </a:cubicBezTo>
                  <a:cubicBezTo>
                    <a:pt x="250" y="24"/>
                    <a:pt x="250" y="25"/>
                    <a:pt x="251" y="26"/>
                  </a:cubicBezTo>
                  <a:close/>
                  <a:moveTo>
                    <a:pt x="136" y="30"/>
                  </a:moveTo>
                  <a:cubicBezTo>
                    <a:pt x="139" y="88"/>
                    <a:pt x="139" y="88"/>
                    <a:pt x="139" y="88"/>
                  </a:cubicBezTo>
                  <a:cubicBezTo>
                    <a:pt x="118" y="95"/>
                    <a:pt x="118" y="95"/>
                    <a:pt x="118" y="95"/>
                  </a:cubicBezTo>
                  <a:cubicBezTo>
                    <a:pt x="116" y="92"/>
                    <a:pt x="114" y="89"/>
                    <a:pt x="111" y="87"/>
                  </a:cubicBezTo>
                  <a:cubicBezTo>
                    <a:pt x="136" y="30"/>
                    <a:pt x="136" y="30"/>
                    <a:pt x="136" y="30"/>
                  </a:cubicBezTo>
                  <a:cubicBezTo>
                    <a:pt x="136" y="30"/>
                    <a:pt x="136" y="30"/>
                    <a:pt x="136" y="30"/>
                  </a:cubicBezTo>
                  <a:close/>
                  <a:moveTo>
                    <a:pt x="30" y="127"/>
                  </a:moveTo>
                  <a:cubicBezTo>
                    <a:pt x="95" y="156"/>
                    <a:pt x="95" y="156"/>
                    <a:pt x="95" y="156"/>
                  </a:cubicBezTo>
                  <a:cubicBezTo>
                    <a:pt x="93" y="209"/>
                    <a:pt x="93" y="209"/>
                    <a:pt x="93" y="209"/>
                  </a:cubicBezTo>
                  <a:cubicBezTo>
                    <a:pt x="91" y="209"/>
                    <a:pt x="90" y="210"/>
                    <a:pt x="89" y="210"/>
                  </a:cubicBezTo>
                  <a:cubicBezTo>
                    <a:pt x="29" y="128"/>
                    <a:pt x="29" y="128"/>
                    <a:pt x="29" y="128"/>
                  </a:cubicBezTo>
                  <a:cubicBezTo>
                    <a:pt x="29" y="127"/>
                    <a:pt x="30" y="127"/>
                    <a:pt x="30" y="127"/>
                  </a:cubicBezTo>
                  <a:close/>
                  <a:moveTo>
                    <a:pt x="226" y="239"/>
                  </a:moveTo>
                  <a:cubicBezTo>
                    <a:pt x="226" y="238"/>
                    <a:pt x="226" y="237"/>
                    <a:pt x="226" y="236"/>
                  </a:cubicBezTo>
                  <a:cubicBezTo>
                    <a:pt x="255" y="223"/>
                    <a:pt x="255" y="223"/>
                    <a:pt x="255" y="223"/>
                  </a:cubicBezTo>
                  <a:cubicBezTo>
                    <a:pt x="258" y="226"/>
                    <a:pt x="263" y="229"/>
                    <a:pt x="268" y="229"/>
                  </a:cubicBezTo>
                  <a:cubicBezTo>
                    <a:pt x="272" y="229"/>
                    <a:pt x="276" y="227"/>
                    <a:pt x="279" y="225"/>
                  </a:cubicBezTo>
                  <a:cubicBezTo>
                    <a:pt x="314" y="250"/>
                    <a:pt x="314" y="250"/>
                    <a:pt x="314" y="250"/>
                  </a:cubicBezTo>
                  <a:lnTo>
                    <a:pt x="226" y="239"/>
                  </a:lnTo>
                  <a:close/>
                  <a:moveTo>
                    <a:pt x="363" y="149"/>
                  </a:moveTo>
                  <a:cubicBezTo>
                    <a:pt x="361" y="150"/>
                    <a:pt x="360" y="151"/>
                    <a:pt x="359" y="153"/>
                  </a:cubicBezTo>
                  <a:cubicBezTo>
                    <a:pt x="312" y="142"/>
                    <a:pt x="312" y="142"/>
                    <a:pt x="312" y="142"/>
                  </a:cubicBezTo>
                  <a:cubicBezTo>
                    <a:pt x="336" y="101"/>
                    <a:pt x="336" y="101"/>
                    <a:pt x="336" y="101"/>
                  </a:cubicBezTo>
                  <a:cubicBezTo>
                    <a:pt x="338" y="101"/>
                    <a:pt x="340" y="101"/>
                    <a:pt x="342" y="101"/>
                  </a:cubicBezTo>
                  <a:cubicBezTo>
                    <a:pt x="343" y="101"/>
                    <a:pt x="344" y="101"/>
                    <a:pt x="344" y="101"/>
                  </a:cubicBezTo>
                  <a:lnTo>
                    <a:pt x="363" y="149"/>
                  </a:lnTo>
                  <a:close/>
                  <a:moveTo>
                    <a:pt x="130" y="28"/>
                  </a:moveTo>
                  <a:cubicBezTo>
                    <a:pt x="105" y="85"/>
                    <a:pt x="105" y="85"/>
                    <a:pt x="105" y="85"/>
                  </a:cubicBezTo>
                  <a:cubicBezTo>
                    <a:pt x="103" y="84"/>
                    <a:pt x="102" y="84"/>
                    <a:pt x="100" y="84"/>
                  </a:cubicBezTo>
                  <a:cubicBezTo>
                    <a:pt x="94" y="84"/>
                    <a:pt x="89" y="86"/>
                    <a:pt x="85" y="90"/>
                  </a:cubicBezTo>
                  <a:cubicBezTo>
                    <a:pt x="60" y="72"/>
                    <a:pt x="60" y="72"/>
                    <a:pt x="60" y="72"/>
                  </a:cubicBezTo>
                  <a:cubicBezTo>
                    <a:pt x="60" y="70"/>
                    <a:pt x="61" y="69"/>
                    <a:pt x="61" y="67"/>
                  </a:cubicBezTo>
                  <a:cubicBezTo>
                    <a:pt x="61" y="66"/>
                    <a:pt x="61" y="65"/>
                    <a:pt x="60" y="64"/>
                  </a:cubicBezTo>
                  <a:cubicBezTo>
                    <a:pt x="128" y="26"/>
                    <a:pt x="128" y="26"/>
                    <a:pt x="128" y="26"/>
                  </a:cubicBezTo>
                  <a:cubicBezTo>
                    <a:pt x="128" y="26"/>
                    <a:pt x="129" y="27"/>
                    <a:pt x="130" y="28"/>
                  </a:cubicBezTo>
                  <a:close/>
                  <a:moveTo>
                    <a:pt x="44" y="80"/>
                  </a:moveTo>
                  <a:cubicBezTo>
                    <a:pt x="45" y="80"/>
                    <a:pt x="47" y="80"/>
                    <a:pt x="48" y="80"/>
                  </a:cubicBezTo>
                  <a:cubicBezTo>
                    <a:pt x="51" y="80"/>
                    <a:pt x="54" y="79"/>
                    <a:pt x="56" y="77"/>
                  </a:cubicBezTo>
                  <a:cubicBezTo>
                    <a:pt x="81" y="95"/>
                    <a:pt x="81" y="95"/>
                    <a:pt x="81" y="95"/>
                  </a:cubicBezTo>
                  <a:cubicBezTo>
                    <a:pt x="80" y="98"/>
                    <a:pt x="79" y="101"/>
                    <a:pt x="79" y="104"/>
                  </a:cubicBezTo>
                  <a:cubicBezTo>
                    <a:pt x="32" y="111"/>
                    <a:pt x="32" y="111"/>
                    <a:pt x="32" y="111"/>
                  </a:cubicBezTo>
                  <a:cubicBezTo>
                    <a:pt x="31" y="109"/>
                    <a:pt x="30" y="106"/>
                    <a:pt x="28" y="105"/>
                  </a:cubicBezTo>
                  <a:lnTo>
                    <a:pt x="44" y="80"/>
                  </a:lnTo>
                  <a:close/>
                  <a:moveTo>
                    <a:pt x="39" y="199"/>
                  </a:moveTo>
                  <a:cubicBezTo>
                    <a:pt x="39" y="199"/>
                    <a:pt x="39" y="198"/>
                    <a:pt x="39" y="198"/>
                  </a:cubicBezTo>
                  <a:cubicBezTo>
                    <a:pt x="39" y="191"/>
                    <a:pt x="35" y="186"/>
                    <a:pt x="28" y="185"/>
                  </a:cubicBezTo>
                  <a:cubicBezTo>
                    <a:pt x="22" y="132"/>
                    <a:pt x="22" y="132"/>
                    <a:pt x="22" y="132"/>
                  </a:cubicBezTo>
                  <a:cubicBezTo>
                    <a:pt x="22" y="132"/>
                    <a:pt x="23" y="132"/>
                    <a:pt x="23" y="132"/>
                  </a:cubicBezTo>
                  <a:cubicBezTo>
                    <a:pt x="84" y="214"/>
                    <a:pt x="84" y="214"/>
                    <a:pt x="84" y="214"/>
                  </a:cubicBezTo>
                  <a:cubicBezTo>
                    <a:pt x="83" y="215"/>
                    <a:pt x="83" y="215"/>
                    <a:pt x="82" y="216"/>
                  </a:cubicBezTo>
                  <a:lnTo>
                    <a:pt x="39" y="199"/>
                  </a:lnTo>
                  <a:close/>
                  <a:moveTo>
                    <a:pt x="218" y="255"/>
                  </a:moveTo>
                  <a:cubicBezTo>
                    <a:pt x="219" y="254"/>
                    <a:pt x="221" y="253"/>
                    <a:pt x="222" y="251"/>
                  </a:cubicBezTo>
                  <a:cubicBezTo>
                    <a:pt x="252" y="267"/>
                    <a:pt x="252" y="267"/>
                    <a:pt x="252" y="267"/>
                  </a:cubicBezTo>
                  <a:cubicBezTo>
                    <a:pt x="252" y="268"/>
                    <a:pt x="252" y="269"/>
                    <a:pt x="252" y="271"/>
                  </a:cubicBezTo>
                  <a:cubicBezTo>
                    <a:pt x="252" y="278"/>
                    <a:pt x="257" y="284"/>
                    <a:pt x="265" y="285"/>
                  </a:cubicBezTo>
                  <a:cubicBezTo>
                    <a:pt x="268" y="304"/>
                    <a:pt x="268" y="304"/>
                    <a:pt x="268" y="304"/>
                  </a:cubicBezTo>
                  <a:cubicBezTo>
                    <a:pt x="263" y="306"/>
                    <a:pt x="260" y="310"/>
                    <a:pt x="260" y="315"/>
                  </a:cubicBezTo>
                  <a:cubicBezTo>
                    <a:pt x="260" y="317"/>
                    <a:pt x="260" y="319"/>
                    <a:pt x="261" y="321"/>
                  </a:cubicBezTo>
                  <a:cubicBezTo>
                    <a:pt x="252" y="329"/>
                    <a:pt x="252" y="329"/>
                    <a:pt x="252" y="329"/>
                  </a:cubicBezTo>
                  <a:cubicBezTo>
                    <a:pt x="250" y="328"/>
                    <a:pt x="248" y="327"/>
                    <a:pt x="245" y="327"/>
                  </a:cubicBezTo>
                  <a:cubicBezTo>
                    <a:pt x="245" y="327"/>
                    <a:pt x="245" y="327"/>
                    <a:pt x="244" y="327"/>
                  </a:cubicBezTo>
                  <a:lnTo>
                    <a:pt x="218" y="255"/>
                  </a:lnTo>
                  <a:close/>
                  <a:moveTo>
                    <a:pt x="266" y="256"/>
                  </a:moveTo>
                  <a:cubicBezTo>
                    <a:pt x="262" y="256"/>
                    <a:pt x="258" y="258"/>
                    <a:pt x="255" y="261"/>
                  </a:cubicBezTo>
                  <a:cubicBezTo>
                    <a:pt x="227" y="246"/>
                    <a:pt x="227" y="246"/>
                    <a:pt x="227" y="246"/>
                  </a:cubicBezTo>
                  <a:cubicBezTo>
                    <a:pt x="309" y="256"/>
                    <a:pt x="309" y="256"/>
                    <a:pt x="309" y="256"/>
                  </a:cubicBezTo>
                  <a:cubicBezTo>
                    <a:pt x="279" y="264"/>
                    <a:pt x="279" y="264"/>
                    <a:pt x="279" y="264"/>
                  </a:cubicBezTo>
                  <a:cubicBezTo>
                    <a:pt x="276" y="259"/>
                    <a:pt x="272" y="256"/>
                    <a:pt x="266" y="256"/>
                  </a:cubicBezTo>
                  <a:close/>
                  <a:moveTo>
                    <a:pt x="327" y="242"/>
                  </a:moveTo>
                  <a:cubicBezTo>
                    <a:pt x="324" y="242"/>
                    <a:pt x="321" y="243"/>
                    <a:pt x="319" y="245"/>
                  </a:cubicBezTo>
                  <a:cubicBezTo>
                    <a:pt x="282" y="219"/>
                    <a:pt x="282" y="219"/>
                    <a:pt x="282" y="219"/>
                  </a:cubicBezTo>
                  <a:cubicBezTo>
                    <a:pt x="283" y="218"/>
                    <a:pt x="283" y="217"/>
                    <a:pt x="284" y="215"/>
                  </a:cubicBezTo>
                  <a:cubicBezTo>
                    <a:pt x="325" y="213"/>
                    <a:pt x="325" y="213"/>
                    <a:pt x="325" y="213"/>
                  </a:cubicBezTo>
                  <a:cubicBezTo>
                    <a:pt x="326" y="217"/>
                    <a:pt x="329" y="220"/>
                    <a:pt x="332" y="222"/>
                  </a:cubicBezTo>
                  <a:lnTo>
                    <a:pt x="327" y="24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effectLst/>
                <a:uLnTx/>
                <a:uFillTx/>
                <a:latin typeface="Porsche Next TT"/>
              </a:endParaRPr>
            </a:p>
          </p:txBody>
        </p:sp>
        <p:sp>
          <p:nvSpPr>
            <p:cNvPr id="38" name="Content Placeholder 5">
              <a:extLst>
                <a:ext uri="{FF2B5EF4-FFF2-40B4-BE49-F238E27FC236}">
                  <a16:creationId xmlns:a16="http://schemas.microsoft.com/office/drawing/2014/main" id="{9E738EEB-CAD8-E13C-9852-D068A7B76661}"/>
                </a:ext>
              </a:extLst>
            </p:cNvPr>
            <p:cNvSpPr txBox="1">
              <a:spLocks/>
            </p:cNvSpPr>
            <p:nvPr/>
          </p:nvSpPr>
          <p:spPr>
            <a:xfrm>
              <a:off x="6502668" y="5476710"/>
              <a:ext cx="1685991" cy="239489"/>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914103">
                <a:spcBef>
                  <a:spcPts val="1000"/>
                </a:spcBef>
                <a:buNone/>
              </a:pPr>
              <a:r>
                <a:rPr lang="en-US" sz="1100">
                  <a:cs typeface="Arial" panose="020B0604020202020204" pitchFamily="34" charset="0"/>
                </a:rPr>
                <a:t>Information &amp; Decisions</a:t>
              </a:r>
              <a:endParaRPr lang="en-GB" sz="1050">
                <a:cs typeface="Arial" panose="020B0604020202020204" pitchFamily="34" charset="0"/>
              </a:endParaRPr>
            </a:p>
          </p:txBody>
        </p:sp>
      </p:grpSp>
      <p:sp>
        <p:nvSpPr>
          <p:cNvPr id="34" name="Content Placeholder 5">
            <a:extLst>
              <a:ext uri="{FF2B5EF4-FFF2-40B4-BE49-F238E27FC236}">
                <a16:creationId xmlns:a16="http://schemas.microsoft.com/office/drawing/2014/main" id="{58C60CD8-65D3-7B33-CA60-7EF06B195B66}"/>
              </a:ext>
            </a:extLst>
          </p:cNvPr>
          <p:cNvSpPr txBox="1">
            <a:spLocks/>
          </p:cNvSpPr>
          <p:nvPr/>
        </p:nvSpPr>
        <p:spPr>
          <a:xfrm>
            <a:off x="7902711" y="3769651"/>
            <a:ext cx="1058438" cy="239489"/>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103">
              <a:spcBef>
                <a:spcPts val="1000"/>
              </a:spcBef>
              <a:buNone/>
            </a:pPr>
            <a:r>
              <a:rPr lang="en-US" sz="1100">
                <a:cs typeface="Arial" panose="020B0604020202020204" pitchFamily="34" charset="0"/>
              </a:rPr>
              <a:t>Objects</a:t>
            </a:r>
            <a:endParaRPr lang="en-GB" sz="1050">
              <a:cs typeface="Arial" panose="020B0604020202020204" pitchFamily="34" charset="0"/>
            </a:endParaRPr>
          </a:p>
        </p:txBody>
      </p:sp>
      <p:sp>
        <p:nvSpPr>
          <p:cNvPr id="35" name="Content Placeholder 5">
            <a:extLst>
              <a:ext uri="{FF2B5EF4-FFF2-40B4-BE49-F238E27FC236}">
                <a16:creationId xmlns:a16="http://schemas.microsoft.com/office/drawing/2014/main" id="{1627C0E9-F25B-9E1F-619A-13414A3388B4}"/>
              </a:ext>
            </a:extLst>
          </p:cNvPr>
          <p:cNvSpPr txBox="1">
            <a:spLocks/>
          </p:cNvSpPr>
          <p:nvPr/>
        </p:nvSpPr>
        <p:spPr>
          <a:xfrm>
            <a:off x="7902710" y="3564307"/>
            <a:ext cx="1435639" cy="239489"/>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103">
              <a:spcBef>
                <a:spcPts val="1000"/>
              </a:spcBef>
              <a:buNone/>
            </a:pPr>
            <a:r>
              <a:rPr lang="en-US" sz="1200" b="1">
                <a:cs typeface="Arial" panose="020B0604020202020204" pitchFamily="34" charset="0"/>
              </a:rPr>
              <a:t>Physical World</a:t>
            </a:r>
            <a:endParaRPr lang="en-GB" sz="1100" b="1">
              <a:cs typeface="Arial" panose="020B0604020202020204" pitchFamily="34" charset="0"/>
            </a:endParaRPr>
          </a:p>
        </p:txBody>
      </p:sp>
      <p:sp>
        <p:nvSpPr>
          <p:cNvPr id="36" name="Content Placeholder 5">
            <a:extLst>
              <a:ext uri="{FF2B5EF4-FFF2-40B4-BE49-F238E27FC236}">
                <a16:creationId xmlns:a16="http://schemas.microsoft.com/office/drawing/2014/main" id="{3F517003-A594-4FFA-8759-495BFA21F9F6}"/>
              </a:ext>
            </a:extLst>
          </p:cNvPr>
          <p:cNvSpPr txBox="1">
            <a:spLocks/>
          </p:cNvSpPr>
          <p:nvPr/>
        </p:nvSpPr>
        <p:spPr>
          <a:xfrm>
            <a:off x="10714152" y="3564307"/>
            <a:ext cx="1058438" cy="239489"/>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103">
              <a:spcBef>
                <a:spcPts val="1000"/>
              </a:spcBef>
              <a:buNone/>
            </a:pPr>
            <a:r>
              <a:rPr lang="en-US" sz="1200" b="1">
                <a:cs typeface="Arial" panose="020B0604020202020204" pitchFamily="34" charset="0"/>
              </a:rPr>
              <a:t>Digital Twin</a:t>
            </a:r>
            <a:endParaRPr lang="en-GB" sz="1100" b="1">
              <a:cs typeface="Arial" panose="020B0604020202020204" pitchFamily="34" charset="0"/>
            </a:endParaRPr>
          </a:p>
        </p:txBody>
      </p:sp>
      <p:grpSp>
        <p:nvGrpSpPr>
          <p:cNvPr id="128" name="Group 127">
            <a:extLst>
              <a:ext uri="{FF2B5EF4-FFF2-40B4-BE49-F238E27FC236}">
                <a16:creationId xmlns:a16="http://schemas.microsoft.com/office/drawing/2014/main" id="{A80CF648-05BA-92C5-16EA-1268E97945A9}"/>
              </a:ext>
            </a:extLst>
          </p:cNvPr>
          <p:cNvGrpSpPr/>
          <p:nvPr/>
        </p:nvGrpSpPr>
        <p:grpSpPr>
          <a:xfrm>
            <a:off x="7902714" y="2873854"/>
            <a:ext cx="1065442" cy="687655"/>
            <a:chOff x="6499145" y="2912004"/>
            <a:chExt cx="1134447" cy="732192"/>
          </a:xfrm>
          <a:solidFill>
            <a:schemeClr val="accent1"/>
          </a:solidFill>
        </p:grpSpPr>
        <p:grpSp>
          <p:nvGrpSpPr>
            <p:cNvPr id="18" name="Group 39">
              <a:extLst>
                <a:ext uri="{FF2B5EF4-FFF2-40B4-BE49-F238E27FC236}">
                  <a16:creationId xmlns:a16="http://schemas.microsoft.com/office/drawing/2014/main" id="{65DB4B8D-DA78-6595-8E51-2876B8C922E8}"/>
                </a:ext>
              </a:extLst>
            </p:cNvPr>
            <p:cNvGrpSpPr>
              <a:grpSpLocks noChangeAspect="1"/>
            </p:cNvGrpSpPr>
            <p:nvPr/>
          </p:nvGrpSpPr>
          <p:grpSpPr bwMode="auto">
            <a:xfrm>
              <a:off x="6499145" y="2912004"/>
              <a:ext cx="695713" cy="728935"/>
              <a:chOff x="-989" y="1456"/>
              <a:chExt cx="712" cy="746"/>
            </a:xfrm>
            <a:grpFill/>
          </p:grpSpPr>
          <p:sp>
            <p:nvSpPr>
              <p:cNvPr id="61" name="Freeform 40">
                <a:extLst>
                  <a:ext uri="{FF2B5EF4-FFF2-40B4-BE49-F238E27FC236}">
                    <a16:creationId xmlns:a16="http://schemas.microsoft.com/office/drawing/2014/main" id="{076BA5E6-D3C9-908E-754A-3D3409C3D9B4}"/>
                  </a:ext>
                </a:extLst>
              </p:cNvPr>
              <p:cNvSpPr>
                <a:spLocks noEditPoints="1"/>
              </p:cNvSpPr>
              <p:nvPr/>
            </p:nvSpPr>
            <p:spPr bwMode="auto">
              <a:xfrm>
                <a:off x="-693" y="1456"/>
                <a:ext cx="416" cy="746"/>
              </a:xfrm>
              <a:custGeom>
                <a:avLst/>
                <a:gdLst>
                  <a:gd name="T0" fmla="*/ 134 w 154"/>
                  <a:gd name="T1" fmla="*/ 0 h 277"/>
                  <a:gd name="T2" fmla="*/ 19 w 154"/>
                  <a:gd name="T3" fmla="*/ 0 h 277"/>
                  <a:gd name="T4" fmla="*/ 0 w 154"/>
                  <a:gd name="T5" fmla="*/ 19 h 277"/>
                  <a:gd name="T6" fmla="*/ 0 w 154"/>
                  <a:gd name="T7" fmla="*/ 277 h 277"/>
                  <a:gd name="T8" fmla="*/ 57 w 154"/>
                  <a:gd name="T9" fmla="*/ 277 h 277"/>
                  <a:gd name="T10" fmla="*/ 57 w 154"/>
                  <a:gd name="T11" fmla="*/ 210 h 277"/>
                  <a:gd name="T12" fmla="*/ 96 w 154"/>
                  <a:gd name="T13" fmla="*/ 210 h 277"/>
                  <a:gd name="T14" fmla="*/ 96 w 154"/>
                  <a:gd name="T15" fmla="*/ 277 h 277"/>
                  <a:gd name="T16" fmla="*/ 154 w 154"/>
                  <a:gd name="T17" fmla="*/ 277 h 277"/>
                  <a:gd name="T18" fmla="*/ 154 w 154"/>
                  <a:gd name="T19" fmla="*/ 19 h 277"/>
                  <a:gd name="T20" fmla="*/ 134 w 154"/>
                  <a:gd name="T21" fmla="*/ 0 h 277"/>
                  <a:gd name="T22" fmla="*/ 64 w 154"/>
                  <a:gd name="T23" fmla="*/ 172 h 277"/>
                  <a:gd name="T24" fmla="*/ 32 w 154"/>
                  <a:gd name="T25" fmla="*/ 172 h 277"/>
                  <a:gd name="T26" fmla="*/ 32 w 154"/>
                  <a:gd name="T27" fmla="*/ 140 h 277"/>
                  <a:gd name="T28" fmla="*/ 64 w 154"/>
                  <a:gd name="T29" fmla="*/ 140 h 277"/>
                  <a:gd name="T30" fmla="*/ 64 w 154"/>
                  <a:gd name="T31" fmla="*/ 172 h 277"/>
                  <a:gd name="T32" fmla="*/ 64 w 154"/>
                  <a:gd name="T33" fmla="*/ 118 h 277"/>
                  <a:gd name="T34" fmla="*/ 32 w 154"/>
                  <a:gd name="T35" fmla="*/ 118 h 277"/>
                  <a:gd name="T36" fmla="*/ 32 w 154"/>
                  <a:gd name="T37" fmla="*/ 86 h 277"/>
                  <a:gd name="T38" fmla="*/ 64 w 154"/>
                  <a:gd name="T39" fmla="*/ 86 h 277"/>
                  <a:gd name="T40" fmla="*/ 64 w 154"/>
                  <a:gd name="T41" fmla="*/ 118 h 277"/>
                  <a:gd name="T42" fmla="*/ 64 w 154"/>
                  <a:gd name="T43" fmla="*/ 66 h 277"/>
                  <a:gd name="T44" fmla="*/ 32 w 154"/>
                  <a:gd name="T45" fmla="*/ 66 h 277"/>
                  <a:gd name="T46" fmla="*/ 32 w 154"/>
                  <a:gd name="T47" fmla="*/ 34 h 277"/>
                  <a:gd name="T48" fmla="*/ 64 w 154"/>
                  <a:gd name="T49" fmla="*/ 34 h 277"/>
                  <a:gd name="T50" fmla="*/ 64 w 154"/>
                  <a:gd name="T51" fmla="*/ 66 h 277"/>
                  <a:gd name="T52" fmla="*/ 122 w 154"/>
                  <a:gd name="T53" fmla="*/ 172 h 277"/>
                  <a:gd name="T54" fmla="*/ 90 w 154"/>
                  <a:gd name="T55" fmla="*/ 172 h 277"/>
                  <a:gd name="T56" fmla="*/ 90 w 154"/>
                  <a:gd name="T57" fmla="*/ 140 h 277"/>
                  <a:gd name="T58" fmla="*/ 122 w 154"/>
                  <a:gd name="T59" fmla="*/ 140 h 277"/>
                  <a:gd name="T60" fmla="*/ 122 w 154"/>
                  <a:gd name="T61" fmla="*/ 172 h 277"/>
                  <a:gd name="T62" fmla="*/ 122 w 154"/>
                  <a:gd name="T63" fmla="*/ 119 h 277"/>
                  <a:gd name="T64" fmla="*/ 90 w 154"/>
                  <a:gd name="T65" fmla="*/ 119 h 277"/>
                  <a:gd name="T66" fmla="*/ 90 w 154"/>
                  <a:gd name="T67" fmla="*/ 87 h 277"/>
                  <a:gd name="T68" fmla="*/ 122 w 154"/>
                  <a:gd name="T69" fmla="*/ 87 h 277"/>
                  <a:gd name="T70" fmla="*/ 122 w 154"/>
                  <a:gd name="T71" fmla="*/ 119 h 277"/>
                  <a:gd name="T72" fmla="*/ 122 w 154"/>
                  <a:gd name="T73" fmla="*/ 66 h 277"/>
                  <a:gd name="T74" fmla="*/ 90 w 154"/>
                  <a:gd name="T75" fmla="*/ 66 h 277"/>
                  <a:gd name="T76" fmla="*/ 90 w 154"/>
                  <a:gd name="T77" fmla="*/ 34 h 277"/>
                  <a:gd name="T78" fmla="*/ 122 w 154"/>
                  <a:gd name="T79" fmla="*/ 34 h 277"/>
                  <a:gd name="T80" fmla="*/ 122 w 154"/>
                  <a:gd name="T81" fmla="*/ 66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4" h="277">
                    <a:moveTo>
                      <a:pt x="134" y="0"/>
                    </a:moveTo>
                    <a:cubicBezTo>
                      <a:pt x="19" y="0"/>
                      <a:pt x="19" y="0"/>
                      <a:pt x="19" y="0"/>
                    </a:cubicBezTo>
                    <a:cubicBezTo>
                      <a:pt x="8" y="0"/>
                      <a:pt x="0" y="8"/>
                      <a:pt x="0" y="19"/>
                    </a:cubicBezTo>
                    <a:cubicBezTo>
                      <a:pt x="0" y="277"/>
                      <a:pt x="0" y="277"/>
                      <a:pt x="0" y="277"/>
                    </a:cubicBezTo>
                    <a:cubicBezTo>
                      <a:pt x="57" y="277"/>
                      <a:pt x="57" y="277"/>
                      <a:pt x="57" y="277"/>
                    </a:cubicBezTo>
                    <a:cubicBezTo>
                      <a:pt x="57" y="210"/>
                      <a:pt x="57" y="210"/>
                      <a:pt x="57" y="210"/>
                    </a:cubicBezTo>
                    <a:cubicBezTo>
                      <a:pt x="96" y="210"/>
                      <a:pt x="96" y="210"/>
                      <a:pt x="96" y="210"/>
                    </a:cubicBezTo>
                    <a:cubicBezTo>
                      <a:pt x="96" y="277"/>
                      <a:pt x="96" y="277"/>
                      <a:pt x="96" y="277"/>
                    </a:cubicBezTo>
                    <a:cubicBezTo>
                      <a:pt x="154" y="277"/>
                      <a:pt x="154" y="277"/>
                      <a:pt x="154" y="277"/>
                    </a:cubicBezTo>
                    <a:cubicBezTo>
                      <a:pt x="154" y="19"/>
                      <a:pt x="154" y="19"/>
                      <a:pt x="154" y="19"/>
                    </a:cubicBezTo>
                    <a:cubicBezTo>
                      <a:pt x="154" y="8"/>
                      <a:pt x="145" y="0"/>
                      <a:pt x="134" y="0"/>
                    </a:cubicBezTo>
                    <a:close/>
                    <a:moveTo>
                      <a:pt x="64" y="172"/>
                    </a:moveTo>
                    <a:cubicBezTo>
                      <a:pt x="32" y="172"/>
                      <a:pt x="32" y="172"/>
                      <a:pt x="32" y="172"/>
                    </a:cubicBezTo>
                    <a:cubicBezTo>
                      <a:pt x="32" y="140"/>
                      <a:pt x="32" y="140"/>
                      <a:pt x="32" y="140"/>
                    </a:cubicBezTo>
                    <a:cubicBezTo>
                      <a:pt x="64" y="140"/>
                      <a:pt x="64" y="140"/>
                      <a:pt x="64" y="140"/>
                    </a:cubicBezTo>
                    <a:lnTo>
                      <a:pt x="64" y="172"/>
                    </a:lnTo>
                    <a:close/>
                    <a:moveTo>
                      <a:pt x="64" y="118"/>
                    </a:moveTo>
                    <a:cubicBezTo>
                      <a:pt x="32" y="118"/>
                      <a:pt x="32" y="118"/>
                      <a:pt x="32" y="118"/>
                    </a:cubicBezTo>
                    <a:cubicBezTo>
                      <a:pt x="32" y="86"/>
                      <a:pt x="32" y="86"/>
                      <a:pt x="32" y="86"/>
                    </a:cubicBezTo>
                    <a:cubicBezTo>
                      <a:pt x="64" y="86"/>
                      <a:pt x="64" y="86"/>
                      <a:pt x="64" y="86"/>
                    </a:cubicBezTo>
                    <a:lnTo>
                      <a:pt x="64" y="118"/>
                    </a:lnTo>
                    <a:close/>
                    <a:moveTo>
                      <a:pt x="64" y="66"/>
                    </a:moveTo>
                    <a:cubicBezTo>
                      <a:pt x="32" y="66"/>
                      <a:pt x="32" y="66"/>
                      <a:pt x="32" y="66"/>
                    </a:cubicBezTo>
                    <a:cubicBezTo>
                      <a:pt x="32" y="34"/>
                      <a:pt x="32" y="34"/>
                      <a:pt x="32" y="34"/>
                    </a:cubicBezTo>
                    <a:cubicBezTo>
                      <a:pt x="64" y="34"/>
                      <a:pt x="64" y="34"/>
                      <a:pt x="64" y="34"/>
                    </a:cubicBezTo>
                    <a:lnTo>
                      <a:pt x="64" y="66"/>
                    </a:lnTo>
                    <a:close/>
                    <a:moveTo>
                      <a:pt x="122" y="172"/>
                    </a:moveTo>
                    <a:cubicBezTo>
                      <a:pt x="90" y="172"/>
                      <a:pt x="90" y="172"/>
                      <a:pt x="90" y="172"/>
                    </a:cubicBezTo>
                    <a:cubicBezTo>
                      <a:pt x="90" y="140"/>
                      <a:pt x="90" y="140"/>
                      <a:pt x="90" y="140"/>
                    </a:cubicBezTo>
                    <a:cubicBezTo>
                      <a:pt x="122" y="140"/>
                      <a:pt x="122" y="140"/>
                      <a:pt x="122" y="140"/>
                    </a:cubicBezTo>
                    <a:lnTo>
                      <a:pt x="122" y="172"/>
                    </a:lnTo>
                    <a:close/>
                    <a:moveTo>
                      <a:pt x="122" y="119"/>
                    </a:moveTo>
                    <a:cubicBezTo>
                      <a:pt x="90" y="119"/>
                      <a:pt x="90" y="119"/>
                      <a:pt x="90" y="119"/>
                    </a:cubicBezTo>
                    <a:cubicBezTo>
                      <a:pt x="90" y="87"/>
                      <a:pt x="90" y="87"/>
                      <a:pt x="90" y="87"/>
                    </a:cubicBezTo>
                    <a:cubicBezTo>
                      <a:pt x="122" y="87"/>
                      <a:pt x="122" y="87"/>
                      <a:pt x="122" y="87"/>
                    </a:cubicBezTo>
                    <a:lnTo>
                      <a:pt x="122" y="119"/>
                    </a:lnTo>
                    <a:close/>
                    <a:moveTo>
                      <a:pt x="122" y="66"/>
                    </a:moveTo>
                    <a:cubicBezTo>
                      <a:pt x="90" y="66"/>
                      <a:pt x="90" y="66"/>
                      <a:pt x="90" y="66"/>
                    </a:cubicBezTo>
                    <a:cubicBezTo>
                      <a:pt x="90" y="34"/>
                      <a:pt x="90" y="34"/>
                      <a:pt x="90" y="34"/>
                    </a:cubicBezTo>
                    <a:cubicBezTo>
                      <a:pt x="122" y="34"/>
                      <a:pt x="122" y="34"/>
                      <a:pt x="122" y="34"/>
                    </a:cubicBezTo>
                    <a:lnTo>
                      <a:pt x="122"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effectLst/>
                  <a:uLnTx/>
                  <a:uFillTx/>
                  <a:latin typeface="Porsche Next TT"/>
                </a:endParaRPr>
              </a:p>
            </p:txBody>
          </p:sp>
          <p:sp>
            <p:nvSpPr>
              <p:cNvPr id="62" name="Freeform 41">
                <a:extLst>
                  <a:ext uri="{FF2B5EF4-FFF2-40B4-BE49-F238E27FC236}">
                    <a16:creationId xmlns:a16="http://schemas.microsoft.com/office/drawing/2014/main" id="{66C0453A-EBDE-B0D1-E355-B1B8929EEAD2}"/>
                  </a:ext>
                </a:extLst>
              </p:cNvPr>
              <p:cNvSpPr>
                <a:spLocks noEditPoints="1"/>
              </p:cNvSpPr>
              <p:nvPr/>
            </p:nvSpPr>
            <p:spPr bwMode="auto">
              <a:xfrm>
                <a:off x="-989" y="1620"/>
                <a:ext cx="258" cy="582"/>
              </a:xfrm>
              <a:custGeom>
                <a:avLst/>
                <a:gdLst>
                  <a:gd name="T0" fmla="*/ 19 w 96"/>
                  <a:gd name="T1" fmla="*/ 0 h 216"/>
                  <a:gd name="T2" fmla="*/ 0 w 96"/>
                  <a:gd name="T3" fmla="*/ 19 h 216"/>
                  <a:gd name="T4" fmla="*/ 0 w 96"/>
                  <a:gd name="T5" fmla="*/ 216 h 216"/>
                  <a:gd name="T6" fmla="*/ 96 w 96"/>
                  <a:gd name="T7" fmla="*/ 216 h 216"/>
                  <a:gd name="T8" fmla="*/ 96 w 96"/>
                  <a:gd name="T9" fmla="*/ 0 h 216"/>
                  <a:gd name="T10" fmla="*/ 19 w 96"/>
                  <a:gd name="T11" fmla="*/ 0 h 216"/>
                  <a:gd name="T12" fmla="*/ 64 w 96"/>
                  <a:gd name="T13" fmla="*/ 171 h 216"/>
                  <a:gd name="T14" fmla="*/ 32 w 96"/>
                  <a:gd name="T15" fmla="*/ 171 h 216"/>
                  <a:gd name="T16" fmla="*/ 32 w 96"/>
                  <a:gd name="T17" fmla="*/ 139 h 216"/>
                  <a:gd name="T18" fmla="*/ 64 w 96"/>
                  <a:gd name="T19" fmla="*/ 139 h 216"/>
                  <a:gd name="T20" fmla="*/ 64 w 96"/>
                  <a:gd name="T21" fmla="*/ 171 h 216"/>
                  <a:gd name="T22" fmla="*/ 64 w 96"/>
                  <a:gd name="T23" fmla="*/ 117 h 216"/>
                  <a:gd name="T24" fmla="*/ 32 w 96"/>
                  <a:gd name="T25" fmla="*/ 117 h 216"/>
                  <a:gd name="T26" fmla="*/ 32 w 96"/>
                  <a:gd name="T27" fmla="*/ 85 h 216"/>
                  <a:gd name="T28" fmla="*/ 64 w 96"/>
                  <a:gd name="T29" fmla="*/ 85 h 216"/>
                  <a:gd name="T30" fmla="*/ 64 w 96"/>
                  <a:gd name="T31" fmla="*/ 117 h 216"/>
                  <a:gd name="T32" fmla="*/ 64 w 96"/>
                  <a:gd name="T33" fmla="*/ 65 h 216"/>
                  <a:gd name="T34" fmla="*/ 32 w 96"/>
                  <a:gd name="T35" fmla="*/ 65 h 216"/>
                  <a:gd name="T36" fmla="*/ 32 w 96"/>
                  <a:gd name="T37" fmla="*/ 33 h 216"/>
                  <a:gd name="T38" fmla="*/ 64 w 96"/>
                  <a:gd name="T39" fmla="*/ 33 h 216"/>
                  <a:gd name="T40" fmla="*/ 64 w 96"/>
                  <a:gd name="T41" fmla="*/ 65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216">
                    <a:moveTo>
                      <a:pt x="19" y="0"/>
                    </a:moveTo>
                    <a:cubicBezTo>
                      <a:pt x="9" y="0"/>
                      <a:pt x="0" y="9"/>
                      <a:pt x="0" y="19"/>
                    </a:cubicBezTo>
                    <a:cubicBezTo>
                      <a:pt x="0" y="216"/>
                      <a:pt x="0" y="216"/>
                      <a:pt x="0" y="216"/>
                    </a:cubicBezTo>
                    <a:cubicBezTo>
                      <a:pt x="96" y="216"/>
                      <a:pt x="96" y="216"/>
                      <a:pt x="96" y="216"/>
                    </a:cubicBezTo>
                    <a:cubicBezTo>
                      <a:pt x="96" y="0"/>
                      <a:pt x="96" y="0"/>
                      <a:pt x="96" y="0"/>
                    </a:cubicBezTo>
                    <a:lnTo>
                      <a:pt x="19" y="0"/>
                    </a:lnTo>
                    <a:close/>
                    <a:moveTo>
                      <a:pt x="64" y="171"/>
                    </a:moveTo>
                    <a:cubicBezTo>
                      <a:pt x="32" y="171"/>
                      <a:pt x="32" y="171"/>
                      <a:pt x="32" y="171"/>
                    </a:cubicBezTo>
                    <a:cubicBezTo>
                      <a:pt x="32" y="139"/>
                      <a:pt x="32" y="139"/>
                      <a:pt x="32" y="139"/>
                    </a:cubicBezTo>
                    <a:cubicBezTo>
                      <a:pt x="64" y="139"/>
                      <a:pt x="64" y="139"/>
                      <a:pt x="64" y="139"/>
                    </a:cubicBezTo>
                    <a:lnTo>
                      <a:pt x="64" y="171"/>
                    </a:lnTo>
                    <a:close/>
                    <a:moveTo>
                      <a:pt x="64" y="117"/>
                    </a:moveTo>
                    <a:cubicBezTo>
                      <a:pt x="32" y="117"/>
                      <a:pt x="32" y="117"/>
                      <a:pt x="32" y="117"/>
                    </a:cubicBezTo>
                    <a:cubicBezTo>
                      <a:pt x="32" y="85"/>
                      <a:pt x="32" y="85"/>
                      <a:pt x="32" y="85"/>
                    </a:cubicBezTo>
                    <a:cubicBezTo>
                      <a:pt x="64" y="85"/>
                      <a:pt x="64" y="85"/>
                      <a:pt x="64" y="85"/>
                    </a:cubicBezTo>
                    <a:lnTo>
                      <a:pt x="64" y="117"/>
                    </a:lnTo>
                    <a:close/>
                    <a:moveTo>
                      <a:pt x="64" y="65"/>
                    </a:moveTo>
                    <a:cubicBezTo>
                      <a:pt x="32" y="65"/>
                      <a:pt x="32" y="65"/>
                      <a:pt x="32" y="65"/>
                    </a:cubicBezTo>
                    <a:cubicBezTo>
                      <a:pt x="32" y="33"/>
                      <a:pt x="32" y="33"/>
                      <a:pt x="32" y="33"/>
                    </a:cubicBezTo>
                    <a:cubicBezTo>
                      <a:pt x="64" y="33"/>
                      <a:pt x="64" y="33"/>
                      <a:pt x="64" y="33"/>
                    </a:cubicBezTo>
                    <a:lnTo>
                      <a:pt x="64"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effectLst/>
                  <a:uLnTx/>
                  <a:uFillTx/>
                  <a:latin typeface="Porsche Next TT"/>
                </a:endParaRPr>
              </a:p>
            </p:txBody>
          </p:sp>
        </p:grpSp>
        <p:sp>
          <p:nvSpPr>
            <p:cNvPr id="8" name="Freeform 141">
              <a:extLst>
                <a:ext uri="{FF2B5EF4-FFF2-40B4-BE49-F238E27FC236}">
                  <a16:creationId xmlns:a16="http://schemas.microsoft.com/office/drawing/2014/main" id="{D45CAFD2-1E74-CC2D-A6C1-496D7D7C3A57}"/>
                </a:ext>
              </a:extLst>
            </p:cNvPr>
            <p:cNvSpPr>
              <a:spLocks noEditPoints="1"/>
            </p:cNvSpPr>
            <p:nvPr/>
          </p:nvSpPr>
          <p:spPr bwMode="auto">
            <a:xfrm>
              <a:off x="7247774" y="3413182"/>
              <a:ext cx="385818" cy="231014"/>
            </a:xfrm>
            <a:custGeom>
              <a:avLst/>
              <a:gdLst>
                <a:gd name="T0" fmla="*/ 0 w 483"/>
                <a:gd name="T1" fmla="*/ 218 h 288"/>
                <a:gd name="T2" fmla="*/ 19 w 483"/>
                <a:gd name="T3" fmla="*/ 227 h 288"/>
                <a:gd name="T4" fmla="*/ 8 w 483"/>
                <a:gd name="T5" fmla="*/ 192 h 288"/>
                <a:gd name="T6" fmla="*/ 3 w 483"/>
                <a:gd name="T7" fmla="*/ 162 h 288"/>
                <a:gd name="T8" fmla="*/ 14 w 483"/>
                <a:gd name="T9" fmla="*/ 0 h 288"/>
                <a:gd name="T10" fmla="*/ 320 w 483"/>
                <a:gd name="T11" fmla="*/ 11 h 288"/>
                <a:gd name="T12" fmla="*/ 309 w 483"/>
                <a:gd name="T13" fmla="*/ 172 h 288"/>
                <a:gd name="T14" fmla="*/ 3 w 483"/>
                <a:gd name="T15" fmla="*/ 162 h 288"/>
                <a:gd name="T16" fmla="*/ 405 w 483"/>
                <a:gd name="T17" fmla="*/ 288 h 288"/>
                <a:gd name="T18" fmla="*/ 405 w 483"/>
                <a:gd name="T19" fmla="*/ 188 h 288"/>
                <a:gd name="T20" fmla="*/ 423 w 483"/>
                <a:gd name="T21" fmla="*/ 238 h 288"/>
                <a:gd name="T22" fmla="*/ 387 w 483"/>
                <a:gd name="T23" fmla="*/ 238 h 288"/>
                <a:gd name="T24" fmla="*/ 423 w 483"/>
                <a:gd name="T25" fmla="*/ 238 h 288"/>
                <a:gd name="T26" fmla="*/ 483 w 483"/>
                <a:gd name="T27" fmla="*/ 209 h 288"/>
                <a:gd name="T28" fmla="*/ 451 w 483"/>
                <a:gd name="T29" fmla="*/ 192 h 288"/>
                <a:gd name="T30" fmla="*/ 341 w 483"/>
                <a:gd name="T31" fmla="*/ 227 h 288"/>
                <a:gd name="T32" fmla="*/ 286 w 483"/>
                <a:gd name="T33" fmla="*/ 192 h 288"/>
                <a:gd name="T34" fmla="*/ 337 w 483"/>
                <a:gd name="T35" fmla="*/ 21 h 288"/>
                <a:gd name="T36" fmla="*/ 466 w 483"/>
                <a:gd name="T37" fmla="*/ 2 h 288"/>
                <a:gd name="T38" fmla="*/ 458 w 483"/>
                <a:gd name="T39" fmla="*/ 35 h 288"/>
                <a:gd name="T40" fmla="*/ 375 w 483"/>
                <a:gd name="T41" fmla="*/ 28 h 288"/>
                <a:gd name="T42" fmla="*/ 368 w 483"/>
                <a:gd name="T43" fmla="*/ 103 h 288"/>
                <a:gd name="T44" fmla="*/ 450 w 483"/>
                <a:gd name="T45" fmla="*/ 112 h 288"/>
                <a:gd name="T46" fmla="*/ 458 w 483"/>
                <a:gd name="T47" fmla="*/ 35 h 288"/>
                <a:gd name="T48" fmla="*/ 284 w 483"/>
                <a:gd name="T49" fmla="*/ 238 h 288"/>
                <a:gd name="T50" fmla="*/ 188 w 483"/>
                <a:gd name="T51" fmla="*/ 238 h 288"/>
                <a:gd name="T52" fmla="*/ 284 w 483"/>
                <a:gd name="T53" fmla="*/ 238 h 288"/>
                <a:gd name="T54" fmla="*/ 236 w 483"/>
                <a:gd name="T55" fmla="*/ 220 h 288"/>
                <a:gd name="T56" fmla="*/ 236 w 483"/>
                <a:gd name="T57" fmla="*/ 256 h 288"/>
                <a:gd name="T58" fmla="*/ 133 w 483"/>
                <a:gd name="T59" fmla="*/ 238 h 288"/>
                <a:gd name="T60" fmla="*/ 35 w 483"/>
                <a:gd name="T61" fmla="*/ 238 h 288"/>
                <a:gd name="T62" fmla="*/ 133 w 483"/>
                <a:gd name="T63" fmla="*/ 238 h 288"/>
                <a:gd name="T64" fmla="*/ 85 w 483"/>
                <a:gd name="T65" fmla="*/ 220 h 288"/>
                <a:gd name="T66" fmla="*/ 85 w 483"/>
                <a:gd name="T67" fmla="*/ 256 h 288"/>
                <a:gd name="T68" fmla="*/ 149 w 483"/>
                <a:gd name="T69" fmla="*/ 227 h 288"/>
                <a:gd name="T70" fmla="*/ 186 w 483"/>
                <a:gd name="T71" fmla="*/ 192 h 288"/>
                <a:gd name="T72" fmla="*/ 149 w 483"/>
                <a:gd name="T73" fmla="*/ 227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83" h="288">
                  <a:moveTo>
                    <a:pt x="0" y="201"/>
                  </a:moveTo>
                  <a:cubicBezTo>
                    <a:pt x="0" y="218"/>
                    <a:pt x="0" y="218"/>
                    <a:pt x="0" y="218"/>
                  </a:cubicBezTo>
                  <a:cubicBezTo>
                    <a:pt x="0" y="224"/>
                    <a:pt x="3" y="227"/>
                    <a:pt x="8" y="227"/>
                  </a:cubicBezTo>
                  <a:cubicBezTo>
                    <a:pt x="19" y="227"/>
                    <a:pt x="19" y="227"/>
                    <a:pt x="19" y="227"/>
                  </a:cubicBezTo>
                  <a:cubicBezTo>
                    <a:pt x="23" y="215"/>
                    <a:pt x="26" y="201"/>
                    <a:pt x="33" y="192"/>
                  </a:cubicBezTo>
                  <a:cubicBezTo>
                    <a:pt x="8" y="192"/>
                    <a:pt x="8" y="192"/>
                    <a:pt x="8" y="192"/>
                  </a:cubicBezTo>
                  <a:cubicBezTo>
                    <a:pt x="3" y="192"/>
                    <a:pt x="0" y="195"/>
                    <a:pt x="0" y="201"/>
                  </a:cubicBezTo>
                  <a:close/>
                  <a:moveTo>
                    <a:pt x="3" y="162"/>
                  </a:moveTo>
                  <a:cubicBezTo>
                    <a:pt x="3" y="11"/>
                    <a:pt x="3" y="11"/>
                    <a:pt x="3" y="11"/>
                  </a:cubicBezTo>
                  <a:cubicBezTo>
                    <a:pt x="3" y="3"/>
                    <a:pt x="8" y="0"/>
                    <a:pt x="14" y="0"/>
                  </a:cubicBezTo>
                  <a:cubicBezTo>
                    <a:pt x="309" y="0"/>
                    <a:pt x="309" y="0"/>
                    <a:pt x="309" y="0"/>
                  </a:cubicBezTo>
                  <a:cubicBezTo>
                    <a:pt x="314" y="0"/>
                    <a:pt x="320" y="3"/>
                    <a:pt x="320" y="11"/>
                  </a:cubicBezTo>
                  <a:cubicBezTo>
                    <a:pt x="320" y="162"/>
                    <a:pt x="320" y="162"/>
                    <a:pt x="320" y="162"/>
                  </a:cubicBezTo>
                  <a:cubicBezTo>
                    <a:pt x="320" y="167"/>
                    <a:pt x="314" y="172"/>
                    <a:pt x="309" y="172"/>
                  </a:cubicBezTo>
                  <a:cubicBezTo>
                    <a:pt x="14" y="172"/>
                    <a:pt x="14" y="172"/>
                    <a:pt x="14" y="172"/>
                  </a:cubicBezTo>
                  <a:cubicBezTo>
                    <a:pt x="8" y="172"/>
                    <a:pt x="3" y="167"/>
                    <a:pt x="3" y="162"/>
                  </a:cubicBezTo>
                  <a:close/>
                  <a:moveTo>
                    <a:pt x="453" y="238"/>
                  </a:moveTo>
                  <a:cubicBezTo>
                    <a:pt x="453" y="265"/>
                    <a:pt x="432" y="288"/>
                    <a:pt x="405" y="288"/>
                  </a:cubicBezTo>
                  <a:cubicBezTo>
                    <a:pt x="378" y="288"/>
                    <a:pt x="357" y="265"/>
                    <a:pt x="357" y="238"/>
                  </a:cubicBezTo>
                  <a:cubicBezTo>
                    <a:pt x="357" y="209"/>
                    <a:pt x="378" y="188"/>
                    <a:pt x="405" y="188"/>
                  </a:cubicBezTo>
                  <a:cubicBezTo>
                    <a:pt x="432" y="188"/>
                    <a:pt x="455" y="211"/>
                    <a:pt x="453" y="238"/>
                  </a:cubicBezTo>
                  <a:close/>
                  <a:moveTo>
                    <a:pt x="423" y="238"/>
                  </a:moveTo>
                  <a:cubicBezTo>
                    <a:pt x="423" y="227"/>
                    <a:pt x="416" y="220"/>
                    <a:pt x="405" y="220"/>
                  </a:cubicBezTo>
                  <a:cubicBezTo>
                    <a:pt x="396" y="220"/>
                    <a:pt x="387" y="227"/>
                    <a:pt x="387" y="238"/>
                  </a:cubicBezTo>
                  <a:cubicBezTo>
                    <a:pt x="387" y="249"/>
                    <a:pt x="396" y="256"/>
                    <a:pt x="405" y="256"/>
                  </a:cubicBezTo>
                  <a:cubicBezTo>
                    <a:pt x="416" y="256"/>
                    <a:pt x="423" y="249"/>
                    <a:pt x="423" y="238"/>
                  </a:cubicBezTo>
                  <a:close/>
                  <a:moveTo>
                    <a:pt x="483" y="21"/>
                  </a:moveTo>
                  <a:cubicBezTo>
                    <a:pt x="483" y="209"/>
                    <a:pt x="483" y="209"/>
                    <a:pt x="483" y="209"/>
                  </a:cubicBezTo>
                  <a:cubicBezTo>
                    <a:pt x="483" y="217"/>
                    <a:pt x="476" y="225"/>
                    <a:pt x="469" y="227"/>
                  </a:cubicBezTo>
                  <a:cubicBezTo>
                    <a:pt x="467" y="213"/>
                    <a:pt x="462" y="201"/>
                    <a:pt x="451" y="192"/>
                  </a:cubicBezTo>
                  <a:cubicBezTo>
                    <a:pt x="439" y="178"/>
                    <a:pt x="423" y="172"/>
                    <a:pt x="405" y="172"/>
                  </a:cubicBezTo>
                  <a:cubicBezTo>
                    <a:pt x="373" y="172"/>
                    <a:pt x="346" y="195"/>
                    <a:pt x="341" y="227"/>
                  </a:cubicBezTo>
                  <a:cubicBezTo>
                    <a:pt x="300" y="227"/>
                    <a:pt x="300" y="227"/>
                    <a:pt x="300" y="227"/>
                  </a:cubicBezTo>
                  <a:cubicBezTo>
                    <a:pt x="298" y="215"/>
                    <a:pt x="293" y="201"/>
                    <a:pt x="286" y="192"/>
                  </a:cubicBezTo>
                  <a:cubicBezTo>
                    <a:pt x="337" y="192"/>
                    <a:pt x="337" y="192"/>
                    <a:pt x="337" y="192"/>
                  </a:cubicBezTo>
                  <a:cubicBezTo>
                    <a:pt x="337" y="21"/>
                    <a:pt x="337" y="21"/>
                    <a:pt x="337" y="21"/>
                  </a:cubicBezTo>
                  <a:cubicBezTo>
                    <a:pt x="337" y="11"/>
                    <a:pt x="350" y="2"/>
                    <a:pt x="361" y="2"/>
                  </a:cubicBezTo>
                  <a:cubicBezTo>
                    <a:pt x="466" y="2"/>
                    <a:pt x="466" y="2"/>
                    <a:pt x="466" y="2"/>
                  </a:cubicBezTo>
                  <a:cubicBezTo>
                    <a:pt x="476" y="2"/>
                    <a:pt x="483" y="11"/>
                    <a:pt x="483" y="21"/>
                  </a:cubicBezTo>
                  <a:close/>
                  <a:moveTo>
                    <a:pt x="458" y="35"/>
                  </a:moveTo>
                  <a:cubicBezTo>
                    <a:pt x="458" y="32"/>
                    <a:pt x="455" y="28"/>
                    <a:pt x="450" y="28"/>
                  </a:cubicBezTo>
                  <a:cubicBezTo>
                    <a:pt x="375" y="28"/>
                    <a:pt x="375" y="28"/>
                    <a:pt x="375" y="28"/>
                  </a:cubicBezTo>
                  <a:cubicBezTo>
                    <a:pt x="371" y="28"/>
                    <a:pt x="368" y="32"/>
                    <a:pt x="368" y="35"/>
                  </a:cubicBezTo>
                  <a:cubicBezTo>
                    <a:pt x="368" y="103"/>
                    <a:pt x="368" y="103"/>
                    <a:pt x="368" y="103"/>
                  </a:cubicBezTo>
                  <a:cubicBezTo>
                    <a:pt x="368" y="108"/>
                    <a:pt x="371" y="112"/>
                    <a:pt x="375" y="112"/>
                  </a:cubicBezTo>
                  <a:cubicBezTo>
                    <a:pt x="450" y="112"/>
                    <a:pt x="450" y="112"/>
                    <a:pt x="450" y="112"/>
                  </a:cubicBezTo>
                  <a:cubicBezTo>
                    <a:pt x="455" y="112"/>
                    <a:pt x="458" y="108"/>
                    <a:pt x="458" y="103"/>
                  </a:cubicBezTo>
                  <a:cubicBezTo>
                    <a:pt x="458" y="35"/>
                    <a:pt x="458" y="35"/>
                    <a:pt x="458" y="35"/>
                  </a:cubicBezTo>
                  <a:cubicBezTo>
                    <a:pt x="458" y="35"/>
                    <a:pt x="458" y="35"/>
                    <a:pt x="458" y="35"/>
                  </a:cubicBezTo>
                  <a:close/>
                  <a:moveTo>
                    <a:pt x="284" y="238"/>
                  </a:moveTo>
                  <a:cubicBezTo>
                    <a:pt x="284" y="265"/>
                    <a:pt x="263" y="288"/>
                    <a:pt x="236" y="288"/>
                  </a:cubicBezTo>
                  <a:cubicBezTo>
                    <a:pt x="209" y="288"/>
                    <a:pt x="188" y="265"/>
                    <a:pt x="188" y="238"/>
                  </a:cubicBezTo>
                  <a:cubicBezTo>
                    <a:pt x="188" y="209"/>
                    <a:pt x="209" y="188"/>
                    <a:pt x="236" y="188"/>
                  </a:cubicBezTo>
                  <a:cubicBezTo>
                    <a:pt x="263" y="188"/>
                    <a:pt x="284" y="211"/>
                    <a:pt x="284" y="238"/>
                  </a:cubicBezTo>
                  <a:close/>
                  <a:moveTo>
                    <a:pt x="254" y="238"/>
                  </a:moveTo>
                  <a:cubicBezTo>
                    <a:pt x="254" y="227"/>
                    <a:pt x="247" y="220"/>
                    <a:pt x="236" y="220"/>
                  </a:cubicBezTo>
                  <a:cubicBezTo>
                    <a:pt x="225" y="220"/>
                    <a:pt x="218" y="227"/>
                    <a:pt x="218" y="238"/>
                  </a:cubicBezTo>
                  <a:cubicBezTo>
                    <a:pt x="218" y="249"/>
                    <a:pt x="225" y="256"/>
                    <a:pt x="236" y="256"/>
                  </a:cubicBezTo>
                  <a:cubicBezTo>
                    <a:pt x="247" y="256"/>
                    <a:pt x="254" y="249"/>
                    <a:pt x="254" y="238"/>
                  </a:cubicBezTo>
                  <a:close/>
                  <a:moveTo>
                    <a:pt x="133" y="238"/>
                  </a:moveTo>
                  <a:cubicBezTo>
                    <a:pt x="133" y="265"/>
                    <a:pt x="112" y="288"/>
                    <a:pt x="85" y="288"/>
                  </a:cubicBezTo>
                  <a:cubicBezTo>
                    <a:pt x="56" y="288"/>
                    <a:pt x="35" y="265"/>
                    <a:pt x="35" y="238"/>
                  </a:cubicBezTo>
                  <a:cubicBezTo>
                    <a:pt x="35" y="209"/>
                    <a:pt x="58" y="188"/>
                    <a:pt x="85" y="188"/>
                  </a:cubicBezTo>
                  <a:cubicBezTo>
                    <a:pt x="112" y="188"/>
                    <a:pt x="133" y="211"/>
                    <a:pt x="133" y="238"/>
                  </a:cubicBezTo>
                  <a:close/>
                  <a:moveTo>
                    <a:pt x="103" y="238"/>
                  </a:moveTo>
                  <a:cubicBezTo>
                    <a:pt x="103" y="227"/>
                    <a:pt x="94" y="220"/>
                    <a:pt x="85" y="220"/>
                  </a:cubicBezTo>
                  <a:cubicBezTo>
                    <a:pt x="74" y="220"/>
                    <a:pt x="67" y="227"/>
                    <a:pt x="65" y="238"/>
                  </a:cubicBezTo>
                  <a:cubicBezTo>
                    <a:pt x="65" y="249"/>
                    <a:pt x="74" y="256"/>
                    <a:pt x="85" y="256"/>
                  </a:cubicBezTo>
                  <a:cubicBezTo>
                    <a:pt x="94" y="256"/>
                    <a:pt x="103" y="249"/>
                    <a:pt x="103" y="238"/>
                  </a:cubicBezTo>
                  <a:close/>
                  <a:moveTo>
                    <a:pt x="149" y="227"/>
                  </a:moveTo>
                  <a:cubicBezTo>
                    <a:pt x="172" y="227"/>
                    <a:pt x="172" y="227"/>
                    <a:pt x="172" y="227"/>
                  </a:cubicBezTo>
                  <a:cubicBezTo>
                    <a:pt x="174" y="215"/>
                    <a:pt x="179" y="201"/>
                    <a:pt x="186" y="192"/>
                  </a:cubicBezTo>
                  <a:cubicBezTo>
                    <a:pt x="135" y="192"/>
                    <a:pt x="135" y="192"/>
                    <a:pt x="135" y="192"/>
                  </a:cubicBezTo>
                  <a:cubicBezTo>
                    <a:pt x="142" y="201"/>
                    <a:pt x="147" y="215"/>
                    <a:pt x="149" y="2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Porsche Next TT"/>
              </a:endParaRPr>
            </a:p>
          </p:txBody>
        </p:sp>
      </p:grpSp>
      <p:grpSp>
        <p:nvGrpSpPr>
          <p:cNvPr id="129" name="Group 128">
            <a:extLst>
              <a:ext uri="{FF2B5EF4-FFF2-40B4-BE49-F238E27FC236}">
                <a16:creationId xmlns:a16="http://schemas.microsoft.com/office/drawing/2014/main" id="{184FCB4C-90A9-B313-4FF0-24866E1A56D0}"/>
              </a:ext>
            </a:extLst>
          </p:cNvPr>
          <p:cNvGrpSpPr/>
          <p:nvPr/>
        </p:nvGrpSpPr>
        <p:grpSpPr>
          <a:xfrm>
            <a:off x="10714153" y="2873856"/>
            <a:ext cx="1069573" cy="687654"/>
            <a:chOff x="9310585" y="2912005"/>
            <a:chExt cx="1138846" cy="732191"/>
          </a:xfrm>
          <a:solidFill>
            <a:schemeClr val="accent2"/>
          </a:solidFill>
        </p:grpSpPr>
        <p:grpSp>
          <p:nvGrpSpPr>
            <p:cNvPr id="19" name="Group 39">
              <a:extLst>
                <a:ext uri="{FF2B5EF4-FFF2-40B4-BE49-F238E27FC236}">
                  <a16:creationId xmlns:a16="http://schemas.microsoft.com/office/drawing/2014/main" id="{3B255F35-45A7-DCC5-EBE4-0C1E78AD1DAA}"/>
                </a:ext>
              </a:extLst>
            </p:cNvPr>
            <p:cNvGrpSpPr>
              <a:grpSpLocks noChangeAspect="1"/>
            </p:cNvGrpSpPr>
            <p:nvPr/>
          </p:nvGrpSpPr>
          <p:grpSpPr bwMode="auto">
            <a:xfrm>
              <a:off x="9310585" y="2912005"/>
              <a:ext cx="695713" cy="728935"/>
              <a:chOff x="-989" y="1456"/>
              <a:chExt cx="712" cy="746"/>
            </a:xfrm>
            <a:grpFill/>
          </p:grpSpPr>
          <p:sp>
            <p:nvSpPr>
              <p:cNvPr id="59" name="Freeform 40">
                <a:extLst>
                  <a:ext uri="{FF2B5EF4-FFF2-40B4-BE49-F238E27FC236}">
                    <a16:creationId xmlns:a16="http://schemas.microsoft.com/office/drawing/2014/main" id="{6450EC1B-8CB1-6A56-2FB3-CBE31EADFF09}"/>
                  </a:ext>
                </a:extLst>
              </p:cNvPr>
              <p:cNvSpPr>
                <a:spLocks noEditPoints="1"/>
              </p:cNvSpPr>
              <p:nvPr/>
            </p:nvSpPr>
            <p:spPr bwMode="auto">
              <a:xfrm>
                <a:off x="-693" y="1456"/>
                <a:ext cx="416" cy="746"/>
              </a:xfrm>
              <a:custGeom>
                <a:avLst/>
                <a:gdLst>
                  <a:gd name="T0" fmla="*/ 134 w 154"/>
                  <a:gd name="T1" fmla="*/ 0 h 277"/>
                  <a:gd name="T2" fmla="*/ 19 w 154"/>
                  <a:gd name="T3" fmla="*/ 0 h 277"/>
                  <a:gd name="T4" fmla="*/ 0 w 154"/>
                  <a:gd name="T5" fmla="*/ 19 h 277"/>
                  <a:gd name="T6" fmla="*/ 0 w 154"/>
                  <a:gd name="T7" fmla="*/ 277 h 277"/>
                  <a:gd name="T8" fmla="*/ 57 w 154"/>
                  <a:gd name="T9" fmla="*/ 277 h 277"/>
                  <a:gd name="T10" fmla="*/ 57 w 154"/>
                  <a:gd name="T11" fmla="*/ 210 h 277"/>
                  <a:gd name="T12" fmla="*/ 96 w 154"/>
                  <a:gd name="T13" fmla="*/ 210 h 277"/>
                  <a:gd name="T14" fmla="*/ 96 w 154"/>
                  <a:gd name="T15" fmla="*/ 277 h 277"/>
                  <a:gd name="T16" fmla="*/ 154 w 154"/>
                  <a:gd name="T17" fmla="*/ 277 h 277"/>
                  <a:gd name="T18" fmla="*/ 154 w 154"/>
                  <a:gd name="T19" fmla="*/ 19 h 277"/>
                  <a:gd name="T20" fmla="*/ 134 w 154"/>
                  <a:gd name="T21" fmla="*/ 0 h 277"/>
                  <a:gd name="T22" fmla="*/ 64 w 154"/>
                  <a:gd name="T23" fmla="*/ 172 h 277"/>
                  <a:gd name="T24" fmla="*/ 32 w 154"/>
                  <a:gd name="T25" fmla="*/ 172 h 277"/>
                  <a:gd name="T26" fmla="*/ 32 w 154"/>
                  <a:gd name="T27" fmla="*/ 140 h 277"/>
                  <a:gd name="T28" fmla="*/ 64 w 154"/>
                  <a:gd name="T29" fmla="*/ 140 h 277"/>
                  <a:gd name="T30" fmla="*/ 64 w 154"/>
                  <a:gd name="T31" fmla="*/ 172 h 277"/>
                  <a:gd name="T32" fmla="*/ 64 w 154"/>
                  <a:gd name="T33" fmla="*/ 118 h 277"/>
                  <a:gd name="T34" fmla="*/ 32 w 154"/>
                  <a:gd name="T35" fmla="*/ 118 h 277"/>
                  <a:gd name="T36" fmla="*/ 32 w 154"/>
                  <a:gd name="T37" fmla="*/ 86 h 277"/>
                  <a:gd name="T38" fmla="*/ 64 w 154"/>
                  <a:gd name="T39" fmla="*/ 86 h 277"/>
                  <a:gd name="T40" fmla="*/ 64 w 154"/>
                  <a:gd name="T41" fmla="*/ 118 h 277"/>
                  <a:gd name="T42" fmla="*/ 64 w 154"/>
                  <a:gd name="T43" fmla="*/ 66 h 277"/>
                  <a:gd name="T44" fmla="*/ 32 w 154"/>
                  <a:gd name="T45" fmla="*/ 66 h 277"/>
                  <a:gd name="T46" fmla="*/ 32 w 154"/>
                  <a:gd name="T47" fmla="*/ 34 h 277"/>
                  <a:gd name="T48" fmla="*/ 64 w 154"/>
                  <a:gd name="T49" fmla="*/ 34 h 277"/>
                  <a:gd name="T50" fmla="*/ 64 w 154"/>
                  <a:gd name="T51" fmla="*/ 66 h 277"/>
                  <a:gd name="T52" fmla="*/ 122 w 154"/>
                  <a:gd name="T53" fmla="*/ 172 h 277"/>
                  <a:gd name="T54" fmla="*/ 90 w 154"/>
                  <a:gd name="T55" fmla="*/ 172 h 277"/>
                  <a:gd name="T56" fmla="*/ 90 w 154"/>
                  <a:gd name="T57" fmla="*/ 140 h 277"/>
                  <a:gd name="T58" fmla="*/ 122 w 154"/>
                  <a:gd name="T59" fmla="*/ 140 h 277"/>
                  <a:gd name="T60" fmla="*/ 122 w 154"/>
                  <a:gd name="T61" fmla="*/ 172 h 277"/>
                  <a:gd name="T62" fmla="*/ 122 w 154"/>
                  <a:gd name="T63" fmla="*/ 119 h 277"/>
                  <a:gd name="T64" fmla="*/ 90 w 154"/>
                  <a:gd name="T65" fmla="*/ 119 h 277"/>
                  <a:gd name="T66" fmla="*/ 90 w 154"/>
                  <a:gd name="T67" fmla="*/ 87 h 277"/>
                  <a:gd name="T68" fmla="*/ 122 w 154"/>
                  <a:gd name="T69" fmla="*/ 87 h 277"/>
                  <a:gd name="T70" fmla="*/ 122 w 154"/>
                  <a:gd name="T71" fmla="*/ 119 h 277"/>
                  <a:gd name="T72" fmla="*/ 122 w 154"/>
                  <a:gd name="T73" fmla="*/ 66 h 277"/>
                  <a:gd name="T74" fmla="*/ 90 w 154"/>
                  <a:gd name="T75" fmla="*/ 66 h 277"/>
                  <a:gd name="T76" fmla="*/ 90 w 154"/>
                  <a:gd name="T77" fmla="*/ 34 h 277"/>
                  <a:gd name="T78" fmla="*/ 122 w 154"/>
                  <a:gd name="T79" fmla="*/ 34 h 277"/>
                  <a:gd name="T80" fmla="*/ 122 w 154"/>
                  <a:gd name="T81" fmla="*/ 66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4" h="277">
                    <a:moveTo>
                      <a:pt x="134" y="0"/>
                    </a:moveTo>
                    <a:cubicBezTo>
                      <a:pt x="19" y="0"/>
                      <a:pt x="19" y="0"/>
                      <a:pt x="19" y="0"/>
                    </a:cubicBezTo>
                    <a:cubicBezTo>
                      <a:pt x="8" y="0"/>
                      <a:pt x="0" y="8"/>
                      <a:pt x="0" y="19"/>
                    </a:cubicBezTo>
                    <a:cubicBezTo>
                      <a:pt x="0" y="277"/>
                      <a:pt x="0" y="277"/>
                      <a:pt x="0" y="277"/>
                    </a:cubicBezTo>
                    <a:cubicBezTo>
                      <a:pt x="57" y="277"/>
                      <a:pt x="57" y="277"/>
                      <a:pt x="57" y="277"/>
                    </a:cubicBezTo>
                    <a:cubicBezTo>
                      <a:pt x="57" y="210"/>
                      <a:pt x="57" y="210"/>
                      <a:pt x="57" y="210"/>
                    </a:cubicBezTo>
                    <a:cubicBezTo>
                      <a:pt x="96" y="210"/>
                      <a:pt x="96" y="210"/>
                      <a:pt x="96" y="210"/>
                    </a:cubicBezTo>
                    <a:cubicBezTo>
                      <a:pt x="96" y="277"/>
                      <a:pt x="96" y="277"/>
                      <a:pt x="96" y="277"/>
                    </a:cubicBezTo>
                    <a:cubicBezTo>
                      <a:pt x="154" y="277"/>
                      <a:pt x="154" y="277"/>
                      <a:pt x="154" y="277"/>
                    </a:cubicBezTo>
                    <a:cubicBezTo>
                      <a:pt x="154" y="19"/>
                      <a:pt x="154" y="19"/>
                      <a:pt x="154" y="19"/>
                    </a:cubicBezTo>
                    <a:cubicBezTo>
                      <a:pt x="154" y="8"/>
                      <a:pt x="145" y="0"/>
                      <a:pt x="134" y="0"/>
                    </a:cubicBezTo>
                    <a:close/>
                    <a:moveTo>
                      <a:pt x="64" y="172"/>
                    </a:moveTo>
                    <a:cubicBezTo>
                      <a:pt x="32" y="172"/>
                      <a:pt x="32" y="172"/>
                      <a:pt x="32" y="172"/>
                    </a:cubicBezTo>
                    <a:cubicBezTo>
                      <a:pt x="32" y="140"/>
                      <a:pt x="32" y="140"/>
                      <a:pt x="32" y="140"/>
                    </a:cubicBezTo>
                    <a:cubicBezTo>
                      <a:pt x="64" y="140"/>
                      <a:pt x="64" y="140"/>
                      <a:pt x="64" y="140"/>
                    </a:cubicBezTo>
                    <a:lnTo>
                      <a:pt x="64" y="172"/>
                    </a:lnTo>
                    <a:close/>
                    <a:moveTo>
                      <a:pt x="64" y="118"/>
                    </a:moveTo>
                    <a:cubicBezTo>
                      <a:pt x="32" y="118"/>
                      <a:pt x="32" y="118"/>
                      <a:pt x="32" y="118"/>
                    </a:cubicBezTo>
                    <a:cubicBezTo>
                      <a:pt x="32" y="86"/>
                      <a:pt x="32" y="86"/>
                      <a:pt x="32" y="86"/>
                    </a:cubicBezTo>
                    <a:cubicBezTo>
                      <a:pt x="64" y="86"/>
                      <a:pt x="64" y="86"/>
                      <a:pt x="64" y="86"/>
                    </a:cubicBezTo>
                    <a:lnTo>
                      <a:pt x="64" y="118"/>
                    </a:lnTo>
                    <a:close/>
                    <a:moveTo>
                      <a:pt x="64" y="66"/>
                    </a:moveTo>
                    <a:cubicBezTo>
                      <a:pt x="32" y="66"/>
                      <a:pt x="32" y="66"/>
                      <a:pt x="32" y="66"/>
                    </a:cubicBezTo>
                    <a:cubicBezTo>
                      <a:pt x="32" y="34"/>
                      <a:pt x="32" y="34"/>
                      <a:pt x="32" y="34"/>
                    </a:cubicBezTo>
                    <a:cubicBezTo>
                      <a:pt x="64" y="34"/>
                      <a:pt x="64" y="34"/>
                      <a:pt x="64" y="34"/>
                    </a:cubicBezTo>
                    <a:lnTo>
                      <a:pt x="64" y="66"/>
                    </a:lnTo>
                    <a:close/>
                    <a:moveTo>
                      <a:pt x="122" y="172"/>
                    </a:moveTo>
                    <a:cubicBezTo>
                      <a:pt x="90" y="172"/>
                      <a:pt x="90" y="172"/>
                      <a:pt x="90" y="172"/>
                    </a:cubicBezTo>
                    <a:cubicBezTo>
                      <a:pt x="90" y="140"/>
                      <a:pt x="90" y="140"/>
                      <a:pt x="90" y="140"/>
                    </a:cubicBezTo>
                    <a:cubicBezTo>
                      <a:pt x="122" y="140"/>
                      <a:pt x="122" y="140"/>
                      <a:pt x="122" y="140"/>
                    </a:cubicBezTo>
                    <a:lnTo>
                      <a:pt x="122" y="172"/>
                    </a:lnTo>
                    <a:close/>
                    <a:moveTo>
                      <a:pt x="122" y="119"/>
                    </a:moveTo>
                    <a:cubicBezTo>
                      <a:pt x="90" y="119"/>
                      <a:pt x="90" y="119"/>
                      <a:pt x="90" y="119"/>
                    </a:cubicBezTo>
                    <a:cubicBezTo>
                      <a:pt x="90" y="87"/>
                      <a:pt x="90" y="87"/>
                      <a:pt x="90" y="87"/>
                    </a:cubicBezTo>
                    <a:cubicBezTo>
                      <a:pt x="122" y="87"/>
                      <a:pt x="122" y="87"/>
                      <a:pt x="122" y="87"/>
                    </a:cubicBezTo>
                    <a:lnTo>
                      <a:pt x="122" y="119"/>
                    </a:lnTo>
                    <a:close/>
                    <a:moveTo>
                      <a:pt x="122" y="66"/>
                    </a:moveTo>
                    <a:cubicBezTo>
                      <a:pt x="90" y="66"/>
                      <a:pt x="90" y="66"/>
                      <a:pt x="90" y="66"/>
                    </a:cubicBezTo>
                    <a:cubicBezTo>
                      <a:pt x="90" y="34"/>
                      <a:pt x="90" y="34"/>
                      <a:pt x="90" y="34"/>
                    </a:cubicBezTo>
                    <a:cubicBezTo>
                      <a:pt x="122" y="34"/>
                      <a:pt x="122" y="34"/>
                      <a:pt x="122" y="34"/>
                    </a:cubicBezTo>
                    <a:lnTo>
                      <a:pt x="122"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effectLst/>
                  <a:uLnTx/>
                  <a:uFillTx/>
                  <a:latin typeface="Porsche Next TT"/>
                </a:endParaRPr>
              </a:p>
            </p:txBody>
          </p:sp>
          <p:sp>
            <p:nvSpPr>
              <p:cNvPr id="60" name="Freeform 41">
                <a:extLst>
                  <a:ext uri="{FF2B5EF4-FFF2-40B4-BE49-F238E27FC236}">
                    <a16:creationId xmlns:a16="http://schemas.microsoft.com/office/drawing/2014/main" id="{E919A444-3E19-88DE-54DF-8EC9EF3EBA5F}"/>
                  </a:ext>
                </a:extLst>
              </p:cNvPr>
              <p:cNvSpPr>
                <a:spLocks noEditPoints="1"/>
              </p:cNvSpPr>
              <p:nvPr/>
            </p:nvSpPr>
            <p:spPr bwMode="auto">
              <a:xfrm>
                <a:off x="-989" y="1620"/>
                <a:ext cx="258" cy="582"/>
              </a:xfrm>
              <a:custGeom>
                <a:avLst/>
                <a:gdLst>
                  <a:gd name="T0" fmla="*/ 19 w 96"/>
                  <a:gd name="T1" fmla="*/ 0 h 216"/>
                  <a:gd name="T2" fmla="*/ 0 w 96"/>
                  <a:gd name="T3" fmla="*/ 19 h 216"/>
                  <a:gd name="T4" fmla="*/ 0 w 96"/>
                  <a:gd name="T5" fmla="*/ 216 h 216"/>
                  <a:gd name="T6" fmla="*/ 96 w 96"/>
                  <a:gd name="T7" fmla="*/ 216 h 216"/>
                  <a:gd name="T8" fmla="*/ 96 w 96"/>
                  <a:gd name="T9" fmla="*/ 0 h 216"/>
                  <a:gd name="T10" fmla="*/ 19 w 96"/>
                  <a:gd name="T11" fmla="*/ 0 h 216"/>
                  <a:gd name="T12" fmla="*/ 64 w 96"/>
                  <a:gd name="T13" fmla="*/ 171 h 216"/>
                  <a:gd name="T14" fmla="*/ 32 w 96"/>
                  <a:gd name="T15" fmla="*/ 171 h 216"/>
                  <a:gd name="T16" fmla="*/ 32 w 96"/>
                  <a:gd name="T17" fmla="*/ 139 h 216"/>
                  <a:gd name="T18" fmla="*/ 64 w 96"/>
                  <a:gd name="T19" fmla="*/ 139 h 216"/>
                  <a:gd name="T20" fmla="*/ 64 w 96"/>
                  <a:gd name="T21" fmla="*/ 171 h 216"/>
                  <a:gd name="T22" fmla="*/ 64 w 96"/>
                  <a:gd name="T23" fmla="*/ 117 h 216"/>
                  <a:gd name="T24" fmla="*/ 32 w 96"/>
                  <a:gd name="T25" fmla="*/ 117 h 216"/>
                  <a:gd name="T26" fmla="*/ 32 w 96"/>
                  <a:gd name="T27" fmla="*/ 85 h 216"/>
                  <a:gd name="T28" fmla="*/ 64 w 96"/>
                  <a:gd name="T29" fmla="*/ 85 h 216"/>
                  <a:gd name="T30" fmla="*/ 64 w 96"/>
                  <a:gd name="T31" fmla="*/ 117 h 216"/>
                  <a:gd name="T32" fmla="*/ 64 w 96"/>
                  <a:gd name="T33" fmla="*/ 65 h 216"/>
                  <a:gd name="T34" fmla="*/ 32 w 96"/>
                  <a:gd name="T35" fmla="*/ 65 h 216"/>
                  <a:gd name="T36" fmla="*/ 32 w 96"/>
                  <a:gd name="T37" fmla="*/ 33 h 216"/>
                  <a:gd name="T38" fmla="*/ 64 w 96"/>
                  <a:gd name="T39" fmla="*/ 33 h 216"/>
                  <a:gd name="T40" fmla="*/ 64 w 96"/>
                  <a:gd name="T41" fmla="*/ 65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216">
                    <a:moveTo>
                      <a:pt x="19" y="0"/>
                    </a:moveTo>
                    <a:cubicBezTo>
                      <a:pt x="9" y="0"/>
                      <a:pt x="0" y="9"/>
                      <a:pt x="0" y="19"/>
                    </a:cubicBezTo>
                    <a:cubicBezTo>
                      <a:pt x="0" y="216"/>
                      <a:pt x="0" y="216"/>
                      <a:pt x="0" y="216"/>
                    </a:cubicBezTo>
                    <a:cubicBezTo>
                      <a:pt x="96" y="216"/>
                      <a:pt x="96" y="216"/>
                      <a:pt x="96" y="216"/>
                    </a:cubicBezTo>
                    <a:cubicBezTo>
                      <a:pt x="96" y="0"/>
                      <a:pt x="96" y="0"/>
                      <a:pt x="96" y="0"/>
                    </a:cubicBezTo>
                    <a:lnTo>
                      <a:pt x="19" y="0"/>
                    </a:lnTo>
                    <a:close/>
                    <a:moveTo>
                      <a:pt x="64" y="171"/>
                    </a:moveTo>
                    <a:cubicBezTo>
                      <a:pt x="32" y="171"/>
                      <a:pt x="32" y="171"/>
                      <a:pt x="32" y="171"/>
                    </a:cubicBezTo>
                    <a:cubicBezTo>
                      <a:pt x="32" y="139"/>
                      <a:pt x="32" y="139"/>
                      <a:pt x="32" y="139"/>
                    </a:cubicBezTo>
                    <a:cubicBezTo>
                      <a:pt x="64" y="139"/>
                      <a:pt x="64" y="139"/>
                      <a:pt x="64" y="139"/>
                    </a:cubicBezTo>
                    <a:lnTo>
                      <a:pt x="64" y="171"/>
                    </a:lnTo>
                    <a:close/>
                    <a:moveTo>
                      <a:pt x="64" y="117"/>
                    </a:moveTo>
                    <a:cubicBezTo>
                      <a:pt x="32" y="117"/>
                      <a:pt x="32" y="117"/>
                      <a:pt x="32" y="117"/>
                    </a:cubicBezTo>
                    <a:cubicBezTo>
                      <a:pt x="32" y="85"/>
                      <a:pt x="32" y="85"/>
                      <a:pt x="32" y="85"/>
                    </a:cubicBezTo>
                    <a:cubicBezTo>
                      <a:pt x="64" y="85"/>
                      <a:pt x="64" y="85"/>
                      <a:pt x="64" y="85"/>
                    </a:cubicBezTo>
                    <a:lnTo>
                      <a:pt x="64" y="117"/>
                    </a:lnTo>
                    <a:close/>
                    <a:moveTo>
                      <a:pt x="64" y="65"/>
                    </a:moveTo>
                    <a:cubicBezTo>
                      <a:pt x="32" y="65"/>
                      <a:pt x="32" y="65"/>
                      <a:pt x="32" y="65"/>
                    </a:cubicBezTo>
                    <a:cubicBezTo>
                      <a:pt x="32" y="33"/>
                      <a:pt x="32" y="33"/>
                      <a:pt x="32" y="33"/>
                    </a:cubicBezTo>
                    <a:cubicBezTo>
                      <a:pt x="64" y="33"/>
                      <a:pt x="64" y="33"/>
                      <a:pt x="64" y="33"/>
                    </a:cubicBezTo>
                    <a:lnTo>
                      <a:pt x="64"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effectLst/>
                  <a:uLnTx/>
                  <a:uFillTx/>
                  <a:latin typeface="Porsche Next TT"/>
                </a:endParaRPr>
              </a:p>
            </p:txBody>
          </p:sp>
        </p:grpSp>
        <p:sp>
          <p:nvSpPr>
            <p:cNvPr id="9" name="Freeform 141">
              <a:extLst>
                <a:ext uri="{FF2B5EF4-FFF2-40B4-BE49-F238E27FC236}">
                  <a16:creationId xmlns:a16="http://schemas.microsoft.com/office/drawing/2014/main" id="{67881B9E-A491-F8CF-9D50-4D1C6A6F1F27}"/>
                </a:ext>
              </a:extLst>
            </p:cNvPr>
            <p:cNvSpPr>
              <a:spLocks noEditPoints="1"/>
            </p:cNvSpPr>
            <p:nvPr/>
          </p:nvSpPr>
          <p:spPr bwMode="auto">
            <a:xfrm>
              <a:off x="10063613" y="3413182"/>
              <a:ext cx="385818" cy="231014"/>
            </a:xfrm>
            <a:custGeom>
              <a:avLst/>
              <a:gdLst>
                <a:gd name="T0" fmla="*/ 0 w 483"/>
                <a:gd name="T1" fmla="*/ 218 h 288"/>
                <a:gd name="T2" fmla="*/ 19 w 483"/>
                <a:gd name="T3" fmla="*/ 227 h 288"/>
                <a:gd name="T4" fmla="*/ 8 w 483"/>
                <a:gd name="T5" fmla="*/ 192 h 288"/>
                <a:gd name="T6" fmla="*/ 3 w 483"/>
                <a:gd name="T7" fmla="*/ 162 h 288"/>
                <a:gd name="T8" fmla="*/ 14 w 483"/>
                <a:gd name="T9" fmla="*/ 0 h 288"/>
                <a:gd name="T10" fmla="*/ 320 w 483"/>
                <a:gd name="T11" fmla="*/ 11 h 288"/>
                <a:gd name="T12" fmla="*/ 309 w 483"/>
                <a:gd name="T13" fmla="*/ 172 h 288"/>
                <a:gd name="T14" fmla="*/ 3 w 483"/>
                <a:gd name="T15" fmla="*/ 162 h 288"/>
                <a:gd name="T16" fmla="*/ 405 w 483"/>
                <a:gd name="T17" fmla="*/ 288 h 288"/>
                <a:gd name="T18" fmla="*/ 405 w 483"/>
                <a:gd name="T19" fmla="*/ 188 h 288"/>
                <a:gd name="T20" fmla="*/ 423 w 483"/>
                <a:gd name="T21" fmla="*/ 238 h 288"/>
                <a:gd name="T22" fmla="*/ 387 w 483"/>
                <a:gd name="T23" fmla="*/ 238 h 288"/>
                <a:gd name="T24" fmla="*/ 423 w 483"/>
                <a:gd name="T25" fmla="*/ 238 h 288"/>
                <a:gd name="T26" fmla="*/ 483 w 483"/>
                <a:gd name="T27" fmla="*/ 209 h 288"/>
                <a:gd name="T28" fmla="*/ 451 w 483"/>
                <a:gd name="T29" fmla="*/ 192 h 288"/>
                <a:gd name="T30" fmla="*/ 341 w 483"/>
                <a:gd name="T31" fmla="*/ 227 h 288"/>
                <a:gd name="T32" fmla="*/ 286 w 483"/>
                <a:gd name="T33" fmla="*/ 192 h 288"/>
                <a:gd name="T34" fmla="*/ 337 w 483"/>
                <a:gd name="T35" fmla="*/ 21 h 288"/>
                <a:gd name="T36" fmla="*/ 466 w 483"/>
                <a:gd name="T37" fmla="*/ 2 h 288"/>
                <a:gd name="T38" fmla="*/ 458 w 483"/>
                <a:gd name="T39" fmla="*/ 35 h 288"/>
                <a:gd name="T40" fmla="*/ 375 w 483"/>
                <a:gd name="T41" fmla="*/ 28 h 288"/>
                <a:gd name="T42" fmla="*/ 368 w 483"/>
                <a:gd name="T43" fmla="*/ 103 h 288"/>
                <a:gd name="T44" fmla="*/ 450 w 483"/>
                <a:gd name="T45" fmla="*/ 112 h 288"/>
                <a:gd name="T46" fmla="*/ 458 w 483"/>
                <a:gd name="T47" fmla="*/ 35 h 288"/>
                <a:gd name="T48" fmla="*/ 284 w 483"/>
                <a:gd name="T49" fmla="*/ 238 h 288"/>
                <a:gd name="T50" fmla="*/ 188 w 483"/>
                <a:gd name="T51" fmla="*/ 238 h 288"/>
                <a:gd name="T52" fmla="*/ 284 w 483"/>
                <a:gd name="T53" fmla="*/ 238 h 288"/>
                <a:gd name="T54" fmla="*/ 236 w 483"/>
                <a:gd name="T55" fmla="*/ 220 h 288"/>
                <a:gd name="T56" fmla="*/ 236 w 483"/>
                <a:gd name="T57" fmla="*/ 256 h 288"/>
                <a:gd name="T58" fmla="*/ 133 w 483"/>
                <a:gd name="T59" fmla="*/ 238 h 288"/>
                <a:gd name="T60" fmla="*/ 35 w 483"/>
                <a:gd name="T61" fmla="*/ 238 h 288"/>
                <a:gd name="T62" fmla="*/ 133 w 483"/>
                <a:gd name="T63" fmla="*/ 238 h 288"/>
                <a:gd name="T64" fmla="*/ 85 w 483"/>
                <a:gd name="T65" fmla="*/ 220 h 288"/>
                <a:gd name="T66" fmla="*/ 85 w 483"/>
                <a:gd name="T67" fmla="*/ 256 h 288"/>
                <a:gd name="T68" fmla="*/ 149 w 483"/>
                <a:gd name="T69" fmla="*/ 227 h 288"/>
                <a:gd name="T70" fmla="*/ 186 w 483"/>
                <a:gd name="T71" fmla="*/ 192 h 288"/>
                <a:gd name="T72" fmla="*/ 149 w 483"/>
                <a:gd name="T73" fmla="*/ 227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83" h="288">
                  <a:moveTo>
                    <a:pt x="0" y="201"/>
                  </a:moveTo>
                  <a:cubicBezTo>
                    <a:pt x="0" y="218"/>
                    <a:pt x="0" y="218"/>
                    <a:pt x="0" y="218"/>
                  </a:cubicBezTo>
                  <a:cubicBezTo>
                    <a:pt x="0" y="224"/>
                    <a:pt x="3" y="227"/>
                    <a:pt x="8" y="227"/>
                  </a:cubicBezTo>
                  <a:cubicBezTo>
                    <a:pt x="19" y="227"/>
                    <a:pt x="19" y="227"/>
                    <a:pt x="19" y="227"/>
                  </a:cubicBezTo>
                  <a:cubicBezTo>
                    <a:pt x="23" y="215"/>
                    <a:pt x="26" y="201"/>
                    <a:pt x="33" y="192"/>
                  </a:cubicBezTo>
                  <a:cubicBezTo>
                    <a:pt x="8" y="192"/>
                    <a:pt x="8" y="192"/>
                    <a:pt x="8" y="192"/>
                  </a:cubicBezTo>
                  <a:cubicBezTo>
                    <a:pt x="3" y="192"/>
                    <a:pt x="0" y="195"/>
                    <a:pt x="0" y="201"/>
                  </a:cubicBezTo>
                  <a:close/>
                  <a:moveTo>
                    <a:pt x="3" y="162"/>
                  </a:moveTo>
                  <a:cubicBezTo>
                    <a:pt x="3" y="11"/>
                    <a:pt x="3" y="11"/>
                    <a:pt x="3" y="11"/>
                  </a:cubicBezTo>
                  <a:cubicBezTo>
                    <a:pt x="3" y="3"/>
                    <a:pt x="8" y="0"/>
                    <a:pt x="14" y="0"/>
                  </a:cubicBezTo>
                  <a:cubicBezTo>
                    <a:pt x="309" y="0"/>
                    <a:pt x="309" y="0"/>
                    <a:pt x="309" y="0"/>
                  </a:cubicBezTo>
                  <a:cubicBezTo>
                    <a:pt x="314" y="0"/>
                    <a:pt x="320" y="3"/>
                    <a:pt x="320" y="11"/>
                  </a:cubicBezTo>
                  <a:cubicBezTo>
                    <a:pt x="320" y="162"/>
                    <a:pt x="320" y="162"/>
                    <a:pt x="320" y="162"/>
                  </a:cubicBezTo>
                  <a:cubicBezTo>
                    <a:pt x="320" y="167"/>
                    <a:pt x="314" y="172"/>
                    <a:pt x="309" y="172"/>
                  </a:cubicBezTo>
                  <a:cubicBezTo>
                    <a:pt x="14" y="172"/>
                    <a:pt x="14" y="172"/>
                    <a:pt x="14" y="172"/>
                  </a:cubicBezTo>
                  <a:cubicBezTo>
                    <a:pt x="8" y="172"/>
                    <a:pt x="3" y="167"/>
                    <a:pt x="3" y="162"/>
                  </a:cubicBezTo>
                  <a:close/>
                  <a:moveTo>
                    <a:pt x="453" y="238"/>
                  </a:moveTo>
                  <a:cubicBezTo>
                    <a:pt x="453" y="265"/>
                    <a:pt x="432" y="288"/>
                    <a:pt x="405" y="288"/>
                  </a:cubicBezTo>
                  <a:cubicBezTo>
                    <a:pt x="378" y="288"/>
                    <a:pt x="357" y="265"/>
                    <a:pt x="357" y="238"/>
                  </a:cubicBezTo>
                  <a:cubicBezTo>
                    <a:pt x="357" y="209"/>
                    <a:pt x="378" y="188"/>
                    <a:pt x="405" y="188"/>
                  </a:cubicBezTo>
                  <a:cubicBezTo>
                    <a:pt x="432" y="188"/>
                    <a:pt x="455" y="211"/>
                    <a:pt x="453" y="238"/>
                  </a:cubicBezTo>
                  <a:close/>
                  <a:moveTo>
                    <a:pt x="423" y="238"/>
                  </a:moveTo>
                  <a:cubicBezTo>
                    <a:pt x="423" y="227"/>
                    <a:pt x="416" y="220"/>
                    <a:pt x="405" y="220"/>
                  </a:cubicBezTo>
                  <a:cubicBezTo>
                    <a:pt x="396" y="220"/>
                    <a:pt x="387" y="227"/>
                    <a:pt x="387" y="238"/>
                  </a:cubicBezTo>
                  <a:cubicBezTo>
                    <a:pt x="387" y="249"/>
                    <a:pt x="396" y="256"/>
                    <a:pt x="405" y="256"/>
                  </a:cubicBezTo>
                  <a:cubicBezTo>
                    <a:pt x="416" y="256"/>
                    <a:pt x="423" y="249"/>
                    <a:pt x="423" y="238"/>
                  </a:cubicBezTo>
                  <a:close/>
                  <a:moveTo>
                    <a:pt x="483" y="21"/>
                  </a:moveTo>
                  <a:cubicBezTo>
                    <a:pt x="483" y="209"/>
                    <a:pt x="483" y="209"/>
                    <a:pt x="483" y="209"/>
                  </a:cubicBezTo>
                  <a:cubicBezTo>
                    <a:pt x="483" y="217"/>
                    <a:pt x="476" y="225"/>
                    <a:pt x="469" y="227"/>
                  </a:cubicBezTo>
                  <a:cubicBezTo>
                    <a:pt x="467" y="213"/>
                    <a:pt x="462" y="201"/>
                    <a:pt x="451" y="192"/>
                  </a:cubicBezTo>
                  <a:cubicBezTo>
                    <a:pt x="439" y="178"/>
                    <a:pt x="423" y="172"/>
                    <a:pt x="405" y="172"/>
                  </a:cubicBezTo>
                  <a:cubicBezTo>
                    <a:pt x="373" y="172"/>
                    <a:pt x="346" y="195"/>
                    <a:pt x="341" y="227"/>
                  </a:cubicBezTo>
                  <a:cubicBezTo>
                    <a:pt x="300" y="227"/>
                    <a:pt x="300" y="227"/>
                    <a:pt x="300" y="227"/>
                  </a:cubicBezTo>
                  <a:cubicBezTo>
                    <a:pt x="298" y="215"/>
                    <a:pt x="293" y="201"/>
                    <a:pt x="286" y="192"/>
                  </a:cubicBezTo>
                  <a:cubicBezTo>
                    <a:pt x="337" y="192"/>
                    <a:pt x="337" y="192"/>
                    <a:pt x="337" y="192"/>
                  </a:cubicBezTo>
                  <a:cubicBezTo>
                    <a:pt x="337" y="21"/>
                    <a:pt x="337" y="21"/>
                    <a:pt x="337" y="21"/>
                  </a:cubicBezTo>
                  <a:cubicBezTo>
                    <a:pt x="337" y="11"/>
                    <a:pt x="350" y="2"/>
                    <a:pt x="361" y="2"/>
                  </a:cubicBezTo>
                  <a:cubicBezTo>
                    <a:pt x="466" y="2"/>
                    <a:pt x="466" y="2"/>
                    <a:pt x="466" y="2"/>
                  </a:cubicBezTo>
                  <a:cubicBezTo>
                    <a:pt x="476" y="2"/>
                    <a:pt x="483" y="11"/>
                    <a:pt x="483" y="21"/>
                  </a:cubicBezTo>
                  <a:close/>
                  <a:moveTo>
                    <a:pt x="458" y="35"/>
                  </a:moveTo>
                  <a:cubicBezTo>
                    <a:pt x="458" y="32"/>
                    <a:pt x="455" y="28"/>
                    <a:pt x="450" y="28"/>
                  </a:cubicBezTo>
                  <a:cubicBezTo>
                    <a:pt x="375" y="28"/>
                    <a:pt x="375" y="28"/>
                    <a:pt x="375" y="28"/>
                  </a:cubicBezTo>
                  <a:cubicBezTo>
                    <a:pt x="371" y="28"/>
                    <a:pt x="368" y="32"/>
                    <a:pt x="368" y="35"/>
                  </a:cubicBezTo>
                  <a:cubicBezTo>
                    <a:pt x="368" y="103"/>
                    <a:pt x="368" y="103"/>
                    <a:pt x="368" y="103"/>
                  </a:cubicBezTo>
                  <a:cubicBezTo>
                    <a:pt x="368" y="108"/>
                    <a:pt x="371" y="112"/>
                    <a:pt x="375" y="112"/>
                  </a:cubicBezTo>
                  <a:cubicBezTo>
                    <a:pt x="450" y="112"/>
                    <a:pt x="450" y="112"/>
                    <a:pt x="450" y="112"/>
                  </a:cubicBezTo>
                  <a:cubicBezTo>
                    <a:pt x="455" y="112"/>
                    <a:pt x="458" y="108"/>
                    <a:pt x="458" y="103"/>
                  </a:cubicBezTo>
                  <a:cubicBezTo>
                    <a:pt x="458" y="35"/>
                    <a:pt x="458" y="35"/>
                    <a:pt x="458" y="35"/>
                  </a:cubicBezTo>
                  <a:cubicBezTo>
                    <a:pt x="458" y="35"/>
                    <a:pt x="458" y="35"/>
                    <a:pt x="458" y="35"/>
                  </a:cubicBezTo>
                  <a:close/>
                  <a:moveTo>
                    <a:pt x="284" y="238"/>
                  </a:moveTo>
                  <a:cubicBezTo>
                    <a:pt x="284" y="265"/>
                    <a:pt x="263" y="288"/>
                    <a:pt x="236" y="288"/>
                  </a:cubicBezTo>
                  <a:cubicBezTo>
                    <a:pt x="209" y="288"/>
                    <a:pt x="188" y="265"/>
                    <a:pt x="188" y="238"/>
                  </a:cubicBezTo>
                  <a:cubicBezTo>
                    <a:pt x="188" y="209"/>
                    <a:pt x="209" y="188"/>
                    <a:pt x="236" y="188"/>
                  </a:cubicBezTo>
                  <a:cubicBezTo>
                    <a:pt x="263" y="188"/>
                    <a:pt x="284" y="211"/>
                    <a:pt x="284" y="238"/>
                  </a:cubicBezTo>
                  <a:close/>
                  <a:moveTo>
                    <a:pt x="254" y="238"/>
                  </a:moveTo>
                  <a:cubicBezTo>
                    <a:pt x="254" y="227"/>
                    <a:pt x="247" y="220"/>
                    <a:pt x="236" y="220"/>
                  </a:cubicBezTo>
                  <a:cubicBezTo>
                    <a:pt x="225" y="220"/>
                    <a:pt x="218" y="227"/>
                    <a:pt x="218" y="238"/>
                  </a:cubicBezTo>
                  <a:cubicBezTo>
                    <a:pt x="218" y="249"/>
                    <a:pt x="225" y="256"/>
                    <a:pt x="236" y="256"/>
                  </a:cubicBezTo>
                  <a:cubicBezTo>
                    <a:pt x="247" y="256"/>
                    <a:pt x="254" y="249"/>
                    <a:pt x="254" y="238"/>
                  </a:cubicBezTo>
                  <a:close/>
                  <a:moveTo>
                    <a:pt x="133" y="238"/>
                  </a:moveTo>
                  <a:cubicBezTo>
                    <a:pt x="133" y="265"/>
                    <a:pt x="112" y="288"/>
                    <a:pt x="85" y="288"/>
                  </a:cubicBezTo>
                  <a:cubicBezTo>
                    <a:pt x="56" y="288"/>
                    <a:pt x="35" y="265"/>
                    <a:pt x="35" y="238"/>
                  </a:cubicBezTo>
                  <a:cubicBezTo>
                    <a:pt x="35" y="209"/>
                    <a:pt x="58" y="188"/>
                    <a:pt x="85" y="188"/>
                  </a:cubicBezTo>
                  <a:cubicBezTo>
                    <a:pt x="112" y="188"/>
                    <a:pt x="133" y="211"/>
                    <a:pt x="133" y="238"/>
                  </a:cubicBezTo>
                  <a:close/>
                  <a:moveTo>
                    <a:pt x="103" y="238"/>
                  </a:moveTo>
                  <a:cubicBezTo>
                    <a:pt x="103" y="227"/>
                    <a:pt x="94" y="220"/>
                    <a:pt x="85" y="220"/>
                  </a:cubicBezTo>
                  <a:cubicBezTo>
                    <a:pt x="74" y="220"/>
                    <a:pt x="67" y="227"/>
                    <a:pt x="65" y="238"/>
                  </a:cubicBezTo>
                  <a:cubicBezTo>
                    <a:pt x="65" y="249"/>
                    <a:pt x="74" y="256"/>
                    <a:pt x="85" y="256"/>
                  </a:cubicBezTo>
                  <a:cubicBezTo>
                    <a:pt x="94" y="256"/>
                    <a:pt x="103" y="249"/>
                    <a:pt x="103" y="238"/>
                  </a:cubicBezTo>
                  <a:close/>
                  <a:moveTo>
                    <a:pt x="149" y="227"/>
                  </a:moveTo>
                  <a:cubicBezTo>
                    <a:pt x="172" y="227"/>
                    <a:pt x="172" y="227"/>
                    <a:pt x="172" y="227"/>
                  </a:cubicBezTo>
                  <a:cubicBezTo>
                    <a:pt x="174" y="215"/>
                    <a:pt x="179" y="201"/>
                    <a:pt x="186" y="192"/>
                  </a:cubicBezTo>
                  <a:cubicBezTo>
                    <a:pt x="135" y="192"/>
                    <a:pt x="135" y="192"/>
                    <a:pt x="135" y="192"/>
                  </a:cubicBezTo>
                  <a:cubicBezTo>
                    <a:pt x="142" y="201"/>
                    <a:pt x="147" y="215"/>
                    <a:pt x="149" y="2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Porsche Next TT"/>
              </a:endParaRPr>
            </a:p>
          </p:txBody>
        </p:sp>
      </p:grpSp>
      <p:sp>
        <p:nvSpPr>
          <p:cNvPr id="103" name="Textplatzhalter 5">
            <a:extLst>
              <a:ext uri="{FF2B5EF4-FFF2-40B4-BE49-F238E27FC236}">
                <a16:creationId xmlns:a16="http://schemas.microsoft.com/office/drawing/2014/main" id="{B7235BBF-4103-1CCC-FE82-737BB10C20B0}"/>
              </a:ext>
            </a:extLst>
          </p:cNvPr>
          <p:cNvSpPr txBox="1">
            <a:spLocks/>
          </p:cNvSpPr>
          <p:nvPr/>
        </p:nvSpPr>
        <p:spPr>
          <a:xfrm>
            <a:off x="257941" y="3692607"/>
            <a:ext cx="3775104" cy="1965229"/>
          </a:xfrm>
          <a:prstGeom prst="rect">
            <a:avLst/>
          </a:prstGeom>
          <a:solidFill>
            <a:schemeClr val="accent4"/>
          </a:solidFill>
        </p:spPr>
        <p:txBody>
          <a:bodyPr vert="horz" wrap="square" lIns="73125" tIns="144000" rIns="73125" bIns="0" rtlCol="0" anchor="t" anchorCtr="0">
            <a:no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r>
              <a:rPr lang="en-US" sz="1800" b="1" dirty="0">
                <a:latin typeface="Public Sans Medium"/>
              </a:rPr>
              <a:t>How It Works:</a:t>
            </a:r>
          </a:p>
          <a:p>
            <a:pPr marL="342900" indent="-342900">
              <a:buFont typeface="+mj-lt"/>
              <a:buAutoNum type="arabicPeriod"/>
            </a:pPr>
            <a:r>
              <a:rPr lang="en-GB" sz="1400" dirty="0">
                <a:latin typeface="Public Sans Medium"/>
              </a:rPr>
              <a:t>We use satellite data to monitor and analyse emissions associated with human activities, especially in urban contexts.</a:t>
            </a:r>
          </a:p>
          <a:p>
            <a:pPr marL="342900" indent="-342900">
              <a:buFont typeface="+mj-lt"/>
              <a:buAutoNum type="arabicPeriod"/>
            </a:pPr>
            <a:r>
              <a:rPr lang="en-GB" sz="1400" dirty="0">
                <a:latin typeface="Public Sans Medium"/>
              </a:rPr>
              <a:t>Analysis of the food production chain to identify sustainable practices and reduce overall environmental impacts.</a:t>
            </a:r>
            <a:endParaRPr lang="en-US" sz="1400" dirty="0">
              <a:latin typeface="Public Sans Medium"/>
            </a:endParaRPr>
          </a:p>
        </p:txBody>
      </p:sp>
      <p:sp>
        <p:nvSpPr>
          <p:cNvPr id="104" name="Isosceles Triangle 103">
            <a:extLst>
              <a:ext uri="{FF2B5EF4-FFF2-40B4-BE49-F238E27FC236}">
                <a16:creationId xmlns:a16="http://schemas.microsoft.com/office/drawing/2014/main" id="{95A3AE14-575D-D31D-05A5-514729ABD028}"/>
              </a:ext>
            </a:extLst>
          </p:cNvPr>
          <p:cNvSpPr/>
          <p:nvPr/>
        </p:nvSpPr>
        <p:spPr>
          <a:xfrm flipV="1">
            <a:off x="2359463" y="3698871"/>
            <a:ext cx="288032" cy="144016"/>
          </a:xfrm>
          <a:prstGeom prst="triangl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extplatzhalter 5">
            <a:extLst>
              <a:ext uri="{FF2B5EF4-FFF2-40B4-BE49-F238E27FC236}">
                <a16:creationId xmlns:a16="http://schemas.microsoft.com/office/drawing/2014/main" id="{AFD51DE3-9E47-3A45-D0D3-76D94BBDD356}"/>
              </a:ext>
            </a:extLst>
          </p:cNvPr>
          <p:cNvSpPr txBox="1">
            <a:spLocks/>
          </p:cNvSpPr>
          <p:nvPr/>
        </p:nvSpPr>
        <p:spPr>
          <a:xfrm>
            <a:off x="4199959" y="2048236"/>
            <a:ext cx="3177624" cy="1510214"/>
          </a:xfrm>
          <a:prstGeom prst="rect">
            <a:avLst/>
          </a:prstGeom>
          <a:solidFill>
            <a:schemeClr val="accent4"/>
          </a:solidFill>
        </p:spPr>
        <p:txBody>
          <a:bodyPr vert="horz" wrap="square" lIns="73125" tIns="144000" rIns="73125" bIns="0" rtlCol="0" anchor="t" anchorCtr="0">
            <a:no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r>
              <a:rPr lang="en-US" sz="1800" b="1" dirty="0">
                <a:latin typeface="Public Sans Medium"/>
              </a:rPr>
              <a:t>Benefits of The Digital Twin:</a:t>
            </a:r>
          </a:p>
          <a:p>
            <a:pPr marL="342900" indent="-342900">
              <a:buFont typeface="+mj-lt"/>
              <a:buAutoNum type="arabicPeriod"/>
            </a:pPr>
            <a:r>
              <a:rPr lang="en-GB" sz="1400" dirty="0">
                <a:latin typeface="Public Sans Medium"/>
              </a:rPr>
              <a:t>Real-Time Monitoring: </a:t>
            </a:r>
          </a:p>
          <a:p>
            <a:pPr marL="342900" indent="-342900">
              <a:buFont typeface="+mj-lt"/>
              <a:buAutoNum type="arabicPeriod"/>
            </a:pPr>
            <a:r>
              <a:rPr lang="en-GB" sz="1400" dirty="0">
                <a:latin typeface="Public Sans Medium"/>
              </a:rPr>
              <a:t>Advanced Simulations</a:t>
            </a:r>
          </a:p>
          <a:p>
            <a:pPr marL="342900" indent="-342900">
              <a:buFont typeface="+mj-lt"/>
              <a:buAutoNum type="arabicPeriod"/>
            </a:pPr>
            <a:r>
              <a:rPr lang="en-GB" sz="1400" dirty="0">
                <a:latin typeface="Public Sans Medium"/>
              </a:rPr>
              <a:t>Resource Optimization</a:t>
            </a:r>
          </a:p>
          <a:p>
            <a:pPr marL="342900" indent="-342900">
              <a:buFont typeface="+mj-lt"/>
              <a:buAutoNum type="arabicPeriod"/>
            </a:pPr>
            <a:r>
              <a:rPr lang="en-GB" sz="1400" dirty="0">
                <a:latin typeface="Public Sans Medium"/>
              </a:rPr>
              <a:t>Citizen Engagement:</a:t>
            </a:r>
            <a:endParaRPr lang="en-US" sz="1400" dirty="0">
              <a:latin typeface="Public Sans Medium"/>
            </a:endParaRPr>
          </a:p>
        </p:txBody>
      </p:sp>
      <p:sp>
        <p:nvSpPr>
          <p:cNvPr id="3" name="Textplatzhalter 5">
            <a:extLst>
              <a:ext uri="{FF2B5EF4-FFF2-40B4-BE49-F238E27FC236}">
                <a16:creationId xmlns:a16="http://schemas.microsoft.com/office/drawing/2014/main" id="{95ABA981-EC51-561D-E293-56800BAFEC1B}"/>
              </a:ext>
            </a:extLst>
          </p:cNvPr>
          <p:cNvSpPr txBox="1">
            <a:spLocks/>
          </p:cNvSpPr>
          <p:nvPr/>
        </p:nvSpPr>
        <p:spPr>
          <a:xfrm>
            <a:off x="4200411" y="3710776"/>
            <a:ext cx="3177624" cy="1947067"/>
          </a:xfrm>
          <a:prstGeom prst="rect">
            <a:avLst/>
          </a:prstGeom>
          <a:solidFill>
            <a:schemeClr val="accent4"/>
          </a:solidFill>
        </p:spPr>
        <p:txBody>
          <a:bodyPr vert="horz" wrap="square" lIns="73125" tIns="144000" rIns="73125" bIns="0" rtlCol="0" anchor="t" anchorCtr="0">
            <a:no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r>
              <a:rPr lang="en-US" sz="1800" b="1" dirty="0">
                <a:latin typeface="Public Sans Medium"/>
              </a:rPr>
              <a:t>GOAL:</a:t>
            </a:r>
          </a:p>
          <a:p>
            <a:r>
              <a:rPr lang="en-GB" sz="1400" dirty="0">
                <a:latin typeface="Public Sans Medium"/>
              </a:rPr>
              <a:t>Commitment to exploring concrete solutions for urban decarbonization and more sustainable food production.</a:t>
            </a:r>
          </a:p>
          <a:p>
            <a:r>
              <a:rPr lang="en-GB" sz="1400" dirty="0">
                <a:latin typeface="Public Sans Medium"/>
              </a:rPr>
              <a:t>The goal is a direct positive impact on emissions and, consequently, an indirect reduction in the risk of severe environmental catastrophes.</a:t>
            </a:r>
            <a:endParaRPr lang="en-US" sz="1800" b="1" dirty="0">
              <a:latin typeface="Public Sans Medium"/>
            </a:endParaRPr>
          </a:p>
        </p:txBody>
      </p:sp>
    </p:spTree>
    <p:extLst>
      <p:ext uri="{BB962C8B-B14F-4D97-AF65-F5344CB8AC3E}">
        <p14:creationId xmlns:p14="http://schemas.microsoft.com/office/powerpoint/2010/main" val="2053538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EF3F3BC-4EA2-1348-8C65-85D50C830374}"/>
              </a:ext>
            </a:extLst>
          </p:cNvPr>
          <p:cNvSpPr>
            <a:spLocks noGrp="1"/>
          </p:cNvSpPr>
          <p:nvPr>
            <p:ph type="body" sz="quarter" idx="13"/>
          </p:nvPr>
        </p:nvSpPr>
        <p:spPr/>
        <p:txBody>
          <a:bodyPr>
            <a:normAutofit/>
          </a:bodyPr>
          <a:lstStyle/>
          <a:p>
            <a:r>
              <a:rPr lang="en-US"/>
              <a:t>Through SA4D, a Framework was developed that will allow for space-enabled decarbonization</a:t>
            </a:r>
            <a:endParaRPr lang="en-GB"/>
          </a:p>
        </p:txBody>
      </p:sp>
      <p:sp>
        <p:nvSpPr>
          <p:cNvPr id="3" name="Title 2">
            <a:extLst>
              <a:ext uri="{FF2B5EF4-FFF2-40B4-BE49-F238E27FC236}">
                <a16:creationId xmlns:a16="http://schemas.microsoft.com/office/drawing/2014/main" id="{63772994-D34C-6B56-F3CE-1A6B216F9698}"/>
              </a:ext>
            </a:extLst>
          </p:cNvPr>
          <p:cNvSpPr>
            <a:spLocks noGrp="1"/>
          </p:cNvSpPr>
          <p:nvPr>
            <p:ph type="title"/>
          </p:nvPr>
        </p:nvSpPr>
        <p:spPr/>
        <p:txBody>
          <a:bodyPr/>
          <a:lstStyle/>
          <a:p>
            <a:r>
              <a:rPr lang="en-US" dirty="0">
                <a:latin typeface="Tekne LDO" panose="02000009000000000000" pitchFamily="49" charset="0"/>
                <a:ea typeface="Tekne LDO" panose="02000009000000000000" pitchFamily="49" charset="0"/>
              </a:rPr>
              <a:t>Space Based Data Application – SA4D</a:t>
            </a:r>
            <a:endParaRPr lang="en-GB" dirty="0">
              <a:latin typeface="Tekne LDO" panose="02000009000000000000" pitchFamily="49" charset="0"/>
              <a:ea typeface="Tekne LDO" panose="02000009000000000000" pitchFamily="49" charset="0"/>
            </a:endParaRPr>
          </a:p>
        </p:txBody>
      </p:sp>
      <p:sp>
        <p:nvSpPr>
          <p:cNvPr id="28" name="Rectangle 27">
            <a:extLst>
              <a:ext uri="{FF2B5EF4-FFF2-40B4-BE49-F238E27FC236}">
                <a16:creationId xmlns:a16="http://schemas.microsoft.com/office/drawing/2014/main" id="{312ECA22-6C47-23E6-3A5F-A6DB6DB968E1}"/>
              </a:ext>
            </a:extLst>
          </p:cNvPr>
          <p:cNvSpPr/>
          <p:nvPr/>
        </p:nvSpPr>
        <p:spPr>
          <a:xfrm>
            <a:off x="1343472" y="6556563"/>
            <a:ext cx="6053204" cy="25681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GB" sz="800">
              <a:solidFill>
                <a:srgbClr val="445159"/>
              </a:solidFill>
              <a:effectLst/>
            </a:endParaRPr>
          </a:p>
        </p:txBody>
      </p:sp>
      <p:sp>
        <p:nvSpPr>
          <p:cNvPr id="30" name="Rechteck 29">
            <a:extLst>
              <a:ext uri="{FF2B5EF4-FFF2-40B4-BE49-F238E27FC236}">
                <a16:creationId xmlns:a16="http://schemas.microsoft.com/office/drawing/2014/main" id="{4D8AF0DB-EEB2-B8CF-892A-4AAE66C1404A}"/>
              </a:ext>
            </a:extLst>
          </p:cNvPr>
          <p:cNvSpPr>
            <a:spLocks/>
          </p:cNvSpPr>
          <p:nvPr/>
        </p:nvSpPr>
        <p:spPr>
          <a:xfrm>
            <a:off x="709633" y="4282594"/>
            <a:ext cx="5314359" cy="1731044"/>
          </a:xfrm>
          <a:prstGeom prst="rect">
            <a:avLst/>
          </a:prstGeom>
          <a:solidFill>
            <a:srgbClr val="E4002B"/>
          </a:solidFill>
          <a:ln w="19050" cap="flat" cmpd="sng" algn="ctr">
            <a:noFill/>
            <a:prstDash val="solid"/>
          </a:ln>
          <a:effectLst/>
        </p:spPr>
        <p:txBody>
          <a:bodyPr rtlCol="0" anchor="ctr"/>
          <a:lstStyle/>
          <a:p>
            <a:pPr marL="0" marR="0" lvl="0" indent="0" algn="ctr" defTabSz="742969"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dirty="0">
              <a:ln>
                <a:noFill/>
              </a:ln>
              <a:solidFill>
                <a:srgbClr val="000000"/>
              </a:solidFill>
              <a:effectLst/>
              <a:uLnTx/>
              <a:uFillTx/>
              <a:latin typeface="Porsche Next TT"/>
              <a:ea typeface="+mn-ea"/>
              <a:cs typeface="+mn-cs"/>
            </a:endParaRPr>
          </a:p>
        </p:txBody>
      </p:sp>
      <p:sp>
        <p:nvSpPr>
          <p:cNvPr id="31" name="Freeform 129">
            <a:extLst>
              <a:ext uri="{FF2B5EF4-FFF2-40B4-BE49-F238E27FC236}">
                <a16:creationId xmlns:a16="http://schemas.microsoft.com/office/drawing/2014/main" id="{4A43428A-1D19-2369-1DD4-F7F41E5154D0}"/>
              </a:ext>
            </a:extLst>
          </p:cNvPr>
          <p:cNvSpPr>
            <a:spLocks/>
          </p:cNvSpPr>
          <p:nvPr/>
        </p:nvSpPr>
        <p:spPr bwMode="auto">
          <a:xfrm>
            <a:off x="4928544" y="4989381"/>
            <a:ext cx="671439" cy="533329"/>
          </a:xfrm>
          <a:custGeom>
            <a:avLst/>
            <a:gdLst>
              <a:gd name="T0" fmla="*/ 410 w 425"/>
              <a:gd name="T1" fmla="*/ 14 h 332"/>
              <a:gd name="T2" fmla="*/ 359 w 425"/>
              <a:gd name="T3" fmla="*/ 15 h 332"/>
              <a:gd name="T4" fmla="*/ 144 w 425"/>
              <a:gd name="T5" fmla="*/ 242 h 332"/>
              <a:gd name="T6" fmla="*/ 67 w 425"/>
              <a:gd name="T7" fmla="*/ 155 h 332"/>
              <a:gd name="T8" fmla="*/ 16 w 425"/>
              <a:gd name="T9" fmla="*/ 152 h 332"/>
              <a:gd name="T10" fmla="*/ 13 w 425"/>
              <a:gd name="T11" fmla="*/ 203 h 332"/>
              <a:gd name="T12" fmla="*/ 116 w 425"/>
              <a:gd name="T13" fmla="*/ 319 h 332"/>
              <a:gd name="T14" fmla="*/ 142 w 425"/>
              <a:gd name="T15" fmla="*/ 332 h 332"/>
              <a:gd name="T16" fmla="*/ 143 w 425"/>
              <a:gd name="T17" fmla="*/ 332 h 332"/>
              <a:gd name="T18" fmla="*/ 169 w 425"/>
              <a:gd name="T19" fmla="*/ 320 h 332"/>
              <a:gd name="T20" fmla="*/ 411 w 425"/>
              <a:gd name="T21" fmla="*/ 65 h 332"/>
              <a:gd name="T22" fmla="*/ 410 w 425"/>
              <a:gd name="T23" fmla="*/ 1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5" h="332">
                <a:moveTo>
                  <a:pt x="410" y="14"/>
                </a:moveTo>
                <a:cubicBezTo>
                  <a:pt x="395" y="0"/>
                  <a:pt x="373" y="1"/>
                  <a:pt x="359" y="15"/>
                </a:cubicBezTo>
                <a:cubicBezTo>
                  <a:pt x="144" y="242"/>
                  <a:pt x="144" y="242"/>
                  <a:pt x="144" y="242"/>
                </a:cubicBezTo>
                <a:cubicBezTo>
                  <a:pt x="67" y="155"/>
                  <a:pt x="67" y="155"/>
                  <a:pt x="67" y="155"/>
                </a:cubicBezTo>
                <a:cubicBezTo>
                  <a:pt x="54" y="140"/>
                  <a:pt x="31" y="138"/>
                  <a:pt x="16" y="152"/>
                </a:cubicBezTo>
                <a:cubicBezTo>
                  <a:pt x="1" y="165"/>
                  <a:pt x="0" y="188"/>
                  <a:pt x="13" y="203"/>
                </a:cubicBezTo>
                <a:cubicBezTo>
                  <a:pt x="116" y="319"/>
                  <a:pt x="116" y="319"/>
                  <a:pt x="116" y="319"/>
                </a:cubicBezTo>
                <a:cubicBezTo>
                  <a:pt x="122" y="327"/>
                  <a:pt x="132" y="331"/>
                  <a:pt x="142" y="332"/>
                </a:cubicBezTo>
                <a:cubicBezTo>
                  <a:pt x="142" y="332"/>
                  <a:pt x="143" y="332"/>
                  <a:pt x="143" y="332"/>
                </a:cubicBezTo>
                <a:cubicBezTo>
                  <a:pt x="153" y="332"/>
                  <a:pt x="162" y="328"/>
                  <a:pt x="169" y="320"/>
                </a:cubicBezTo>
                <a:cubicBezTo>
                  <a:pt x="411" y="65"/>
                  <a:pt x="411" y="65"/>
                  <a:pt x="411" y="65"/>
                </a:cubicBezTo>
                <a:cubicBezTo>
                  <a:pt x="425" y="51"/>
                  <a:pt x="425" y="28"/>
                  <a:pt x="410" y="14"/>
                </a:cubicBezTo>
                <a:close/>
              </a:path>
            </a:pathLst>
          </a:custGeom>
          <a:solidFill>
            <a:srgbClr val="FFFFFF"/>
          </a:solidFill>
          <a:ln>
            <a:noFill/>
          </a:ln>
        </p:spPr>
        <p:txBody>
          <a:bodyPr vert="horz" wrap="square" lIns="74295" tIns="37148" rIns="74295" bIns="37148" numCol="1" anchor="t" anchorCtr="0" compatLnSpc="1">
            <a:prstTxWarp prst="textNoShape">
              <a:avLst/>
            </a:prstTxWarp>
          </a:bodyPr>
          <a:lstStyle/>
          <a:p>
            <a:pPr marL="0" marR="0" lvl="0" indent="0" defTabSz="742969"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srgbClr val="000000"/>
              </a:solidFill>
              <a:effectLst/>
              <a:uLnTx/>
              <a:uFillTx/>
              <a:latin typeface="Porsche Next TT"/>
              <a:ea typeface="+mn-ea"/>
            </a:endParaRPr>
          </a:p>
        </p:txBody>
      </p:sp>
      <p:sp>
        <p:nvSpPr>
          <p:cNvPr id="32" name="Porsche_CO-Triangle">
            <a:extLst>
              <a:ext uri="{FF2B5EF4-FFF2-40B4-BE49-F238E27FC236}">
                <a16:creationId xmlns:a16="http://schemas.microsoft.com/office/drawing/2014/main" id="{1412E9E1-1DDF-E851-65DA-055A7EAB0FC6}"/>
              </a:ext>
            </a:extLst>
          </p:cNvPr>
          <p:cNvSpPr>
            <a:spLocks noChangeAspect="1"/>
          </p:cNvSpPr>
          <p:nvPr/>
        </p:nvSpPr>
        <p:spPr>
          <a:xfrm rot="5400000">
            <a:off x="646186" y="4754011"/>
            <a:ext cx="253785" cy="126892"/>
          </a:xfrm>
          <a:prstGeom prst="triangle">
            <a:avLst/>
          </a:prstGeom>
          <a:solidFill>
            <a:srgbClr val="FFFFFF"/>
          </a:solidFill>
          <a:ln w="12700" cap="flat" cmpd="sng" algn="ctr">
            <a:noFill/>
            <a:prstDash val="solid"/>
          </a:ln>
          <a:effectLst/>
        </p:spPr>
        <p:txBody>
          <a:bodyPr rot="0" spcFirstLastPara="0" vertOverflow="overflow" horzOverflow="overflow" vert="horz" wrap="square" lIns="74295" tIns="29250" rIns="74295"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000000"/>
              </a:solidFill>
              <a:effectLst/>
              <a:uLnTx/>
              <a:uFillTx/>
              <a:latin typeface="NewsGoth for Porsche Com"/>
              <a:ea typeface="+mn-ea"/>
              <a:cs typeface="+mn-cs"/>
            </a:endParaRPr>
          </a:p>
        </p:txBody>
      </p:sp>
      <p:sp>
        <p:nvSpPr>
          <p:cNvPr id="33" name="Textplatzhalter 5">
            <a:extLst>
              <a:ext uri="{FF2B5EF4-FFF2-40B4-BE49-F238E27FC236}">
                <a16:creationId xmlns:a16="http://schemas.microsoft.com/office/drawing/2014/main" id="{1CC1A6AD-B4EC-3778-254E-A66352BD9D50}"/>
              </a:ext>
            </a:extLst>
          </p:cNvPr>
          <p:cNvSpPr txBox="1">
            <a:spLocks/>
          </p:cNvSpPr>
          <p:nvPr/>
        </p:nvSpPr>
        <p:spPr>
          <a:xfrm>
            <a:off x="1007253" y="5013176"/>
            <a:ext cx="3720332" cy="815608"/>
          </a:xfrm>
          <a:prstGeom prst="rect">
            <a:avLst/>
          </a:prstGeom>
        </p:spPr>
        <p:txBody>
          <a:bodyPr vert="horz" wrap="square" lIns="0" tIns="0" rIns="0" bIns="0" rtlCol="0">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pPr marL="144000" marR="0" lvl="1" indent="-144000" algn="l" defTabSz="914400" rtl="0" eaLnBrk="1" fontAlgn="auto" latinLnBrk="0" hangingPunct="1">
              <a:lnSpc>
                <a:spcPct val="100000"/>
              </a:lnSpc>
              <a:spcBef>
                <a:spcPts val="325"/>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FFFFFF"/>
                </a:solidFill>
                <a:effectLst/>
                <a:uLnTx/>
                <a:uFillTx/>
                <a:latin typeface="Public Sans Medium" pitchFamily="2" charset="0"/>
              </a:rPr>
              <a:t>Informed Decision-Making</a:t>
            </a:r>
          </a:p>
          <a:p>
            <a:pPr marL="144000" marR="0" lvl="1" indent="-144000" algn="l" defTabSz="914400" rtl="0" eaLnBrk="1" fontAlgn="auto" latinLnBrk="0" hangingPunct="1">
              <a:lnSpc>
                <a:spcPct val="100000"/>
              </a:lnSpc>
              <a:spcBef>
                <a:spcPts val="325"/>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FFFFFF"/>
                </a:solidFill>
                <a:effectLst/>
                <a:uLnTx/>
                <a:uFillTx/>
                <a:latin typeface="Public Sans Medium" pitchFamily="2" charset="0"/>
              </a:rPr>
              <a:t>Risk Reduction</a:t>
            </a:r>
          </a:p>
          <a:p>
            <a:pPr marL="144000" marR="0" lvl="1" indent="-144000" algn="l" defTabSz="914400" rtl="0" eaLnBrk="1" fontAlgn="auto" latinLnBrk="0" hangingPunct="1">
              <a:lnSpc>
                <a:spcPct val="100000"/>
              </a:lnSpc>
              <a:spcBef>
                <a:spcPts val="325"/>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FFFFFF"/>
                </a:solidFill>
                <a:effectLst/>
                <a:uLnTx/>
                <a:uFillTx/>
                <a:latin typeface="Public Sans Medium" pitchFamily="2" charset="0"/>
              </a:rPr>
              <a:t>Sustainability</a:t>
            </a:r>
          </a:p>
        </p:txBody>
      </p:sp>
      <p:sp>
        <p:nvSpPr>
          <p:cNvPr id="34" name="Textplatzhalter 5">
            <a:extLst>
              <a:ext uri="{FF2B5EF4-FFF2-40B4-BE49-F238E27FC236}">
                <a16:creationId xmlns:a16="http://schemas.microsoft.com/office/drawing/2014/main" id="{B8BD0037-169C-5789-3270-F0B64C8DABA3}"/>
              </a:ext>
            </a:extLst>
          </p:cNvPr>
          <p:cNvSpPr txBox="1">
            <a:spLocks/>
          </p:cNvSpPr>
          <p:nvPr/>
        </p:nvSpPr>
        <p:spPr>
          <a:xfrm>
            <a:off x="1007253" y="4438280"/>
            <a:ext cx="3720332" cy="276999"/>
          </a:xfrm>
          <a:prstGeom prst="rect">
            <a:avLst/>
          </a:prstGeom>
        </p:spPr>
        <p:txBody>
          <a:bodyPr vert="horz" wrap="square" lIns="0" tIns="0" rIns="0" bIns="0" rtlCol="0" anchor="b">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800" b="1" i="0" u="none" strike="noStrike" kern="1200" cap="none" spc="0" normalizeH="0" baseline="0" noProof="0" dirty="0">
                <a:ln>
                  <a:noFill/>
                </a:ln>
                <a:solidFill>
                  <a:srgbClr val="FFFFFF"/>
                </a:solidFill>
                <a:effectLst/>
                <a:uLnTx/>
                <a:uFillTx/>
                <a:latin typeface="Public Sans Medium" pitchFamily="2" charset="0"/>
              </a:rPr>
              <a:t>Advantages</a:t>
            </a:r>
          </a:p>
        </p:txBody>
      </p:sp>
      <p:grpSp>
        <p:nvGrpSpPr>
          <p:cNvPr id="37" name="Gruppieren 36">
            <a:extLst>
              <a:ext uri="{FF2B5EF4-FFF2-40B4-BE49-F238E27FC236}">
                <a16:creationId xmlns:a16="http://schemas.microsoft.com/office/drawing/2014/main" id="{8FE38FA9-072B-0D02-5E96-16CBCB171CD0}"/>
              </a:ext>
            </a:extLst>
          </p:cNvPr>
          <p:cNvGrpSpPr/>
          <p:nvPr/>
        </p:nvGrpSpPr>
        <p:grpSpPr>
          <a:xfrm>
            <a:off x="9300564" y="1717182"/>
            <a:ext cx="2282253" cy="908116"/>
            <a:chOff x="6288456" y="1595149"/>
            <a:chExt cx="2213216" cy="880646"/>
          </a:xfrm>
        </p:grpSpPr>
        <p:sp>
          <p:nvSpPr>
            <p:cNvPr id="42" name="Textplatzhalter 5">
              <a:extLst>
                <a:ext uri="{FF2B5EF4-FFF2-40B4-BE49-F238E27FC236}">
                  <a16:creationId xmlns:a16="http://schemas.microsoft.com/office/drawing/2014/main" id="{6514177A-5B21-19DF-205B-E9109AC51B36}"/>
                </a:ext>
              </a:extLst>
            </p:cNvPr>
            <p:cNvSpPr txBox="1">
              <a:spLocks/>
            </p:cNvSpPr>
            <p:nvPr/>
          </p:nvSpPr>
          <p:spPr>
            <a:xfrm>
              <a:off x="6288456" y="2080327"/>
              <a:ext cx="2213216" cy="395468"/>
            </a:xfrm>
            <a:prstGeom prst="rect">
              <a:avLst/>
            </a:prstGeom>
          </p:spPr>
          <p:txBody>
            <a:bodyPr vert="horz" wrap="square" lIns="0" tIns="0" rIns="0" bIns="0" rtlCol="0">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pPr marL="144000" marR="0" lvl="1" indent="-144000" algn="l" defTabSz="914400" rtl="0" eaLnBrk="1" fontAlgn="auto" latinLnBrk="0" hangingPunct="1">
                <a:lnSpc>
                  <a:spcPct val="100000"/>
                </a:lnSpc>
                <a:spcBef>
                  <a:spcPts val="325"/>
                </a:spcBef>
                <a:spcAft>
                  <a:spcPts val="0"/>
                </a:spcAft>
                <a:buClrTx/>
                <a:buSzTx/>
                <a:buFont typeface="Arial" panose="020B0604020202020204" pitchFamily="34" charset="0"/>
                <a:buChar char="•"/>
                <a:tabLst/>
                <a:defRPr/>
              </a:pPr>
              <a:r>
                <a:rPr lang="en-US" sz="1200" dirty="0">
                  <a:solidFill>
                    <a:srgbClr val="000000"/>
                  </a:solidFill>
                  <a:latin typeface="Public Sans Medium" pitchFamily="2" charset="0"/>
                </a:rPr>
                <a:t>Decarbonization Scenarios</a:t>
              </a:r>
            </a:p>
            <a:p>
              <a:pPr marL="144000" marR="0" lvl="1" indent="-144000" algn="l" defTabSz="914400" rtl="0" eaLnBrk="1" fontAlgn="auto" latinLnBrk="0" hangingPunct="1">
                <a:lnSpc>
                  <a:spcPct val="100000"/>
                </a:lnSpc>
                <a:spcBef>
                  <a:spcPts val="325"/>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Public Sans Medium" pitchFamily="2" charset="0"/>
                </a:rPr>
                <a:t>Resilient Urban Planning</a:t>
              </a:r>
            </a:p>
          </p:txBody>
        </p:sp>
        <p:cxnSp>
          <p:nvCxnSpPr>
            <p:cNvPr id="43" name="Gerader Verbinder 42">
              <a:extLst>
                <a:ext uri="{FF2B5EF4-FFF2-40B4-BE49-F238E27FC236}">
                  <a16:creationId xmlns:a16="http://schemas.microsoft.com/office/drawing/2014/main" id="{C90DE6A0-0DF0-D604-7724-AB597B5488E1}"/>
                </a:ext>
              </a:extLst>
            </p:cNvPr>
            <p:cNvCxnSpPr/>
            <p:nvPr/>
          </p:nvCxnSpPr>
          <p:spPr>
            <a:xfrm>
              <a:off x="6288456" y="1915235"/>
              <a:ext cx="2213216" cy="0"/>
            </a:xfrm>
            <a:prstGeom prst="line">
              <a:avLst/>
            </a:prstGeom>
            <a:noFill/>
            <a:ln w="28575" cap="flat" cmpd="sng" algn="ctr">
              <a:solidFill>
                <a:srgbClr val="000000"/>
              </a:solidFill>
              <a:prstDash val="solid"/>
            </a:ln>
            <a:effectLst/>
          </p:spPr>
        </p:cxnSp>
        <p:sp>
          <p:nvSpPr>
            <p:cNvPr id="44" name="Textplatzhalter 5">
              <a:extLst>
                <a:ext uri="{FF2B5EF4-FFF2-40B4-BE49-F238E27FC236}">
                  <a16:creationId xmlns:a16="http://schemas.microsoft.com/office/drawing/2014/main" id="{2FA1E447-1ED4-4267-583A-FAAFE09CB943}"/>
                </a:ext>
              </a:extLst>
            </p:cNvPr>
            <p:cNvSpPr txBox="1">
              <a:spLocks/>
            </p:cNvSpPr>
            <p:nvPr/>
          </p:nvSpPr>
          <p:spPr>
            <a:xfrm>
              <a:off x="6288456" y="1595149"/>
              <a:ext cx="2213216" cy="268620"/>
            </a:xfrm>
            <a:prstGeom prst="rect">
              <a:avLst/>
            </a:prstGeom>
          </p:spPr>
          <p:txBody>
            <a:bodyPr vert="horz" wrap="square" lIns="0" tIns="0" rIns="0" bIns="0" rtlCol="0" anchor="b">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800" b="1" i="0" u="none" strike="noStrike" kern="1200" cap="none" spc="0" normalizeH="0" baseline="0" noProof="0">
                  <a:ln>
                    <a:noFill/>
                  </a:ln>
                  <a:solidFill>
                    <a:srgbClr val="000000"/>
                  </a:solidFill>
                  <a:effectLst/>
                  <a:uLnTx/>
                  <a:uFillTx/>
                  <a:latin typeface="Public Sans Medium" pitchFamily="2" charset="0"/>
                </a:rPr>
                <a:t>Simulation</a:t>
              </a:r>
            </a:p>
          </p:txBody>
        </p:sp>
      </p:grpSp>
      <p:grpSp>
        <p:nvGrpSpPr>
          <p:cNvPr id="56" name="Gruppieren 300">
            <a:extLst>
              <a:ext uri="{FF2B5EF4-FFF2-40B4-BE49-F238E27FC236}">
                <a16:creationId xmlns:a16="http://schemas.microsoft.com/office/drawing/2014/main" id="{2AFAA7E5-89FA-05A6-B7C6-956458326B52}"/>
              </a:ext>
            </a:extLst>
          </p:cNvPr>
          <p:cNvGrpSpPr/>
          <p:nvPr/>
        </p:nvGrpSpPr>
        <p:grpSpPr>
          <a:xfrm>
            <a:off x="11265372" y="1749944"/>
            <a:ext cx="403355" cy="403355"/>
            <a:chOff x="2253910" y="1524222"/>
            <a:chExt cx="720000" cy="720000"/>
          </a:xfrm>
        </p:grpSpPr>
        <p:sp>
          <p:nvSpPr>
            <p:cNvPr id="57" name="Ellipse 94">
              <a:extLst>
                <a:ext uri="{FF2B5EF4-FFF2-40B4-BE49-F238E27FC236}">
                  <a16:creationId xmlns:a16="http://schemas.microsoft.com/office/drawing/2014/main" id="{32600406-22EC-C76C-8C29-A55A15396C2A}"/>
                </a:ext>
              </a:extLst>
            </p:cNvPr>
            <p:cNvSpPr/>
            <p:nvPr/>
          </p:nvSpPr>
          <p:spPr>
            <a:xfrm>
              <a:off x="2253910" y="1524222"/>
              <a:ext cx="720000" cy="720000"/>
            </a:xfrm>
            <a:prstGeom prst="ellipse">
              <a:avLst/>
            </a:prstGeom>
            <a:solidFill>
              <a:srgbClr val="E4002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36000" rIns="91440" bIns="0" numCol="1" spcCol="0" rtlCol="0" fromWordArt="0" anchor="ctr" anchorCtr="0" forceAA="0" compatLnSpc="1">
              <a:prstTxWarp prst="textNoShape">
                <a:avLst/>
              </a:prstTxWarp>
              <a:noAutofit/>
            </a:bodyPr>
            <a:lstStyle/>
            <a:p>
              <a:pPr algn="ctr"/>
              <a:endParaRPr lang="de-DE" sz="1600">
                <a:solidFill>
                  <a:schemeClr val="tx1"/>
                </a:solidFill>
              </a:endParaRPr>
            </a:p>
          </p:txBody>
        </p:sp>
        <p:sp>
          <p:nvSpPr>
            <p:cNvPr id="58" name="Freeform 145">
              <a:extLst>
                <a:ext uri="{FF2B5EF4-FFF2-40B4-BE49-F238E27FC236}">
                  <a16:creationId xmlns:a16="http://schemas.microsoft.com/office/drawing/2014/main" id="{51D340B1-7B68-C093-2946-76D4882D8DF8}"/>
                </a:ext>
              </a:extLst>
            </p:cNvPr>
            <p:cNvSpPr>
              <a:spLocks noEditPoints="1"/>
            </p:cNvSpPr>
            <p:nvPr/>
          </p:nvSpPr>
          <p:spPr bwMode="auto">
            <a:xfrm flipH="1">
              <a:off x="2340902" y="1634520"/>
              <a:ext cx="542739" cy="499404"/>
            </a:xfrm>
            <a:custGeom>
              <a:avLst/>
              <a:gdLst>
                <a:gd name="T0" fmla="*/ 342 w 383"/>
                <a:gd name="T1" fmla="*/ 67 h 353"/>
                <a:gd name="T2" fmla="*/ 250 w 383"/>
                <a:gd name="T3" fmla="*/ 16 h 353"/>
                <a:gd name="T4" fmla="*/ 57 w 383"/>
                <a:gd name="T5" fmla="*/ 58 h 353"/>
                <a:gd name="T6" fmla="*/ 16 w 383"/>
                <a:gd name="T7" fmla="*/ 100 h 353"/>
                <a:gd name="T8" fmla="*/ 27 w 383"/>
                <a:gd name="T9" fmla="*/ 211 h 353"/>
                <a:gd name="T10" fmla="*/ 106 w 383"/>
                <a:gd name="T11" fmla="*/ 237 h 353"/>
                <a:gd name="T12" fmla="*/ 192 w 383"/>
                <a:gd name="T13" fmla="*/ 248 h 353"/>
                <a:gd name="T14" fmla="*/ 245 w 383"/>
                <a:gd name="T15" fmla="*/ 353 h 353"/>
                <a:gd name="T16" fmla="*/ 286 w 383"/>
                <a:gd name="T17" fmla="*/ 315 h 353"/>
                <a:gd name="T18" fmla="*/ 316 w 383"/>
                <a:gd name="T19" fmla="*/ 261 h 353"/>
                <a:gd name="T20" fmla="*/ 340 w 383"/>
                <a:gd name="T21" fmla="*/ 255 h 353"/>
                <a:gd name="T22" fmla="*/ 349 w 383"/>
                <a:gd name="T23" fmla="*/ 199 h 353"/>
                <a:gd name="T24" fmla="*/ 339 w 383"/>
                <a:gd name="T25" fmla="*/ 194 h 353"/>
                <a:gd name="T26" fmla="*/ 339 w 383"/>
                <a:gd name="T27" fmla="*/ 194 h 353"/>
                <a:gd name="T28" fmla="*/ 190 w 383"/>
                <a:gd name="T29" fmla="*/ 241 h 353"/>
                <a:gd name="T30" fmla="*/ 95 w 383"/>
                <a:gd name="T31" fmla="*/ 149 h 353"/>
                <a:gd name="T32" fmla="*/ 358 w 383"/>
                <a:gd name="T33" fmla="*/ 162 h 353"/>
                <a:gd name="T34" fmla="*/ 111 w 383"/>
                <a:gd name="T35" fmla="*/ 223 h 353"/>
                <a:gd name="T36" fmla="*/ 194 w 383"/>
                <a:gd name="T37" fmla="*/ 230 h 353"/>
                <a:gd name="T38" fmla="*/ 186 w 383"/>
                <a:gd name="T39" fmla="*/ 68 h 353"/>
                <a:gd name="T40" fmla="*/ 255 w 383"/>
                <a:gd name="T41" fmla="*/ 31 h 353"/>
                <a:gd name="T42" fmla="*/ 255 w 383"/>
                <a:gd name="T43" fmla="*/ 31 h 353"/>
                <a:gd name="T44" fmla="*/ 259 w 383"/>
                <a:gd name="T45" fmla="*/ 78 h 353"/>
                <a:gd name="T46" fmla="*/ 167 w 383"/>
                <a:gd name="T47" fmla="*/ 186 h 353"/>
                <a:gd name="T48" fmla="*/ 215 w 383"/>
                <a:gd name="T49" fmla="*/ 87 h 353"/>
                <a:gd name="T50" fmla="*/ 206 w 383"/>
                <a:gd name="T51" fmla="*/ 89 h 353"/>
                <a:gd name="T52" fmla="*/ 161 w 383"/>
                <a:gd name="T53" fmla="*/ 160 h 353"/>
                <a:gd name="T54" fmla="*/ 148 w 383"/>
                <a:gd name="T55" fmla="*/ 116 h 353"/>
                <a:gd name="T56" fmla="*/ 168 w 383"/>
                <a:gd name="T57" fmla="*/ 171 h 353"/>
                <a:gd name="T58" fmla="*/ 244 w 383"/>
                <a:gd name="T59" fmla="*/ 157 h 353"/>
                <a:gd name="T60" fmla="*/ 228 w 383"/>
                <a:gd name="T61" fmla="*/ 198 h 353"/>
                <a:gd name="T62" fmla="*/ 302 w 383"/>
                <a:gd name="T63" fmla="*/ 146 h 353"/>
                <a:gd name="T64" fmla="*/ 221 w 383"/>
                <a:gd name="T65" fmla="*/ 83 h 353"/>
                <a:gd name="T66" fmla="*/ 194 w 383"/>
                <a:gd name="T67" fmla="*/ 85 h 353"/>
                <a:gd name="T68" fmla="*/ 140 w 383"/>
                <a:gd name="T69" fmla="*/ 108 h 353"/>
                <a:gd name="T70" fmla="*/ 140 w 383"/>
                <a:gd name="T71" fmla="*/ 108 h 353"/>
                <a:gd name="T72" fmla="*/ 129 w 383"/>
                <a:gd name="T73" fmla="*/ 165 h 353"/>
                <a:gd name="T74" fmla="*/ 129 w 383"/>
                <a:gd name="T75" fmla="*/ 189 h 353"/>
                <a:gd name="T76" fmla="*/ 218 w 383"/>
                <a:gd name="T77" fmla="*/ 225 h 353"/>
                <a:gd name="T78" fmla="*/ 223 w 383"/>
                <a:gd name="T79" fmla="*/ 230 h 353"/>
                <a:gd name="T80" fmla="*/ 275 w 383"/>
                <a:gd name="T81" fmla="*/ 122 h 353"/>
                <a:gd name="T82" fmla="*/ 260 w 383"/>
                <a:gd name="T83" fmla="*/ 71 h 353"/>
                <a:gd name="T84" fmla="*/ 251 w 383"/>
                <a:gd name="T85" fmla="*/ 26 h 353"/>
                <a:gd name="T86" fmla="*/ 154 w 383"/>
                <a:gd name="T87" fmla="*/ 19 h 353"/>
                <a:gd name="T88" fmla="*/ 118 w 383"/>
                <a:gd name="T89" fmla="*/ 95 h 353"/>
                <a:gd name="T90" fmla="*/ 95 w 383"/>
                <a:gd name="T91" fmla="*/ 156 h 353"/>
                <a:gd name="T92" fmla="*/ 226 w 383"/>
                <a:gd name="T93" fmla="*/ 239 h 353"/>
                <a:gd name="T94" fmla="*/ 314 w 383"/>
                <a:gd name="T95" fmla="*/ 250 h 353"/>
                <a:gd name="T96" fmla="*/ 336 w 383"/>
                <a:gd name="T97" fmla="*/ 101 h 353"/>
                <a:gd name="T98" fmla="*/ 105 w 383"/>
                <a:gd name="T99" fmla="*/ 85 h 353"/>
                <a:gd name="T100" fmla="*/ 60 w 383"/>
                <a:gd name="T101" fmla="*/ 64 h 353"/>
                <a:gd name="T102" fmla="*/ 56 w 383"/>
                <a:gd name="T103" fmla="*/ 77 h 353"/>
                <a:gd name="T104" fmla="*/ 44 w 383"/>
                <a:gd name="T105" fmla="*/ 80 h 353"/>
                <a:gd name="T106" fmla="*/ 23 w 383"/>
                <a:gd name="T107" fmla="*/ 132 h 353"/>
                <a:gd name="T108" fmla="*/ 222 w 383"/>
                <a:gd name="T109" fmla="*/ 251 h 353"/>
                <a:gd name="T110" fmla="*/ 260 w 383"/>
                <a:gd name="T111" fmla="*/ 315 h 353"/>
                <a:gd name="T112" fmla="*/ 218 w 383"/>
                <a:gd name="T113" fmla="*/ 255 h 353"/>
                <a:gd name="T114" fmla="*/ 279 w 383"/>
                <a:gd name="T115" fmla="*/ 264 h 353"/>
                <a:gd name="T116" fmla="*/ 284 w 383"/>
                <a:gd name="T117" fmla="*/ 215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3" h="353">
                  <a:moveTo>
                    <a:pt x="370" y="146"/>
                  </a:moveTo>
                  <a:cubicBezTo>
                    <a:pt x="370" y="146"/>
                    <a:pt x="369" y="146"/>
                    <a:pt x="369" y="146"/>
                  </a:cubicBezTo>
                  <a:cubicBezTo>
                    <a:pt x="351" y="99"/>
                    <a:pt x="351" y="99"/>
                    <a:pt x="351" y="99"/>
                  </a:cubicBezTo>
                  <a:cubicBezTo>
                    <a:pt x="356" y="96"/>
                    <a:pt x="359" y="90"/>
                    <a:pt x="359" y="84"/>
                  </a:cubicBezTo>
                  <a:cubicBezTo>
                    <a:pt x="359" y="75"/>
                    <a:pt x="351" y="67"/>
                    <a:pt x="342" y="67"/>
                  </a:cubicBezTo>
                  <a:cubicBezTo>
                    <a:pt x="337" y="67"/>
                    <a:pt x="334" y="68"/>
                    <a:pt x="331" y="71"/>
                  </a:cubicBezTo>
                  <a:cubicBezTo>
                    <a:pt x="274" y="25"/>
                    <a:pt x="274" y="25"/>
                    <a:pt x="274" y="25"/>
                  </a:cubicBezTo>
                  <a:cubicBezTo>
                    <a:pt x="275" y="24"/>
                    <a:pt x="275" y="22"/>
                    <a:pt x="275" y="20"/>
                  </a:cubicBezTo>
                  <a:cubicBezTo>
                    <a:pt x="275" y="13"/>
                    <a:pt x="269" y="7"/>
                    <a:pt x="262" y="7"/>
                  </a:cubicBezTo>
                  <a:cubicBezTo>
                    <a:pt x="256" y="7"/>
                    <a:pt x="252" y="11"/>
                    <a:pt x="250" y="16"/>
                  </a:cubicBezTo>
                  <a:cubicBezTo>
                    <a:pt x="154" y="13"/>
                    <a:pt x="154" y="13"/>
                    <a:pt x="154" y="13"/>
                  </a:cubicBezTo>
                  <a:cubicBezTo>
                    <a:pt x="153" y="5"/>
                    <a:pt x="147" y="0"/>
                    <a:pt x="139" y="0"/>
                  </a:cubicBezTo>
                  <a:cubicBezTo>
                    <a:pt x="131" y="0"/>
                    <a:pt x="124" y="7"/>
                    <a:pt x="124" y="15"/>
                  </a:cubicBezTo>
                  <a:cubicBezTo>
                    <a:pt x="124" y="17"/>
                    <a:pt x="124" y="18"/>
                    <a:pt x="124" y="20"/>
                  </a:cubicBezTo>
                  <a:cubicBezTo>
                    <a:pt x="57" y="58"/>
                    <a:pt x="57" y="58"/>
                    <a:pt x="57" y="58"/>
                  </a:cubicBezTo>
                  <a:cubicBezTo>
                    <a:pt x="55" y="56"/>
                    <a:pt x="51" y="55"/>
                    <a:pt x="48" y="55"/>
                  </a:cubicBezTo>
                  <a:cubicBezTo>
                    <a:pt x="41" y="55"/>
                    <a:pt x="35" y="60"/>
                    <a:pt x="35" y="67"/>
                  </a:cubicBezTo>
                  <a:cubicBezTo>
                    <a:pt x="35" y="71"/>
                    <a:pt x="36" y="74"/>
                    <a:pt x="38" y="76"/>
                  </a:cubicBezTo>
                  <a:cubicBezTo>
                    <a:pt x="22" y="101"/>
                    <a:pt x="22" y="101"/>
                    <a:pt x="22" y="101"/>
                  </a:cubicBezTo>
                  <a:cubicBezTo>
                    <a:pt x="21" y="100"/>
                    <a:pt x="19" y="100"/>
                    <a:pt x="16" y="100"/>
                  </a:cubicBezTo>
                  <a:cubicBezTo>
                    <a:pt x="7" y="100"/>
                    <a:pt x="0" y="107"/>
                    <a:pt x="0" y="117"/>
                  </a:cubicBezTo>
                  <a:cubicBezTo>
                    <a:pt x="0" y="125"/>
                    <a:pt x="7" y="133"/>
                    <a:pt x="15" y="133"/>
                  </a:cubicBezTo>
                  <a:cubicBezTo>
                    <a:pt x="22" y="186"/>
                    <a:pt x="22" y="186"/>
                    <a:pt x="22" y="186"/>
                  </a:cubicBezTo>
                  <a:cubicBezTo>
                    <a:pt x="17" y="188"/>
                    <a:pt x="14" y="192"/>
                    <a:pt x="14" y="198"/>
                  </a:cubicBezTo>
                  <a:cubicBezTo>
                    <a:pt x="14" y="205"/>
                    <a:pt x="19" y="211"/>
                    <a:pt x="27" y="211"/>
                  </a:cubicBezTo>
                  <a:cubicBezTo>
                    <a:pt x="31" y="211"/>
                    <a:pt x="35" y="209"/>
                    <a:pt x="37" y="205"/>
                  </a:cubicBezTo>
                  <a:cubicBezTo>
                    <a:pt x="80" y="222"/>
                    <a:pt x="80" y="222"/>
                    <a:pt x="80" y="222"/>
                  </a:cubicBezTo>
                  <a:cubicBezTo>
                    <a:pt x="80" y="223"/>
                    <a:pt x="80" y="224"/>
                    <a:pt x="80" y="225"/>
                  </a:cubicBezTo>
                  <a:cubicBezTo>
                    <a:pt x="80" y="233"/>
                    <a:pt x="87" y="240"/>
                    <a:pt x="95" y="240"/>
                  </a:cubicBezTo>
                  <a:cubicBezTo>
                    <a:pt x="99" y="240"/>
                    <a:pt x="103" y="239"/>
                    <a:pt x="106" y="237"/>
                  </a:cubicBezTo>
                  <a:cubicBezTo>
                    <a:pt x="127" y="252"/>
                    <a:pt x="127" y="252"/>
                    <a:pt x="127" y="252"/>
                  </a:cubicBezTo>
                  <a:cubicBezTo>
                    <a:pt x="126" y="254"/>
                    <a:pt x="126" y="255"/>
                    <a:pt x="126" y="257"/>
                  </a:cubicBezTo>
                  <a:cubicBezTo>
                    <a:pt x="126" y="264"/>
                    <a:pt x="131" y="270"/>
                    <a:pt x="138" y="270"/>
                  </a:cubicBezTo>
                  <a:cubicBezTo>
                    <a:pt x="145" y="270"/>
                    <a:pt x="151" y="264"/>
                    <a:pt x="151" y="258"/>
                  </a:cubicBezTo>
                  <a:cubicBezTo>
                    <a:pt x="192" y="248"/>
                    <a:pt x="192" y="248"/>
                    <a:pt x="192" y="248"/>
                  </a:cubicBezTo>
                  <a:cubicBezTo>
                    <a:pt x="195" y="254"/>
                    <a:pt x="201" y="258"/>
                    <a:pt x="208" y="258"/>
                  </a:cubicBezTo>
                  <a:cubicBezTo>
                    <a:pt x="209" y="258"/>
                    <a:pt x="210" y="258"/>
                    <a:pt x="211" y="258"/>
                  </a:cubicBezTo>
                  <a:cubicBezTo>
                    <a:pt x="238" y="330"/>
                    <a:pt x="238" y="330"/>
                    <a:pt x="238" y="330"/>
                  </a:cubicBezTo>
                  <a:cubicBezTo>
                    <a:pt x="235" y="332"/>
                    <a:pt x="233" y="336"/>
                    <a:pt x="233" y="340"/>
                  </a:cubicBezTo>
                  <a:cubicBezTo>
                    <a:pt x="233" y="347"/>
                    <a:pt x="238" y="353"/>
                    <a:pt x="245" y="353"/>
                  </a:cubicBezTo>
                  <a:cubicBezTo>
                    <a:pt x="252" y="353"/>
                    <a:pt x="258" y="347"/>
                    <a:pt x="258" y="340"/>
                  </a:cubicBezTo>
                  <a:cubicBezTo>
                    <a:pt x="258" y="338"/>
                    <a:pt x="258" y="336"/>
                    <a:pt x="257" y="334"/>
                  </a:cubicBezTo>
                  <a:cubicBezTo>
                    <a:pt x="266" y="326"/>
                    <a:pt x="266" y="326"/>
                    <a:pt x="266" y="326"/>
                  </a:cubicBezTo>
                  <a:cubicBezTo>
                    <a:pt x="268" y="327"/>
                    <a:pt x="270" y="328"/>
                    <a:pt x="273" y="328"/>
                  </a:cubicBezTo>
                  <a:cubicBezTo>
                    <a:pt x="280" y="328"/>
                    <a:pt x="286" y="322"/>
                    <a:pt x="286" y="315"/>
                  </a:cubicBezTo>
                  <a:cubicBezTo>
                    <a:pt x="286" y="309"/>
                    <a:pt x="281" y="303"/>
                    <a:pt x="274" y="303"/>
                  </a:cubicBezTo>
                  <a:cubicBezTo>
                    <a:pt x="272" y="284"/>
                    <a:pt x="272" y="284"/>
                    <a:pt x="272" y="284"/>
                  </a:cubicBezTo>
                  <a:cubicBezTo>
                    <a:pt x="277" y="282"/>
                    <a:pt x="281" y="277"/>
                    <a:pt x="281" y="271"/>
                  </a:cubicBezTo>
                  <a:cubicBezTo>
                    <a:pt x="281" y="270"/>
                    <a:pt x="281" y="270"/>
                    <a:pt x="281" y="270"/>
                  </a:cubicBezTo>
                  <a:cubicBezTo>
                    <a:pt x="316" y="261"/>
                    <a:pt x="316" y="261"/>
                    <a:pt x="316" y="261"/>
                  </a:cubicBezTo>
                  <a:cubicBezTo>
                    <a:pt x="318" y="265"/>
                    <a:pt x="322" y="268"/>
                    <a:pt x="327" y="268"/>
                  </a:cubicBezTo>
                  <a:cubicBezTo>
                    <a:pt x="332" y="268"/>
                    <a:pt x="337" y="264"/>
                    <a:pt x="339" y="260"/>
                  </a:cubicBezTo>
                  <a:cubicBezTo>
                    <a:pt x="340" y="260"/>
                    <a:pt x="340" y="260"/>
                    <a:pt x="340" y="260"/>
                  </a:cubicBezTo>
                  <a:cubicBezTo>
                    <a:pt x="339" y="259"/>
                    <a:pt x="339" y="259"/>
                    <a:pt x="339" y="259"/>
                  </a:cubicBezTo>
                  <a:cubicBezTo>
                    <a:pt x="340" y="258"/>
                    <a:pt x="340" y="256"/>
                    <a:pt x="340" y="255"/>
                  </a:cubicBezTo>
                  <a:cubicBezTo>
                    <a:pt x="340" y="250"/>
                    <a:pt x="337" y="246"/>
                    <a:pt x="333" y="244"/>
                  </a:cubicBezTo>
                  <a:cubicBezTo>
                    <a:pt x="339" y="223"/>
                    <a:pt x="339" y="223"/>
                    <a:pt x="339" y="223"/>
                  </a:cubicBezTo>
                  <a:cubicBezTo>
                    <a:pt x="339" y="223"/>
                    <a:pt x="339" y="223"/>
                    <a:pt x="339" y="223"/>
                  </a:cubicBezTo>
                  <a:cubicBezTo>
                    <a:pt x="347" y="223"/>
                    <a:pt x="353" y="217"/>
                    <a:pt x="353" y="209"/>
                  </a:cubicBezTo>
                  <a:cubicBezTo>
                    <a:pt x="353" y="205"/>
                    <a:pt x="352" y="201"/>
                    <a:pt x="349" y="199"/>
                  </a:cubicBezTo>
                  <a:cubicBezTo>
                    <a:pt x="366" y="171"/>
                    <a:pt x="366" y="171"/>
                    <a:pt x="366" y="171"/>
                  </a:cubicBezTo>
                  <a:cubicBezTo>
                    <a:pt x="368" y="172"/>
                    <a:pt x="369" y="172"/>
                    <a:pt x="370" y="172"/>
                  </a:cubicBezTo>
                  <a:cubicBezTo>
                    <a:pt x="377" y="172"/>
                    <a:pt x="383" y="166"/>
                    <a:pt x="383" y="159"/>
                  </a:cubicBezTo>
                  <a:cubicBezTo>
                    <a:pt x="383" y="152"/>
                    <a:pt x="377" y="146"/>
                    <a:pt x="370" y="146"/>
                  </a:cubicBezTo>
                  <a:close/>
                  <a:moveTo>
                    <a:pt x="339" y="194"/>
                  </a:moveTo>
                  <a:cubicBezTo>
                    <a:pt x="332" y="194"/>
                    <a:pt x="326" y="200"/>
                    <a:pt x="325" y="206"/>
                  </a:cubicBezTo>
                  <a:cubicBezTo>
                    <a:pt x="283" y="209"/>
                    <a:pt x="283" y="209"/>
                    <a:pt x="283" y="209"/>
                  </a:cubicBezTo>
                  <a:cubicBezTo>
                    <a:pt x="361" y="168"/>
                    <a:pt x="361" y="168"/>
                    <a:pt x="361" y="168"/>
                  </a:cubicBezTo>
                  <a:cubicBezTo>
                    <a:pt x="343" y="195"/>
                    <a:pt x="343" y="195"/>
                    <a:pt x="343" y="195"/>
                  </a:cubicBezTo>
                  <a:cubicBezTo>
                    <a:pt x="342" y="195"/>
                    <a:pt x="340" y="194"/>
                    <a:pt x="339" y="194"/>
                  </a:cubicBezTo>
                  <a:close/>
                  <a:moveTo>
                    <a:pt x="138" y="244"/>
                  </a:moveTo>
                  <a:cubicBezTo>
                    <a:pt x="136" y="244"/>
                    <a:pt x="133" y="245"/>
                    <a:pt x="131" y="247"/>
                  </a:cubicBezTo>
                  <a:cubicBezTo>
                    <a:pt x="110" y="231"/>
                    <a:pt x="110" y="231"/>
                    <a:pt x="110" y="231"/>
                  </a:cubicBezTo>
                  <a:cubicBezTo>
                    <a:pt x="110" y="231"/>
                    <a:pt x="110" y="231"/>
                    <a:pt x="110" y="230"/>
                  </a:cubicBezTo>
                  <a:cubicBezTo>
                    <a:pt x="190" y="241"/>
                    <a:pt x="190" y="241"/>
                    <a:pt x="190" y="241"/>
                  </a:cubicBezTo>
                  <a:cubicBezTo>
                    <a:pt x="150" y="251"/>
                    <a:pt x="150" y="251"/>
                    <a:pt x="150" y="251"/>
                  </a:cubicBezTo>
                  <a:cubicBezTo>
                    <a:pt x="148" y="247"/>
                    <a:pt x="143" y="244"/>
                    <a:pt x="138" y="244"/>
                  </a:cubicBezTo>
                  <a:close/>
                  <a:moveTo>
                    <a:pt x="80" y="111"/>
                  </a:moveTo>
                  <a:cubicBezTo>
                    <a:pt x="82" y="118"/>
                    <a:pt x="88" y="123"/>
                    <a:pt x="96" y="125"/>
                  </a:cubicBezTo>
                  <a:cubicBezTo>
                    <a:pt x="95" y="149"/>
                    <a:pt x="95" y="149"/>
                    <a:pt x="95" y="149"/>
                  </a:cubicBezTo>
                  <a:cubicBezTo>
                    <a:pt x="33" y="120"/>
                    <a:pt x="33" y="120"/>
                    <a:pt x="33" y="120"/>
                  </a:cubicBezTo>
                  <a:cubicBezTo>
                    <a:pt x="33" y="120"/>
                    <a:pt x="33" y="119"/>
                    <a:pt x="33" y="118"/>
                  </a:cubicBezTo>
                  <a:lnTo>
                    <a:pt x="80" y="111"/>
                  </a:lnTo>
                  <a:close/>
                  <a:moveTo>
                    <a:pt x="357" y="160"/>
                  </a:moveTo>
                  <a:cubicBezTo>
                    <a:pt x="357" y="160"/>
                    <a:pt x="357" y="161"/>
                    <a:pt x="358" y="162"/>
                  </a:cubicBezTo>
                  <a:cubicBezTo>
                    <a:pt x="280" y="203"/>
                    <a:pt x="280" y="203"/>
                    <a:pt x="280" y="203"/>
                  </a:cubicBezTo>
                  <a:cubicBezTo>
                    <a:pt x="280" y="202"/>
                    <a:pt x="279" y="202"/>
                    <a:pt x="278" y="201"/>
                  </a:cubicBezTo>
                  <a:cubicBezTo>
                    <a:pt x="309" y="148"/>
                    <a:pt x="309" y="148"/>
                    <a:pt x="309" y="148"/>
                  </a:cubicBezTo>
                  <a:lnTo>
                    <a:pt x="357" y="160"/>
                  </a:lnTo>
                  <a:close/>
                  <a:moveTo>
                    <a:pt x="111" y="223"/>
                  </a:moveTo>
                  <a:cubicBezTo>
                    <a:pt x="111" y="221"/>
                    <a:pt x="110" y="219"/>
                    <a:pt x="109" y="217"/>
                  </a:cubicBezTo>
                  <a:cubicBezTo>
                    <a:pt x="134" y="194"/>
                    <a:pt x="134" y="194"/>
                    <a:pt x="134" y="194"/>
                  </a:cubicBezTo>
                  <a:cubicBezTo>
                    <a:pt x="138" y="197"/>
                    <a:pt x="142" y="199"/>
                    <a:pt x="147" y="199"/>
                  </a:cubicBezTo>
                  <a:cubicBezTo>
                    <a:pt x="152" y="199"/>
                    <a:pt x="156" y="197"/>
                    <a:pt x="160" y="195"/>
                  </a:cubicBezTo>
                  <a:cubicBezTo>
                    <a:pt x="194" y="230"/>
                    <a:pt x="194" y="230"/>
                    <a:pt x="194" y="230"/>
                  </a:cubicBezTo>
                  <a:cubicBezTo>
                    <a:pt x="193" y="231"/>
                    <a:pt x="192" y="233"/>
                    <a:pt x="192" y="235"/>
                  </a:cubicBezTo>
                  <a:lnTo>
                    <a:pt x="111" y="223"/>
                  </a:lnTo>
                  <a:close/>
                  <a:moveTo>
                    <a:pt x="149" y="27"/>
                  </a:moveTo>
                  <a:cubicBezTo>
                    <a:pt x="188" y="59"/>
                    <a:pt x="188" y="59"/>
                    <a:pt x="188" y="59"/>
                  </a:cubicBezTo>
                  <a:cubicBezTo>
                    <a:pt x="187" y="62"/>
                    <a:pt x="186" y="65"/>
                    <a:pt x="186" y="68"/>
                  </a:cubicBezTo>
                  <a:cubicBezTo>
                    <a:pt x="186" y="70"/>
                    <a:pt x="186" y="71"/>
                    <a:pt x="186" y="72"/>
                  </a:cubicBezTo>
                  <a:cubicBezTo>
                    <a:pt x="146" y="85"/>
                    <a:pt x="146" y="85"/>
                    <a:pt x="146" y="85"/>
                  </a:cubicBezTo>
                  <a:cubicBezTo>
                    <a:pt x="143" y="30"/>
                    <a:pt x="143" y="30"/>
                    <a:pt x="143" y="30"/>
                  </a:cubicBezTo>
                  <a:cubicBezTo>
                    <a:pt x="145" y="30"/>
                    <a:pt x="147" y="29"/>
                    <a:pt x="149" y="27"/>
                  </a:cubicBezTo>
                  <a:close/>
                  <a:moveTo>
                    <a:pt x="255" y="31"/>
                  </a:moveTo>
                  <a:cubicBezTo>
                    <a:pt x="256" y="32"/>
                    <a:pt x="257" y="32"/>
                    <a:pt x="257" y="32"/>
                  </a:cubicBezTo>
                  <a:cubicBezTo>
                    <a:pt x="253" y="70"/>
                    <a:pt x="253" y="70"/>
                    <a:pt x="253" y="70"/>
                  </a:cubicBezTo>
                  <a:cubicBezTo>
                    <a:pt x="227" y="67"/>
                    <a:pt x="227" y="67"/>
                    <a:pt x="227" y="67"/>
                  </a:cubicBezTo>
                  <a:cubicBezTo>
                    <a:pt x="226" y="64"/>
                    <a:pt x="225" y="61"/>
                    <a:pt x="224" y="58"/>
                  </a:cubicBezTo>
                  <a:lnTo>
                    <a:pt x="255" y="31"/>
                  </a:lnTo>
                  <a:close/>
                  <a:moveTo>
                    <a:pt x="324" y="86"/>
                  </a:moveTo>
                  <a:cubicBezTo>
                    <a:pt x="325" y="87"/>
                    <a:pt x="325" y="88"/>
                    <a:pt x="325" y="89"/>
                  </a:cubicBezTo>
                  <a:cubicBezTo>
                    <a:pt x="272" y="116"/>
                    <a:pt x="272" y="116"/>
                    <a:pt x="272" y="116"/>
                  </a:cubicBezTo>
                  <a:cubicBezTo>
                    <a:pt x="268" y="110"/>
                    <a:pt x="263" y="106"/>
                    <a:pt x="256" y="105"/>
                  </a:cubicBezTo>
                  <a:cubicBezTo>
                    <a:pt x="259" y="78"/>
                    <a:pt x="259" y="78"/>
                    <a:pt x="259" y="78"/>
                  </a:cubicBezTo>
                  <a:lnTo>
                    <a:pt x="324" y="86"/>
                  </a:lnTo>
                  <a:close/>
                  <a:moveTo>
                    <a:pt x="208" y="223"/>
                  </a:moveTo>
                  <a:cubicBezTo>
                    <a:pt x="205" y="223"/>
                    <a:pt x="202" y="224"/>
                    <a:pt x="199" y="225"/>
                  </a:cubicBezTo>
                  <a:cubicBezTo>
                    <a:pt x="165" y="190"/>
                    <a:pt x="165" y="190"/>
                    <a:pt x="165" y="190"/>
                  </a:cubicBezTo>
                  <a:cubicBezTo>
                    <a:pt x="166" y="189"/>
                    <a:pt x="166" y="188"/>
                    <a:pt x="167" y="186"/>
                  </a:cubicBezTo>
                  <a:cubicBezTo>
                    <a:pt x="219" y="202"/>
                    <a:pt x="219" y="202"/>
                    <a:pt x="219" y="202"/>
                  </a:cubicBezTo>
                  <a:cubicBezTo>
                    <a:pt x="211" y="223"/>
                    <a:pt x="211" y="223"/>
                    <a:pt x="211" y="223"/>
                  </a:cubicBezTo>
                  <a:cubicBezTo>
                    <a:pt x="210" y="223"/>
                    <a:pt x="209" y="223"/>
                    <a:pt x="208" y="223"/>
                  </a:cubicBezTo>
                  <a:close/>
                  <a:moveTo>
                    <a:pt x="206" y="89"/>
                  </a:moveTo>
                  <a:cubicBezTo>
                    <a:pt x="209" y="89"/>
                    <a:pt x="212" y="88"/>
                    <a:pt x="215" y="87"/>
                  </a:cubicBezTo>
                  <a:cubicBezTo>
                    <a:pt x="232" y="111"/>
                    <a:pt x="232" y="111"/>
                    <a:pt x="232" y="111"/>
                  </a:cubicBezTo>
                  <a:cubicBezTo>
                    <a:pt x="228" y="114"/>
                    <a:pt x="226" y="118"/>
                    <a:pt x="224" y="123"/>
                  </a:cubicBezTo>
                  <a:cubicBezTo>
                    <a:pt x="185" y="116"/>
                    <a:pt x="185" y="116"/>
                    <a:pt x="185" y="116"/>
                  </a:cubicBezTo>
                  <a:cubicBezTo>
                    <a:pt x="200" y="88"/>
                    <a:pt x="200" y="88"/>
                    <a:pt x="200" y="88"/>
                  </a:cubicBezTo>
                  <a:cubicBezTo>
                    <a:pt x="202" y="88"/>
                    <a:pt x="204" y="89"/>
                    <a:pt x="206" y="89"/>
                  </a:cubicBezTo>
                  <a:close/>
                  <a:moveTo>
                    <a:pt x="223" y="129"/>
                  </a:moveTo>
                  <a:cubicBezTo>
                    <a:pt x="223" y="130"/>
                    <a:pt x="223" y="130"/>
                    <a:pt x="223" y="131"/>
                  </a:cubicBezTo>
                  <a:cubicBezTo>
                    <a:pt x="223" y="133"/>
                    <a:pt x="224" y="136"/>
                    <a:pt x="224" y="138"/>
                  </a:cubicBezTo>
                  <a:cubicBezTo>
                    <a:pt x="166" y="165"/>
                    <a:pt x="166" y="165"/>
                    <a:pt x="166" y="165"/>
                  </a:cubicBezTo>
                  <a:cubicBezTo>
                    <a:pt x="164" y="163"/>
                    <a:pt x="163" y="161"/>
                    <a:pt x="161" y="160"/>
                  </a:cubicBezTo>
                  <a:cubicBezTo>
                    <a:pt x="181" y="122"/>
                    <a:pt x="181" y="122"/>
                    <a:pt x="181" y="122"/>
                  </a:cubicBezTo>
                  <a:lnTo>
                    <a:pt x="223" y="129"/>
                  </a:lnTo>
                  <a:close/>
                  <a:moveTo>
                    <a:pt x="155" y="157"/>
                  </a:moveTo>
                  <a:cubicBezTo>
                    <a:pt x="153" y="156"/>
                    <a:pt x="151" y="156"/>
                    <a:pt x="150" y="156"/>
                  </a:cubicBezTo>
                  <a:cubicBezTo>
                    <a:pt x="148" y="116"/>
                    <a:pt x="148" y="116"/>
                    <a:pt x="148" y="116"/>
                  </a:cubicBezTo>
                  <a:cubicBezTo>
                    <a:pt x="174" y="121"/>
                    <a:pt x="174" y="121"/>
                    <a:pt x="174" y="121"/>
                  </a:cubicBezTo>
                  <a:lnTo>
                    <a:pt x="155" y="157"/>
                  </a:lnTo>
                  <a:close/>
                  <a:moveTo>
                    <a:pt x="169" y="180"/>
                  </a:moveTo>
                  <a:cubicBezTo>
                    <a:pt x="169" y="179"/>
                    <a:pt x="169" y="178"/>
                    <a:pt x="169" y="177"/>
                  </a:cubicBezTo>
                  <a:cubicBezTo>
                    <a:pt x="169" y="175"/>
                    <a:pt x="169" y="173"/>
                    <a:pt x="168" y="171"/>
                  </a:cubicBezTo>
                  <a:cubicBezTo>
                    <a:pt x="227" y="145"/>
                    <a:pt x="227" y="145"/>
                    <a:pt x="227" y="145"/>
                  </a:cubicBezTo>
                  <a:cubicBezTo>
                    <a:pt x="230" y="149"/>
                    <a:pt x="233" y="152"/>
                    <a:pt x="237" y="154"/>
                  </a:cubicBezTo>
                  <a:cubicBezTo>
                    <a:pt x="222" y="196"/>
                    <a:pt x="222" y="196"/>
                    <a:pt x="222" y="196"/>
                  </a:cubicBezTo>
                  <a:lnTo>
                    <a:pt x="169" y="180"/>
                  </a:lnTo>
                  <a:close/>
                  <a:moveTo>
                    <a:pt x="244" y="157"/>
                  </a:moveTo>
                  <a:cubicBezTo>
                    <a:pt x="246" y="157"/>
                    <a:pt x="248" y="157"/>
                    <a:pt x="250" y="157"/>
                  </a:cubicBezTo>
                  <a:cubicBezTo>
                    <a:pt x="251" y="157"/>
                    <a:pt x="251" y="157"/>
                    <a:pt x="252" y="157"/>
                  </a:cubicBezTo>
                  <a:cubicBezTo>
                    <a:pt x="261" y="198"/>
                    <a:pt x="261" y="198"/>
                    <a:pt x="261" y="198"/>
                  </a:cubicBezTo>
                  <a:cubicBezTo>
                    <a:pt x="258" y="200"/>
                    <a:pt x="255" y="202"/>
                    <a:pt x="254" y="205"/>
                  </a:cubicBezTo>
                  <a:cubicBezTo>
                    <a:pt x="228" y="198"/>
                    <a:pt x="228" y="198"/>
                    <a:pt x="228" y="198"/>
                  </a:cubicBezTo>
                  <a:lnTo>
                    <a:pt x="244" y="157"/>
                  </a:lnTo>
                  <a:close/>
                  <a:moveTo>
                    <a:pt x="268" y="197"/>
                  </a:moveTo>
                  <a:cubicBezTo>
                    <a:pt x="259" y="156"/>
                    <a:pt x="259" y="156"/>
                    <a:pt x="259" y="156"/>
                  </a:cubicBezTo>
                  <a:cubicBezTo>
                    <a:pt x="266" y="153"/>
                    <a:pt x="272" y="147"/>
                    <a:pt x="275" y="140"/>
                  </a:cubicBezTo>
                  <a:cubicBezTo>
                    <a:pt x="302" y="146"/>
                    <a:pt x="302" y="146"/>
                    <a:pt x="302" y="146"/>
                  </a:cubicBezTo>
                  <a:cubicBezTo>
                    <a:pt x="273" y="198"/>
                    <a:pt x="273" y="198"/>
                    <a:pt x="273" y="198"/>
                  </a:cubicBezTo>
                  <a:cubicBezTo>
                    <a:pt x="271" y="197"/>
                    <a:pt x="269" y="197"/>
                    <a:pt x="268" y="197"/>
                  </a:cubicBezTo>
                  <a:close/>
                  <a:moveTo>
                    <a:pt x="249" y="104"/>
                  </a:moveTo>
                  <a:cubicBezTo>
                    <a:pt x="245" y="104"/>
                    <a:pt x="241" y="105"/>
                    <a:pt x="237" y="107"/>
                  </a:cubicBezTo>
                  <a:cubicBezTo>
                    <a:pt x="221" y="83"/>
                    <a:pt x="221" y="83"/>
                    <a:pt x="221" y="83"/>
                  </a:cubicBezTo>
                  <a:cubicBezTo>
                    <a:pt x="223" y="81"/>
                    <a:pt x="225" y="78"/>
                    <a:pt x="226" y="74"/>
                  </a:cubicBezTo>
                  <a:cubicBezTo>
                    <a:pt x="252" y="77"/>
                    <a:pt x="252" y="77"/>
                    <a:pt x="252" y="77"/>
                  </a:cubicBezTo>
                  <a:lnTo>
                    <a:pt x="249" y="104"/>
                  </a:lnTo>
                  <a:close/>
                  <a:moveTo>
                    <a:pt x="188" y="78"/>
                  </a:moveTo>
                  <a:cubicBezTo>
                    <a:pt x="190" y="81"/>
                    <a:pt x="191" y="83"/>
                    <a:pt x="194" y="85"/>
                  </a:cubicBezTo>
                  <a:cubicBezTo>
                    <a:pt x="177" y="115"/>
                    <a:pt x="177" y="115"/>
                    <a:pt x="177" y="115"/>
                  </a:cubicBezTo>
                  <a:cubicBezTo>
                    <a:pt x="147" y="109"/>
                    <a:pt x="147" y="109"/>
                    <a:pt x="147" y="109"/>
                  </a:cubicBezTo>
                  <a:cubicBezTo>
                    <a:pt x="146" y="92"/>
                    <a:pt x="146" y="92"/>
                    <a:pt x="146" y="92"/>
                  </a:cubicBezTo>
                  <a:lnTo>
                    <a:pt x="188" y="78"/>
                  </a:lnTo>
                  <a:close/>
                  <a:moveTo>
                    <a:pt x="140" y="108"/>
                  </a:moveTo>
                  <a:cubicBezTo>
                    <a:pt x="121" y="105"/>
                    <a:pt x="121" y="105"/>
                    <a:pt x="121" y="105"/>
                  </a:cubicBezTo>
                  <a:cubicBezTo>
                    <a:pt x="121" y="105"/>
                    <a:pt x="121" y="105"/>
                    <a:pt x="121" y="105"/>
                  </a:cubicBezTo>
                  <a:cubicBezTo>
                    <a:pt x="121" y="103"/>
                    <a:pt x="120" y="102"/>
                    <a:pt x="120" y="101"/>
                  </a:cubicBezTo>
                  <a:cubicBezTo>
                    <a:pt x="140" y="95"/>
                    <a:pt x="140" y="95"/>
                    <a:pt x="140" y="95"/>
                  </a:cubicBezTo>
                  <a:lnTo>
                    <a:pt x="140" y="108"/>
                  </a:lnTo>
                  <a:close/>
                  <a:moveTo>
                    <a:pt x="103" y="125"/>
                  </a:moveTo>
                  <a:cubicBezTo>
                    <a:pt x="110" y="124"/>
                    <a:pt x="117" y="119"/>
                    <a:pt x="119" y="111"/>
                  </a:cubicBezTo>
                  <a:cubicBezTo>
                    <a:pt x="141" y="115"/>
                    <a:pt x="141" y="115"/>
                    <a:pt x="141" y="115"/>
                  </a:cubicBezTo>
                  <a:cubicBezTo>
                    <a:pt x="143" y="156"/>
                    <a:pt x="143" y="156"/>
                    <a:pt x="143" y="156"/>
                  </a:cubicBezTo>
                  <a:cubicBezTo>
                    <a:pt x="137" y="157"/>
                    <a:pt x="133" y="160"/>
                    <a:pt x="129" y="165"/>
                  </a:cubicBezTo>
                  <a:cubicBezTo>
                    <a:pt x="102" y="152"/>
                    <a:pt x="102" y="152"/>
                    <a:pt x="102" y="152"/>
                  </a:cubicBezTo>
                  <a:lnTo>
                    <a:pt x="103" y="125"/>
                  </a:lnTo>
                  <a:close/>
                  <a:moveTo>
                    <a:pt x="127" y="171"/>
                  </a:moveTo>
                  <a:cubicBezTo>
                    <a:pt x="126" y="173"/>
                    <a:pt x="126" y="175"/>
                    <a:pt x="126" y="177"/>
                  </a:cubicBezTo>
                  <a:cubicBezTo>
                    <a:pt x="126" y="181"/>
                    <a:pt x="127" y="186"/>
                    <a:pt x="129" y="189"/>
                  </a:cubicBezTo>
                  <a:cubicBezTo>
                    <a:pt x="104" y="212"/>
                    <a:pt x="104" y="212"/>
                    <a:pt x="104" y="212"/>
                  </a:cubicBezTo>
                  <a:cubicBezTo>
                    <a:pt x="103" y="211"/>
                    <a:pt x="101" y="210"/>
                    <a:pt x="99" y="209"/>
                  </a:cubicBezTo>
                  <a:cubicBezTo>
                    <a:pt x="101" y="160"/>
                    <a:pt x="101" y="160"/>
                    <a:pt x="101" y="160"/>
                  </a:cubicBezTo>
                  <a:lnTo>
                    <a:pt x="127" y="171"/>
                  </a:lnTo>
                  <a:close/>
                  <a:moveTo>
                    <a:pt x="218" y="225"/>
                  </a:moveTo>
                  <a:cubicBezTo>
                    <a:pt x="226" y="204"/>
                    <a:pt x="226" y="204"/>
                    <a:pt x="226" y="204"/>
                  </a:cubicBezTo>
                  <a:cubicBezTo>
                    <a:pt x="252" y="212"/>
                    <a:pt x="252" y="212"/>
                    <a:pt x="252" y="212"/>
                  </a:cubicBezTo>
                  <a:cubicBezTo>
                    <a:pt x="252" y="212"/>
                    <a:pt x="252" y="213"/>
                    <a:pt x="252" y="213"/>
                  </a:cubicBezTo>
                  <a:cubicBezTo>
                    <a:pt x="252" y="214"/>
                    <a:pt x="252" y="215"/>
                    <a:pt x="252" y="216"/>
                  </a:cubicBezTo>
                  <a:cubicBezTo>
                    <a:pt x="223" y="230"/>
                    <a:pt x="223" y="230"/>
                    <a:pt x="223" y="230"/>
                  </a:cubicBezTo>
                  <a:cubicBezTo>
                    <a:pt x="221" y="228"/>
                    <a:pt x="220" y="226"/>
                    <a:pt x="218" y="225"/>
                  </a:cubicBezTo>
                  <a:close/>
                  <a:moveTo>
                    <a:pt x="305" y="140"/>
                  </a:moveTo>
                  <a:cubicBezTo>
                    <a:pt x="276" y="133"/>
                    <a:pt x="276" y="133"/>
                    <a:pt x="276" y="133"/>
                  </a:cubicBezTo>
                  <a:cubicBezTo>
                    <a:pt x="277" y="132"/>
                    <a:pt x="277" y="132"/>
                    <a:pt x="277" y="131"/>
                  </a:cubicBezTo>
                  <a:cubicBezTo>
                    <a:pt x="277" y="128"/>
                    <a:pt x="276" y="125"/>
                    <a:pt x="275" y="122"/>
                  </a:cubicBezTo>
                  <a:cubicBezTo>
                    <a:pt x="328" y="95"/>
                    <a:pt x="328" y="95"/>
                    <a:pt x="328" y="95"/>
                  </a:cubicBezTo>
                  <a:cubicBezTo>
                    <a:pt x="329" y="96"/>
                    <a:pt x="330" y="96"/>
                    <a:pt x="330" y="97"/>
                  </a:cubicBezTo>
                  <a:lnTo>
                    <a:pt x="305" y="140"/>
                  </a:lnTo>
                  <a:close/>
                  <a:moveTo>
                    <a:pt x="325" y="79"/>
                  </a:moveTo>
                  <a:cubicBezTo>
                    <a:pt x="260" y="71"/>
                    <a:pt x="260" y="71"/>
                    <a:pt x="260" y="71"/>
                  </a:cubicBezTo>
                  <a:cubicBezTo>
                    <a:pt x="264" y="33"/>
                    <a:pt x="264" y="33"/>
                    <a:pt x="264" y="33"/>
                  </a:cubicBezTo>
                  <a:cubicBezTo>
                    <a:pt x="266" y="33"/>
                    <a:pt x="268" y="32"/>
                    <a:pt x="270" y="31"/>
                  </a:cubicBezTo>
                  <a:cubicBezTo>
                    <a:pt x="326" y="76"/>
                    <a:pt x="326" y="76"/>
                    <a:pt x="326" y="76"/>
                  </a:cubicBezTo>
                  <a:cubicBezTo>
                    <a:pt x="326" y="77"/>
                    <a:pt x="326" y="78"/>
                    <a:pt x="325" y="79"/>
                  </a:cubicBezTo>
                  <a:close/>
                  <a:moveTo>
                    <a:pt x="251" y="26"/>
                  </a:moveTo>
                  <a:cubicBezTo>
                    <a:pt x="219" y="53"/>
                    <a:pt x="219" y="53"/>
                    <a:pt x="219" y="53"/>
                  </a:cubicBezTo>
                  <a:cubicBezTo>
                    <a:pt x="216" y="50"/>
                    <a:pt x="211" y="48"/>
                    <a:pt x="206" y="48"/>
                  </a:cubicBezTo>
                  <a:cubicBezTo>
                    <a:pt x="201" y="48"/>
                    <a:pt x="196" y="50"/>
                    <a:pt x="193" y="53"/>
                  </a:cubicBezTo>
                  <a:cubicBezTo>
                    <a:pt x="153" y="22"/>
                    <a:pt x="153" y="22"/>
                    <a:pt x="153" y="22"/>
                  </a:cubicBezTo>
                  <a:cubicBezTo>
                    <a:pt x="153" y="21"/>
                    <a:pt x="154" y="20"/>
                    <a:pt x="154" y="19"/>
                  </a:cubicBezTo>
                  <a:cubicBezTo>
                    <a:pt x="250" y="23"/>
                    <a:pt x="250" y="23"/>
                    <a:pt x="250" y="23"/>
                  </a:cubicBezTo>
                  <a:cubicBezTo>
                    <a:pt x="250" y="24"/>
                    <a:pt x="250" y="25"/>
                    <a:pt x="251" y="26"/>
                  </a:cubicBezTo>
                  <a:close/>
                  <a:moveTo>
                    <a:pt x="136" y="30"/>
                  </a:moveTo>
                  <a:cubicBezTo>
                    <a:pt x="139" y="88"/>
                    <a:pt x="139" y="88"/>
                    <a:pt x="139" y="88"/>
                  </a:cubicBezTo>
                  <a:cubicBezTo>
                    <a:pt x="118" y="95"/>
                    <a:pt x="118" y="95"/>
                    <a:pt x="118" y="95"/>
                  </a:cubicBezTo>
                  <a:cubicBezTo>
                    <a:pt x="116" y="92"/>
                    <a:pt x="114" y="89"/>
                    <a:pt x="111" y="87"/>
                  </a:cubicBezTo>
                  <a:cubicBezTo>
                    <a:pt x="136" y="30"/>
                    <a:pt x="136" y="30"/>
                    <a:pt x="136" y="30"/>
                  </a:cubicBezTo>
                  <a:cubicBezTo>
                    <a:pt x="136" y="30"/>
                    <a:pt x="136" y="30"/>
                    <a:pt x="136" y="30"/>
                  </a:cubicBezTo>
                  <a:close/>
                  <a:moveTo>
                    <a:pt x="30" y="127"/>
                  </a:moveTo>
                  <a:cubicBezTo>
                    <a:pt x="95" y="156"/>
                    <a:pt x="95" y="156"/>
                    <a:pt x="95" y="156"/>
                  </a:cubicBezTo>
                  <a:cubicBezTo>
                    <a:pt x="93" y="209"/>
                    <a:pt x="93" y="209"/>
                    <a:pt x="93" y="209"/>
                  </a:cubicBezTo>
                  <a:cubicBezTo>
                    <a:pt x="91" y="209"/>
                    <a:pt x="90" y="210"/>
                    <a:pt x="89" y="210"/>
                  </a:cubicBezTo>
                  <a:cubicBezTo>
                    <a:pt x="29" y="128"/>
                    <a:pt x="29" y="128"/>
                    <a:pt x="29" y="128"/>
                  </a:cubicBezTo>
                  <a:cubicBezTo>
                    <a:pt x="29" y="127"/>
                    <a:pt x="30" y="127"/>
                    <a:pt x="30" y="127"/>
                  </a:cubicBezTo>
                  <a:close/>
                  <a:moveTo>
                    <a:pt x="226" y="239"/>
                  </a:moveTo>
                  <a:cubicBezTo>
                    <a:pt x="226" y="238"/>
                    <a:pt x="226" y="237"/>
                    <a:pt x="226" y="236"/>
                  </a:cubicBezTo>
                  <a:cubicBezTo>
                    <a:pt x="255" y="223"/>
                    <a:pt x="255" y="223"/>
                    <a:pt x="255" y="223"/>
                  </a:cubicBezTo>
                  <a:cubicBezTo>
                    <a:pt x="258" y="226"/>
                    <a:pt x="263" y="229"/>
                    <a:pt x="268" y="229"/>
                  </a:cubicBezTo>
                  <a:cubicBezTo>
                    <a:pt x="272" y="229"/>
                    <a:pt x="276" y="227"/>
                    <a:pt x="279" y="225"/>
                  </a:cubicBezTo>
                  <a:cubicBezTo>
                    <a:pt x="314" y="250"/>
                    <a:pt x="314" y="250"/>
                    <a:pt x="314" y="250"/>
                  </a:cubicBezTo>
                  <a:lnTo>
                    <a:pt x="226" y="239"/>
                  </a:lnTo>
                  <a:close/>
                  <a:moveTo>
                    <a:pt x="363" y="149"/>
                  </a:moveTo>
                  <a:cubicBezTo>
                    <a:pt x="361" y="150"/>
                    <a:pt x="360" y="151"/>
                    <a:pt x="359" y="153"/>
                  </a:cubicBezTo>
                  <a:cubicBezTo>
                    <a:pt x="312" y="142"/>
                    <a:pt x="312" y="142"/>
                    <a:pt x="312" y="142"/>
                  </a:cubicBezTo>
                  <a:cubicBezTo>
                    <a:pt x="336" y="101"/>
                    <a:pt x="336" y="101"/>
                    <a:pt x="336" y="101"/>
                  </a:cubicBezTo>
                  <a:cubicBezTo>
                    <a:pt x="338" y="101"/>
                    <a:pt x="340" y="101"/>
                    <a:pt x="342" y="101"/>
                  </a:cubicBezTo>
                  <a:cubicBezTo>
                    <a:pt x="343" y="101"/>
                    <a:pt x="344" y="101"/>
                    <a:pt x="344" y="101"/>
                  </a:cubicBezTo>
                  <a:lnTo>
                    <a:pt x="363" y="149"/>
                  </a:lnTo>
                  <a:close/>
                  <a:moveTo>
                    <a:pt x="130" y="28"/>
                  </a:moveTo>
                  <a:cubicBezTo>
                    <a:pt x="105" y="85"/>
                    <a:pt x="105" y="85"/>
                    <a:pt x="105" y="85"/>
                  </a:cubicBezTo>
                  <a:cubicBezTo>
                    <a:pt x="103" y="84"/>
                    <a:pt x="102" y="84"/>
                    <a:pt x="100" y="84"/>
                  </a:cubicBezTo>
                  <a:cubicBezTo>
                    <a:pt x="94" y="84"/>
                    <a:pt x="89" y="86"/>
                    <a:pt x="85" y="90"/>
                  </a:cubicBezTo>
                  <a:cubicBezTo>
                    <a:pt x="60" y="72"/>
                    <a:pt x="60" y="72"/>
                    <a:pt x="60" y="72"/>
                  </a:cubicBezTo>
                  <a:cubicBezTo>
                    <a:pt x="60" y="70"/>
                    <a:pt x="61" y="69"/>
                    <a:pt x="61" y="67"/>
                  </a:cubicBezTo>
                  <a:cubicBezTo>
                    <a:pt x="61" y="66"/>
                    <a:pt x="61" y="65"/>
                    <a:pt x="60" y="64"/>
                  </a:cubicBezTo>
                  <a:cubicBezTo>
                    <a:pt x="128" y="26"/>
                    <a:pt x="128" y="26"/>
                    <a:pt x="128" y="26"/>
                  </a:cubicBezTo>
                  <a:cubicBezTo>
                    <a:pt x="128" y="26"/>
                    <a:pt x="129" y="27"/>
                    <a:pt x="130" y="28"/>
                  </a:cubicBezTo>
                  <a:close/>
                  <a:moveTo>
                    <a:pt x="44" y="80"/>
                  </a:moveTo>
                  <a:cubicBezTo>
                    <a:pt x="45" y="80"/>
                    <a:pt x="47" y="80"/>
                    <a:pt x="48" y="80"/>
                  </a:cubicBezTo>
                  <a:cubicBezTo>
                    <a:pt x="51" y="80"/>
                    <a:pt x="54" y="79"/>
                    <a:pt x="56" y="77"/>
                  </a:cubicBezTo>
                  <a:cubicBezTo>
                    <a:pt x="81" y="95"/>
                    <a:pt x="81" y="95"/>
                    <a:pt x="81" y="95"/>
                  </a:cubicBezTo>
                  <a:cubicBezTo>
                    <a:pt x="80" y="98"/>
                    <a:pt x="79" y="101"/>
                    <a:pt x="79" y="104"/>
                  </a:cubicBezTo>
                  <a:cubicBezTo>
                    <a:pt x="32" y="111"/>
                    <a:pt x="32" y="111"/>
                    <a:pt x="32" y="111"/>
                  </a:cubicBezTo>
                  <a:cubicBezTo>
                    <a:pt x="31" y="109"/>
                    <a:pt x="30" y="106"/>
                    <a:pt x="28" y="105"/>
                  </a:cubicBezTo>
                  <a:lnTo>
                    <a:pt x="44" y="80"/>
                  </a:lnTo>
                  <a:close/>
                  <a:moveTo>
                    <a:pt x="39" y="199"/>
                  </a:moveTo>
                  <a:cubicBezTo>
                    <a:pt x="39" y="199"/>
                    <a:pt x="39" y="198"/>
                    <a:pt x="39" y="198"/>
                  </a:cubicBezTo>
                  <a:cubicBezTo>
                    <a:pt x="39" y="191"/>
                    <a:pt x="35" y="186"/>
                    <a:pt x="28" y="185"/>
                  </a:cubicBezTo>
                  <a:cubicBezTo>
                    <a:pt x="22" y="132"/>
                    <a:pt x="22" y="132"/>
                    <a:pt x="22" y="132"/>
                  </a:cubicBezTo>
                  <a:cubicBezTo>
                    <a:pt x="22" y="132"/>
                    <a:pt x="23" y="132"/>
                    <a:pt x="23" y="132"/>
                  </a:cubicBezTo>
                  <a:cubicBezTo>
                    <a:pt x="84" y="214"/>
                    <a:pt x="84" y="214"/>
                    <a:pt x="84" y="214"/>
                  </a:cubicBezTo>
                  <a:cubicBezTo>
                    <a:pt x="83" y="215"/>
                    <a:pt x="83" y="215"/>
                    <a:pt x="82" y="216"/>
                  </a:cubicBezTo>
                  <a:lnTo>
                    <a:pt x="39" y="199"/>
                  </a:lnTo>
                  <a:close/>
                  <a:moveTo>
                    <a:pt x="218" y="255"/>
                  </a:moveTo>
                  <a:cubicBezTo>
                    <a:pt x="219" y="254"/>
                    <a:pt x="221" y="253"/>
                    <a:pt x="222" y="251"/>
                  </a:cubicBezTo>
                  <a:cubicBezTo>
                    <a:pt x="252" y="267"/>
                    <a:pt x="252" y="267"/>
                    <a:pt x="252" y="267"/>
                  </a:cubicBezTo>
                  <a:cubicBezTo>
                    <a:pt x="252" y="268"/>
                    <a:pt x="252" y="269"/>
                    <a:pt x="252" y="271"/>
                  </a:cubicBezTo>
                  <a:cubicBezTo>
                    <a:pt x="252" y="278"/>
                    <a:pt x="257" y="284"/>
                    <a:pt x="265" y="285"/>
                  </a:cubicBezTo>
                  <a:cubicBezTo>
                    <a:pt x="268" y="304"/>
                    <a:pt x="268" y="304"/>
                    <a:pt x="268" y="304"/>
                  </a:cubicBezTo>
                  <a:cubicBezTo>
                    <a:pt x="263" y="306"/>
                    <a:pt x="260" y="310"/>
                    <a:pt x="260" y="315"/>
                  </a:cubicBezTo>
                  <a:cubicBezTo>
                    <a:pt x="260" y="317"/>
                    <a:pt x="260" y="319"/>
                    <a:pt x="261" y="321"/>
                  </a:cubicBezTo>
                  <a:cubicBezTo>
                    <a:pt x="252" y="329"/>
                    <a:pt x="252" y="329"/>
                    <a:pt x="252" y="329"/>
                  </a:cubicBezTo>
                  <a:cubicBezTo>
                    <a:pt x="250" y="328"/>
                    <a:pt x="248" y="327"/>
                    <a:pt x="245" y="327"/>
                  </a:cubicBezTo>
                  <a:cubicBezTo>
                    <a:pt x="245" y="327"/>
                    <a:pt x="245" y="327"/>
                    <a:pt x="244" y="327"/>
                  </a:cubicBezTo>
                  <a:lnTo>
                    <a:pt x="218" y="255"/>
                  </a:lnTo>
                  <a:close/>
                  <a:moveTo>
                    <a:pt x="266" y="256"/>
                  </a:moveTo>
                  <a:cubicBezTo>
                    <a:pt x="262" y="256"/>
                    <a:pt x="258" y="258"/>
                    <a:pt x="255" y="261"/>
                  </a:cubicBezTo>
                  <a:cubicBezTo>
                    <a:pt x="227" y="246"/>
                    <a:pt x="227" y="246"/>
                    <a:pt x="227" y="246"/>
                  </a:cubicBezTo>
                  <a:cubicBezTo>
                    <a:pt x="309" y="256"/>
                    <a:pt x="309" y="256"/>
                    <a:pt x="309" y="256"/>
                  </a:cubicBezTo>
                  <a:cubicBezTo>
                    <a:pt x="279" y="264"/>
                    <a:pt x="279" y="264"/>
                    <a:pt x="279" y="264"/>
                  </a:cubicBezTo>
                  <a:cubicBezTo>
                    <a:pt x="276" y="259"/>
                    <a:pt x="272" y="256"/>
                    <a:pt x="266" y="256"/>
                  </a:cubicBezTo>
                  <a:close/>
                  <a:moveTo>
                    <a:pt x="327" y="242"/>
                  </a:moveTo>
                  <a:cubicBezTo>
                    <a:pt x="324" y="242"/>
                    <a:pt x="321" y="243"/>
                    <a:pt x="319" y="245"/>
                  </a:cubicBezTo>
                  <a:cubicBezTo>
                    <a:pt x="282" y="219"/>
                    <a:pt x="282" y="219"/>
                    <a:pt x="282" y="219"/>
                  </a:cubicBezTo>
                  <a:cubicBezTo>
                    <a:pt x="283" y="218"/>
                    <a:pt x="283" y="217"/>
                    <a:pt x="284" y="215"/>
                  </a:cubicBezTo>
                  <a:cubicBezTo>
                    <a:pt x="325" y="213"/>
                    <a:pt x="325" y="213"/>
                    <a:pt x="325" y="213"/>
                  </a:cubicBezTo>
                  <a:cubicBezTo>
                    <a:pt x="326" y="217"/>
                    <a:pt x="329" y="220"/>
                    <a:pt x="332" y="222"/>
                  </a:cubicBezTo>
                  <a:lnTo>
                    <a:pt x="327" y="24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38" name="Gruppieren 37">
            <a:extLst>
              <a:ext uri="{FF2B5EF4-FFF2-40B4-BE49-F238E27FC236}">
                <a16:creationId xmlns:a16="http://schemas.microsoft.com/office/drawing/2014/main" id="{497CF0FC-CECF-19E8-3DF4-8926EB879B86}"/>
              </a:ext>
            </a:extLst>
          </p:cNvPr>
          <p:cNvGrpSpPr/>
          <p:nvPr/>
        </p:nvGrpSpPr>
        <p:grpSpPr>
          <a:xfrm>
            <a:off x="6508214" y="1717180"/>
            <a:ext cx="2282253" cy="1354392"/>
            <a:chOff x="8886585" y="1595149"/>
            <a:chExt cx="2213216" cy="1313422"/>
          </a:xfrm>
        </p:grpSpPr>
        <p:sp>
          <p:nvSpPr>
            <p:cNvPr id="39" name="Textplatzhalter 5">
              <a:extLst>
                <a:ext uri="{FF2B5EF4-FFF2-40B4-BE49-F238E27FC236}">
                  <a16:creationId xmlns:a16="http://schemas.microsoft.com/office/drawing/2014/main" id="{ECF0B825-C640-FE66-2629-577D33777CE5}"/>
                </a:ext>
              </a:extLst>
            </p:cNvPr>
            <p:cNvSpPr txBox="1">
              <a:spLocks/>
            </p:cNvSpPr>
            <p:nvPr/>
          </p:nvSpPr>
          <p:spPr>
            <a:xfrm>
              <a:off x="8886585" y="2080327"/>
              <a:ext cx="2213216" cy="828244"/>
            </a:xfrm>
            <a:prstGeom prst="rect">
              <a:avLst/>
            </a:prstGeom>
          </p:spPr>
          <p:txBody>
            <a:bodyPr vert="horz" wrap="square" lIns="0" tIns="0" rIns="0" bIns="0" rtlCol="0">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pPr marL="144000" marR="0" lvl="1" indent="-144000" algn="l" defTabSz="914400" rtl="0" eaLnBrk="1" fontAlgn="auto" latinLnBrk="0" hangingPunct="1">
                <a:lnSpc>
                  <a:spcPct val="100000"/>
                </a:lnSpc>
                <a:spcBef>
                  <a:spcPts val="325"/>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Public Sans Medium" pitchFamily="2" charset="0"/>
                </a:rPr>
                <a:t>Supply Chain Tracking</a:t>
              </a:r>
            </a:p>
            <a:p>
              <a:pPr marL="144000" marR="0" lvl="1" indent="-144000" algn="l" defTabSz="914400" rtl="0" eaLnBrk="1" fontAlgn="auto" latinLnBrk="0" hangingPunct="1">
                <a:lnSpc>
                  <a:spcPct val="100000"/>
                </a:lnSpc>
                <a:spcBef>
                  <a:spcPts val="325"/>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Public Sans Medium" pitchFamily="2" charset="0"/>
                </a:rPr>
                <a:t>Emission Source Origin</a:t>
              </a:r>
            </a:p>
            <a:p>
              <a:pPr marL="0" marR="0" lvl="1" indent="0" algn="l" defTabSz="914400" rtl="0" eaLnBrk="1" fontAlgn="auto" latinLnBrk="0" hangingPunct="1">
                <a:lnSpc>
                  <a:spcPct val="100000"/>
                </a:lnSpc>
                <a:spcBef>
                  <a:spcPts val="325"/>
                </a:spcBef>
                <a:spcAft>
                  <a:spcPts val="0"/>
                </a:spcAft>
                <a:buClrTx/>
                <a:buSzTx/>
                <a:buNone/>
                <a:tabLst/>
                <a:defRPr/>
              </a:pPr>
              <a:endParaRPr kumimoji="0" lang="en-US" sz="1200" b="0" i="0" u="none" strike="noStrike" kern="1200" cap="none" spc="0" normalizeH="0" baseline="0" noProof="0" dirty="0">
                <a:ln>
                  <a:noFill/>
                </a:ln>
                <a:solidFill>
                  <a:srgbClr val="000000"/>
                </a:solidFill>
                <a:effectLst/>
                <a:uLnTx/>
                <a:uFillTx/>
                <a:latin typeface="Public Sans Medium" pitchFamily="2" charset="0"/>
              </a:endParaRPr>
            </a:p>
            <a:p>
              <a:pPr marL="144000" marR="0" lvl="1" indent="-144000" algn="l" defTabSz="914400" rtl="0" eaLnBrk="1" fontAlgn="auto" latinLnBrk="0" hangingPunct="1">
                <a:lnSpc>
                  <a:spcPct val="100000"/>
                </a:lnSpc>
                <a:spcBef>
                  <a:spcPts val="325"/>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000000"/>
                </a:solidFill>
                <a:effectLst/>
                <a:uLnTx/>
                <a:uFillTx/>
                <a:latin typeface="Public Sans Medium" pitchFamily="2" charset="0"/>
              </a:endParaRPr>
            </a:p>
          </p:txBody>
        </p:sp>
        <p:cxnSp>
          <p:nvCxnSpPr>
            <p:cNvPr id="40" name="Gerader Verbinder 39">
              <a:extLst>
                <a:ext uri="{FF2B5EF4-FFF2-40B4-BE49-F238E27FC236}">
                  <a16:creationId xmlns:a16="http://schemas.microsoft.com/office/drawing/2014/main" id="{B187E717-A450-D93B-D76E-E72CC2E06F91}"/>
                </a:ext>
              </a:extLst>
            </p:cNvPr>
            <p:cNvCxnSpPr/>
            <p:nvPr/>
          </p:nvCxnSpPr>
          <p:spPr>
            <a:xfrm>
              <a:off x="8886585" y="1915235"/>
              <a:ext cx="2213216" cy="0"/>
            </a:xfrm>
            <a:prstGeom prst="line">
              <a:avLst/>
            </a:prstGeom>
            <a:noFill/>
            <a:ln w="28575" cap="flat" cmpd="sng" algn="ctr">
              <a:solidFill>
                <a:srgbClr val="000000"/>
              </a:solidFill>
              <a:prstDash val="solid"/>
            </a:ln>
            <a:effectLst/>
          </p:spPr>
        </p:cxnSp>
        <p:sp>
          <p:nvSpPr>
            <p:cNvPr id="41" name="Textplatzhalter 5">
              <a:extLst>
                <a:ext uri="{FF2B5EF4-FFF2-40B4-BE49-F238E27FC236}">
                  <a16:creationId xmlns:a16="http://schemas.microsoft.com/office/drawing/2014/main" id="{B6E7114C-01D6-BD0F-20A0-171111766003}"/>
                </a:ext>
              </a:extLst>
            </p:cNvPr>
            <p:cNvSpPr txBox="1">
              <a:spLocks/>
            </p:cNvSpPr>
            <p:nvPr/>
          </p:nvSpPr>
          <p:spPr>
            <a:xfrm>
              <a:off x="8886585" y="1595149"/>
              <a:ext cx="2213216" cy="268620"/>
            </a:xfrm>
            <a:prstGeom prst="rect">
              <a:avLst/>
            </a:prstGeom>
          </p:spPr>
          <p:txBody>
            <a:bodyPr vert="horz" wrap="square" lIns="0" tIns="0" rIns="0" bIns="0" rtlCol="0" anchor="b">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800" b="1" i="0" u="none" strike="noStrike" kern="1200" cap="none" spc="0" normalizeH="0" baseline="0" noProof="0">
                  <a:ln>
                    <a:noFill/>
                  </a:ln>
                  <a:solidFill>
                    <a:srgbClr val="000000"/>
                  </a:solidFill>
                  <a:effectLst/>
                  <a:uLnTx/>
                  <a:uFillTx/>
                  <a:latin typeface="Public Sans Medium" pitchFamily="2" charset="0"/>
                </a:rPr>
                <a:t>Traceability</a:t>
              </a:r>
            </a:p>
          </p:txBody>
        </p:sp>
      </p:grpSp>
      <p:grpSp>
        <p:nvGrpSpPr>
          <p:cNvPr id="59" name="Gruppieren 304">
            <a:extLst>
              <a:ext uri="{FF2B5EF4-FFF2-40B4-BE49-F238E27FC236}">
                <a16:creationId xmlns:a16="http://schemas.microsoft.com/office/drawing/2014/main" id="{8C212223-0C66-D1A1-D333-9F94410485F5}"/>
              </a:ext>
            </a:extLst>
          </p:cNvPr>
          <p:cNvGrpSpPr/>
          <p:nvPr/>
        </p:nvGrpSpPr>
        <p:grpSpPr>
          <a:xfrm>
            <a:off x="8416045" y="1749944"/>
            <a:ext cx="403355" cy="403355"/>
            <a:chOff x="274230" y="3816816"/>
            <a:chExt cx="720000" cy="720000"/>
          </a:xfrm>
        </p:grpSpPr>
        <p:sp>
          <p:nvSpPr>
            <p:cNvPr id="60" name="Ellipse 178">
              <a:extLst>
                <a:ext uri="{FF2B5EF4-FFF2-40B4-BE49-F238E27FC236}">
                  <a16:creationId xmlns:a16="http://schemas.microsoft.com/office/drawing/2014/main" id="{845D6B9A-8D9F-1E4A-EED9-7C73E98AEF82}"/>
                </a:ext>
              </a:extLst>
            </p:cNvPr>
            <p:cNvSpPr/>
            <p:nvPr/>
          </p:nvSpPr>
          <p:spPr>
            <a:xfrm>
              <a:off x="274230" y="3816816"/>
              <a:ext cx="720000" cy="720000"/>
            </a:xfrm>
            <a:prstGeom prst="ellipse">
              <a:avLst/>
            </a:prstGeom>
            <a:solidFill>
              <a:srgbClr val="E4002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36000" rIns="91440" bIns="0" numCol="1" spcCol="0" rtlCol="0" fromWordArt="0" anchor="ctr" anchorCtr="0" forceAA="0" compatLnSpc="1">
              <a:prstTxWarp prst="textNoShape">
                <a:avLst/>
              </a:prstTxWarp>
              <a:noAutofit/>
            </a:bodyPr>
            <a:lstStyle/>
            <a:p>
              <a:pPr algn="ctr"/>
              <a:endParaRPr lang="de-DE" sz="1600">
                <a:solidFill>
                  <a:schemeClr val="tx1"/>
                </a:solidFill>
              </a:endParaRPr>
            </a:p>
          </p:txBody>
        </p:sp>
        <p:grpSp>
          <p:nvGrpSpPr>
            <p:cNvPr id="61" name="Gruppieren 191">
              <a:extLst>
                <a:ext uri="{FF2B5EF4-FFF2-40B4-BE49-F238E27FC236}">
                  <a16:creationId xmlns:a16="http://schemas.microsoft.com/office/drawing/2014/main" id="{FFAB3F3B-E0F4-756E-34E3-C99E16E778B9}"/>
                </a:ext>
              </a:extLst>
            </p:cNvPr>
            <p:cNvGrpSpPr/>
            <p:nvPr/>
          </p:nvGrpSpPr>
          <p:grpSpPr>
            <a:xfrm>
              <a:off x="422112" y="3956246"/>
              <a:ext cx="392329" cy="430180"/>
              <a:chOff x="422112" y="3956246"/>
              <a:chExt cx="392329" cy="430180"/>
            </a:xfrm>
          </p:grpSpPr>
          <p:grpSp>
            <p:nvGrpSpPr>
              <p:cNvPr id="62" name="Group 17">
                <a:extLst>
                  <a:ext uri="{FF2B5EF4-FFF2-40B4-BE49-F238E27FC236}">
                    <a16:creationId xmlns:a16="http://schemas.microsoft.com/office/drawing/2014/main" id="{8C42F57A-42CF-D369-581F-3E6EA20D031B}"/>
                  </a:ext>
                </a:extLst>
              </p:cNvPr>
              <p:cNvGrpSpPr>
                <a:grpSpLocks noChangeAspect="1"/>
              </p:cNvGrpSpPr>
              <p:nvPr/>
            </p:nvGrpSpPr>
            <p:grpSpPr bwMode="auto">
              <a:xfrm>
                <a:off x="451900" y="3956246"/>
                <a:ext cx="362541" cy="425560"/>
                <a:chOff x="3318" y="3244"/>
                <a:chExt cx="512" cy="601"/>
              </a:xfrm>
              <a:solidFill>
                <a:schemeClr val="bg1"/>
              </a:solidFill>
            </p:grpSpPr>
            <p:sp>
              <p:nvSpPr>
                <p:cNvPr id="259" name="Freeform 20">
                  <a:extLst>
                    <a:ext uri="{FF2B5EF4-FFF2-40B4-BE49-F238E27FC236}">
                      <a16:creationId xmlns:a16="http://schemas.microsoft.com/office/drawing/2014/main" id="{CA5CB878-F419-EC1F-DCF8-65DD9E4EA8F9}"/>
                    </a:ext>
                  </a:extLst>
                </p:cNvPr>
                <p:cNvSpPr>
                  <a:spLocks noEditPoints="1"/>
                </p:cNvSpPr>
                <p:nvPr/>
              </p:nvSpPr>
              <p:spPr bwMode="auto">
                <a:xfrm>
                  <a:off x="3749" y="3349"/>
                  <a:ext cx="81" cy="81"/>
                </a:xfrm>
                <a:custGeom>
                  <a:avLst/>
                  <a:gdLst>
                    <a:gd name="T0" fmla="*/ 8 w 30"/>
                    <a:gd name="T1" fmla="*/ 30 h 30"/>
                    <a:gd name="T2" fmla="*/ 8 w 30"/>
                    <a:gd name="T3" fmla="*/ 30 h 30"/>
                    <a:gd name="T4" fmla="*/ 30 w 30"/>
                    <a:gd name="T5" fmla="*/ 30 h 30"/>
                    <a:gd name="T6" fmla="*/ 30 w 30"/>
                    <a:gd name="T7" fmla="*/ 0 h 30"/>
                    <a:gd name="T8" fmla="*/ 0 w 30"/>
                    <a:gd name="T9" fmla="*/ 0 h 30"/>
                    <a:gd name="T10" fmla="*/ 0 w 30"/>
                    <a:gd name="T11" fmla="*/ 23 h 30"/>
                    <a:gd name="T12" fmla="*/ 8 w 30"/>
                    <a:gd name="T13" fmla="*/ 30 h 30"/>
                    <a:gd name="T14" fmla="*/ 8 w 30"/>
                    <a:gd name="T15" fmla="*/ 8 h 30"/>
                    <a:gd name="T16" fmla="*/ 22 w 30"/>
                    <a:gd name="T17" fmla="*/ 8 h 30"/>
                    <a:gd name="T18" fmla="*/ 22 w 30"/>
                    <a:gd name="T19" fmla="*/ 22 h 30"/>
                    <a:gd name="T20" fmla="*/ 8 w 30"/>
                    <a:gd name="T21" fmla="*/ 22 h 30"/>
                    <a:gd name="T22" fmla="*/ 8 w 30"/>
                    <a:gd name="T23" fmla="*/ 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30">
                      <a:moveTo>
                        <a:pt x="8" y="30"/>
                      </a:moveTo>
                      <a:cubicBezTo>
                        <a:pt x="8" y="30"/>
                        <a:pt x="8" y="30"/>
                        <a:pt x="8" y="30"/>
                      </a:cubicBezTo>
                      <a:cubicBezTo>
                        <a:pt x="30" y="30"/>
                        <a:pt x="30" y="30"/>
                        <a:pt x="30" y="30"/>
                      </a:cubicBezTo>
                      <a:cubicBezTo>
                        <a:pt x="30" y="0"/>
                        <a:pt x="30" y="0"/>
                        <a:pt x="30" y="0"/>
                      </a:cubicBezTo>
                      <a:cubicBezTo>
                        <a:pt x="0" y="0"/>
                        <a:pt x="0" y="0"/>
                        <a:pt x="0" y="0"/>
                      </a:cubicBezTo>
                      <a:cubicBezTo>
                        <a:pt x="0" y="23"/>
                        <a:pt x="0" y="23"/>
                        <a:pt x="0" y="23"/>
                      </a:cubicBezTo>
                      <a:cubicBezTo>
                        <a:pt x="3" y="25"/>
                        <a:pt x="5" y="28"/>
                        <a:pt x="8" y="30"/>
                      </a:cubicBezTo>
                      <a:close/>
                      <a:moveTo>
                        <a:pt x="8" y="8"/>
                      </a:moveTo>
                      <a:cubicBezTo>
                        <a:pt x="22" y="8"/>
                        <a:pt x="22" y="8"/>
                        <a:pt x="22" y="8"/>
                      </a:cubicBezTo>
                      <a:cubicBezTo>
                        <a:pt x="22" y="22"/>
                        <a:pt x="22" y="22"/>
                        <a:pt x="22" y="22"/>
                      </a:cubicBezTo>
                      <a:cubicBezTo>
                        <a:pt x="8" y="22"/>
                        <a:pt x="8" y="22"/>
                        <a:pt x="8" y="22"/>
                      </a:cubicBezTo>
                      <a:lnTo>
                        <a:pt x="8"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0" name="Freeform 21">
                  <a:extLst>
                    <a:ext uri="{FF2B5EF4-FFF2-40B4-BE49-F238E27FC236}">
                      <a16:creationId xmlns:a16="http://schemas.microsoft.com/office/drawing/2014/main" id="{BEAE5C7E-31D8-1664-B8BD-700F3671EB91}"/>
                    </a:ext>
                  </a:extLst>
                </p:cNvPr>
                <p:cNvSpPr>
                  <a:spLocks/>
                </p:cNvSpPr>
                <p:nvPr/>
              </p:nvSpPr>
              <p:spPr bwMode="auto">
                <a:xfrm>
                  <a:off x="3426" y="3659"/>
                  <a:ext cx="14" cy="38"/>
                </a:xfrm>
                <a:custGeom>
                  <a:avLst/>
                  <a:gdLst>
                    <a:gd name="T0" fmla="*/ 5 w 5"/>
                    <a:gd name="T1" fmla="*/ 8 h 14"/>
                    <a:gd name="T2" fmla="*/ 1 w 5"/>
                    <a:gd name="T3" fmla="*/ 0 h 14"/>
                    <a:gd name="T4" fmla="*/ 0 w 5"/>
                    <a:gd name="T5" fmla="*/ 0 h 14"/>
                    <a:gd name="T6" fmla="*/ 0 w 5"/>
                    <a:gd name="T7" fmla="*/ 14 h 14"/>
                    <a:gd name="T8" fmla="*/ 5 w 5"/>
                    <a:gd name="T9" fmla="*/ 8 h 14"/>
                  </a:gdLst>
                  <a:ahLst/>
                  <a:cxnLst>
                    <a:cxn ang="0">
                      <a:pos x="T0" y="T1"/>
                    </a:cxn>
                    <a:cxn ang="0">
                      <a:pos x="T2" y="T3"/>
                    </a:cxn>
                    <a:cxn ang="0">
                      <a:pos x="T4" y="T5"/>
                    </a:cxn>
                    <a:cxn ang="0">
                      <a:pos x="T6" y="T7"/>
                    </a:cxn>
                    <a:cxn ang="0">
                      <a:pos x="T8" y="T9"/>
                    </a:cxn>
                  </a:cxnLst>
                  <a:rect l="0" t="0" r="r" b="b"/>
                  <a:pathLst>
                    <a:path w="5" h="14">
                      <a:moveTo>
                        <a:pt x="5" y="8"/>
                      </a:moveTo>
                      <a:cubicBezTo>
                        <a:pt x="4" y="6"/>
                        <a:pt x="2" y="3"/>
                        <a:pt x="1" y="0"/>
                      </a:cubicBezTo>
                      <a:cubicBezTo>
                        <a:pt x="0" y="0"/>
                        <a:pt x="0" y="0"/>
                        <a:pt x="0" y="0"/>
                      </a:cubicBezTo>
                      <a:cubicBezTo>
                        <a:pt x="0" y="14"/>
                        <a:pt x="0" y="14"/>
                        <a:pt x="0" y="14"/>
                      </a:cubicBezTo>
                      <a:lnTo>
                        <a:pt x="5"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1" name="Freeform 22">
                  <a:extLst>
                    <a:ext uri="{FF2B5EF4-FFF2-40B4-BE49-F238E27FC236}">
                      <a16:creationId xmlns:a16="http://schemas.microsoft.com/office/drawing/2014/main" id="{004B5996-370C-167B-57F0-852114651671}"/>
                    </a:ext>
                  </a:extLst>
                </p:cNvPr>
                <p:cNvSpPr>
                  <a:spLocks/>
                </p:cNvSpPr>
                <p:nvPr/>
              </p:nvSpPr>
              <p:spPr bwMode="auto">
                <a:xfrm>
                  <a:off x="3749" y="353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2" name="Freeform 23">
                  <a:extLst>
                    <a:ext uri="{FF2B5EF4-FFF2-40B4-BE49-F238E27FC236}">
                      <a16:creationId xmlns:a16="http://schemas.microsoft.com/office/drawing/2014/main" id="{BEA1EC47-9841-380D-F006-F894D93E9D71}"/>
                    </a:ext>
                  </a:extLst>
                </p:cNvPr>
                <p:cNvSpPr>
                  <a:spLocks noEditPoints="1"/>
                </p:cNvSpPr>
                <p:nvPr/>
              </p:nvSpPr>
              <p:spPr bwMode="auto">
                <a:xfrm>
                  <a:off x="3749" y="3244"/>
                  <a:ext cx="81" cy="83"/>
                </a:xfrm>
                <a:custGeom>
                  <a:avLst/>
                  <a:gdLst>
                    <a:gd name="T0" fmla="*/ 81 w 81"/>
                    <a:gd name="T1" fmla="*/ 0 h 83"/>
                    <a:gd name="T2" fmla="*/ 0 w 81"/>
                    <a:gd name="T3" fmla="*/ 0 h 83"/>
                    <a:gd name="T4" fmla="*/ 0 w 81"/>
                    <a:gd name="T5" fmla="*/ 83 h 83"/>
                    <a:gd name="T6" fmla="*/ 81 w 81"/>
                    <a:gd name="T7" fmla="*/ 83 h 83"/>
                    <a:gd name="T8" fmla="*/ 81 w 81"/>
                    <a:gd name="T9" fmla="*/ 0 h 83"/>
                    <a:gd name="T10" fmla="*/ 59 w 81"/>
                    <a:gd name="T11" fmla="*/ 62 h 83"/>
                    <a:gd name="T12" fmla="*/ 21 w 81"/>
                    <a:gd name="T13" fmla="*/ 62 h 83"/>
                    <a:gd name="T14" fmla="*/ 21 w 81"/>
                    <a:gd name="T15" fmla="*/ 21 h 83"/>
                    <a:gd name="T16" fmla="*/ 59 w 81"/>
                    <a:gd name="T17" fmla="*/ 21 h 83"/>
                    <a:gd name="T18" fmla="*/ 59 w 81"/>
                    <a:gd name="T19" fmla="*/ 6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83">
                      <a:moveTo>
                        <a:pt x="81" y="0"/>
                      </a:moveTo>
                      <a:lnTo>
                        <a:pt x="0" y="0"/>
                      </a:lnTo>
                      <a:lnTo>
                        <a:pt x="0" y="83"/>
                      </a:lnTo>
                      <a:lnTo>
                        <a:pt x="81" y="83"/>
                      </a:lnTo>
                      <a:lnTo>
                        <a:pt x="81" y="0"/>
                      </a:lnTo>
                      <a:close/>
                      <a:moveTo>
                        <a:pt x="59" y="62"/>
                      </a:moveTo>
                      <a:lnTo>
                        <a:pt x="21" y="62"/>
                      </a:lnTo>
                      <a:lnTo>
                        <a:pt x="21" y="21"/>
                      </a:lnTo>
                      <a:lnTo>
                        <a:pt x="59" y="21"/>
                      </a:lnTo>
                      <a:lnTo>
                        <a:pt x="59"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3" name="Freeform 24">
                  <a:extLst>
                    <a:ext uri="{FF2B5EF4-FFF2-40B4-BE49-F238E27FC236}">
                      <a16:creationId xmlns:a16="http://schemas.microsoft.com/office/drawing/2014/main" id="{324FCBFF-8458-712E-4417-43CB9E4F75DF}"/>
                    </a:ext>
                  </a:extLst>
                </p:cNvPr>
                <p:cNvSpPr>
                  <a:spLocks/>
                </p:cNvSpPr>
                <p:nvPr/>
              </p:nvSpPr>
              <p:spPr bwMode="auto">
                <a:xfrm>
                  <a:off x="3789" y="3451"/>
                  <a:ext cx="41" cy="84"/>
                </a:xfrm>
                <a:custGeom>
                  <a:avLst/>
                  <a:gdLst>
                    <a:gd name="T0" fmla="*/ 15 w 15"/>
                    <a:gd name="T1" fmla="*/ 0 h 31"/>
                    <a:gd name="T2" fmla="*/ 0 w 15"/>
                    <a:gd name="T3" fmla="*/ 0 h 31"/>
                    <a:gd name="T4" fmla="*/ 14 w 15"/>
                    <a:gd name="T5" fmla="*/ 31 h 31"/>
                    <a:gd name="T6" fmla="*/ 15 w 15"/>
                    <a:gd name="T7" fmla="*/ 31 h 31"/>
                    <a:gd name="T8" fmla="*/ 15 w 15"/>
                    <a:gd name="T9" fmla="*/ 0 h 31"/>
                  </a:gdLst>
                  <a:ahLst/>
                  <a:cxnLst>
                    <a:cxn ang="0">
                      <a:pos x="T0" y="T1"/>
                    </a:cxn>
                    <a:cxn ang="0">
                      <a:pos x="T2" y="T3"/>
                    </a:cxn>
                    <a:cxn ang="0">
                      <a:pos x="T4" y="T5"/>
                    </a:cxn>
                    <a:cxn ang="0">
                      <a:pos x="T6" y="T7"/>
                    </a:cxn>
                    <a:cxn ang="0">
                      <a:pos x="T8" y="T9"/>
                    </a:cxn>
                  </a:cxnLst>
                  <a:rect l="0" t="0" r="r" b="b"/>
                  <a:pathLst>
                    <a:path w="15" h="31">
                      <a:moveTo>
                        <a:pt x="15" y="0"/>
                      </a:moveTo>
                      <a:cubicBezTo>
                        <a:pt x="0" y="0"/>
                        <a:pt x="0" y="0"/>
                        <a:pt x="0" y="0"/>
                      </a:cubicBezTo>
                      <a:cubicBezTo>
                        <a:pt x="7" y="9"/>
                        <a:pt x="11" y="20"/>
                        <a:pt x="14" y="31"/>
                      </a:cubicBezTo>
                      <a:cubicBezTo>
                        <a:pt x="15" y="31"/>
                        <a:pt x="15" y="31"/>
                        <a:pt x="15" y="31"/>
                      </a:cubicBezTo>
                      <a:lnTo>
                        <a:pt x="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4" name="Freeform 25">
                  <a:extLst>
                    <a:ext uri="{FF2B5EF4-FFF2-40B4-BE49-F238E27FC236}">
                      <a16:creationId xmlns:a16="http://schemas.microsoft.com/office/drawing/2014/main" id="{2E0988ED-719D-1F37-1A2A-4CD75B08C818}"/>
                    </a:ext>
                  </a:extLst>
                </p:cNvPr>
                <p:cNvSpPr>
                  <a:spLocks noEditPoints="1"/>
                </p:cNvSpPr>
                <p:nvPr/>
              </p:nvSpPr>
              <p:spPr bwMode="auto">
                <a:xfrm>
                  <a:off x="3640" y="3761"/>
                  <a:ext cx="84" cy="84"/>
                </a:xfrm>
                <a:custGeom>
                  <a:avLst/>
                  <a:gdLst>
                    <a:gd name="T0" fmla="*/ 0 w 31"/>
                    <a:gd name="T1" fmla="*/ 9 h 31"/>
                    <a:gd name="T2" fmla="*/ 0 w 31"/>
                    <a:gd name="T3" fmla="*/ 31 h 31"/>
                    <a:gd name="T4" fmla="*/ 31 w 31"/>
                    <a:gd name="T5" fmla="*/ 31 h 31"/>
                    <a:gd name="T6" fmla="*/ 31 w 31"/>
                    <a:gd name="T7" fmla="*/ 0 h 31"/>
                    <a:gd name="T8" fmla="*/ 29 w 31"/>
                    <a:gd name="T9" fmla="*/ 0 h 31"/>
                    <a:gd name="T10" fmla="*/ 0 w 31"/>
                    <a:gd name="T11" fmla="*/ 9 h 31"/>
                    <a:gd name="T12" fmla="*/ 23 w 31"/>
                    <a:gd name="T13" fmla="*/ 23 h 31"/>
                    <a:gd name="T14" fmla="*/ 8 w 31"/>
                    <a:gd name="T15" fmla="*/ 23 h 31"/>
                    <a:gd name="T16" fmla="*/ 8 w 31"/>
                    <a:gd name="T17" fmla="*/ 8 h 31"/>
                    <a:gd name="T18" fmla="*/ 23 w 31"/>
                    <a:gd name="T19" fmla="*/ 8 h 31"/>
                    <a:gd name="T20" fmla="*/ 23 w 31"/>
                    <a:gd name="T21"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31">
                      <a:moveTo>
                        <a:pt x="0" y="9"/>
                      </a:moveTo>
                      <a:cubicBezTo>
                        <a:pt x="0" y="31"/>
                        <a:pt x="0" y="31"/>
                        <a:pt x="0" y="31"/>
                      </a:cubicBezTo>
                      <a:cubicBezTo>
                        <a:pt x="31" y="31"/>
                        <a:pt x="31" y="31"/>
                        <a:pt x="31" y="31"/>
                      </a:cubicBezTo>
                      <a:cubicBezTo>
                        <a:pt x="31" y="0"/>
                        <a:pt x="31" y="0"/>
                        <a:pt x="31" y="0"/>
                      </a:cubicBezTo>
                      <a:cubicBezTo>
                        <a:pt x="29" y="0"/>
                        <a:pt x="29" y="0"/>
                        <a:pt x="29" y="0"/>
                      </a:cubicBezTo>
                      <a:cubicBezTo>
                        <a:pt x="20" y="5"/>
                        <a:pt x="10" y="8"/>
                        <a:pt x="0" y="9"/>
                      </a:cubicBezTo>
                      <a:close/>
                      <a:moveTo>
                        <a:pt x="23" y="23"/>
                      </a:moveTo>
                      <a:cubicBezTo>
                        <a:pt x="8" y="23"/>
                        <a:pt x="8" y="23"/>
                        <a:pt x="8" y="23"/>
                      </a:cubicBezTo>
                      <a:cubicBezTo>
                        <a:pt x="8" y="8"/>
                        <a:pt x="8" y="8"/>
                        <a:pt x="8" y="8"/>
                      </a:cubicBezTo>
                      <a:cubicBezTo>
                        <a:pt x="23" y="8"/>
                        <a:pt x="23" y="8"/>
                        <a:pt x="23" y="8"/>
                      </a:cubicBezTo>
                      <a:lnTo>
                        <a:pt x="23"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5" name="Freeform 26">
                  <a:extLst>
                    <a:ext uri="{FF2B5EF4-FFF2-40B4-BE49-F238E27FC236}">
                      <a16:creationId xmlns:a16="http://schemas.microsoft.com/office/drawing/2014/main" id="{99D9A221-5258-D560-5AF6-E81E2D01AD9C}"/>
                    </a:ext>
                  </a:extLst>
                </p:cNvPr>
                <p:cNvSpPr>
                  <a:spLocks/>
                </p:cNvSpPr>
                <p:nvPr/>
              </p:nvSpPr>
              <p:spPr bwMode="auto">
                <a:xfrm>
                  <a:off x="3535" y="3767"/>
                  <a:ext cx="81" cy="78"/>
                </a:xfrm>
                <a:custGeom>
                  <a:avLst/>
                  <a:gdLst>
                    <a:gd name="T0" fmla="*/ 22 w 30"/>
                    <a:gd name="T1" fmla="*/ 6 h 29"/>
                    <a:gd name="T2" fmla="*/ 22 w 30"/>
                    <a:gd name="T3" fmla="*/ 21 h 29"/>
                    <a:gd name="T4" fmla="*/ 8 w 30"/>
                    <a:gd name="T5" fmla="*/ 21 h 29"/>
                    <a:gd name="T6" fmla="*/ 8 w 30"/>
                    <a:gd name="T7" fmla="*/ 6 h 29"/>
                    <a:gd name="T8" fmla="*/ 22 w 30"/>
                    <a:gd name="T9" fmla="*/ 6 h 29"/>
                    <a:gd name="T10" fmla="*/ 0 w 30"/>
                    <a:gd name="T11" fmla="*/ 0 h 29"/>
                    <a:gd name="T12" fmla="*/ 0 w 30"/>
                    <a:gd name="T13" fmla="*/ 29 h 29"/>
                    <a:gd name="T14" fmla="*/ 30 w 30"/>
                    <a:gd name="T15" fmla="*/ 29 h 29"/>
                    <a:gd name="T16" fmla="*/ 30 w 30"/>
                    <a:gd name="T17" fmla="*/ 7 h 29"/>
                    <a:gd name="T18" fmla="*/ 22 w 30"/>
                    <a:gd name="T19" fmla="*/ 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29">
                      <a:moveTo>
                        <a:pt x="22" y="6"/>
                      </a:moveTo>
                      <a:cubicBezTo>
                        <a:pt x="22" y="21"/>
                        <a:pt x="22" y="21"/>
                        <a:pt x="22" y="21"/>
                      </a:cubicBezTo>
                      <a:cubicBezTo>
                        <a:pt x="8" y="21"/>
                        <a:pt x="8" y="21"/>
                        <a:pt x="8" y="21"/>
                      </a:cubicBezTo>
                      <a:cubicBezTo>
                        <a:pt x="8" y="6"/>
                        <a:pt x="8" y="6"/>
                        <a:pt x="8" y="6"/>
                      </a:cubicBezTo>
                      <a:cubicBezTo>
                        <a:pt x="22" y="6"/>
                        <a:pt x="22" y="6"/>
                        <a:pt x="22" y="6"/>
                      </a:cubicBezTo>
                      <a:cubicBezTo>
                        <a:pt x="14" y="5"/>
                        <a:pt x="7" y="3"/>
                        <a:pt x="0" y="0"/>
                      </a:cubicBezTo>
                      <a:cubicBezTo>
                        <a:pt x="0" y="29"/>
                        <a:pt x="0" y="29"/>
                        <a:pt x="0" y="29"/>
                      </a:cubicBezTo>
                      <a:cubicBezTo>
                        <a:pt x="30" y="29"/>
                        <a:pt x="30" y="29"/>
                        <a:pt x="30" y="29"/>
                      </a:cubicBezTo>
                      <a:cubicBezTo>
                        <a:pt x="30" y="7"/>
                        <a:pt x="30" y="7"/>
                        <a:pt x="30" y="7"/>
                      </a:cubicBezTo>
                      <a:cubicBezTo>
                        <a:pt x="28" y="7"/>
                        <a:pt x="25" y="7"/>
                        <a:pt x="2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6" name="Freeform 27">
                  <a:extLst>
                    <a:ext uri="{FF2B5EF4-FFF2-40B4-BE49-F238E27FC236}">
                      <a16:creationId xmlns:a16="http://schemas.microsoft.com/office/drawing/2014/main" id="{F4778C52-C397-1016-29E7-8468AC02B86C}"/>
                    </a:ext>
                  </a:extLst>
                </p:cNvPr>
                <p:cNvSpPr>
                  <a:spLocks noEditPoints="1"/>
                </p:cNvSpPr>
                <p:nvPr/>
              </p:nvSpPr>
              <p:spPr bwMode="auto">
                <a:xfrm>
                  <a:off x="3749" y="3761"/>
                  <a:ext cx="81" cy="84"/>
                </a:xfrm>
                <a:custGeom>
                  <a:avLst/>
                  <a:gdLst>
                    <a:gd name="T0" fmla="*/ 0 w 81"/>
                    <a:gd name="T1" fmla="*/ 84 h 84"/>
                    <a:gd name="T2" fmla="*/ 81 w 81"/>
                    <a:gd name="T3" fmla="*/ 84 h 84"/>
                    <a:gd name="T4" fmla="*/ 81 w 81"/>
                    <a:gd name="T5" fmla="*/ 0 h 84"/>
                    <a:gd name="T6" fmla="*/ 0 w 81"/>
                    <a:gd name="T7" fmla="*/ 0 h 84"/>
                    <a:gd name="T8" fmla="*/ 0 w 81"/>
                    <a:gd name="T9" fmla="*/ 84 h 84"/>
                    <a:gd name="T10" fmla="*/ 21 w 81"/>
                    <a:gd name="T11" fmla="*/ 22 h 84"/>
                    <a:gd name="T12" fmla="*/ 59 w 81"/>
                    <a:gd name="T13" fmla="*/ 22 h 84"/>
                    <a:gd name="T14" fmla="*/ 59 w 81"/>
                    <a:gd name="T15" fmla="*/ 63 h 84"/>
                    <a:gd name="T16" fmla="*/ 21 w 81"/>
                    <a:gd name="T17" fmla="*/ 63 h 84"/>
                    <a:gd name="T18" fmla="*/ 21 w 81"/>
                    <a:gd name="T19" fmla="*/ 2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84">
                      <a:moveTo>
                        <a:pt x="0" y="84"/>
                      </a:moveTo>
                      <a:lnTo>
                        <a:pt x="81" y="84"/>
                      </a:lnTo>
                      <a:lnTo>
                        <a:pt x="81" y="0"/>
                      </a:lnTo>
                      <a:lnTo>
                        <a:pt x="0" y="0"/>
                      </a:lnTo>
                      <a:lnTo>
                        <a:pt x="0" y="84"/>
                      </a:lnTo>
                      <a:close/>
                      <a:moveTo>
                        <a:pt x="21" y="22"/>
                      </a:moveTo>
                      <a:lnTo>
                        <a:pt x="59" y="22"/>
                      </a:lnTo>
                      <a:lnTo>
                        <a:pt x="59" y="63"/>
                      </a:lnTo>
                      <a:lnTo>
                        <a:pt x="21" y="63"/>
                      </a:lnTo>
                      <a:lnTo>
                        <a:pt x="21"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7" name="Freeform 28">
                  <a:extLst>
                    <a:ext uri="{FF2B5EF4-FFF2-40B4-BE49-F238E27FC236}">
                      <a16:creationId xmlns:a16="http://schemas.microsoft.com/office/drawing/2014/main" id="{BEED9A82-059B-E4A0-552D-B6A79CEE653D}"/>
                    </a:ext>
                  </a:extLst>
                </p:cNvPr>
                <p:cNvSpPr>
                  <a:spLocks/>
                </p:cNvSpPr>
                <p:nvPr/>
              </p:nvSpPr>
              <p:spPr bwMode="auto">
                <a:xfrm>
                  <a:off x="3535" y="3349"/>
                  <a:ext cx="81" cy="40"/>
                </a:xfrm>
                <a:custGeom>
                  <a:avLst/>
                  <a:gdLst>
                    <a:gd name="T0" fmla="*/ 8 w 30"/>
                    <a:gd name="T1" fmla="*/ 12 h 15"/>
                    <a:gd name="T2" fmla="*/ 8 w 30"/>
                    <a:gd name="T3" fmla="*/ 8 h 15"/>
                    <a:gd name="T4" fmla="*/ 22 w 30"/>
                    <a:gd name="T5" fmla="*/ 8 h 15"/>
                    <a:gd name="T6" fmla="*/ 22 w 30"/>
                    <a:gd name="T7" fmla="*/ 8 h 15"/>
                    <a:gd name="T8" fmla="*/ 30 w 30"/>
                    <a:gd name="T9" fmla="*/ 8 h 15"/>
                    <a:gd name="T10" fmla="*/ 30 w 30"/>
                    <a:gd name="T11" fmla="*/ 0 h 15"/>
                    <a:gd name="T12" fmla="*/ 0 w 30"/>
                    <a:gd name="T13" fmla="*/ 0 h 15"/>
                    <a:gd name="T14" fmla="*/ 0 w 30"/>
                    <a:gd name="T15" fmla="*/ 15 h 15"/>
                    <a:gd name="T16" fmla="*/ 8 w 30"/>
                    <a:gd name="T17"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5">
                      <a:moveTo>
                        <a:pt x="8" y="12"/>
                      </a:moveTo>
                      <a:cubicBezTo>
                        <a:pt x="8" y="8"/>
                        <a:pt x="8" y="8"/>
                        <a:pt x="8" y="8"/>
                      </a:cubicBezTo>
                      <a:cubicBezTo>
                        <a:pt x="22" y="8"/>
                        <a:pt x="22" y="8"/>
                        <a:pt x="22" y="8"/>
                      </a:cubicBezTo>
                      <a:cubicBezTo>
                        <a:pt x="22" y="8"/>
                        <a:pt x="22" y="8"/>
                        <a:pt x="22" y="8"/>
                      </a:cubicBezTo>
                      <a:cubicBezTo>
                        <a:pt x="25" y="8"/>
                        <a:pt x="28" y="8"/>
                        <a:pt x="30" y="8"/>
                      </a:cubicBezTo>
                      <a:cubicBezTo>
                        <a:pt x="30" y="0"/>
                        <a:pt x="30" y="0"/>
                        <a:pt x="30" y="0"/>
                      </a:cubicBezTo>
                      <a:cubicBezTo>
                        <a:pt x="0" y="0"/>
                        <a:pt x="0" y="0"/>
                        <a:pt x="0" y="0"/>
                      </a:cubicBezTo>
                      <a:cubicBezTo>
                        <a:pt x="0" y="15"/>
                        <a:pt x="0" y="15"/>
                        <a:pt x="0" y="15"/>
                      </a:cubicBezTo>
                      <a:cubicBezTo>
                        <a:pt x="2" y="14"/>
                        <a:pt x="5" y="13"/>
                        <a:pt x="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8" name="Freeform 29">
                  <a:extLst>
                    <a:ext uri="{FF2B5EF4-FFF2-40B4-BE49-F238E27FC236}">
                      <a16:creationId xmlns:a16="http://schemas.microsoft.com/office/drawing/2014/main" id="{66252880-45D0-2737-B69D-3489A9198287}"/>
                    </a:ext>
                  </a:extLst>
                </p:cNvPr>
                <p:cNvSpPr>
                  <a:spLocks noEditPoints="1"/>
                </p:cNvSpPr>
                <p:nvPr/>
              </p:nvSpPr>
              <p:spPr bwMode="auto">
                <a:xfrm>
                  <a:off x="3426" y="3244"/>
                  <a:ext cx="84" cy="83"/>
                </a:xfrm>
                <a:custGeom>
                  <a:avLst/>
                  <a:gdLst>
                    <a:gd name="T0" fmla="*/ 84 w 84"/>
                    <a:gd name="T1" fmla="*/ 0 h 83"/>
                    <a:gd name="T2" fmla="*/ 0 w 84"/>
                    <a:gd name="T3" fmla="*/ 0 h 83"/>
                    <a:gd name="T4" fmla="*/ 0 w 84"/>
                    <a:gd name="T5" fmla="*/ 83 h 83"/>
                    <a:gd name="T6" fmla="*/ 84 w 84"/>
                    <a:gd name="T7" fmla="*/ 83 h 83"/>
                    <a:gd name="T8" fmla="*/ 84 w 84"/>
                    <a:gd name="T9" fmla="*/ 0 h 83"/>
                    <a:gd name="T10" fmla="*/ 63 w 84"/>
                    <a:gd name="T11" fmla="*/ 62 h 83"/>
                    <a:gd name="T12" fmla="*/ 22 w 84"/>
                    <a:gd name="T13" fmla="*/ 62 h 83"/>
                    <a:gd name="T14" fmla="*/ 22 w 84"/>
                    <a:gd name="T15" fmla="*/ 21 h 83"/>
                    <a:gd name="T16" fmla="*/ 63 w 84"/>
                    <a:gd name="T17" fmla="*/ 21 h 83"/>
                    <a:gd name="T18" fmla="*/ 63 w 84"/>
                    <a:gd name="T19" fmla="*/ 6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83">
                      <a:moveTo>
                        <a:pt x="84" y="0"/>
                      </a:moveTo>
                      <a:lnTo>
                        <a:pt x="0" y="0"/>
                      </a:lnTo>
                      <a:lnTo>
                        <a:pt x="0" y="83"/>
                      </a:lnTo>
                      <a:lnTo>
                        <a:pt x="84" y="83"/>
                      </a:lnTo>
                      <a:lnTo>
                        <a:pt x="84" y="0"/>
                      </a:lnTo>
                      <a:close/>
                      <a:moveTo>
                        <a:pt x="63" y="62"/>
                      </a:moveTo>
                      <a:lnTo>
                        <a:pt x="22" y="62"/>
                      </a:lnTo>
                      <a:lnTo>
                        <a:pt x="22" y="21"/>
                      </a:lnTo>
                      <a:lnTo>
                        <a:pt x="63" y="21"/>
                      </a:lnTo>
                      <a:lnTo>
                        <a:pt x="63"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9" name="Freeform 30">
                  <a:extLst>
                    <a:ext uri="{FF2B5EF4-FFF2-40B4-BE49-F238E27FC236}">
                      <a16:creationId xmlns:a16="http://schemas.microsoft.com/office/drawing/2014/main" id="{CAF9755D-19C9-D5C9-99FF-546484A90B60}"/>
                    </a:ext>
                  </a:extLst>
                </p:cNvPr>
                <p:cNvSpPr>
                  <a:spLocks noEditPoints="1"/>
                </p:cNvSpPr>
                <p:nvPr/>
              </p:nvSpPr>
              <p:spPr bwMode="auto">
                <a:xfrm>
                  <a:off x="3426" y="3349"/>
                  <a:ext cx="84" cy="81"/>
                </a:xfrm>
                <a:custGeom>
                  <a:avLst/>
                  <a:gdLst>
                    <a:gd name="T0" fmla="*/ 18 w 31"/>
                    <a:gd name="T1" fmla="*/ 30 h 30"/>
                    <a:gd name="T2" fmla="*/ 31 w 31"/>
                    <a:gd name="T3" fmla="*/ 20 h 30"/>
                    <a:gd name="T4" fmla="*/ 31 w 31"/>
                    <a:gd name="T5" fmla="*/ 0 h 30"/>
                    <a:gd name="T6" fmla="*/ 0 w 31"/>
                    <a:gd name="T7" fmla="*/ 0 h 30"/>
                    <a:gd name="T8" fmla="*/ 0 w 31"/>
                    <a:gd name="T9" fmla="*/ 30 h 30"/>
                    <a:gd name="T10" fmla="*/ 18 w 31"/>
                    <a:gd name="T11" fmla="*/ 30 h 30"/>
                    <a:gd name="T12" fmla="*/ 18 w 31"/>
                    <a:gd name="T13" fmla="*/ 30 h 30"/>
                    <a:gd name="T14" fmla="*/ 8 w 31"/>
                    <a:gd name="T15" fmla="*/ 8 h 30"/>
                    <a:gd name="T16" fmla="*/ 23 w 31"/>
                    <a:gd name="T17" fmla="*/ 8 h 30"/>
                    <a:gd name="T18" fmla="*/ 23 w 31"/>
                    <a:gd name="T19" fmla="*/ 22 h 30"/>
                    <a:gd name="T20" fmla="*/ 8 w 31"/>
                    <a:gd name="T21" fmla="*/ 22 h 30"/>
                    <a:gd name="T22" fmla="*/ 8 w 31"/>
                    <a:gd name="T23" fmla="*/ 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30">
                      <a:moveTo>
                        <a:pt x="18" y="30"/>
                      </a:moveTo>
                      <a:cubicBezTo>
                        <a:pt x="22" y="26"/>
                        <a:pt x="26" y="23"/>
                        <a:pt x="31" y="20"/>
                      </a:cubicBezTo>
                      <a:cubicBezTo>
                        <a:pt x="31" y="0"/>
                        <a:pt x="31" y="0"/>
                        <a:pt x="31" y="0"/>
                      </a:cubicBezTo>
                      <a:cubicBezTo>
                        <a:pt x="0" y="0"/>
                        <a:pt x="0" y="0"/>
                        <a:pt x="0" y="0"/>
                      </a:cubicBezTo>
                      <a:cubicBezTo>
                        <a:pt x="0" y="30"/>
                        <a:pt x="0" y="30"/>
                        <a:pt x="0" y="30"/>
                      </a:cubicBezTo>
                      <a:cubicBezTo>
                        <a:pt x="18" y="30"/>
                        <a:pt x="18" y="30"/>
                        <a:pt x="18" y="30"/>
                      </a:cubicBezTo>
                      <a:cubicBezTo>
                        <a:pt x="18" y="30"/>
                        <a:pt x="18" y="30"/>
                        <a:pt x="18" y="30"/>
                      </a:cubicBezTo>
                      <a:close/>
                      <a:moveTo>
                        <a:pt x="8" y="8"/>
                      </a:moveTo>
                      <a:cubicBezTo>
                        <a:pt x="23" y="8"/>
                        <a:pt x="23" y="8"/>
                        <a:pt x="23" y="8"/>
                      </a:cubicBezTo>
                      <a:cubicBezTo>
                        <a:pt x="23" y="22"/>
                        <a:pt x="23" y="22"/>
                        <a:pt x="23" y="22"/>
                      </a:cubicBezTo>
                      <a:cubicBezTo>
                        <a:pt x="8" y="22"/>
                        <a:pt x="8" y="22"/>
                        <a:pt x="8" y="22"/>
                      </a:cubicBezTo>
                      <a:lnTo>
                        <a:pt x="8"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0" name="Freeform 31">
                  <a:extLst>
                    <a:ext uri="{FF2B5EF4-FFF2-40B4-BE49-F238E27FC236}">
                      <a16:creationId xmlns:a16="http://schemas.microsoft.com/office/drawing/2014/main" id="{6ACFE290-5B89-A916-5CA7-DD60D9D23AFC}"/>
                    </a:ext>
                  </a:extLst>
                </p:cNvPr>
                <p:cNvSpPr>
                  <a:spLocks/>
                </p:cNvSpPr>
                <p:nvPr/>
              </p:nvSpPr>
              <p:spPr bwMode="auto">
                <a:xfrm>
                  <a:off x="3640" y="3349"/>
                  <a:ext cx="84" cy="46"/>
                </a:xfrm>
                <a:custGeom>
                  <a:avLst/>
                  <a:gdLst>
                    <a:gd name="T0" fmla="*/ 8 w 31"/>
                    <a:gd name="T1" fmla="*/ 9 h 17"/>
                    <a:gd name="T2" fmla="*/ 8 w 31"/>
                    <a:gd name="T3" fmla="*/ 8 h 17"/>
                    <a:gd name="T4" fmla="*/ 23 w 31"/>
                    <a:gd name="T5" fmla="*/ 8 h 17"/>
                    <a:gd name="T6" fmla="*/ 23 w 31"/>
                    <a:gd name="T7" fmla="*/ 13 h 17"/>
                    <a:gd name="T8" fmla="*/ 31 w 31"/>
                    <a:gd name="T9" fmla="*/ 17 h 17"/>
                    <a:gd name="T10" fmla="*/ 31 w 31"/>
                    <a:gd name="T11" fmla="*/ 0 h 17"/>
                    <a:gd name="T12" fmla="*/ 0 w 31"/>
                    <a:gd name="T13" fmla="*/ 0 h 17"/>
                    <a:gd name="T14" fmla="*/ 0 w 31"/>
                    <a:gd name="T15" fmla="*/ 8 h 17"/>
                    <a:gd name="T16" fmla="*/ 8 w 31"/>
                    <a:gd name="T17"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17">
                      <a:moveTo>
                        <a:pt x="8" y="9"/>
                      </a:moveTo>
                      <a:cubicBezTo>
                        <a:pt x="8" y="8"/>
                        <a:pt x="8" y="8"/>
                        <a:pt x="8" y="8"/>
                      </a:cubicBezTo>
                      <a:cubicBezTo>
                        <a:pt x="23" y="8"/>
                        <a:pt x="23" y="8"/>
                        <a:pt x="23" y="8"/>
                      </a:cubicBezTo>
                      <a:cubicBezTo>
                        <a:pt x="23" y="13"/>
                        <a:pt x="23" y="13"/>
                        <a:pt x="23" y="13"/>
                      </a:cubicBezTo>
                      <a:cubicBezTo>
                        <a:pt x="26" y="15"/>
                        <a:pt x="28" y="16"/>
                        <a:pt x="31" y="17"/>
                      </a:cubicBezTo>
                      <a:cubicBezTo>
                        <a:pt x="31" y="0"/>
                        <a:pt x="31" y="0"/>
                        <a:pt x="31" y="0"/>
                      </a:cubicBezTo>
                      <a:cubicBezTo>
                        <a:pt x="0" y="0"/>
                        <a:pt x="0" y="0"/>
                        <a:pt x="0" y="0"/>
                      </a:cubicBezTo>
                      <a:cubicBezTo>
                        <a:pt x="0" y="8"/>
                        <a:pt x="0" y="8"/>
                        <a:pt x="0" y="8"/>
                      </a:cubicBezTo>
                      <a:cubicBezTo>
                        <a:pt x="3" y="8"/>
                        <a:pt x="5" y="9"/>
                        <a:pt x="8"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1" name="Freeform 32">
                  <a:extLst>
                    <a:ext uri="{FF2B5EF4-FFF2-40B4-BE49-F238E27FC236}">
                      <a16:creationId xmlns:a16="http://schemas.microsoft.com/office/drawing/2014/main" id="{59B69775-B0C1-8444-DFC0-18D4F4F28CCF}"/>
                    </a:ext>
                  </a:extLst>
                </p:cNvPr>
                <p:cNvSpPr>
                  <a:spLocks noEditPoints="1"/>
                </p:cNvSpPr>
                <p:nvPr/>
              </p:nvSpPr>
              <p:spPr bwMode="auto">
                <a:xfrm>
                  <a:off x="3535" y="3244"/>
                  <a:ext cx="81" cy="83"/>
                </a:xfrm>
                <a:custGeom>
                  <a:avLst/>
                  <a:gdLst>
                    <a:gd name="T0" fmla="*/ 81 w 81"/>
                    <a:gd name="T1" fmla="*/ 0 h 83"/>
                    <a:gd name="T2" fmla="*/ 0 w 81"/>
                    <a:gd name="T3" fmla="*/ 0 h 83"/>
                    <a:gd name="T4" fmla="*/ 0 w 81"/>
                    <a:gd name="T5" fmla="*/ 83 h 83"/>
                    <a:gd name="T6" fmla="*/ 81 w 81"/>
                    <a:gd name="T7" fmla="*/ 83 h 83"/>
                    <a:gd name="T8" fmla="*/ 81 w 81"/>
                    <a:gd name="T9" fmla="*/ 0 h 83"/>
                    <a:gd name="T10" fmla="*/ 59 w 81"/>
                    <a:gd name="T11" fmla="*/ 62 h 83"/>
                    <a:gd name="T12" fmla="*/ 21 w 81"/>
                    <a:gd name="T13" fmla="*/ 62 h 83"/>
                    <a:gd name="T14" fmla="*/ 21 w 81"/>
                    <a:gd name="T15" fmla="*/ 21 h 83"/>
                    <a:gd name="T16" fmla="*/ 59 w 81"/>
                    <a:gd name="T17" fmla="*/ 21 h 83"/>
                    <a:gd name="T18" fmla="*/ 59 w 81"/>
                    <a:gd name="T19" fmla="*/ 6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83">
                      <a:moveTo>
                        <a:pt x="81" y="0"/>
                      </a:moveTo>
                      <a:lnTo>
                        <a:pt x="0" y="0"/>
                      </a:lnTo>
                      <a:lnTo>
                        <a:pt x="0" y="83"/>
                      </a:lnTo>
                      <a:lnTo>
                        <a:pt x="81" y="83"/>
                      </a:lnTo>
                      <a:lnTo>
                        <a:pt x="81" y="0"/>
                      </a:lnTo>
                      <a:close/>
                      <a:moveTo>
                        <a:pt x="59" y="62"/>
                      </a:moveTo>
                      <a:lnTo>
                        <a:pt x="21" y="62"/>
                      </a:lnTo>
                      <a:lnTo>
                        <a:pt x="21" y="21"/>
                      </a:lnTo>
                      <a:lnTo>
                        <a:pt x="59" y="21"/>
                      </a:lnTo>
                      <a:lnTo>
                        <a:pt x="59"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2" name="Freeform 33">
                  <a:extLst>
                    <a:ext uri="{FF2B5EF4-FFF2-40B4-BE49-F238E27FC236}">
                      <a16:creationId xmlns:a16="http://schemas.microsoft.com/office/drawing/2014/main" id="{53E97060-91FB-8D3C-9E0A-DB07A92200F6}"/>
                    </a:ext>
                  </a:extLst>
                </p:cNvPr>
                <p:cNvSpPr>
                  <a:spLocks noEditPoints="1"/>
                </p:cNvSpPr>
                <p:nvPr/>
              </p:nvSpPr>
              <p:spPr bwMode="auto">
                <a:xfrm>
                  <a:off x="3318" y="3554"/>
                  <a:ext cx="84" cy="83"/>
                </a:xfrm>
                <a:custGeom>
                  <a:avLst/>
                  <a:gdLst>
                    <a:gd name="T0" fmla="*/ 84 w 84"/>
                    <a:gd name="T1" fmla="*/ 0 h 83"/>
                    <a:gd name="T2" fmla="*/ 0 w 84"/>
                    <a:gd name="T3" fmla="*/ 0 h 83"/>
                    <a:gd name="T4" fmla="*/ 0 w 84"/>
                    <a:gd name="T5" fmla="*/ 83 h 83"/>
                    <a:gd name="T6" fmla="*/ 84 w 84"/>
                    <a:gd name="T7" fmla="*/ 83 h 83"/>
                    <a:gd name="T8" fmla="*/ 84 w 84"/>
                    <a:gd name="T9" fmla="*/ 0 h 83"/>
                    <a:gd name="T10" fmla="*/ 62 w 84"/>
                    <a:gd name="T11" fmla="*/ 62 h 83"/>
                    <a:gd name="T12" fmla="*/ 22 w 84"/>
                    <a:gd name="T13" fmla="*/ 62 h 83"/>
                    <a:gd name="T14" fmla="*/ 22 w 84"/>
                    <a:gd name="T15" fmla="*/ 21 h 83"/>
                    <a:gd name="T16" fmla="*/ 62 w 84"/>
                    <a:gd name="T17" fmla="*/ 21 h 83"/>
                    <a:gd name="T18" fmla="*/ 62 w 84"/>
                    <a:gd name="T19" fmla="*/ 6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83">
                      <a:moveTo>
                        <a:pt x="84" y="0"/>
                      </a:moveTo>
                      <a:lnTo>
                        <a:pt x="0" y="0"/>
                      </a:lnTo>
                      <a:lnTo>
                        <a:pt x="0" y="83"/>
                      </a:lnTo>
                      <a:lnTo>
                        <a:pt x="84" y="83"/>
                      </a:lnTo>
                      <a:lnTo>
                        <a:pt x="84" y="0"/>
                      </a:lnTo>
                      <a:close/>
                      <a:moveTo>
                        <a:pt x="62" y="62"/>
                      </a:moveTo>
                      <a:lnTo>
                        <a:pt x="22" y="62"/>
                      </a:lnTo>
                      <a:lnTo>
                        <a:pt x="22" y="21"/>
                      </a:lnTo>
                      <a:lnTo>
                        <a:pt x="62" y="21"/>
                      </a:lnTo>
                      <a:lnTo>
                        <a:pt x="62"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3" name="Freeform 34">
                  <a:extLst>
                    <a:ext uri="{FF2B5EF4-FFF2-40B4-BE49-F238E27FC236}">
                      <a16:creationId xmlns:a16="http://schemas.microsoft.com/office/drawing/2014/main" id="{E325672E-B68B-98FF-DDA1-14AC9581ACE3}"/>
                    </a:ext>
                  </a:extLst>
                </p:cNvPr>
                <p:cNvSpPr>
                  <a:spLocks noEditPoints="1"/>
                </p:cNvSpPr>
                <p:nvPr/>
              </p:nvSpPr>
              <p:spPr bwMode="auto">
                <a:xfrm>
                  <a:off x="3318" y="3451"/>
                  <a:ext cx="84" cy="84"/>
                </a:xfrm>
                <a:custGeom>
                  <a:avLst/>
                  <a:gdLst>
                    <a:gd name="T0" fmla="*/ 84 w 84"/>
                    <a:gd name="T1" fmla="*/ 0 h 84"/>
                    <a:gd name="T2" fmla="*/ 0 w 84"/>
                    <a:gd name="T3" fmla="*/ 0 h 84"/>
                    <a:gd name="T4" fmla="*/ 0 w 84"/>
                    <a:gd name="T5" fmla="*/ 84 h 84"/>
                    <a:gd name="T6" fmla="*/ 84 w 84"/>
                    <a:gd name="T7" fmla="*/ 84 h 84"/>
                    <a:gd name="T8" fmla="*/ 84 w 84"/>
                    <a:gd name="T9" fmla="*/ 0 h 84"/>
                    <a:gd name="T10" fmla="*/ 62 w 84"/>
                    <a:gd name="T11" fmla="*/ 62 h 84"/>
                    <a:gd name="T12" fmla="*/ 22 w 84"/>
                    <a:gd name="T13" fmla="*/ 62 h 84"/>
                    <a:gd name="T14" fmla="*/ 22 w 84"/>
                    <a:gd name="T15" fmla="*/ 22 h 84"/>
                    <a:gd name="T16" fmla="*/ 62 w 84"/>
                    <a:gd name="T17" fmla="*/ 22 h 84"/>
                    <a:gd name="T18" fmla="*/ 62 w 84"/>
                    <a:gd name="T19" fmla="*/ 6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84">
                      <a:moveTo>
                        <a:pt x="84" y="0"/>
                      </a:moveTo>
                      <a:lnTo>
                        <a:pt x="0" y="0"/>
                      </a:lnTo>
                      <a:lnTo>
                        <a:pt x="0" y="84"/>
                      </a:lnTo>
                      <a:lnTo>
                        <a:pt x="84" y="84"/>
                      </a:lnTo>
                      <a:lnTo>
                        <a:pt x="84" y="0"/>
                      </a:lnTo>
                      <a:close/>
                      <a:moveTo>
                        <a:pt x="62" y="62"/>
                      </a:moveTo>
                      <a:lnTo>
                        <a:pt x="22" y="62"/>
                      </a:lnTo>
                      <a:lnTo>
                        <a:pt x="22" y="22"/>
                      </a:lnTo>
                      <a:lnTo>
                        <a:pt x="62" y="22"/>
                      </a:lnTo>
                      <a:lnTo>
                        <a:pt x="62"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4" name="Freeform 35">
                  <a:extLst>
                    <a:ext uri="{FF2B5EF4-FFF2-40B4-BE49-F238E27FC236}">
                      <a16:creationId xmlns:a16="http://schemas.microsoft.com/office/drawing/2014/main" id="{680902CA-6C36-3FDC-C4D2-C1A89E379E1A}"/>
                    </a:ext>
                  </a:extLst>
                </p:cNvPr>
                <p:cNvSpPr>
                  <a:spLocks noEditPoints="1"/>
                </p:cNvSpPr>
                <p:nvPr/>
              </p:nvSpPr>
              <p:spPr bwMode="auto">
                <a:xfrm>
                  <a:off x="3318" y="3349"/>
                  <a:ext cx="84" cy="81"/>
                </a:xfrm>
                <a:custGeom>
                  <a:avLst/>
                  <a:gdLst>
                    <a:gd name="T0" fmla="*/ 84 w 84"/>
                    <a:gd name="T1" fmla="*/ 0 h 81"/>
                    <a:gd name="T2" fmla="*/ 0 w 84"/>
                    <a:gd name="T3" fmla="*/ 0 h 81"/>
                    <a:gd name="T4" fmla="*/ 0 w 84"/>
                    <a:gd name="T5" fmla="*/ 81 h 81"/>
                    <a:gd name="T6" fmla="*/ 84 w 84"/>
                    <a:gd name="T7" fmla="*/ 81 h 81"/>
                    <a:gd name="T8" fmla="*/ 84 w 84"/>
                    <a:gd name="T9" fmla="*/ 0 h 81"/>
                    <a:gd name="T10" fmla="*/ 62 w 84"/>
                    <a:gd name="T11" fmla="*/ 59 h 81"/>
                    <a:gd name="T12" fmla="*/ 22 w 84"/>
                    <a:gd name="T13" fmla="*/ 59 h 81"/>
                    <a:gd name="T14" fmla="*/ 22 w 84"/>
                    <a:gd name="T15" fmla="*/ 21 h 81"/>
                    <a:gd name="T16" fmla="*/ 62 w 84"/>
                    <a:gd name="T17" fmla="*/ 21 h 81"/>
                    <a:gd name="T18" fmla="*/ 62 w 84"/>
                    <a:gd name="T19" fmla="*/ 5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81">
                      <a:moveTo>
                        <a:pt x="84" y="0"/>
                      </a:moveTo>
                      <a:lnTo>
                        <a:pt x="0" y="0"/>
                      </a:lnTo>
                      <a:lnTo>
                        <a:pt x="0" y="81"/>
                      </a:lnTo>
                      <a:lnTo>
                        <a:pt x="84" y="81"/>
                      </a:lnTo>
                      <a:lnTo>
                        <a:pt x="84" y="0"/>
                      </a:lnTo>
                      <a:close/>
                      <a:moveTo>
                        <a:pt x="62" y="59"/>
                      </a:moveTo>
                      <a:lnTo>
                        <a:pt x="22" y="59"/>
                      </a:lnTo>
                      <a:lnTo>
                        <a:pt x="22" y="21"/>
                      </a:lnTo>
                      <a:lnTo>
                        <a:pt x="62" y="21"/>
                      </a:lnTo>
                      <a:lnTo>
                        <a:pt x="62"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5" name="Freeform 36">
                  <a:extLst>
                    <a:ext uri="{FF2B5EF4-FFF2-40B4-BE49-F238E27FC236}">
                      <a16:creationId xmlns:a16="http://schemas.microsoft.com/office/drawing/2014/main" id="{D3365B52-6270-7518-DBBE-19F53493342C}"/>
                    </a:ext>
                  </a:extLst>
                </p:cNvPr>
                <p:cNvSpPr>
                  <a:spLocks/>
                </p:cNvSpPr>
                <p:nvPr/>
              </p:nvSpPr>
              <p:spPr bwMode="auto">
                <a:xfrm>
                  <a:off x="3426" y="3451"/>
                  <a:ext cx="30" cy="54"/>
                </a:xfrm>
                <a:custGeom>
                  <a:avLst/>
                  <a:gdLst>
                    <a:gd name="T0" fmla="*/ 11 w 11"/>
                    <a:gd name="T1" fmla="*/ 0 h 20"/>
                    <a:gd name="T2" fmla="*/ 0 w 11"/>
                    <a:gd name="T3" fmla="*/ 0 h 20"/>
                    <a:gd name="T4" fmla="*/ 0 w 11"/>
                    <a:gd name="T5" fmla="*/ 20 h 20"/>
                    <a:gd name="T6" fmla="*/ 11 w 11"/>
                    <a:gd name="T7" fmla="*/ 0 h 20"/>
                  </a:gdLst>
                  <a:ahLst/>
                  <a:cxnLst>
                    <a:cxn ang="0">
                      <a:pos x="T0" y="T1"/>
                    </a:cxn>
                    <a:cxn ang="0">
                      <a:pos x="T2" y="T3"/>
                    </a:cxn>
                    <a:cxn ang="0">
                      <a:pos x="T4" y="T5"/>
                    </a:cxn>
                    <a:cxn ang="0">
                      <a:pos x="T6" y="T7"/>
                    </a:cxn>
                  </a:cxnLst>
                  <a:rect l="0" t="0" r="r" b="b"/>
                  <a:pathLst>
                    <a:path w="11" h="20">
                      <a:moveTo>
                        <a:pt x="11" y="0"/>
                      </a:moveTo>
                      <a:cubicBezTo>
                        <a:pt x="0" y="0"/>
                        <a:pt x="0" y="0"/>
                        <a:pt x="0" y="0"/>
                      </a:cubicBezTo>
                      <a:cubicBezTo>
                        <a:pt x="0" y="20"/>
                        <a:pt x="0" y="20"/>
                        <a:pt x="0" y="20"/>
                      </a:cubicBezTo>
                      <a:cubicBezTo>
                        <a:pt x="3" y="13"/>
                        <a:pt x="6" y="6"/>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6" name="Freeform 37">
                  <a:extLst>
                    <a:ext uri="{FF2B5EF4-FFF2-40B4-BE49-F238E27FC236}">
                      <a16:creationId xmlns:a16="http://schemas.microsoft.com/office/drawing/2014/main" id="{C8CB1D31-1351-C4CD-CEE0-0C4E314F01BB}"/>
                    </a:ext>
                  </a:extLst>
                </p:cNvPr>
                <p:cNvSpPr>
                  <a:spLocks noEditPoints="1"/>
                </p:cNvSpPr>
                <p:nvPr/>
              </p:nvSpPr>
              <p:spPr bwMode="auto">
                <a:xfrm>
                  <a:off x="3318" y="3659"/>
                  <a:ext cx="84" cy="84"/>
                </a:xfrm>
                <a:custGeom>
                  <a:avLst/>
                  <a:gdLst>
                    <a:gd name="T0" fmla="*/ 0 w 84"/>
                    <a:gd name="T1" fmla="*/ 0 h 84"/>
                    <a:gd name="T2" fmla="*/ 0 w 84"/>
                    <a:gd name="T3" fmla="*/ 84 h 84"/>
                    <a:gd name="T4" fmla="*/ 62 w 84"/>
                    <a:gd name="T5" fmla="*/ 84 h 84"/>
                    <a:gd name="T6" fmla="*/ 84 w 84"/>
                    <a:gd name="T7" fmla="*/ 62 h 84"/>
                    <a:gd name="T8" fmla="*/ 84 w 84"/>
                    <a:gd name="T9" fmla="*/ 0 h 84"/>
                    <a:gd name="T10" fmla="*/ 0 w 84"/>
                    <a:gd name="T11" fmla="*/ 0 h 84"/>
                    <a:gd name="T12" fmla="*/ 62 w 84"/>
                    <a:gd name="T13" fmla="*/ 62 h 84"/>
                    <a:gd name="T14" fmla="*/ 22 w 84"/>
                    <a:gd name="T15" fmla="*/ 62 h 84"/>
                    <a:gd name="T16" fmla="*/ 22 w 84"/>
                    <a:gd name="T17" fmla="*/ 22 h 84"/>
                    <a:gd name="T18" fmla="*/ 62 w 84"/>
                    <a:gd name="T19" fmla="*/ 22 h 84"/>
                    <a:gd name="T20" fmla="*/ 62 w 84"/>
                    <a:gd name="T21" fmla="*/ 6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 h="84">
                      <a:moveTo>
                        <a:pt x="0" y="0"/>
                      </a:moveTo>
                      <a:lnTo>
                        <a:pt x="0" y="84"/>
                      </a:lnTo>
                      <a:lnTo>
                        <a:pt x="62" y="84"/>
                      </a:lnTo>
                      <a:lnTo>
                        <a:pt x="84" y="62"/>
                      </a:lnTo>
                      <a:lnTo>
                        <a:pt x="84" y="0"/>
                      </a:lnTo>
                      <a:lnTo>
                        <a:pt x="0" y="0"/>
                      </a:lnTo>
                      <a:close/>
                      <a:moveTo>
                        <a:pt x="62" y="62"/>
                      </a:moveTo>
                      <a:lnTo>
                        <a:pt x="22" y="62"/>
                      </a:lnTo>
                      <a:lnTo>
                        <a:pt x="22" y="22"/>
                      </a:lnTo>
                      <a:lnTo>
                        <a:pt x="62" y="22"/>
                      </a:lnTo>
                      <a:lnTo>
                        <a:pt x="62"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63" name="Gruppieren 160">
                <a:extLst>
                  <a:ext uri="{FF2B5EF4-FFF2-40B4-BE49-F238E27FC236}">
                    <a16:creationId xmlns:a16="http://schemas.microsoft.com/office/drawing/2014/main" id="{15D568ED-CE99-6E97-E80B-76A3970F20A5}"/>
                  </a:ext>
                </a:extLst>
              </p:cNvPr>
              <p:cNvGrpSpPr/>
              <p:nvPr/>
            </p:nvGrpSpPr>
            <p:grpSpPr>
              <a:xfrm>
                <a:off x="422112" y="4066654"/>
                <a:ext cx="370844" cy="319772"/>
                <a:chOff x="576625" y="4586950"/>
                <a:chExt cx="859418" cy="741060"/>
              </a:xfrm>
              <a:solidFill>
                <a:schemeClr val="bg1"/>
              </a:solidFill>
            </p:grpSpPr>
            <p:sp>
              <p:nvSpPr>
                <p:cNvPr id="256" name="Freeform 91">
                  <a:extLst>
                    <a:ext uri="{FF2B5EF4-FFF2-40B4-BE49-F238E27FC236}">
                      <a16:creationId xmlns:a16="http://schemas.microsoft.com/office/drawing/2014/main" id="{9B81A682-A89A-A7C5-D107-69B95D68CE03}"/>
                    </a:ext>
                  </a:extLst>
                </p:cNvPr>
                <p:cNvSpPr>
                  <a:spLocks/>
                </p:cNvSpPr>
                <p:nvPr/>
              </p:nvSpPr>
              <p:spPr bwMode="auto">
                <a:xfrm>
                  <a:off x="1168996" y="4926328"/>
                  <a:ext cx="137966" cy="142041"/>
                </a:xfrm>
                <a:custGeom>
                  <a:avLst/>
                  <a:gdLst>
                    <a:gd name="T0" fmla="*/ 71 w 100"/>
                    <a:gd name="T1" fmla="*/ 2 h 103"/>
                    <a:gd name="T2" fmla="*/ 0 w 100"/>
                    <a:gd name="T3" fmla="*/ 72 h 103"/>
                    <a:gd name="T4" fmla="*/ 0 w 100"/>
                    <a:gd name="T5" fmla="*/ 103 h 103"/>
                    <a:gd name="T6" fmla="*/ 100 w 100"/>
                    <a:gd name="T7" fmla="*/ 0 h 103"/>
                    <a:gd name="T8" fmla="*/ 71 w 100"/>
                    <a:gd name="T9" fmla="*/ 0 h 103"/>
                    <a:gd name="T10" fmla="*/ 71 w 100"/>
                    <a:gd name="T11" fmla="*/ 2 h 103"/>
                  </a:gdLst>
                  <a:ahLst/>
                  <a:cxnLst>
                    <a:cxn ang="0">
                      <a:pos x="T0" y="T1"/>
                    </a:cxn>
                    <a:cxn ang="0">
                      <a:pos x="T2" y="T3"/>
                    </a:cxn>
                    <a:cxn ang="0">
                      <a:pos x="T4" y="T5"/>
                    </a:cxn>
                    <a:cxn ang="0">
                      <a:pos x="T6" y="T7"/>
                    </a:cxn>
                    <a:cxn ang="0">
                      <a:pos x="T8" y="T9"/>
                    </a:cxn>
                    <a:cxn ang="0">
                      <a:pos x="T10" y="T11"/>
                    </a:cxn>
                  </a:cxnLst>
                  <a:rect l="0" t="0" r="r" b="b"/>
                  <a:pathLst>
                    <a:path w="100" h="103">
                      <a:moveTo>
                        <a:pt x="71" y="2"/>
                      </a:moveTo>
                      <a:cubicBezTo>
                        <a:pt x="71" y="40"/>
                        <a:pt x="38" y="72"/>
                        <a:pt x="0" y="72"/>
                      </a:cubicBezTo>
                      <a:cubicBezTo>
                        <a:pt x="0" y="103"/>
                        <a:pt x="0" y="103"/>
                        <a:pt x="0" y="103"/>
                      </a:cubicBezTo>
                      <a:cubicBezTo>
                        <a:pt x="56" y="103"/>
                        <a:pt x="100" y="56"/>
                        <a:pt x="100" y="0"/>
                      </a:cubicBezTo>
                      <a:cubicBezTo>
                        <a:pt x="71" y="0"/>
                        <a:pt x="71" y="0"/>
                        <a:pt x="71" y="0"/>
                      </a:cubicBezTo>
                      <a:cubicBezTo>
                        <a:pt x="71" y="1"/>
                        <a:pt x="71" y="1"/>
                        <a:pt x="7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7" name="Rad 162">
                  <a:extLst>
                    <a:ext uri="{FF2B5EF4-FFF2-40B4-BE49-F238E27FC236}">
                      <a16:creationId xmlns:a16="http://schemas.microsoft.com/office/drawing/2014/main" id="{4F4BE9FE-EB4B-CA52-691F-C1EE219D9CBA}"/>
                    </a:ext>
                  </a:extLst>
                </p:cNvPr>
                <p:cNvSpPr/>
                <p:nvPr/>
              </p:nvSpPr>
              <p:spPr>
                <a:xfrm>
                  <a:off x="848208" y="4586950"/>
                  <a:ext cx="587835" cy="587830"/>
                </a:xfrm>
                <a:prstGeom prst="donut">
                  <a:avLst>
                    <a:gd name="adj" fmla="val 9412"/>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solidFill>
                      <a:schemeClr val="tx1"/>
                    </a:solidFill>
                  </a:endParaRPr>
                </a:p>
              </p:txBody>
            </p:sp>
            <p:sp>
              <p:nvSpPr>
                <p:cNvPr id="258" name="Abgerundetes Rechteck 163">
                  <a:extLst>
                    <a:ext uri="{FF2B5EF4-FFF2-40B4-BE49-F238E27FC236}">
                      <a16:creationId xmlns:a16="http://schemas.microsoft.com/office/drawing/2014/main" id="{842C9136-9E8F-1EE6-E94A-6B8DF1E33EF0}"/>
                    </a:ext>
                  </a:extLst>
                </p:cNvPr>
                <p:cNvSpPr/>
                <p:nvPr/>
              </p:nvSpPr>
              <p:spPr>
                <a:xfrm rot="18900000">
                  <a:off x="576625" y="5173228"/>
                  <a:ext cx="399302" cy="154782"/>
                </a:xfrm>
                <a:prstGeom prst="roundRect">
                  <a:avLst>
                    <a:gd name="adj" fmla="val 50000"/>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solidFill>
                      <a:schemeClr val="tx1"/>
                    </a:solidFill>
                  </a:endParaRPr>
                </a:p>
              </p:txBody>
            </p:sp>
          </p:grpSp>
        </p:grpSp>
      </p:grpSp>
      <p:grpSp>
        <p:nvGrpSpPr>
          <p:cNvPr id="387" name="Group 386">
            <a:extLst>
              <a:ext uri="{FF2B5EF4-FFF2-40B4-BE49-F238E27FC236}">
                <a16:creationId xmlns:a16="http://schemas.microsoft.com/office/drawing/2014/main" id="{12C44459-E57A-B014-756E-E8166687439A}"/>
              </a:ext>
            </a:extLst>
          </p:cNvPr>
          <p:cNvGrpSpPr/>
          <p:nvPr/>
        </p:nvGrpSpPr>
        <p:grpSpPr>
          <a:xfrm>
            <a:off x="709633" y="1717181"/>
            <a:ext cx="2476456" cy="1131254"/>
            <a:chOff x="709633" y="1717181"/>
            <a:chExt cx="2476456" cy="1131254"/>
          </a:xfrm>
        </p:grpSpPr>
        <p:grpSp>
          <p:nvGrpSpPr>
            <p:cNvPr id="35" name="Gruppieren 34">
              <a:extLst>
                <a:ext uri="{FF2B5EF4-FFF2-40B4-BE49-F238E27FC236}">
                  <a16:creationId xmlns:a16="http://schemas.microsoft.com/office/drawing/2014/main" id="{8F3E299B-D615-03A0-C3F1-DDFF8C6DC3E0}"/>
                </a:ext>
              </a:extLst>
            </p:cNvPr>
            <p:cNvGrpSpPr/>
            <p:nvPr/>
          </p:nvGrpSpPr>
          <p:grpSpPr>
            <a:xfrm>
              <a:off x="709633" y="1717181"/>
              <a:ext cx="2452667" cy="1131254"/>
              <a:chOff x="1092201" y="1595149"/>
              <a:chExt cx="2378475" cy="1097034"/>
            </a:xfrm>
          </p:grpSpPr>
          <p:sp>
            <p:nvSpPr>
              <p:cNvPr id="48" name="Textplatzhalter 5">
                <a:extLst>
                  <a:ext uri="{FF2B5EF4-FFF2-40B4-BE49-F238E27FC236}">
                    <a16:creationId xmlns:a16="http://schemas.microsoft.com/office/drawing/2014/main" id="{DEDB8180-EBDE-0825-D093-44D8EE4A343C}"/>
                  </a:ext>
                </a:extLst>
              </p:cNvPr>
              <p:cNvSpPr txBox="1">
                <a:spLocks/>
              </p:cNvSpPr>
              <p:nvPr/>
            </p:nvSpPr>
            <p:spPr>
              <a:xfrm>
                <a:off x="1092201" y="2080327"/>
                <a:ext cx="2345162" cy="611856"/>
              </a:xfrm>
              <a:prstGeom prst="rect">
                <a:avLst/>
              </a:prstGeom>
            </p:spPr>
            <p:txBody>
              <a:bodyPr vert="horz" wrap="square" lIns="0" tIns="0" rIns="0" bIns="0" rtlCol="0">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pPr marL="144000" marR="0" lvl="1" indent="-144000" algn="l" defTabSz="914400" rtl="0" eaLnBrk="1" fontAlgn="auto" latinLnBrk="0" hangingPunct="1">
                  <a:lnSpc>
                    <a:spcPct val="100000"/>
                  </a:lnSpc>
                  <a:spcBef>
                    <a:spcPts val="325"/>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Public Sans Medium" pitchFamily="2" charset="0"/>
                  </a:rPr>
                  <a:t>Urban Planning</a:t>
                </a:r>
              </a:p>
              <a:p>
                <a:pPr marL="144000" marR="0" lvl="1" indent="-144000" algn="l" defTabSz="914400" rtl="0" eaLnBrk="1" fontAlgn="auto" latinLnBrk="0" hangingPunct="1">
                  <a:lnSpc>
                    <a:spcPct val="100000"/>
                  </a:lnSpc>
                  <a:spcBef>
                    <a:spcPts val="325"/>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Public Sans Medium" pitchFamily="2" charset="0"/>
                  </a:rPr>
                  <a:t>Sustainable Agriculture</a:t>
                </a:r>
              </a:p>
              <a:p>
                <a:pPr marL="144000" marR="0" lvl="1" indent="-144000" algn="l" defTabSz="914400" rtl="0" eaLnBrk="1" fontAlgn="auto" latinLnBrk="0" hangingPunct="1">
                  <a:lnSpc>
                    <a:spcPct val="100000"/>
                  </a:lnSpc>
                  <a:spcBef>
                    <a:spcPts val="325"/>
                  </a:spcBef>
                  <a:spcAft>
                    <a:spcPts val="0"/>
                  </a:spcAft>
                  <a:buClrTx/>
                  <a:buSzTx/>
                  <a:buFont typeface="Arial" panose="020B0604020202020204" pitchFamily="34" charset="0"/>
                  <a:buChar char="•"/>
                  <a:tabLst/>
                  <a:defRPr/>
                </a:pPr>
                <a:r>
                  <a:rPr lang="en-US" sz="1200" dirty="0">
                    <a:solidFill>
                      <a:srgbClr val="000000"/>
                    </a:solidFill>
                    <a:latin typeface="Public Sans Medium" pitchFamily="2" charset="0"/>
                  </a:rPr>
                  <a:t>Disaster Management</a:t>
                </a:r>
                <a:endParaRPr kumimoji="0" lang="en-US" sz="1200" b="0" i="0" u="none" strike="noStrike" kern="1200" cap="none" spc="0" normalizeH="0" baseline="0" noProof="0" dirty="0">
                  <a:ln>
                    <a:noFill/>
                  </a:ln>
                  <a:solidFill>
                    <a:srgbClr val="000000"/>
                  </a:solidFill>
                  <a:effectLst/>
                  <a:uLnTx/>
                  <a:uFillTx/>
                  <a:latin typeface="Public Sans Medium" pitchFamily="2" charset="0"/>
                </a:endParaRPr>
              </a:p>
            </p:txBody>
          </p:sp>
          <p:cxnSp>
            <p:nvCxnSpPr>
              <p:cNvPr id="49" name="Gerader Verbinder 48">
                <a:extLst>
                  <a:ext uri="{FF2B5EF4-FFF2-40B4-BE49-F238E27FC236}">
                    <a16:creationId xmlns:a16="http://schemas.microsoft.com/office/drawing/2014/main" id="{241E5E1A-182F-814B-EDB8-D80021D94A25}"/>
                  </a:ext>
                </a:extLst>
              </p:cNvPr>
              <p:cNvCxnSpPr>
                <a:cxnSpLocks/>
              </p:cNvCxnSpPr>
              <p:nvPr/>
            </p:nvCxnSpPr>
            <p:spPr>
              <a:xfrm>
                <a:off x="1092201" y="1915235"/>
                <a:ext cx="2378475" cy="0"/>
              </a:xfrm>
              <a:prstGeom prst="line">
                <a:avLst/>
              </a:prstGeom>
              <a:noFill/>
              <a:ln w="28575" cap="flat" cmpd="sng" algn="ctr">
                <a:solidFill>
                  <a:srgbClr val="000000"/>
                </a:solidFill>
                <a:prstDash val="solid"/>
              </a:ln>
              <a:effectLst/>
            </p:spPr>
          </p:cxnSp>
          <p:sp>
            <p:nvSpPr>
              <p:cNvPr id="50" name="Textplatzhalter 5">
                <a:extLst>
                  <a:ext uri="{FF2B5EF4-FFF2-40B4-BE49-F238E27FC236}">
                    <a16:creationId xmlns:a16="http://schemas.microsoft.com/office/drawing/2014/main" id="{27D19B25-B71D-280A-4064-C1AD16D6E37D}"/>
                  </a:ext>
                </a:extLst>
              </p:cNvPr>
              <p:cNvSpPr txBox="1">
                <a:spLocks/>
              </p:cNvSpPr>
              <p:nvPr/>
            </p:nvSpPr>
            <p:spPr>
              <a:xfrm>
                <a:off x="1092201" y="1595149"/>
                <a:ext cx="2213216" cy="268620"/>
              </a:xfrm>
              <a:prstGeom prst="rect">
                <a:avLst/>
              </a:prstGeom>
            </p:spPr>
            <p:txBody>
              <a:bodyPr vert="horz" wrap="square" lIns="0" tIns="0" rIns="0" bIns="0" rtlCol="0" anchor="b">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800" b="1" i="0" u="none" strike="noStrike" kern="1200" cap="none" spc="0" normalizeH="0" baseline="0" noProof="0">
                    <a:ln>
                      <a:noFill/>
                    </a:ln>
                    <a:solidFill>
                      <a:srgbClr val="000000"/>
                    </a:solidFill>
                    <a:effectLst/>
                    <a:uLnTx/>
                    <a:uFillTx/>
                    <a:latin typeface="Public Sans Medium" pitchFamily="2" charset="0"/>
                  </a:rPr>
                  <a:t>Application</a:t>
                </a:r>
              </a:p>
            </p:txBody>
          </p:sp>
        </p:grpSp>
        <p:grpSp>
          <p:nvGrpSpPr>
            <p:cNvPr id="277" name="Gruppieren 13">
              <a:extLst>
                <a:ext uri="{FF2B5EF4-FFF2-40B4-BE49-F238E27FC236}">
                  <a16:creationId xmlns:a16="http://schemas.microsoft.com/office/drawing/2014/main" id="{C2E93F96-33B4-2598-E5EB-0E5575C70577}"/>
                </a:ext>
              </a:extLst>
            </p:cNvPr>
            <p:cNvGrpSpPr/>
            <p:nvPr/>
          </p:nvGrpSpPr>
          <p:grpSpPr>
            <a:xfrm>
              <a:off x="2782734" y="1749944"/>
              <a:ext cx="403355" cy="403355"/>
              <a:chOff x="6213270" y="1509263"/>
              <a:chExt cx="720000" cy="720000"/>
            </a:xfrm>
          </p:grpSpPr>
          <p:sp>
            <p:nvSpPr>
              <p:cNvPr id="278" name="Ellipse 75">
                <a:extLst>
                  <a:ext uri="{FF2B5EF4-FFF2-40B4-BE49-F238E27FC236}">
                    <a16:creationId xmlns:a16="http://schemas.microsoft.com/office/drawing/2014/main" id="{23A9B322-9026-8174-CABA-76DB69D9069B}"/>
                  </a:ext>
                </a:extLst>
              </p:cNvPr>
              <p:cNvSpPr/>
              <p:nvPr/>
            </p:nvSpPr>
            <p:spPr>
              <a:xfrm>
                <a:off x="6213270" y="1509263"/>
                <a:ext cx="720000" cy="720000"/>
              </a:xfrm>
              <a:prstGeom prst="ellipse">
                <a:avLst/>
              </a:prstGeom>
              <a:solidFill>
                <a:srgbClr val="E4002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36000" rIns="91440" bIns="0" numCol="1" spcCol="0" rtlCol="0" fromWordArt="0" anchor="ctr" anchorCtr="0" forceAA="0" compatLnSpc="1">
                <a:prstTxWarp prst="textNoShape">
                  <a:avLst/>
                </a:prstTxWarp>
                <a:noAutofit/>
              </a:bodyPr>
              <a:lstStyle/>
              <a:p>
                <a:pPr algn="ctr"/>
                <a:endParaRPr lang="de-DE" sz="1600">
                  <a:solidFill>
                    <a:schemeClr val="tx1"/>
                  </a:solidFill>
                </a:endParaRPr>
              </a:p>
            </p:txBody>
          </p:sp>
          <p:grpSp>
            <p:nvGrpSpPr>
              <p:cNvPr id="279" name="Group 11">
                <a:extLst>
                  <a:ext uri="{FF2B5EF4-FFF2-40B4-BE49-F238E27FC236}">
                    <a16:creationId xmlns:a16="http://schemas.microsoft.com/office/drawing/2014/main" id="{A72821D8-2668-D3AA-DE4D-7AA970D0703A}"/>
                  </a:ext>
                </a:extLst>
              </p:cNvPr>
              <p:cNvGrpSpPr>
                <a:grpSpLocks noChangeAspect="1"/>
              </p:cNvGrpSpPr>
              <p:nvPr/>
            </p:nvGrpSpPr>
            <p:grpSpPr bwMode="auto">
              <a:xfrm>
                <a:off x="6317052" y="1619562"/>
                <a:ext cx="512436" cy="528608"/>
                <a:chOff x="2865" y="1897"/>
                <a:chExt cx="507" cy="523"/>
              </a:xfrm>
              <a:solidFill>
                <a:schemeClr val="bg1"/>
              </a:solidFill>
            </p:grpSpPr>
            <p:sp>
              <p:nvSpPr>
                <p:cNvPr id="280" name="Freeform 12">
                  <a:extLst>
                    <a:ext uri="{FF2B5EF4-FFF2-40B4-BE49-F238E27FC236}">
                      <a16:creationId xmlns:a16="http://schemas.microsoft.com/office/drawing/2014/main" id="{7E401B66-B9BD-C6F2-2C7C-B8C3CF663DE4}"/>
                    </a:ext>
                  </a:extLst>
                </p:cNvPr>
                <p:cNvSpPr>
                  <a:spLocks/>
                </p:cNvSpPr>
                <p:nvPr/>
              </p:nvSpPr>
              <p:spPr bwMode="auto">
                <a:xfrm>
                  <a:off x="2865" y="1987"/>
                  <a:ext cx="339" cy="127"/>
                </a:xfrm>
                <a:custGeom>
                  <a:avLst/>
                  <a:gdLst>
                    <a:gd name="T0" fmla="*/ 2 w 125"/>
                    <a:gd name="T1" fmla="*/ 17 h 47"/>
                    <a:gd name="T2" fmla="*/ 16 w 125"/>
                    <a:gd name="T3" fmla="*/ 3 h 47"/>
                    <a:gd name="T4" fmla="*/ 23 w 125"/>
                    <a:gd name="T5" fmla="*/ 0 h 47"/>
                    <a:gd name="T6" fmla="*/ 23 w 125"/>
                    <a:gd name="T7" fmla="*/ 0 h 47"/>
                    <a:gd name="T8" fmla="*/ 24 w 125"/>
                    <a:gd name="T9" fmla="*/ 0 h 47"/>
                    <a:gd name="T10" fmla="*/ 115 w 125"/>
                    <a:gd name="T11" fmla="*/ 0 h 47"/>
                    <a:gd name="T12" fmla="*/ 115 w 125"/>
                    <a:gd name="T13" fmla="*/ 0 h 47"/>
                    <a:gd name="T14" fmla="*/ 125 w 125"/>
                    <a:gd name="T15" fmla="*/ 9 h 47"/>
                    <a:gd name="T16" fmla="*/ 125 w 125"/>
                    <a:gd name="T17" fmla="*/ 38 h 47"/>
                    <a:gd name="T18" fmla="*/ 116 w 125"/>
                    <a:gd name="T19" fmla="*/ 47 h 47"/>
                    <a:gd name="T20" fmla="*/ 24 w 125"/>
                    <a:gd name="T21" fmla="*/ 47 h 47"/>
                    <a:gd name="T22" fmla="*/ 24 w 125"/>
                    <a:gd name="T23" fmla="*/ 47 h 47"/>
                    <a:gd name="T24" fmla="*/ 23 w 125"/>
                    <a:gd name="T25" fmla="*/ 47 h 47"/>
                    <a:gd name="T26" fmla="*/ 16 w 125"/>
                    <a:gd name="T27" fmla="*/ 44 h 47"/>
                    <a:gd name="T28" fmla="*/ 2 w 125"/>
                    <a:gd name="T29" fmla="*/ 30 h 47"/>
                    <a:gd name="T30" fmla="*/ 0 w 125"/>
                    <a:gd name="T31" fmla="*/ 24 h 47"/>
                    <a:gd name="T32" fmla="*/ 2 w 125"/>
                    <a:gd name="T33" fmla="*/ 1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5" h="47">
                      <a:moveTo>
                        <a:pt x="2" y="17"/>
                      </a:moveTo>
                      <a:cubicBezTo>
                        <a:pt x="16" y="3"/>
                        <a:pt x="16" y="3"/>
                        <a:pt x="16" y="3"/>
                      </a:cubicBezTo>
                      <a:cubicBezTo>
                        <a:pt x="18" y="1"/>
                        <a:pt x="20" y="0"/>
                        <a:pt x="23" y="0"/>
                      </a:cubicBezTo>
                      <a:cubicBezTo>
                        <a:pt x="23" y="0"/>
                        <a:pt x="23" y="0"/>
                        <a:pt x="23" y="0"/>
                      </a:cubicBezTo>
                      <a:cubicBezTo>
                        <a:pt x="24" y="0"/>
                        <a:pt x="24" y="0"/>
                        <a:pt x="24" y="0"/>
                      </a:cubicBezTo>
                      <a:cubicBezTo>
                        <a:pt x="115" y="0"/>
                        <a:pt x="115" y="0"/>
                        <a:pt x="115" y="0"/>
                      </a:cubicBezTo>
                      <a:cubicBezTo>
                        <a:pt x="115" y="0"/>
                        <a:pt x="115" y="0"/>
                        <a:pt x="115" y="0"/>
                      </a:cubicBezTo>
                      <a:cubicBezTo>
                        <a:pt x="120" y="0"/>
                        <a:pt x="125" y="4"/>
                        <a:pt x="125" y="9"/>
                      </a:cubicBezTo>
                      <a:cubicBezTo>
                        <a:pt x="125" y="38"/>
                        <a:pt x="125" y="38"/>
                        <a:pt x="125" y="38"/>
                      </a:cubicBezTo>
                      <a:cubicBezTo>
                        <a:pt x="125" y="43"/>
                        <a:pt x="121" y="47"/>
                        <a:pt x="116" y="47"/>
                      </a:cubicBezTo>
                      <a:cubicBezTo>
                        <a:pt x="24" y="47"/>
                        <a:pt x="24" y="47"/>
                        <a:pt x="24" y="47"/>
                      </a:cubicBezTo>
                      <a:cubicBezTo>
                        <a:pt x="24" y="47"/>
                        <a:pt x="24" y="47"/>
                        <a:pt x="24" y="47"/>
                      </a:cubicBezTo>
                      <a:cubicBezTo>
                        <a:pt x="24" y="47"/>
                        <a:pt x="23" y="47"/>
                        <a:pt x="23" y="47"/>
                      </a:cubicBezTo>
                      <a:cubicBezTo>
                        <a:pt x="21" y="47"/>
                        <a:pt x="18" y="46"/>
                        <a:pt x="16" y="44"/>
                      </a:cubicBezTo>
                      <a:cubicBezTo>
                        <a:pt x="2" y="30"/>
                        <a:pt x="2" y="30"/>
                        <a:pt x="2" y="30"/>
                      </a:cubicBezTo>
                      <a:cubicBezTo>
                        <a:pt x="1" y="29"/>
                        <a:pt x="0" y="26"/>
                        <a:pt x="0" y="24"/>
                      </a:cubicBezTo>
                      <a:cubicBezTo>
                        <a:pt x="0" y="21"/>
                        <a:pt x="1" y="19"/>
                        <a:pt x="2"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1" name="Freeform 13">
                  <a:extLst>
                    <a:ext uri="{FF2B5EF4-FFF2-40B4-BE49-F238E27FC236}">
                      <a16:creationId xmlns:a16="http://schemas.microsoft.com/office/drawing/2014/main" id="{EEEA9A49-ED5C-8E19-1FCF-6A228FDB7B56}"/>
                    </a:ext>
                  </a:extLst>
                </p:cNvPr>
                <p:cNvSpPr>
                  <a:spLocks/>
                </p:cNvSpPr>
                <p:nvPr/>
              </p:nvSpPr>
              <p:spPr bwMode="auto">
                <a:xfrm>
                  <a:off x="3085" y="2260"/>
                  <a:ext cx="65" cy="160"/>
                </a:xfrm>
                <a:custGeom>
                  <a:avLst/>
                  <a:gdLst>
                    <a:gd name="T0" fmla="*/ 0 w 24"/>
                    <a:gd name="T1" fmla="*/ 0 h 59"/>
                    <a:gd name="T2" fmla="*/ 0 w 24"/>
                    <a:gd name="T3" fmla="*/ 47 h 59"/>
                    <a:gd name="T4" fmla="*/ 12 w 24"/>
                    <a:gd name="T5" fmla="*/ 59 h 59"/>
                    <a:gd name="T6" fmla="*/ 24 w 24"/>
                    <a:gd name="T7" fmla="*/ 47 h 59"/>
                    <a:gd name="T8" fmla="*/ 24 w 24"/>
                    <a:gd name="T9" fmla="*/ 0 h 59"/>
                    <a:gd name="T10" fmla="*/ 0 w 24"/>
                    <a:gd name="T11" fmla="*/ 0 h 59"/>
                  </a:gdLst>
                  <a:ahLst/>
                  <a:cxnLst>
                    <a:cxn ang="0">
                      <a:pos x="T0" y="T1"/>
                    </a:cxn>
                    <a:cxn ang="0">
                      <a:pos x="T2" y="T3"/>
                    </a:cxn>
                    <a:cxn ang="0">
                      <a:pos x="T4" y="T5"/>
                    </a:cxn>
                    <a:cxn ang="0">
                      <a:pos x="T6" y="T7"/>
                    </a:cxn>
                    <a:cxn ang="0">
                      <a:pos x="T8" y="T9"/>
                    </a:cxn>
                    <a:cxn ang="0">
                      <a:pos x="T10" y="T11"/>
                    </a:cxn>
                  </a:cxnLst>
                  <a:rect l="0" t="0" r="r" b="b"/>
                  <a:pathLst>
                    <a:path w="24" h="59">
                      <a:moveTo>
                        <a:pt x="0" y="0"/>
                      </a:moveTo>
                      <a:cubicBezTo>
                        <a:pt x="0" y="47"/>
                        <a:pt x="0" y="47"/>
                        <a:pt x="0" y="47"/>
                      </a:cubicBezTo>
                      <a:cubicBezTo>
                        <a:pt x="0" y="54"/>
                        <a:pt x="6" y="59"/>
                        <a:pt x="12" y="59"/>
                      </a:cubicBezTo>
                      <a:cubicBezTo>
                        <a:pt x="19" y="59"/>
                        <a:pt x="24" y="54"/>
                        <a:pt x="24" y="47"/>
                      </a:cubicBezTo>
                      <a:cubicBezTo>
                        <a:pt x="24" y="0"/>
                        <a:pt x="24" y="0"/>
                        <a:pt x="24"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2" name="Freeform 14">
                  <a:extLst>
                    <a:ext uri="{FF2B5EF4-FFF2-40B4-BE49-F238E27FC236}">
                      <a16:creationId xmlns:a16="http://schemas.microsoft.com/office/drawing/2014/main" id="{22552337-20FC-D565-54C8-F06AC0AFF7F9}"/>
                    </a:ext>
                  </a:extLst>
                </p:cNvPr>
                <p:cNvSpPr>
                  <a:spLocks/>
                </p:cNvSpPr>
                <p:nvPr/>
              </p:nvSpPr>
              <p:spPr bwMode="auto">
                <a:xfrm>
                  <a:off x="3033" y="2108"/>
                  <a:ext cx="339" cy="125"/>
                </a:xfrm>
                <a:custGeom>
                  <a:avLst/>
                  <a:gdLst>
                    <a:gd name="T0" fmla="*/ 122 w 125"/>
                    <a:gd name="T1" fmla="*/ 17 h 46"/>
                    <a:gd name="T2" fmla="*/ 109 w 125"/>
                    <a:gd name="T3" fmla="*/ 3 h 46"/>
                    <a:gd name="T4" fmla="*/ 102 w 125"/>
                    <a:gd name="T5" fmla="*/ 0 h 46"/>
                    <a:gd name="T6" fmla="*/ 101 w 125"/>
                    <a:gd name="T7" fmla="*/ 0 h 46"/>
                    <a:gd name="T8" fmla="*/ 101 w 125"/>
                    <a:gd name="T9" fmla="*/ 0 h 46"/>
                    <a:gd name="T10" fmla="*/ 71 w 125"/>
                    <a:gd name="T11" fmla="*/ 0 h 46"/>
                    <a:gd name="T12" fmla="*/ 54 w 125"/>
                    <a:gd name="T13" fmla="*/ 12 h 46"/>
                    <a:gd name="T14" fmla="*/ 54 w 125"/>
                    <a:gd name="T15" fmla="*/ 12 h 46"/>
                    <a:gd name="T16" fmla="*/ 0 w 125"/>
                    <a:gd name="T17" fmla="*/ 12 h 46"/>
                    <a:gd name="T18" fmla="*/ 0 w 125"/>
                    <a:gd name="T19" fmla="*/ 37 h 46"/>
                    <a:gd name="T20" fmla="*/ 9 w 125"/>
                    <a:gd name="T21" fmla="*/ 46 h 46"/>
                    <a:gd name="T22" fmla="*/ 101 w 125"/>
                    <a:gd name="T23" fmla="*/ 46 h 46"/>
                    <a:gd name="T24" fmla="*/ 101 w 125"/>
                    <a:gd name="T25" fmla="*/ 46 h 46"/>
                    <a:gd name="T26" fmla="*/ 102 w 125"/>
                    <a:gd name="T27" fmla="*/ 46 h 46"/>
                    <a:gd name="T28" fmla="*/ 108 w 125"/>
                    <a:gd name="T29" fmla="*/ 44 h 46"/>
                    <a:gd name="T30" fmla="*/ 122 w 125"/>
                    <a:gd name="T31" fmla="*/ 30 h 46"/>
                    <a:gd name="T32" fmla="*/ 125 w 125"/>
                    <a:gd name="T33" fmla="*/ 23 h 46"/>
                    <a:gd name="T34" fmla="*/ 122 w 125"/>
                    <a:gd name="T35" fmla="*/ 1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5" h="46">
                      <a:moveTo>
                        <a:pt x="122" y="17"/>
                      </a:moveTo>
                      <a:cubicBezTo>
                        <a:pt x="109" y="3"/>
                        <a:pt x="109" y="3"/>
                        <a:pt x="109" y="3"/>
                      </a:cubicBezTo>
                      <a:cubicBezTo>
                        <a:pt x="107" y="1"/>
                        <a:pt x="104" y="0"/>
                        <a:pt x="102" y="0"/>
                      </a:cubicBezTo>
                      <a:cubicBezTo>
                        <a:pt x="102" y="0"/>
                        <a:pt x="102" y="0"/>
                        <a:pt x="101" y="0"/>
                      </a:cubicBezTo>
                      <a:cubicBezTo>
                        <a:pt x="101" y="0"/>
                        <a:pt x="101" y="0"/>
                        <a:pt x="101" y="0"/>
                      </a:cubicBezTo>
                      <a:cubicBezTo>
                        <a:pt x="71" y="0"/>
                        <a:pt x="71" y="0"/>
                        <a:pt x="71" y="0"/>
                      </a:cubicBezTo>
                      <a:cubicBezTo>
                        <a:pt x="69" y="7"/>
                        <a:pt x="62" y="12"/>
                        <a:pt x="54" y="12"/>
                      </a:cubicBezTo>
                      <a:cubicBezTo>
                        <a:pt x="54" y="12"/>
                        <a:pt x="54" y="12"/>
                        <a:pt x="54" y="12"/>
                      </a:cubicBezTo>
                      <a:cubicBezTo>
                        <a:pt x="0" y="12"/>
                        <a:pt x="0" y="12"/>
                        <a:pt x="0" y="12"/>
                      </a:cubicBezTo>
                      <a:cubicBezTo>
                        <a:pt x="0" y="37"/>
                        <a:pt x="0" y="37"/>
                        <a:pt x="0" y="37"/>
                      </a:cubicBezTo>
                      <a:cubicBezTo>
                        <a:pt x="0" y="42"/>
                        <a:pt x="4" y="46"/>
                        <a:pt x="9" y="46"/>
                      </a:cubicBezTo>
                      <a:cubicBezTo>
                        <a:pt x="101" y="46"/>
                        <a:pt x="101" y="46"/>
                        <a:pt x="101" y="46"/>
                      </a:cubicBezTo>
                      <a:cubicBezTo>
                        <a:pt x="101" y="46"/>
                        <a:pt x="101" y="46"/>
                        <a:pt x="101" y="46"/>
                      </a:cubicBezTo>
                      <a:cubicBezTo>
                        <a:pt x="101" y="46"/>
                        <a:pt x="101" y="46"/>
                        <a:pt x="102" y="46"/>
                      </a:cubicBezTo>
                      <a:cubicBezTo>
                        <a:pt x="104" y="46"/>
                        <a:pt x="107" y="45"/>
                        <a:pt x="108" y="44"/>
                      </a:cubicBezTo>
                      <a:cubicBezTo>
                        <a:pt x="122" y="30"/>
                        <a:pt x="122" y="30"/>
                        <a:pt x="122" y="30"/>
                      </a:cubicBezTo>
                      <a:cubicBezTo>
                        <a:pt x="124" y="28"/>
                        <a:pt x="125" y="26"/>
                        <a:pt x="125" y="23"/>
                      </a:cubicBezTo>
                      <a:cubicBezTo>
                        <a:pt x="125" y="21"/>
                        <a:pt x="124" y="18"/>
                        <a:pt x="122"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3" name="Freeform 15">
                  <a:extLst>
                    <a:ext uri="{FF2B5EF4-FFF2-40B4-BE49-F238E27FC236}">
                      <a16:creationId xmlns:a16="http://schemas.microsoft.com/office/drawing/2014/main" id="{EC5404D4-BDEA-6AC5-73EC-198800405EF1}"/>
                    </a:ext>
                  </a:extLst>
                </p:cNvPr>
                <p:cNvSpPr>
                  <a:spLocks/>
                </p:cNvSpPr>
                <p:nvPr/>
              </p:nvSpPr>
              <p:spPr bwMode="auto">
                <a:xfrm>
                  <a:off x="3085" y="1897"/>
                  <a:ext cx="65" cy="62"/>
                </a:xfrm>
                <a:custGeom>
                  <a:avLst/>
                  <a:gdLst>
                    <a:gd name="T0" fmla="*/ 24 w 24"/>
                    <a:gd name="T1" fmla="*/ 12 h 23"/>
                    <a:gd name="T2" fmla="*/ 12 w 24"/>
                    <a:gd name="T3" fmla="*/ 0 h 23"/>
                    <a:gd name="T4" fmla="*/ 0 w 24"/>
                    <a:gd name="T5" fmla="*/ 12 h 23"/>
                    <a:gd name="T6" fmla="*/ 0 w 24"/>
                    <a:gd name="T7" fmla="*/ 23 h 23"/>
                    <a:gd name="T8" fmla="*/ 24 w 24"/>
                    <a:gd name="T9" fmla="*/ 23 h 23"/>
                    <a:gd name="T10" fmla="*/ 24 w 24"/>
                    <a:gd name="T11" fmla="*/ 12 h 23"/>
                  </a:gdLst>
                  <a:ahLst/>
                  <a:cxnLst>
                    <a:cxn ang="0">
                      <a:pos x="T0" y="T1"/>
                    </a:cxn>
                    <a:cxn ang="0">
                      <a:pos x="T2" y="T3"/>
                    </a:cxn>
                    <a:cxn ang="0">
                      <a:pos x="T4" y="T5"/>
                    </a:cxn>
                    <a:cxn ang="0">
                      <a:pos x="T6" y="T7"/>
                    </a:cxn>
                    <a:cxn ang="0">
                      <a:pos x="T8" y="T9"/>
                    </a:cxn>
                    <a:cxn ang="0">
                      <a:pos x="T10" y="T11"/>
                    </a:cxn>
                  </a:cxnLst>
                  <a:rect l="0" t="0" r="r" b="b"/>
                  <a:pathLst>
                    <a:path w="24" h="23">
                      <a:moveTo>
                        <a:pt x="24" y="12"/>
                      </a:moveTo>
                      <a:cubicBezTo>
                        <a:pt x="24" y="5"/>
                        <a:pt x="19" y="0"/>
                        <a:pt x="12" y="0"/>
                      </a:cubicBezTo>
                      <a:cubicBezTo>
                        <a:pt x="6" y="0"/>
                        <a:pt x="0" y="5"/>
                        <a:pt x="0" y="12"/>
                      </a:cubicBezTo>
                      <a:cubicBezTo>
                        <a:pt x="0" y="23"/>
                        <a:pt x="0" y="23"/>
                        <a:pt x="0" y="23"/>
                      </a:cubicBezTo>
                      <a:cubicBezTo>
                        <a:pt x="24" y="23"/>
                        <a:pt x="24" y="23"/>
                        <a:pt x="24" y="23"/>
                      </a:cubicBezTo>
                      <a:lnTo>
                        <a:pt x="2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grpSp>
      <p:grpSp>
        <p:nvGrpSpPr>
          <p:cNvPr id="36" name="Gruppieren 35">
            <a:extLst>
              <a:ext uri="{FF2B5EF4-FFF2-40B4-BE49-F238E27FC236}">
                <a16:creationId xmlns:a16="http://schemas.microsoft.com/office/drawing/2014/main" id="{1D19A07D-B8FE-3B0C-D8A0-6F50FB262CF0}"/>
              </a:ext>
            </a:extLst>
          </p:cNvPr>
          <p:cNvGrpSpPr/>
          <p:nvPr/>
        </p:nvGrpSpPr>
        <p:grpSpPr>
          <a:xfrm>
            <a:off x="3667253" y="1717180"/>
            <a:ext cx="2507304" cy="908116"/>
            <a:chOff x="3690329" y="1595149"/>
            <a:chExt cx="2431459" cy="880646"/>
          </a:xfrm>
        </p:grpSpPr>
        <p:sp>
          <p:nvSpPr>
            <p:cNvPr id="45" name="Textplatzhalter 5">
              <a:extLst>
                <a:ext uri="{FF2B5EF4-FFF2-40B4-BE49-F238E27FC236}">
                  <a16:creationId xmlns:a16="http://schemas.microsoft.com/office/drawing/2014/main" id="{FD351C97-4BD4-143F-D4A1-49C0B0F0C1EA}"/>
                </a:ext>
              </a:extLst>
            </p:cNvPr>
            <p:cNvSpPr txBox="1">
              <a:spLocks/>
            </p:cNvSpPr>
            <p:nvPr/>
          </p:nvSpPr>
          <p:spPr>
            <a:xfrm>
              <a:off x="3690329" y="2080327"/>
              <a:ext cx="2431459" cy="395468"/>
            </a:xfrm>
            <a:prstGeom prst="rect">
              <a:avLst/>
            </a:prstGeom>
          </p:spPr>
          <p:txBody>
            <a:bodyPr vert="horz" wrap="square" lIns="0" tIns="0" rIns="0" bIns="0" rtlCol="0">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pPr marL="144000" marR="0" lvl="1" indent="-144000" algn="l" defTabSz="914400" rtl="0" eaLnBrk="1" fontAlgn="auto" latinLnBrk="0" hangingPunct="1">
                <a:lnSpc>
                  <a:spcPct val="100000"/>
                </a:lnSpc>
                <a:spcBef>
                  <a:spcPts val="325"/>
                </a:spcBef>
                <a:spcAft>
                  <a:spcPts val="0"/>
                </a:spcAft>
                <a:buClrTx/>
                <a:buSzTx/>
                <a:buFont typeface="Arial" panose="020B0604020202020204" pitchFamily="34" charset="0"/>
                <a:buChar char="•"/>
                <a:tabLst/>
                <a:defRPr/>
              </a:pPr>
              <a:r>
                <a:rPr lang="en-US" sz="1200" dirty="0">
                  <a:solidFill>
                    <a:srgbClr val="000000"/>
                  </a:solidFill>
                  <a:latin typeface="Public Sans Medium" pitchFamily="2" charset="0"/>
                </a:rPr>
                <a:t>Carbon Emissions</a:t>
              </a:r>
            </a:p>
            <a:p>
              <a:pPr marL="144000" marR="0" lvl="1" indent="-144000" algn="l" defTabSz="914400" rtl="0" eaLnBrk="1" fontAlgn="auto" latinLnBrk="0" hangingPunct="1">
                <a:lnSpc>
                  <a:spcPct val="100000"/>
                </a:lnSpc>
                <a:spcBef>
                  <a:spcPts val="325"/>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Public Sans Medium" pitchFamily="2" charset="0"/>
                </a:rPr>
                <a:t>Air Quality</a:t>
              </a:r>
              <a:endParaRPr lang="en-US" sz="1200" dirty="0">
                <a:solidFill>
                  <a:srgbClr val="000000"/>
                </a:solidFill>
                <a:latin typeface="Public Sans Medium" pitchFamily="2" charset="0"/>
              </a:endParaRPr>
            </a:p>
          </p:txBody>
        </p:sp>
        <p:cxnSp>
          <p:nvCxnSpPr>
            <p:cNvPr id="46" name="Gerader Verbinder 45">
              <a:extLst>
                <a:ext uri="{FF2B5EF4-FFF2-40B4-BE49-F238E27FC236}">
                  <a16:creationId xmlns:a16="http://schemas.microsoft.com/office/drawing/2014/main" id="{6F76FEED-8AD4-6421-CDAE-2F1A1271BEEE}"/>
                </a:ext>
              </a:extLst>
            </p:cNvPr>
            <p:cNvCxnSpPr/>
            <p:nvPr/>
          </p:nvCxnSpPr>
          <p:spPr>
            <a:xfrm>
              <a:off x="3690329" y="1915235"/>
              <a:ext cx="2213216" cy="0"/>
            </a:xfrm>
            <a:prstGeom prst="line">
              <a:avLst/>
            </a:prstGeom>
            <a:noFill/>
            <a:ln w="28575" cap="flat" cmpd="sng" algn="ctr">
              <a:solidFill>
                <a:srgbClr val="000000"/>
              </a:solidFill>
              <a:prstDash val="solid"/>
            </a:ln>
            <a:effectLst/>
          </p:spPr>
        </p:cxnSp>
        <p:sp>
          <p:nvSpPr>
            <p:cNvPr id="47" name="Textplatzhalter 5">
              <a:extLst>
                <a:ext uri="{FF2B5EF4-FFF2-40B4-BE49-F238E27FC236}">
                  <a16:creationId xmlns:a16="http://schemas.microsoft.com/office/drawing/2014/main" id="{22C16A0E-EC68-4519-4E35-B5CD8C784243}"/>
                </a:ext>
              </a:extLst>
            </p:cNvPr>
            <p:cNvSpPr txBox="1">
              <a:spLocks/>
            </p:cNvSpPr>
            <p:nvPr/>
          </p:nvSpPr>
          <p:spPr>
            <a:xfrm>
              <a:off x="3690329" y="1595149"/>
              <a:ext cx="2213216" cy="268620"/>
            </a:xfrm>
            <a:prstGeom prst="rect">
              <a:avLst/>
            </a:prstGeom>
          </p:spPr>
          <p:txBody>
            <a:bodyPr vert="horz" wrap="square" lIns="0" tIns="0" rIns="0" bIns="0" rtlCol="0" anchor="b">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800" b="1" i="0" u="none" strike="noStrike" kern="1200" cap="none" spc="0" normalizeH="0" baseline="0" noProof="0">
                  <a:ln>
                    <a:noFill/>
                  </a:ln>
                  <a:solidFill>
                    <a:srgbClr val="000000"/>
                  </a:solidFill>
                  <a:effectLst/>
                  <a:uLnTx/>
                  <a:uFillTx/>
                  <a:latin typeface="Public Sans Medium" pitchFamily="2" charset="0"/>
                </a:rPr>
                <a:t>Measurement</a:t>
              </a:r>
            </a:p>
          </p:txBody>
        </p:sp>
      </p:grpSp>
      <p:grpSp>
        <p:nvGrpSpPr>
          <p:cNvPr id="284" name="Gruppieren 31">
            <a:extLst>
              <a:ext uri="{FF2B5EF4-FFF2-40B4-BE49-F238E27FC236}">
                <a16:creationId xmlns:a16="http://schemas.microsoft.com/office/drawing/2014/main" id="{19350D85-9533-D232-8A40-BBE826E25FB2}"/>
              </a:ext>
            </a:extLst>
          </p:cNvPr>
          <p:cNvGrpSpPr/>
          <p:nvPr/>
        </p:nvGrpSpPr>
        <p:grpSpPr>
          <a:xfrm>
            <a:off x="5623696" y="1749944"/>
            <a:ext cx="403355" cy="403355"/>
            <a:chOff x="274230" y="3816816"/>
            <a:chExt cx="720000" cy="720000"/>
          </a:xfrm>
        </p:grpSpPr>
        <p:sp>
          <p:nvSpPr>
            <p:cNvPr id="285" name="Ellipse 82">
              <a:extLst>
                <a:ext uri="{FF2B5EF4-FFF2-40B4-BE49-F238E27FC236}">
                  <a16:creationId xmlns:a16="http://schemas.microsoft.com/office/drawing/2014/main" id="{60A3E727-B163-74B5-EF89-90918FBC4817}"/>
                </a:ext>
              </a:extLst>
            </p:cNvPr>
            <p:cNvSpPr/>
            <p:nvPr/>
          </p:nvSpPr>
          <p:spPr>
            <a:xfrm>
              <a:off x="274230" y="3816816"/>
              <a:ext cx="720000" cy="720000"/>
            </a:xfrm>
            <a:prstGeom prst="ellipse">
              <a:avLst/>
            </a:prstGeom>
            <a:solidFill>
              <a:srgbClr val="E4002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36000" rIns="91440" bIns="0" numCol="1" spcCol="0" rtlCol="0" fromWordArt="0" anchor="ctr" anchorCtr="0" forceAA="0" compatLnSpc="1">
              <a:prstTxWarp prst="textNoShape">
                <a:avLst/>
              </a:prstTxWarp>
              <a:noAutofit/>
            </a:bodyPr>
            <a:lstStyle/>
            <a:p>
              <a:pPr algn="ctr"/>
              <a:endParaRPr lang="de-DE" sz="1600">
                <a:solidFill>
                  <a:schemeClr val="tx1"/>
                </a:solidFill>
              </a:endParaRPr>
            </a:p>
          </p:txBody>
        </p:sp>
        <p:grpSp>
          <p:nvGrpSpPr>
            <p:cNvPr id="286" name="Group 14">
              <a:extLst>
                <a:ext uri="{FF2B5EF4-FFF2-40B4-BE49-F238E27FC236}">
                  <a16:creationId xmlns:a16="http://schemas.microsoft.com/office/drawing/2014/main" id="{4383B28A-5829-AB69-3F98-EBCA8B9CDA78}"/>
                </a:ext>
              </a:extLst>
            </p:cNvPr>
            <p:cNvGrpSpPr>
              <a:grpSpLocks noChangeAspect="1"/>
            </p:cNvGrpSpPr>
            <p:nvPr/>
          </p:nvGrpSpPr>
          <p:grpSpPr bwMode="auto">
            <a:xfrm>
              <a:off x="427271" y="3917557"/>
              <a:ext cx="413919" cy="518519"/>
              <a:chOff x="3208" y="1827"/>
              <a:chExt cx="554" cy="694"/>
            </a:xfrm>
            <a:solidFill>
              <a:schemeClr val="bg1"/>
            </a:solidFill>
          </p:grpSpPr>
          <p:sp>
            <p:nvSpPr>
              <p:cNvPr id="287" name="Freeform 15">
                <a:extLst>
                  <a:ext uri="{FF2B5EF4-FFF2-40B4-BE49-F238E27FC236}">
                    <a16:creationId xmlns:a16="http://schemas.microsoft.com/office/drawing/2014/main" id="{1056CA16-9A72-2974-69ED-2A5D6A5DBA3A}"/>
                  </a:ext>
                </a:extLst>
              </p:cNvPr>
              <p:cNvSpPr>
                <a:spLocks noEditPoints="1"/>
              </p:cNvSpPr>
              <p:nvPr/>
            </p:nvSpPr>
            <p:spPr bwMode="auto">
              <a:xfrm>
                <a:off x="3208" y="1980"/>
                <a:ext cx="546" cy="541"/>
              </a:xfrm>
              <a:custGeom>
                <a:avLst/>
                <a:gdLst>
                  <a:gd name="T0" fmla="*/ 36 w 71"/>
                  <a:gd name="T1" fmla="*/ 0 h 71"/>
                  <a:gd name="T2" fmla="*/ 0 w 71"/>
                  <a:gd name="T3" fmla="*/ 36 h 71"/>
                  <a:gd name="T4" fmla="*/ 36 w 71"/>
                  <a:gd name="T5" fmla="*/ 71 h 71"/>
                  <a:gd name="T6" fmla="*/ 71 w 71"/>
                  <a:gd name="T7" fmla="*/ 36 h 71"/>
                  <a:gd name="T8" fmla="*/ 36 w 71"/>
                  <a:gd name="T9" fmla="*/ 0 h 71"/>
                  <a:gd name="T10" fmla="*/ 36 w 71"/>
                  <a:gd name="T11" fmla="*/ 63 h 71"/>
                  <a:gd name="T12" fmla="*/ 9 w 71"/>
                  <a:gd name="T13" fmla="*/ 36 h 71"/>
                  <a:gd name="T14" fmla="*/ 36 w 71"/>
                  <a:gd name="T15" fmla="*/ 8 h 71"/>
                  <a:gd name="T16" fmla="*/ 63 w 71"/>
                  <a:gd name="T17" fmla="*/ 36 h 71"/>
                  <a:gd name="T18" fmla="*/ 36 w 71"/>
                  <a:gd name="T19" fmla="*/ 6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71">
                    <a:moveTo>
                      <a:pt x="36" y="0"/>
                    </a:moveTo>
                    <a:cubicBezTo>
                      <a:pt x="16" y="0"/>
                      <a:pt x="0" y="16"/>
                      <a:pt x="0" y="36"/>
                    </a:cubicBezTo>
                    <a:cubicBezTo>
                      <a:pt x="0" y="55"/>
                      <a:pt x="16" y="71"/>
                      <a:pt x="36" y="71"/>
                    </a:cubicBezTo>
                    <a:cubicBezTo>
                      <a:pt x="55" y="71"/>
                      <a:pt x="71" y="55"/>
                      <a:pt x="71" y="36"/>
                    </a:cubicBezTo>
                    <a:cubicBezTo>
                      <a:pt x="71" y="16"/>
                      <a:pt x="55" y="0"/>
                      <a:pt x="36" y="0"/>
                    </a:cubicBezTo>
                    <a:close/>
                    <a:moveTo>
                      <a:pt x="36" y="63"/>
                    </a:moveTo>
                    <a:cubicBezTo>
                      <a:pt x="21" y="63"/>
                      <a:pt x="9" y="50"/>
                      <a:pt x="9" y="36"/>
                    </a:cubicBezTo>
                    <a:cubicBezTo>
                      <a:pt x="9" y="21"/>
                      <a:pt x="21" y="8"/>
                      <a:pt x="36" y="8"/>
                    </a:cubicBezTo>
                    <a:cubicBezTo>
                      <a:pt x="51" y="8"/>
                      <a:pt x="63" y="21"/>
                      <a:pt x="63" y="36"/>
                    </a:cubicBezTo>
                    <a:cubicBezTo>
                      <a:pt x="63" y="50"/>
                      <a:pt x="51" y="63"/>
                      <a:pt x="36"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8" name="Freeform 16">
                <a:extLst>
                  <a:ext uri="{FF2B5EF4-FFF2-40B4-BE49-F238E27FC236}">
                    <a16:creationId xmlns:a16="http://schemas.microsoft.com/office/drawing/2014/main" id="{3D965F05-7D2B-B33E-ABE3-9D82C907936E}"/>
                  </a:ext>
                </a:extLst>
              </p:cNvPr>
              <p:cNvSpPr>
                <a:spLocks/>
              </p:cNvSpPr>
              <p:nvPr/>
            </p:nvSpPr>
            <p:spPr bwMode="auto">
              <a:xfrm>
                <a:off x="3392" y="1827"/>
                <a:ext cx="193" cy="122"/>
              </a:xfrm>
              <a:custGeom>
                <a:avLst/>
                <a:gdLst>
                  <a:gd name="T0" fmla="*/ 17 w 25"/>
                  <a:gd name="T1" fmla="*/ 16 h 16"/>
                  <a:gd name="T2" fmla="*/ 17 w 25"/>
                  <a:gd name="T3" fmla="*/ 10 h 16"/>
                  <a:gd name="T4" fmla="*/ 21 w 25"/>
                  <a:gd name="T5" fmla="*/ 10 h 16"/>
                  <a:gd name="T6" fmla="*/ 25 w 25"/>
                  <a:gd name="T7" fmla="*/ 7 h 16"/>
                  <a:gd name="T8" fmla="*/ 25 w 25"/>
                  <a:gd name="T9" fmla="*/ 4 h 16"/>
                  <a:gd name="T10" fmla="*/ 21 w 25"/>
                  <a:gd name="T11" fmla="*/ 0 h 16"/>
                  <a:gd name="T12" fmla="*/ 4 w 25"/>
                  <a:gd name="T13" fmla="*/ 0 h 16"/>
                  <a:gd name="T14" fmla="*/ 0 w 25"/>
                  <a:gd name="T15" fmla="*/ 4 h 16"/>
                  <a:gd name="T16" fmla="*/ 0 w 25"/>
                  <a:gd name="T17" fmla="*/ 7 h 16"/>
                  <a:gd name="T18" fmla="*/ 4 w 25"/>
                  <a:gd name="T19" fmla="*/ 10 h 16"/>
                  <a:gd name="T20" fmla="*/ 7 w 25"/>
                  <a:gd name="T21" fmla="*/ 10 h 16"/>
                  <a:gd name="T22" fmla="*/ 7 w 25"/>
                  <a:gd name="T23" fmla="*/ 16 h 16"/>
                  <a:gd name="T24" fmla="*/ 12 w 25"/>
                  <a:gd name="T25" fmla="*/ 16 h 16"/>
                  <a:gd name="T26" fmla="*/ 17 w 25"/>
                  <a:gd name="T2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16">
                    <a:moveTo>
                      <a:pt x="17" y="16"/>
                    </a:moveTo>
                    <a:cubicBezTo>
                      <a:pt x="17" y="10"/>
                      <a:pt x="17" y="10"/>
                      <a:pt x="17" y="10"/>
                    </a:cubicBezTo>
                    <a:cubicBezTo>
                      <a:pt x="21" y="10"/>
                      <a:pt x="21" y="10"/>
                      <a:pt x="21" y="10"/>
                    </a:cubicBezTo>
                    <a:cubicBezTo>
                      <a:pt x="23" y="10"/>
                      <a:pt x="25" y="9"/>
                      <a:pt x="25" y="7"/>
                    </a:cubicBezTo>
                    <a:cubicBezTo>
                      <a:pt x="25" y="4"/>
                      <a:pt x="25" y="4"/>
                      <a:pt x="25" y="4"/>
                    </a:cubicBezTo>
                    <a:cubicBezTo>
                      <a:pt x="25" y="2"/>
                      <a:pt x="23" y="0"/>
                      <a:pt x="21" y="0"/>
                    </a:cubicBezTo>
                    <a:cubicBezTo>
                      <a:pt x="4" y="0"/>
                      <a:pt x="4" y="0"/>
                      <a:pt x="4" y="0"/>
                    </a:cubicBezTo>
                    <a:cubicBezTo>
                      <a:pt x="2" y="0"/>
                      <a:pt x="0" y="2"/>
                      <a:pt x="0" y="4"/>
                    </a:cubicBezTo>
                    <a:cubicBezTo>
                      <a:pt x="0" y="7"/>
                      <a:pt x="0" y="7"/>
                      <a:pt x="0" y="7"/>
                    </a:cubicBezTo>
                    <a:cubicBezTo>
                      <a:pt x="0" y="9"/>
                      <a:pt x="2" y="10"/>
                      <a:pt x="4" y="10"/>
                    </a:cubicBezTo>
                    <a:cubicBezTo>
                      <a:pt x="7" y="10"/>
                      <a:pt x="7" y="10"/>
                      <a:pt x="7" y="10"/>
                    </a:cubicBezTo>
                    <a:cubicBezTo>
                      <a:pt x="7" y="16"/>
                      <a:pt x="7" y="16"/>
                      <a:pt x="7" y="16"/>
                    </a:cubicBezTo>
                    <a:cubicBezTo>
                      <a:pt x="9" y="16"/>
                      <a:pt x="11" y="16"/>
                      <a:pt x="12" y="16"/>
                    </a:cubicBezTo>
                    <a:cubicBezTo>
                      <a:pt x="14" y="16"/>
                      <a:pt x="16" y="16"/>
                      <a:pt x="17"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9" name="Freeform 17">
                <a:extLst>
                  <a:ext uri="{FF2B5EF4-FFF2-40B4-BE49-F238E27FC236}">
                    <a16:creationId xmlns:a16="http://schemas.microsoft.com/office/drawing/2014/main" id="{CA2DEBA2-09AF-FC87-1A4E-F7B049659394}"/>
                  </a:ext>
                </a:extLst>
              </p:cNvPr>
              <p:cNvSpPr>
                <a:spLocks/>
              </p:cNvSpPr>
              <p:nvPr/>
            </p:nvSpPr>
            <p:spPr bwMode="auto">
              <a:xfrm>
                <a:off x="3654" y="1964"/>
                <a:ext cx="108" cy="92"/>
              </a:xfrm>
              <a:custGeom>
                <a:avLst/>
                <a:gdLst>
                  <a:gd name="T0" fmla="*/ 7 w 14"/>
                  <a:gd name="T1" fmla="*/ 12 h 12"/>
                  <a:gd name="T2" fmla="*/ 12 w 14"/>
                  <a:gd name="T3" fmla="*/ 8 h 12"/>
                  <a:gd name="T4" fmla="*/ 12 w 14"/>
                  <a:gd name="T5" fmla="*/ 3 h 12"/>
                  <a:gd name="T6" fmla="*/ 11 w 14"/>
                  <a:gd name="T7" fmla="*/ 2 h 12"/>
                  <a:gd name="T8" fmla="*/ 6 w 14"/>
                  <a:gd name="T9" fmla="*/ 1 h 12"/>
                  <a:gd name="T10" fmla="*/ 0 w 14"/>
                  <a:gd name="T11" fmla="*/ 5 h 12"/>
                  <a:gd name="T12" fmla="*/ 7 w 1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4" h="12">
                    <a:moveTo>
                      <a:pt x="7" y="12"/>
                    </a:moveTo>
                    <a:cubicBezTo>
                      <a:pt x="12" y="8"/>
                      <a:pt x="12" y="8"/>
                      <a:pt x="12" y="8"/>
                    </a:cubicBezTo>
                    <a:cubicBezTo>
                      <a:pt x="13" y="7"/>
                      <a:pt x="14" y="5"/>
                      <a:pt x="12" y="3"/>
                    </a:cubicBezTo>
                    <a:cubicBezTo>
                      <a:pt x="11" y="2"/>
                      <a:pt x="11" y="2"/>
                      <a:pt x="11" y="2"/>
                    </a:cubicBezTo>
                    <a:cubicBezTo>
                      <a:pt x="9" y="0"/>
                      <a:pt x="7" y="0"/>
                      <a:pt x="6" y="1"/>
                    </a:cubicBezTo>
                    <a:cubicBezTo>
                      <a:pt x="0" y="5"/>
                      <a:pt x="0" y="5"/>
                      <a:pt x="0" y="5"/>
                    </a:cubicBezTo>
                    <a:cubicBezTo>
                      <a:pt x="3" y="7"/>
                      <a:pt x="5" y="10"/>
                      <a:pt x="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0" name="Freeform 18">
                <a:extLst>
                  <a:ext uri="{FF2B5EF4-FFF2-40B4-BE49-F238E27FC236}">
                    <a16:creationId xmlns:a16="http://schemas.microsoft.com/office/drawing/2014/main" id="{C09E2E11-2591-3784-1089-06A5BAB9F104}"/>
                  </a:ext>
                </a:extLst>
              </p:cNvPr>
              <p:cNvSpPr>
                <a:spLocks/>
              </p:cNvSpPr>
              <p:nvPr/>
            </p:nvSpPr>
            <p:spPr bwMode="auto">
              <a:xfrm>
                <a:off x="3423" y="2201"/>
                <a:ext cx="108" cy="106"/>
              </a:xfrm>
              <a:custGeom>
                <a:avLst/>
                <a:gdLst>
                  <a:gd name="T0" fmla="*/ 12 w 14"/>
                  <a:gd name="T1" fmla="*/ 2 h 14"/>
                  <a:gd name="T2" fmla="*/ 12 w 14"/>
                  <a:gd name="T3" fmla="*/ 11 h 14"/>
                  <a:gd name="T4" fmla="*/ 3 w 14"/>
                  <a:gd name="T5" fmla="*/ 11 h 14"/>
                  <a:gd name="T6" fmla="*/ 3 w 14"/>
                  <a:gd name="T7" fmla="*/ 2 h 14"/>
                  <a:gd name="T8" fmla="*/ 12 w 14"/>
                  <a:gd name="T9" fmla="*/ 2 h 14"/>
                </a:gdLst>
                <a:ahLst/>
                <a:cxnLst>
                  <a:cxn ang="0">
                    <a:pos x="T0" y="T1"/>
                  </a:cxn>
                  <a:cxn ang="0">
                    <a:pos x="T2" y="T3"/>
                  </a:cxn>
                  <a:cxn ang="0">
                    <a:pos x="T4" y="T5"/>
                  </a:cxn>
                  <a:cxn ang="0">
                    <a:pos x="T6" y="T7"/>
                  </a:cxn>
                  <a:cxn ang="0">
                    <a:pos x="T8" y="T9"/>
                  </a:cxn>
                </a:cxnLst>
                <a:rect l="0" t="0" r="r" b="b"/>
                <a:pathLst>
                  <a:path w="14" h="14">
                    <a:moveTo>
                      <a:pt x="12" y="2"/>
                    </a:moveTo>
                    <a:cubicBezTo>
                      <a:pt x="14" y="5"/>
                      <a:pt x="14" y="9"/>
                      <a:pt x="12" y="11"/>
                    </a:cubicBezTo>
                    <a:cubicBezTo>
                      <a:pt x="9" y="14"/>
                      <a:pt x="5" y="13"/>
                      <a:pt x="3" y="11"/>
                    </a:cubicBezTo>
                    <a:cubicBezTo>
                      <a:pt x="0" y="8"/>
                      <a:pt x="0" y="4"/>
                      <a:pt x="3" y="2"/>
                    </a:cubicBezTo>
                    <a:cubicBezTo>
                      <a:pt x="5" y="0"/>
                      <a:pt x="9" y="0"/>
                      <a:pt x="1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1" name="Freeform 19">
                <a:extLst>
                  <a:ext uri="{FF2B5EF4-FFF2-40B4-BE49-F238E27FC236}">
                    <a16:creationId xmlns:a16="http://schemas.microsoft.com/office/drawing/2014/main" id="{2875E413-2757-3284-4D88-AC5BC5C8EE67}"/>
                  </a:ext>
                </a:extLst>
              </p:cNvPr>
              <p:cNvSpPr>
                <a:spLocks/>
              </p:cNvSpPr>
              <p:nvPr/>
            </p:nvSpPr>
            <p:spPr bwMode="auto">
              <a:xfrm>
                <a:off x="3361" y="2124"/>
                <a:ext cx="116" cy="122"/>
              </a:xfrm>
              <a:custGeom>
                <a:avLst/>
                <a:gdLst>
                  <a:gd name="T0" fmla="*/ 14 w 15"/>
                  <a:gd name="T1" fmla="*/ 12 h 16"/>
                  <a:gd name="T2" fmla="*/ 14 w 15"/>
                  <a:gd name="T3" fmla="*/ 15 h 16"/>
                  <a:gd name="T4" fmla="*/ 14 w 15"/>
                  <a:gd name="T5" fmla="*/ 15 h 16"/>
                  <a:gd name="T6" fmla="*/ 11 w 15"/>
                  <a:gd name="T7" fmla="*/ 15 h 16"/>
                  <a:gd name="T8" fmla="*/ 1 w 15"/>
                  <a:gd name="T9" fmla="*/ 5 h 16"/>
                  <a:gd name="T10" fmla="*/ 1 w 15"/>
                  <a:gd name="T11" fmla="*/ 1 h 16"/>
                  <a:gd name="T12" fmla="*/ 1 w 15"/>
                  <a:gd name="T13" fmla="*/ 1 h 16"/>
                  <a:gd name="T14" fmla="*/ 5 w 15"/>
                  <a:gd name="T15" fmla="*/ 2 h 16"/>
                  <a:gd name="T16" fmla="*/ 14 w 15"/>
                  <a:gd name="T17"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6">
                    <a:moveTo>
                      <a:pt x="14" y="12"/>
                    </a:moveTo>
                    <a:cubicBezTo>
                      <a:pt x="15" y="13"/>
                      <a:pt x="15" y="15"/>
                      <a:pt x="14" y="15"/>
                    </a:cubicBezTo>
                    <a:cubicBezTo>
                      <a:pt x="14" y="15"/>
                      <a:pt x="14" y="15"/>
                      <a:pt x="14" y="15"/>
                    </a:cubicBezTo>
                    <a:cubicBezTo>
                      <a:pt x="13" y="16"/>
                      <a:pt x="12" y="16"/>
                      <a:pt x="11" y="15"/>
                    </a:cubicBezTo>
                    <a:cubicBezTo>
                      <a:pt x="1" y="5"/>
                      <a:pt x="1" y="5"/>
                      <a:pt x="1" y="5"/>
                    </a:cubicBezTo>
                    <a:cubicBezTo>
                      <a:pt x="0" y="4"/>
                      <a:pt x="0" y="2"/>
                      <a:pt x="1" y="1"/>
                    </a:cubicBezTo>
                    <a:cubicBezTo>
                      <a:pt x="1" y="1"/>
                      <a:pt x="1" y="1"/>
                      <a:pt x="1" y="1"/>
                    </a:cubicBezTo>
                    <a:cubicBezTo>
                      <a:pt x="2" y="0"/>
                      <a:pt x="4" y="0"/>
                      <a:pt x="5" y="2"/>
                    </a:cubicBezTo>
                    <a:lnTo>
                      <a:pt x="1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sp>
        <p:nvSpPr>
          <p:cNvPr id="52" name="Rechteck 29">
            <a:extLst>
              <a:ext uri="{FF2B5EF4-FFF2-40B4-BE49-F238E27FC236}">
                <a16:creationId xmlns:a16="http://schemas.microsoft.com/office/drawing/2014/main" id="{29BC561C-2090-5504-5A2B-4BEDF86FE049}"/>
              </a:ext>
            </a:extLst>
          </p:cNvPr>
          <p:cNvSpPr>
            <a:spLocks/>
          </p:cNvSpPr>
          <p:nvPr/>
        </p:nvSpPr>
        <p:spPr>
          <a:xfrm>
            <a:off x="6174556" y="4282594"/>
            <a:ext cx="5374497" cy="1731043"/>
          </a:xfrm>
          <a:prstGeom prst="rect">
            <a:avLst/>
          </a:prstGeom>
          <a:solidFill>
            <a:srgbClr val="232F3A"/>
          </a:solidFill>
          <a:ln w="19050" cap="flat" cmpd="sng" algn="ctr">
            <a:noFill/>
            <a:prstDash val="solid"/>
          </a:ln>
          <a:effectLst/>
        </p:spPr>
        <p:txBody>
          <a:bodyPr rtlCol="0" anchor="ctr"/>
          <a:lstStyle/>
          <a:p>
            <a:pPr marL="0" marR="0" lvl="0" indent="0" algn="ctr" defTabSz="742969"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000000"/>
              </a:solidFill>
              <a:effectLst/>
              <a:uLnTx/>
              <a:uFillTx/>
              <a:latin typeface="Porsche Next TT"/>
              <a:ea typeface="+mn-ea"/>
              <a:cs typeface="+mn-cs"/>
            </a:endParaRPr>
          </a:p>
        </p:txBody>
      </p:sp>
      <p:sp>
        <p:nvSpPr>
          <p:cNvPr id="53" name="Porsche_CO-Triangle">
            <a:extLst>
              <a:ext uri="{FF2B5EF4-FFF2-40B4-BE49-F238E27FC236}">
                <a16:creationId xmlns:a16="http://schemas.microsoft.com/office/drawing/2014/main" id="{0010365B-F054-7120-5BD3-D186ED81DE56}"/>
              </a:ext>
            </a:extLst>
          </p:cNvPr>
          <p:cNvSpPr>
            <a:spLocks noChangeAspect="1"/>
          </p:cNvSpPr>
          <p:nvPr/>
        </p:nvSpPr>
        <p:spPr>
          <a:xfrm rot="5400000">
            <a:off x="6111110" y="4754011"/>
            <a:ext cx="253785" cy="126892"/>
          </a:xfrm>
          <a:prstGeom prst="triangle">
            <a:avLst/>
          </a:prstGeom>
          <a:solidFill>
            <a:srgbClr val="FFFFFF"/>
          </a:solidFill>
          <a:ln w="12700" cap="flat" cmpd="sng" algn="ctr">
            <a:noFill/>
            <a:prstDash val="solid"/>
          </a:ln>
          <a:effectLst/>
        </p:spPr>
        <p:txBody>
          <a:bodyPr rot="0" spcFirstLastPara="0" vertOverflow="overflow" horzOverflow="overflow" vert="horz" wrap="square" lIns="74295" tIns="29250" rIns="74295"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000000"/>
              </a:solidFill>
              <a:effectLst/>
              <a:uLnTx/>
              <a:uFillTx/>
              <a:latin typeface="NewsGoth for Porsche Com"/>
              <a:ea typeface="+mn-ea"/>
              <a:cs typeface="+mn-cs"/>
            </a:endParaRPr>
          </a:p>
        </p:txBody>
      </p:sp>
      <p:grpSp>
        <p:nvGrpSpPr>
          <p:cNvPr id="379" name="Group 378">
            <a:extLst>
              <a:ext uri="{FF2B5EF4-FFF2-40B4-BE49-F238E27FC236}">
                <a16:creationId xmlns:a16="http://schemas.microsoft.com/office/drawing/2014/main" id="{07FDE2FF-D89C-E16A-5369-DD99CA885879}"/>
              </a:ext>
            </a:extLst>
          </p:cNvPr>
          <p:cNvGrpSpPr/>
          <p:nvPr/>
        </p:nvGrpSpPr>
        <p:grpSpPr>
          <a:xfrm>
            <a:off x="6452013" y="4498454"/>
            <a:ext cx="3720332" cy="1615023"/>
            <a:chOff x="6452013" y="4498454"/>
            <a:chExt cx="3720332" cy="1615023"/>
          </a:xfrm>
        </p:grpSpPr>
        <p:sp>
          <p:nvSpPr>
            <p:cNvPr id="54" name="Textplatzhalter 5">
              <a:extLst>
                <a:ext uri="{FF2B5EF4-FFF2-40B4-BE49-F238E27FC236}">
                  <a16:creationId xmlns:a16="http://schemas.microsoft.com/office/drawing/2014/main" id="{EDE94A4F-BBAC-AE07-38F7-F72A46DFAE54}"/>
                </a:ext>
              </a:extLst>
            </p:cNvPr>
            <p:cNvSpPr txBox="1">
              <a:spLocks/>
            </p:cNvSpPr>
            <p:nvPr/>
          </p:nvSpPr>
          <p:spPr>
            <a:xfrm>
              <a:off x="6452013" y="5013176"/>
              <a:ext cx="3720332" cy="1100301"/>
            </a:xfrm>
            <a:prstGeom prst="rect">
              <a:avLst/>
            </a:prstGeom>
          </p:spPr>
          <p:txBody>
            <a:bodyPr vert="horz" wrap="square" lIns="0" tIns="0" rIns="0" bIns="0" rtlCol="0">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pPr marL="144000" marR="0" lvl="1" indent="-144000" algn="l" defTabSz="914400" rtl="0" eaLnBrk="1" fontAlgn="auto" latinLnBrk="0" hangingPunct="1">
                <a:lnSpc>
                  <a:spcPct val="100000"/>
                </a:lnSpc>
                <a:spcBef>
                  <a:spcPts val="325"/>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FFFFFF"/>
                  </a:solidFill>
                  <a:effectLst/>
                  <a:uLnTx/>
                  <a:uFillTx/>
                  <a:latin typeface="Public Sans Medium" pitchFamily="2" charset="0"/>
                </a:rPr>
                <a:t>Implementation Complexity</a:t>
              </a:r>
            </a:p>
            <a:p>
              <a:pPr marL="144000" marR="0" lvl="1" indent="-144000" algn="l" defTabSz="914400" rtl="0" eaLnBrk="1" fontAlgn="auto" latinLnBrk="0" hangingPunct="1">
                <a:lnSpc>
                  <a:spcPct val="100000"/>
                </a:lnSpc>
                <a:spcBef>
                  <a:spcPts val="325"/>
                </a:spcBef>
                <a:spcAft>
                  <a:spcPts val="0"/>
                </a:spcAft>
                <a:buClrTx/>
                <a:buSzTx/>
                <a:buFont typeface="Arial" panose="020B0604020202020204" pitchFamily="34" charset="0"/>
                <a:buChar char="•"/>
                <a:tabLst/>
                <a:defRPr/>
              </a:pPr>
              <a:r>
                <a:rPr lang="en-US" dirty="0">
                  <a:solidFill>
                    <a:srgbClr val="FFFFFF"/>
                  </a:solidFill>
                  <a:latin typeface="Public Sans Medium" pitchFamily="2" charset="0"/>
                </a:rPr>
                <a:t>Operational Costs</a:t>
              </a:r>
            </a:p>
            <a:p>
              <a:pPr marL="144000" marR="0" lvl="1" indent="-144000" algn="l" defTabSz="914400" rtl="0" eaLnBrk="1" fontAlgn="auto" latinLnBrk="0" hangingPunct="1">
                <a:lnSpc>
                  <a:spcPct val="100000"/>
                </a:lnSpc>
                <a:spcBef>
                  <a:spcPts val="325"/>
                </a:spcBef>
                <a:spcAft>
                  <a:spcPts val="0"/>
                </a:spcAft>
                <a:buClrTx/>
                <a:buSzTx/>
                <a:buFont typeface="Arial" panose="020B0604020202020204" pitchFamily="34" charset="0"/>
                <a:buChar char="•"/>
                <a:tabLst/>
                <a:defRPr/>
              </a:pPr>
              <a:r>
                <a:rPr lang="en-US" dirty="0">
                  <a:solidFill>
                    <a:srgbClr val="FFFFFF"/>
                  </a:solidFill>
                  <a:latin typeface="Public Sans Medium" pitchFamily="2" charset="0"/>
                </a:rPr>
                <a:t>Dependency on Advanced Technologies</a:t>
              </a:r>
            </a:p>
            <a:p>
              <a:pPr marL="144000" marR="0" lvl="1" indent="-144000" algn="l" defTabSz="914400" rtl="0" eaLnBrk="1" fontAlgn="auto" latinLnBrk="0" hangingPunct="1">
                <a:lnSpc>
                  <a:spcPct val="100000"/>
                </a:lnSpc>
                <a:spcBef>
                  <a:spcPts val="325"/>
                </a:spcBef>
                <a:spcAft>
                  <a:spcPts val="0"/>
                </a:spcAft>
                <a:buClrTx/>
                <a:buSzTx/>
                <a:buFont typeface="Arial" panose="020B0604020202020204" pitchFamily="34" charset="0"/>
                <a:buChar char="•"/>
                <a:tabLst/>
                <a:defRPr/>
              </a:pPr>
              <a:endParaRPr kumimoji="0" lang="en-US" b="0" i="0" u="none" strike="noStrike" kern="1200" cap="none" spc="0" normalizeH="0" baseline="0" noProof="0" dirty="0">
                <a:ln>
                  <a:noFill/>
                </a:ln>
                <a:solidFill>
                  <a:srgbClr val="FFFFFF"/>
                </a:solidFill>
                <a:effectLst/>
                <a:uLnTx/>
                <a:uFillTx/>
                <a:latin typeface="Public Sans Medium" pitchFamily="2" charset="0"/>
              </a:endParaRPr>
            </a:p>
          </p:txBody>
        </p:sp>
        <p:sp>
          <p:nvSpPr>
            <p:cNvPr id="55" name="Textplatzhalter 5">
              <a:extLst>
                <a:ext uri="{FF2B5EF4-FFF2-40B4-BE49-F238E27FC236}">
                  <a16:creationId xmlns:a16="http://schemas.microsoft.com/office/drawing/2014/main" id="{D3A25C79-6548-3CDA-C082-0A901FC00599}"/>
                </a:ext>
              </a:extLst>
            </p:cNvPr>
            <p:cNvSpPr txBox="1">
              <a:spLocks/>
            </p:cNvSpPr>
            <p:nvPr/>
          </p:nvSpPr>
          <p:spPr>
            <a:xfrm>
              <a:off x="6452013" y="4498454"/>
              <a:ext cx="3720332" cy="276999"/>
            </a:xfrm>
            <a:prstGeom prst="rect">
              <a:avLst/>
            </a:prstGeom>
          </p:spPr>
          <p:txBody>
            <a:bodyPr vert="horz" wrap="square" lIns="0" tIns="0" rIns="0" bIns="0" rtlCol="0" anchor="b">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800" b="1" i="0" u="none" strike="noStrike" kern="1200" cap="none" spc="0" normalizeH="0" baseline="0" noProof="0" dirty="0">
                  <a:ln>
                    <a:noFill/>
                  </a:ln>
                  <a:solidFill>
                    <a:srgbClr val="FFFFFF"/>
                  </a:solidFill>
                  <a:effectLst/>
                  <a:uLnTx/>
                  <a:uFillTx/>
                  <a:latin typeface="Public Sans Medium" pitchFamily="2" charset="0"/>
                </a:rPr>
                <a:t>Disadvantages</a:t>
              </a:r>
            </a:p>
          </p:txBody>
        </p:sp>
      </p:grpSp>
      <p:grpSp>
        <p:nvGrpSpPr>
          <p:cNvPr id="293" name="Gruppieren 134">
            <a:extLst>
              <a:ext uri="{FF2B5EF4-FFF2-40B4-BE49-F238E27FC236}">
                <a16:creationId xmlns:a16="http://schemas.microsoft.com/office/drawing/2014/main" id="{BE80DD43-FCD9-F052-DF90-CB5F17FE3D67}"/>
              </a:ext>
            </a:extLst>
          </p:cNvPr>
          <p:cNvGrpSpPr/>
          <p:nvPr/>
        </p:nvGrpSpPr>
        <p:grpSpPr>
          <a:xfrm>
            <a:off x="9763897" y="5058439"/>
            <a:ext cx="1180975" cy="395213"/>
            <a:chOff x="5570222" y="4527644"/>
            <a:chExt cx="498715" cy="129271"/>
          </a:xfrm>
          <a:solidFill>
            <a:schemeClr val="bg1"/>
          </a:solidFill>
        </p:grpSpPr>
        <p:sp>
          <p:nvSpPr>
            <p:cNvPr id="294" name="Chevron 137">
              <a:extLst>
                <a:ext uri="{FF2B5EF4-FFF2-40B4-BE49-F238E27FC236}">
                  <a16:creationId xmlns:a16="http://schemas.microsoft.com/office/drawing/2014/main" id="{546BDF49-3AB1-9ABE-EFA7-149BA6BA1132}"/>
                </a:ext>
              </a:extLst>
            </p:cNvPr>
            <p:cNvSpPr/>
            <p:nvPr/>
          </p:nvSpPr>
          <p:spPr>
            <a:xfrm>
              <a:off x="5570222" y="4527644"/>
              <a:ext cx="172484" cy="129271"/>
            </a:xfrm>
            <a:prstGeom prst="chevron">
              <a:avLst>
                <a:gd name="adj" fmla="val 28868"/>
              </a:avLst>
            </a:prstGeom>
            <a:grpFill/>
            <a:ln w="12700" cap="flat" cmpd="sng" algn="ctr">
              <a:noFill/>
              <a:prstDash val="solid"/>
            </a:ln>
            <a:effectLst/>
          </p:spPr>
          <p:txBody>
            <a:bodyPr rot="0" spcFirstLastPara="0" vertOverflow="overflow" horzOverflow="overflow" vert="horz" wrap="square" lIns="91440" tIns="36000" rIns="9144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600" b="0" i="0" u="none" strike="noStrike" kern="0" cap="none" spc="0" normalizeH="0" baseline="0" noProof="0">
                <a:ln>
                  <a:noFill/>
                </a:ln>
                <a:solidFill>
                  <a:srgbClr val="000000"/>
                </a:solidFill>
                <a:effectLst/>
                <a:uLnTx/>
                <a:uFillTx/>
                <a:latin typeface="Porsche Next TT"/>
                <a:ea typeface="+mn-ea"/>
                <a:cs typeface="+mn-cs"/>
              </a:endParaRPr>
            </a:p>
          </p:txBody>
        </p:sp>
        <p:sp>
          <p:nvSpPr>
            <p:cNvPr id="295" name="Chevron 139">
              <a:extLst>
                <a:ext uri="{FF2B5EF4-FFF2-40B4-BE49-F238E27FC236}">
                  <a16:creationId xmlns:a16="http://schemas.microsoft.com/office/drawing/2014/main" id="{3704754E-9E11-EDAF-18EA-019C6528B3B5}"/>
                </a:ext>
              </a:extLst>
            </p:cNvPr>
            <p:cNvSpPr/>
            <p:nvPr/>
          </p:nvSpPr>
          <p:spPr>
            <a:xfrm>
              <a:off x="5733337" y="4527644"/>
              <a:ext cx="172484" cy="129271"/>
            </a:xfrm>
            <a:prstGeom prst="chevron">
              <a:avLst>
                <a:gd name="adj" fmla="val 28868"/>
              </a:avLst>
            </a:prstGeom>
            <a:grpFill/>
            <a:ln w="12700" cap="flat" cmpd="sng" algn="ctr">
              <a:noFill/>
              <a:prstDash val="solid"/>
            </a:ln>
            <a:effectLst/>
          </p:spPr>
          <p:txBody>
            <a:bodyPr rot="0" spcFirstLastPara="0" vertOverflow="overflow" horzOverflow="overflow" vert="horz" wrap="square" lIns="91440" tIns="36000" rIns="9144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600" b="0" i="0" u="none" strike="noStrike" kern="0" cap="none" spc="0" normalizeH="0" baseline="0" noProof="0">
                <a:ln>
                  <a:noFill/>
                </a:ln>
                <a:solidFill>
                  <a:srgbClr val="000000"/>
                </a:solidFill>
                <a:effectLst/>
                <a:uLnTx/>
                <a:uFillTx/>
                <a:latin typeface="Porsche Next TT"/>
                <a:ea typeface="+mn-ea"/>
                <a:cs typeface="+mn-cs"/>
              </a:endParaRPr>
            </a:p>
          </p:txBody>
        </p:sp>
        <p:sp>
          <p:nvSpPr>
            <p:cNvPr id="296" name="Chevron 149">
              <a:extLst>
                <a:ext uri="{FF2B5EF4-FFF2-40B4-BE49-F238E27FC236}">
                  <a16:creationId xmlns:a16="http://schemas.microsoft.com/office/drawing/2014/main" id="{EECB90E0-ECC3-8922-36FB-3BFA669E8770}"/>
                </a:ext>
              </a:extLst>
            </p:cNvPr>
            <p:cNvSpPr/>
            <p:nvPr/>
          </p:nvSpPr>
          <p:spPr>
            <a:xfrm>
              <a:off x="5896453" y="4527644"/>
              <a:ext cx="172484" cy="129271"/>
            </a:xfrm>
            <a:prstGeom prst="chevron">
              <a:avLst>
                <a:gd name="adj" fmla="val 28868"/>
              </a:avLst>
            </a:prstGeom>
            <a:grpFill/>
            <a:ln w="12700" cap="flat" cmpd="sng" algn="ctr">
              <a:noFill/>
              <a:prstDash val="solid"/>
            </a:ln>
            <a:effectLst/>
          </p:spPr>
          <p:txBody>
            <a:bodyPr rot="0" spcFirstLastPara="0" vertOverflow="overflow" horzOverflow="overflow" vert="horz" wrap="square" lIns="91440" tIns="36000" rIns="9144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600" b="0" i="0" u="none" strike="noStrike" kern="0" cap="none" spc="0" normalizeH="0" baseline="0" noProof="0">
                <a:ln>
                  <a:noFill/>
                </a:ln>
                <a:solidFill>
                  <a:srgbClr val="000000"/>
                </a:solidFill>
                <a:effectLst/>
                <a:uLnTx/>
                <a:uFillTx/>
                <a:latin typeface="Porsche Next TT"/>
                <a:ea typeface="+mn-ea"/>
                <a:cs typeface="+mn-cs"/>
              </a:endParaRPr>
            </a:p>
          </p:txBody>
        </p:sp>
      </p:grpSp>
      <p:sp>
        <p:nvSpPr>
          <p:cNvPr id="298" name="Freihandform 65">
            <a:extLst>
              <a:ext uri="{FF2B5EF4-FFF2-40B4-BE49-F238E27FC236}">
                <a16:creationId xmlns:a16="http://schemas.microsoft.com/office/drawing/2014/main" id="{DCCE4B99-EA68-67A8-7D12-8E48DFA83E77}"/>
              </a:ext>
            </a:extLst>
          </p:cNvPr>
          <p:cNvSpPr>
            <a:spLocks noChangeAspect="1"/>
          </p:cNvSpPr>
          <p:nvPr/>
        </p:nvSpPr>
        <p:spPr>
          <a:xfrm>
            <a:off x="3533774" y="2999612"/>
            <a:ext cx="8015279" cy="96106"/>
          </a:xfrm>
          <a:custGeom>
            <a:avLst/>
            <a:gdLst>
              <a:gd name="connsiteX0" fmla="*/ 0 w 9359899"/>
              <a:gd name="connsiteY0" fmla="*/ 0 h 344002"/>
              <a:gd name="connsiteX1" fmla="*/ 9359899 w 9359899"/>
              <a:gd name="connsiteY1" fmla="*/ 0 h 344002"/>
              <a:gd name="connsiteX2" fmla="*/ 9359899 w 9359899"/>
              <a:gd name="connsiteY2" fmla="*/ 240167 h 344002"/>
              <a:gd name="connsiteX3" fmla="*/ 4783785 w 9359899"/>
              <a:gd name="connsiteY3" fmla="*/ 240167 h 344002"/>
              <a:gd name="connsiteX4" fmla="*/ 4679950 w 9359899"/>
              <a:gd name="connsiteY4" fmla="*/ 344002 h 344002"/>
              <a:gd name="connsiteX5" fmla="*/ 4576115 w 9359899"/>
              <a:gd name="connsiteY5" fmla="*/ 240167 h 344002"/>
              <a:gd name="connsiteX6" fmla="*/ 0 w 9359899"/>
              <a:gd name="connsiteY6" fmla="*/ 240167 h 344002"/>
              <a:gd name="connsiteX0" fmla="*/ 9359899 w 9451339"/>
              <a:gd name="connsiteY0" fmla="*/ 0 h 344002"/>
              <a:gd name="connsiteX1" fmla="*/ 9359899 w 9451339"/>
              <a:gd name="connsiteY1" fmla="*/ 240167 h 344002"/>
              <a:gd name="connsiteX2" fmla="*/ 4783785 w 9451339"/>
              <a:gd name="connsiteY2" fmla="*/ 240167 h 344002"/>
              <a:gd name="connsiteX3" fmla="*/ 4679950 w 9451339"/>
              <a:gd name="connsiteY3" fmla="*/ 344002 h 344002"/>
              <a:gd name="connsiteX4" fmla="*/ 4576115 w 9451339"/>
              <a:gd name="connsiteY4" fmla="*/ 240167 h 344002"/>
              <a:gd name="connsiteX5" fmla="*/ 0 w 9451339"/>
              <a:gd name="connsiteY5" fmla="*/ 240167 h 344002"/>
              <a:gd name="connsiteX6" fmla="*/ 0 w 9451339"/>
              <a:gd name="connsiteY6" fmla="*/ 0 h 344002"/>
              <a:gd name="connsiteX7" fmla="*/ 9451339 w 9451339"/>
              <a:gd name="connsiteY7" fmla="*/ 91440 h 344002"/>
              <a:gd name="connsiteX0" fmla="*/ 9359899 w 9359899"/>
              <a:gd name="connsiteY0" fmla="*/ 0 h 344002"/>
              <a:gd name="connsiteX1" fmla="*/ 9359899 w 9359899"/>
              <a:gd name="connsiteY1" fmla="*/ 240167 h 344002"/>
              <a:gd name="connsiteX2" fmla="*/ 4783785 w 9359899"/>
              <a:gd name="connsiteY2" fmla="*/ 240167 h 344002"/>
              <a:gd name="connsiteX3" fmla="*/ 4679950 w 9359899"/>
              <a:gd name="connsiteY3" fmla="*/ 344002 h 344002"/>
              <a:gd name="connsiteX4" fmla="*/ 4576115 w 9359899"/>
              <a:gd name="connsiteY4" fmla="*/ 240167 h 344002"/>
              <a:gd name="connsiteX5" fmla="*/ 0 w 9359899"/>
              <a:gd name="connsiteY5" fmla="*/ 240167 h 344002"/>
              <a:gd name="connsiteX6" fmla="*/ 0 w 9359899"/>
              <a:gd name="connsiteY6" fmla="*/ 0 h 344002"/>
              <a:gd name="connsiteX0" fmla="*/ 9359899 w 9359899"/>
              <a:gd name="connsiteY0" fmla="*/ 240167 h 344002"/>
              <a:gd name="connsiteX1" fmla="*/ 4783785 w 9359899"/>
              <a:gd name="connsiteY1" fmla="*/ 240167 h 344002"/>
              <a:gd name="connsiteX2" fmla="*/ 4679950 w 9359899"/>
              <a:gd name="connsiteY2" fmla="*/ 344002 h 344002"/>
              <a:gd name="connsiteX3" fmla="*/ 4576115 w 9359899"/>
              <a:gd name="connsiteY3" fmla="*/ 240167 h 344002"/>
              <a:gd name="connsiteX4" fmla="*/ 0 w 9359899"/>
              <a:gd name="connsiteY4" fmla="*/ 240167 h 344002"/>
              <a:gd name="connsiteX5" fmla="*/ 0 w 9359899"/>
              <a:gd name="connsiteY5" fmla="*/ 0 h 344002"/>
              <a:gd name="connsiteX0" fmla="*/ 9359899 w 9359899"/>
              <a:gd name="connsiteY0" fmla="*/ 0 h 103835"/>
              <a:gd name="connsiteX1" fmla="*/ 4783785 w 9359899"/>
              <a:gd name="connsiteY1" fmla="*/ 0 h 103835"/>
              <a:gd name="connsiteX2" fmla="*/ 4679950 w 9359899"/>
              <a:gd name="connsiteY2" fmla="*/ 103835 h 103835"/>
              <a:gd name="connsiteX3" fmla="*/ 4576115 w 9359899"/>
              <a:gd name="connsiteY3" fmla="*/ 0 h 103835"/>
              <a:gd name="connsiteX4" fmla="*/ 0 w 9359899"/>
              <a:gd name="connsiteY4" fmla="*/ 0 h 103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59899" h="103835">
                <a:moveTo>
                  <a:pt x="9359899" y="0"/>
                </a:moveTo>
                <a:lnTo>
                  <a:pt x="4783785" y="0"/>
                </a:lnTo>
                <a:lnTo>
                  <a:pt x="4679950" y="103835"/>
                </a:lnTo>
                <a:lnTo>
                  <a:pt x="4576115" y="0"/>
                </a:lnTo>
                <a:lnTo>
                  <a:pt x="0" y="0"/>
                </a:lnTo>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29250" rIns="74295" bIns="0" numCol="1" spcCol="0" rtlCol="0" fromWordArt="0" anchor="ctr" anchorCtr="0" forceAA="0" compatLnSpc="1">
            <a:prstTxWarp prst="textNoShape">
              <a:avLst/>
            </a:prstTxWarp>
            <a:noAutofit/>
          </a:bodyPr>
          <a:lstStyle/>
          <a:p>
            <a:pPr algn="ctr"/>
            <a:endParaRPr lang="en-US" sz="1300">
              <a:solidFill>
                <a:schemeClr val="tx1"/>
              </a:solidFill>
            </a:endParaRPr>
          </a:p>
        </p:txBody>
      </p:sp>
      <p:sp>
        <p:nvSpPr>
          <p:cNvPr id="299" name="Textplatzhalter 5">
            <a:extLst>
              <a:ext uri="{FF2B5EF4-FFF2-40B4-BE49-F238E27FC236}">
                <a16:creationId xmlns:a16="http://schemas.microsoft.com/office/drawing/2014/main" id="{19513A5E-6D7C-F864-16EE-CD3BEDBE81DA}"/>
              </a:ext>
            </a:extLst>
          </p:cNvPr>
          <p:cNvSpPr txBox="1">
            <a:spLocks/>
          </p:cNvSpPr>
          <p:nvPr/>
        </p:nvSpPr>
        <p:spPr>
          <a:xfrm>
            <a:off x="7968373" y="3177267"/>
            <a:ext cx="2320518" cy="646331"/>
          </a:xfrm>
          <a:prstGeom prst="rect">
            <a:avLst/>
          </a:prstGeom>
        </p:spPr>
        <p:txBody>
          <a:bodyPr vert="horz" wrap="square" lIns="0" tIns="0" rIns="0" bIns="0" rtlCol="0" anchor="t">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r>
              <a:rPr lang="en-US" sz="1800" b="1" dirty="0">
                <a:latin typeface="Public Sans Medium"/>
              </a:rPr>
              <a:t>Tools:</a:t>
            </a:r>
          </a:p>
          <a:p>
            <a:r>
              <a:rPr lang="en-US" sz="1200" dirty="0">
                <a:latin typeface="Public Sans Medium"/>
              </a:rPr>
              <a:t>Digital Twin</a:t>
            </a:r>
          </a:p>
          <a:p>
            <a:r>
              <a:rPr lang="en-US" sz="1200" dirty="0">
                <a:latin typeface="Public Sans Medium"/>
              </a:rPr>
              <a:t>max-</a:t>
            </a:r>
            <a:r>
              <a:rPr lang="en-US" sz="1200" dirty="0" err="1">
                <a:latin typeface="Public Sans Medium"/>
              </a:rPr>
              <a:t>ics</a:t>
            </a:r>
            <a:r>
              <a:rPr lang="en-US" sz="1200" dirty="0">
                <a:latin typeface="Public Sans Medium"/>
              </a:rPr>
              <a:t> Tool</a:t>
            </a:r>
            <a:endParaRPr lang="en-US" sz="1200" dirty="0">
              <a:latin typeface="Public Sans Medium" pitchFamily="2" charset="0"/>
            </a:endParaRPr>
          </a:p>
        </p:txBody>
      </p:sp>
      <p:pic>
        <p:nvPicPr>
          <p:cNvPr id="6" name="Graphic 203">
            <a:extLst>
              <a:ext uri="{FF2B5EF4-FFF2-40B4-BE49-F238E27FC236}">
                <a16:creationId xmlns:a16="http://schemas.microsoft.com/office/drawing/2014/main" id="{96024C7E-3B33-2540-5ECC-4883A05E47D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98117" y="3252073"/>
            <a:ext cx="587435" cy="587435"/>
          </a:xfrm>
          <a:prstGeom prst="rect">
            <a:avLst/>
          </a:prstGeom>
        </p:spPr>
      </p:pic>
      <p:pic>
        <p:nvPicPr>
          <p:cNvPr id="4" name="Picture 3" descr="A logo with colorful circles and letters&#10;&#10;Description automatically generated">
            <a:extLst>
              <a:ext uri="{FF2B5EF4-FFF2-40B4-BE49-F238E27FC236}">
                <a16:creationId xmlns:a16="http://schemas.microsoft.com/office/drawing/2014/main" id="{A2C1B61D-CAE3-E186-ABFF-6AAF83C9D3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61804" y="3291009"/>
            <a:ext cx="533656" cy="509561"/>
          </a:xfrm>
          <a:prstGeom prst="rect">
            <a:avLst/>
          </a:prstGeom>
        </p:spPr>
      </p:pic>
    </p:spTree>
    <p:extLst>
      <p:ext uri="{BB962C8B-B14F-4D97-AF65-F5344CB8AC3E}">
        <p14:creationId xmlns:p14="http://schemas.microsoft.com/office/powerpoint/2010/main" val="651959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EF3F3BC-4EA2-1348-8C65-85D50C830374}"/>
              </a:ext>
            </a:extLst>
          </p:cNvPr>
          <p:cNvSpPr>
            <a:spLocks noGrp="1"/>
          </p:cNvSpPr>
          <p:nvPr>
            <p:ph type="body" sz="quarter" idx="13"/>
          </p:nvPr>
        </p:nvSpPr>
        <p:spPr/>
        <p:txBody>
          <a:bodyPr>
            <a:noAutofit/>
          </a:bodyPr>
          <a:lstStyle/>
          <a:p>
            <a:pPr algn="l"/>
            <a:r>
              <a:rPr lang="en-GB" b="0" i="0" dirty="0">
                <a:solidFill>
                  <a:srgbClr val="374151"/>
                </a:solidFill>
                <a:effectLst/>
                <a:latin typeface="Söhne"/>
              </a:rPr>
              <a:t>Let's envision a coastal city facing frequent floods due to climate change and unplanned urbanization. The city is seeking solutions to reduce the risk of floods and enhance urban resilience.</a:t>
            </a:r>
          </a:p>
        </p:txBody>
      </p:sp>
      <p:sp>
        <p:nvSpPr>
          <p:cNvPr id="3" name="Title 2">
            <a:extLst>
              <a:ext uri="{FF2B5EF4-FFF2-40B4-BE49-F238E27FC236}">
                <a16:creationId xmlns:a16="http://schemas.microsoft.com/office/drawing/2014/main" id="{63772994-D34C-6B56-F3CE-1A6B216F9698}"/>
              </a:ext>
            </a:extLst>
          </p:cNvPr>
          <p:cNvSpPr>
            <a:spLocks noGrp="1"/>
          </p:cNvSpPr>
          <p:nvPr>
            <p:ph type="title"/>
          </p:nvPr>
        </p:nvSpPr>
        <p:spPr/>
        <p:txBody>
          <a:bodyPr/>
          <a:lstStyle/>
          <a:p>
            <a:r>
              <a:rPr lang="en-GB" dirty="0">
                <a:latin typeface="Tekne LDO" panose="02000009000000000000" pitchFamily="49" charset="0"/>
                <a:ea typeface="Tekne LDO" panose="02000009000000000000" pitchFamily="49" charset="0"/>
              </a:rPr>
              <a:t>Application of SA4D in an Urban Area Prone to Floods</a:t>
            </a:r>
          </a:p>
        </p:txBody>
      </p:sp>
      <p:sp>
        <p:nvSpPr>
          <p:cNvPr id="28" name="Rectangle 27">
            <a:extLst>
              <a:ext uri="{FF2B5EF4-FFF2-40B4-BE49-F238E27FC236}">
                <a16:creationId xmlns:a16="http://schemas.microsoft.com/office/drawing/2014/main" id="{312ECA22-6C47-23E6-3A5F-A6DB6DB968E1}"/>
              </a:ext>
            </a:extLst>
          </p:cNvPr>
          <p:cNvSpPr/>
          <p:nvPr/>
        </p:nvSpPr>
        <p:spPr>
          <a:xfrm>
            <a:off x="1343472" y="6556563"/>
            <a:ext cx="6053204" cy="25681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GB" sz="800">
              <a:solidFill>
                <a:srgbClr val="445159"/>
              </a:solidFill>
              <a:effectLst/>
            </a:endParaRPr>
          </a:p>
        </p:txBody>
      </p:sp>
      <p:grpSp>
        <p:nvGrpSpPr>
          <p:cNvPr id="2" name="Gruppieren 7">
            <a:extLst>
              <a:ext uri="{FF2B5EF4-FFF2-40B4-BE49-F238E27FC236}">
                <a16:creationId xmlns:a16="http://schemas.microsoft.com/office/drawing/2014/main" id="{3BA62781-DAD9-F732-EB01-C9394EF4597C}"/>
              </a:ext>
            </a:extLst>
          </p:cNvPr>
          <p:cNvGrpSpPr/>
          <p:nvPr/>
        </p:nvGrpSpPr>
        <p:grpSpPr>
          <a:xfrm>
            <a:off x="264265" y="1648316"/>
            <a:ext cx="11664209" cy="4517534"/>
            <a:chOff x="1097611" y="1440418"/>
            <a:chExt cx="10002520" cy="4508500"/>
          </a:xfrm>
        </p:grpSpPr>
        <p:sp>
          <p:nvSpPr>
            <p:cNvPr id="6" name="Textplatzhalter 5">
              <a:extLst>
                <a:ext uri="{FF2B5EF4-FFF2-40B4-BE49-F238E27FC236}">
                  <a16:creationId xmlns:a16="http://schemas.microsoft.com/office/drawing/2014/main" id="{C1FDAF24-4022-C6D6-1CC8-8F21E4000740}"/>
                </a:ext>
              </a:extLst>
            </p:cNvPr>
            <p:cNvSpPr txBox="1">
              <a:spLocks/>
            </p:cNvSpPr>
            <p:nvPr/>
          </p:nvSpPr>
          <p:spPr>
            <a:xfrm>
              <a:off x="4756570" y="1681093"/>
              <a:ext cx="6343230" cy="829335"/>
            </a:xfrm>
            <a:prstGeom prst="rect">
              <a:avLst/>
            </a:prstGeom>
          </p:spPr>
          <p:txBody>
            <a:bodyPr vert="horz" wrap="square" lIns="0" tIns="0" rIns="0" bIns="0" rtlCol="0" anchor="ctr">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1800" b="1" i="0" u="none" strike="noStrike" kern="1200" cap="none" spc="0" normalizeH="0" baseline="0" noProof="0" dirty="0">
                  <a:ln>
                    <a:noFill/>
                  </a:ln>
                  <a:solidFill>
                    <a:srgbClr val="5F5F5F"/>
                  </a:solidFill>
                  <a:effectLst/>
                  <a:uLnTx/>
                  <a:uFillTx/>
                  <a:latin typeface="Public Sans Medium" pitchFamily="2" charset="0"/>
                </a:rPr>
                <a:t>SA4D uses historical and monitoring data to simulate past flood events, identifying the most affected areas and assessing the incurred damages. This analysis provides a basis for understanding current vulnerabilities.</a:t>
              </a:r>
            </a:p>
          </p:txBody>
        </p:sp>
        <p:sp>
          <p:nvSpPr>
            <p:cNvPr id="7" name="Porsche_CO-Triangle">
              <a:extLst>
                <a:ext uri="{FF2B5EF4-FFF2-40B4-BE49-F238E27FC236}">
                  <a16:creationId xmlns:a16="http://schemas.microsoft.com/office/drawing/2014/main" id="{163B1556-72F3-583F-1A0F-53848709D29C}"/>
                </a:ext>
              </a:extLst>
            </p:cNvPr>
            <p:cNvSpPr>
              <a:spLocks noChangeAspect="1"/>
            </p:cNvSpPr>
            <p:nvPr/>
          </p:nvSpPr>
          <p:spPr>
            <a:xfrm rot="5400000">
              <a:off x="4394989" y="1980070"/>
              <a:ext cx="307777" cy="153889"/>
            </a:xfrm>
            <a:prstGeom prst="triangle">
              <a:avLst/>
            </a:prstGeom>
            <a:solidFill>
              <a:srgbClr val="D60027"/>
            </a:solidFill>
            <a:ln w="12700" cap="flat" cmpd="sng" algn="ctr">
              <a:noFill/>
              <a:prstDash val="solid"/>
            </a:ln>
            <a:effectLst/>
          </p:spPr>
          <p:txBody>
            <a:bodyPr rot="0" spcFirstLastPara="0" vertOverflow="overflow" horzOverflow="overflow" vert="horz" wrap="square" lIns="74295" tIns="29250" rIns="74295"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000000"/>
                </a:solidFill>
                <a:effectLst/>
                <a:uLnTx/>
                <a:uFillTx/>
                <a:latin typeface="NewsGoth for Porsche Com"/>
                <a:ea typeface="+mn-ea"/>
                <a:cs typeface="+mn-cs"/>
              </a:endParaRPr>
            </a:p>
          </p:txBody>
        </p:sp>
        <p:sp>
          <p:nvSpPr>
            <p:cNvPr id="9" name="Rechteck 8">
              <a:extLst>
                <a:ext uri="{FF2B5EF4-FFF2-40B4-BE49-F238E27FC236}">
                  <a16:creationId xmlns:a16="http://schemas.microsoft.com/office/drawing/2014/main" id="{F31C5016-0F77-AEA6-7508-0C08532A0D60}"/>
                </a:ext>
              </a:extLst>
            </p:cNvPr>
            <p:cNvSpPr/>
            <p:nvPr/>
          </p:nvSpPr>
          <p:spPr>
            <a:xfrm>
              <a:off x="1097611" y="1440418"/>
              <a:ext cx="3046692" cy="4508500"/>
            </a:xfrm>
            <a:custGeom>
              <a:avLst/>
              <a:gdLst>
                <a:gd name="connsiteX0" fmla="*/ 0 w 2619375"/>
                <a:gd name="connsiteY0" fmla="*/ 0 h 4508500"/>
                <a:gd name="connsiteX1" fmla="*/ 2619375 w 2619375"/>
                <a:gd name="connsiteY1" fmla="*/ 0 h 4508500"/>
                <a:gd name="connsiteX2" fmla="*/ 2619375 w 2619375"/>
                <a:gd name="connsiteY2" fmla="*/ 4508500 h 4508500"/>
                <a:gd name="connsiteX3" fmla="*/ 0 w 2619375"/>
                <a:gd name="connsiteY3" fmla="*/ 4508500 h 4508500"/>
                <a:gd name="connsiteX4" fmla="*/ 0 w 2619375"/>
                <a:gd name="connsiteY4" fmla="*/ 0 h 4508500"/>
                <a:gd name="connsiteX0" fmla="*/ 0 w 2619375"/>
                <a:gd name="connsiteY0" fmla="*/ 0 h 4524375"/>
                <a:gd name="connsiteX1" fmla="*/ 2619375 w 2619375"/>
                <a:gd name="connsiteY1" fmla="*/ 0 h 4524375"/>
                <a:gd name="connsiteX2" fmla="*/ 2619375 w 2619375"/>
                <a:gd name="connsiteY2" fmla="*/ 4508500 h 4524375"/>
                <a:gd name="connsiteX3" fmla="*/ 1190625 w 2619375"/>
                <a:gd name="connsiteY3" fmla="*/ 4524375 h 4524375"/>
                <a:gd name="connsiteX4" fmla="*/ 0 w 2619375"/>
                <a:gd name="connsiteY4" fmla="*/ 4508500 h 4524375"/>
                <a:gd name="connsiteX5" fmla="*/ 0 w 2619375"/>
                <a:gd name="connsiteY5" fmla="*/ 0 h 4524375"/>
                <a:gd name="connsiteX0" fmla="*/ 1190625 w 2619375"/>
                <a:gd name="connsiteY0" fmla="*/ 4524375 h 4615815"/>
                <a:gd name="connsiteX1" fmla="*/ 0 w 2619375"/>
                <a:gd name="connsiteY1" fmla="*/ 4508500 h 4615815"/>
                <a:gd name="connsiteX2" fmla="*/ 0 w 2619375"/>
                <a:gd name="connsiteY2" fmla="*/ 0 h 4615815"/>
                <a:gd name="connsiteX3" fmla="*/ 2619375 w 2619375"/>
                <a:gd name="connsiteY3" fmla="*/ 0 h 4615815"/>
                <a:gd name="connsiteX4" fmla="*/ 2619375 w 2619375"/>
                <a:gd name="connsiteY4" fmla="*/ 4508500 h 4615815"/>
                <a:gd name="connsiteX5" fmla="*/ 1282065 w 2619375"/>
                <a:gd name="connsiteY5" fmla="*/ 4615815 h 4615815"/>
                <a:gd name="connsiteX0" fmla="*/ 1190625 w 2619375"/>
                <a:gd name="connsiteY0" fmla="*/ 4524375 h 4524375"/>
                <a:gd name="connsiteX1" fmla="*/ 0 w 2619375"/>
                <a:gd name="connsiteY1" fmla="*/ 4508500 h 4524375"/>
                <a:gd name="connsiteX2" fmla="*/ 0 w 2619375"/>
                <a:gd name="connsiteY2" fmla="*/ 0 h 4524375"/>
                <a:gd name="connsiteX3" fmla="*/ 2619375 w 2619375"/>
                <a:gd name="connsiteY3" fmla="*/ 0 h 4524375"/>
                <a:gd name="connsiteX4" fmla="*/ 2619375 w 2619375"/>
                <a:gd name="connsiteY4" fmla="*/ 4508500 h 4524375"/>
                <a:gd name="connsiteX0" fmla="*/ 0 w 2619375"/>
                <a:gd name="connsiteY0" fmla="*/ 4508500 h 4508500"/>
                <a:gd name="connsiteX1" fmla="*/ 0 w 2619375"/>
                <a:gd name="connsiteY1" fmla="*/ 0 h 4508500"/>
                <a:gd name="connsiteX2" fmla="*/ 2619375 w 2619375"/>
                <a:gd name="connsiteY2" fmla="*/ 0 h 4508500"/>
                <a:gd name="connsiteX3" fmla="*/ 2619375 w 2619375"/>
                <a:gd name="connsiteY3" fmla="*/ 4508500 h 4508500"/>
              </a:gdLst>
              <a:ahLst/>
              <a:cxnLst>
                <a:cxn ang="0">
                  <a:pos x="connsiteX0" y="connsiteY0"/>
                </a:cxn>
                <a:cxn ang="0">
                  <a:pos x="connsiteX1" y="connsiteY1"/>
                </a:cxn>
                <a:cxn ang="0">
                  <a:pos x="connsiteX2" y="connsiteY2"/>
                </a:cxn>
                <a:cxn ang="0">
                  <a:pos x="connsiteX3" y="connsiteY3"/>
                </a:cxn>
              </a:cxnLst>
              <a:rect l="l" t="t" r="r" b="b"/>
              <a:pathLst>
                <a:path w="2619375" h="4508500">
                  <a:moveTo>
                    <a:pt x="0" y="4508500"/>
                  </a:moveTo>
                  <a:lnTo>
                    <a:pt x="0" y="0"/>
                  </a:lnTo>
                  <a:lnTo>
                    <a:pt x="2619375" y="0"/>
                  </a:lnTo>
                  <a:lnTo>
                    <a:pt x="2619375" y="4508500"/>
                  </a:lnTo>
                </a:path>
              </a:pathLst>
            </a:custGeom>
            <a:solidFill>
              <a:schemeClr val="bg1">
                <a:lumMod val="95000"/>
              </a:schemeClr>
            </a:solidFill>
            <a:ln w="12700" cap="flat" cmpd="sng" algn="ctr">
              <a:noFill/>
              <a:prstDash val="solid"/>
            </a:ln>
            <a:effectLst/>
          </p:spPr>
          <p:txBody>
            <a:bodyPr rot="0" spcFirstLastPara="0" vertOverflow="overflow" horzOverflow="overflow" vert="horz" wrap="square" lIns="74295" tIns="29250" rIns="74295"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000000"/>
                </a:solidFill>
                <a:effectLst/>
                <a:uLnTx/>
                <a:uFillTx/>
                <a:latin typeface="NewsGoth for Porsche Com"/>
                <a:ea typeface="+mn-ea"/>
                <a:cs typeface="+mn-cs"/>
              </a:endParaRPr>
            </a:p>
          </p:txBody>
        </p:sp>
        <p:sp>
          <p:nvSpPr>
            <p:cNvPr id="10" name="Textplatzhalter 5">
              <a:extLst>
                <a:ext uri="{FF2B5EF4-FFF2-40B4-BE49-F238E27FC236}">
                  <a16:creationId xmlns:a16="http://schemas.microsoft.com/office/drawing/2014/main" id="{D422A60F-5B29-ECE2-CA76-FD6B0CE5F515}"/>
                </a:ext>
              </a:extLst>
            </p:cNvPr>
            <p:cNvSpPr txBox="1">
              <a:spLocks/>
            </p:cNvSpPr>
            <p:nvPr/>
          </p:nvSpPr>
          <p:spPr>
            <a:xfrm>
              <a:off x="1347312" y="3037081"/>
              <a:ext cx="2553320" cy="215013"/>
            </a:xfrm>
            <a:prstGeom prst="rect">
              <a:avLst/>
            </a:prstGeom>
          </p:spPr>
          <p:txBody>
            <a:bodyPr vert="horz" wrap="square" lIns="0" tIns="0" rIns="0" bIns="0" rtlCol="0" anchor="ctr">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1400" b="0" i="0" u="none" strike="noStrike" kern="1200" cap="none" spc="0" normalizeH="0" baseline="0" noProof="0" dirty="0">
                  <a:ln>
                    <a:noFill/>
                  </a:ln>
                  <a:solidFill>
                    <a:srgbClr val="000000"/>
                  </a:solidFill>
                  <a:effectLst/>
                  <a:uLnTx/>
                  <a:uFillTx/>
                  <a:latin typeface="Public Sans Medium" pitchFamily="2" charset="0"/>
                </a:rPr>
                <a:t>Territory Analysis with Digital Twin</a:t>
              </a:r>
              <a:endParaRPr kumimoji="0" lang="en-US" sz="1400" b="0" i="0" u="none" strike="noStrike" kern="1200" cap="none" spc="0" normalizeH="0" baseline="0" noProof="0" dirty="0">
                <a:ln>
                  <a:noFill/>
                </a:ln>
                <a:solidFill>
                  <a:srgbClr val="000000"/>
                </a:solidFill>
                <a:effectLst/>
                <a:uLnTx/>
                <a:uFillTx/>
                <a:latin typeface="Public Sans Medium" pitchFamily="2" charset="0"/>
              </a:endParaRPr>
            </a:p>
          </p:txBody>
        </p:sp>
        <p:sp>
          <p:nvSpPr>
            <p:cNvPr id="11" name="Textplatzhalter 5">
              <a:extLst>
                <a:ext uri="{FF2B5EF4-FFF2-40B4-BE49-F238E27FC236}">
                  <a16:creationId xmlns:a16="http://schemas.microsoft.com/office/drawing/2014/main" id="{723EADF5-62F0-F4B5-77D6-6E1F037776AE}"/>
                </a:ext>
              </a:extLst>
            </p:cNvPr>
            <p:cNvSpPr txBox="1">
              <a:spLocks/>
            </p:cNvSpPr>
            <p:nvPr/>
          </p:nvSpPr>
          <p:spPr>
            <a:xfrm>
              <a:off x="1347312" y="4049111"/>
              <a:ext cx="2553320" cy="430025"/>
            </a:xfrm>
            <a:prstGeom prst="rect">
              <a:avLst/>
            </a:prstGeom>
          </p:spPr>
          <p:txBody>
            <a:bodyPr vert="horz" wrap="square" lIns="0" tIns="0" rIns="0" bIns="0" rtlCol="0" anchor="ctr">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1400" b="0" i="0" u="none" strike="noStrike" kern="1200" cap="none" spc="0" normalizeH="0" baseline="0" noProof="0" dirty="0">
                  <a:ln>
                    <a:noFill/>
                  </a:ln>
                  <a:solidFill>
                    <a:srgbClr val="000000"/>
                  </a:solidFill>
                  <a:effectLst/>
                  <a:uLnTx/>
                  <a:uFillTx/>
                  <a:latin typeface="Public Sans Medium" pitchFamily="2" charset="0"/>
                </a:rPr>
                <a:t>Real-Time Monitoring of Environmental Conditions</a:t>
              </a:r>
              <a:endParaRPr kumimoji="0" lang="en-US" sz="1400" b="0" i="0" u="none" strike="noStrike" kern="1200" cap="none" spc="0" normalizeH="0" baseline="0" noProof="0" dirty="0">
                <a:ln>
                  <a:noFill/>
                </a:ln>
                <a:solidFill>
                  <a:srgbClr val="000000"/>
                </a:solidFill>
                <a:effectLst/>
                <a:uLnTx/>
                <a:uFillTx/>
                <a:latin typeface="Public Sans Medium" pitchFamily="2" charset="0"/>
              </a:endParaRPr>
            </a:p>
          </p:txBody>
        </p:sp>
        <p:sp>
          <p:nvSpPr>
            <p:cNvPr id="12" name="Textplatzhalter 5">
              <a:extLst>
                <a:ext uri="{FF2B5EF4-FFF2-40B4-BE49-F238E27FC236}">
                  <a16:creationId xmlns:a16="http://schemas.microsoft.com/office/drawing/2014/main" id="{CDEFE050-031C-8A36-6DD2-92D196605375}"/>
                </a:ext>
              </a:extLst>
            </p:cNvPr>
            <p:cNvSpPr txBox="1">
              <a:spLocks/>
            </p:cNvSpPr>
            <p:nvPr/>
          </p:nvSpPr>
          <p:spPr>
            <a:xfrm>
              <a:off x="1347312" y="5168646"/>
              <a:ext cx="2553320" cy="430025"/>
            </a:xfrm>
            <a:prstGeom prst="rect">
              <a:avLst/>
            </a:prstGeom>
          </p:spPr>
          <p:txBody>
            <a:bodyPr vert="horz" wrap="square" lIns="0" tIns="0" rIns="0" bIns="0" rtlCol="0" anchor="ctr">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1400" b="0" i="0" u="none" strike="noStrike" kern="1200" cap="none" spc="0" normalizeH="0" baseline="0" noProof="0" dirty="0">
                  <a:ln>
                    <a:noFill/>
                  </a:ln>
                  <a:solidFill>
                    <a:srgbClr val="000000"/>
                  </a:solidFill>
                  <a:effectLst/>
                  <a:uLnTx/>
                  <a:uFillTx/>
                  <a:latin typeface="Public Sans Medium" pitchFamily="2" charset="0"/>
                </a:rPr>
                <a:t>Simulation of Rainwater Drainage Scenario</a:t>
              </a:r>
              <a:endParaRPr kumimoji="0" lang="en-US" sz="1400" b="0" i="0" u="none" strike="noStrike" kern="1200" cap="none" spc="0" normalizeH="0" baseline="0" noProof="0" dirty="0">
                <a:ln>
                  <a:noFill/>
                </a:ln>
                <a:solidFill>
                  <a:srgbClr val="000000"/>
                </a:solidFill>
                <a:effectLst/>
                <a:uLnTx/>
                <a:uFillTx/>
                <a:latin typeface="Public Sans Medium" pitchFamily="2" charset="0"/>
              </a:endParaRPr>
            </a:p>
          </p:txBody>
        </p:sp>
        <p:cxnSp>
          <p:nvCxnSpPr>
            <p:cNvPr id="13" name="Gerader Verbinder 24">
              <a:extLst>
                <a:ext uri="{FF2B5EF4-FFF2-40B4-BE49-F238E27FC236}">
                  <a16:creationId xmlns:a16="http://schemas.microsoft.com/office/drawing/2014/main" id="{48C40F99-3679-F364-0C7A-3E7987561360}"/>
                </a:ext>
              </a:extLst>
            </p:cNvPr>
            <p:cNvCxnSpPr/>
            <p:nvPr/>
          </p:nvCxnSpPr>
          <p:spPr>
            <a:xfrm>
              <a:off x="1347312" y="3704354"/>
              <a:ext cx="2553320" cy="0"/>
            </a:xfrm>
            <a:prstGeom prst="line">
              <a:avLst/>
            </a:prstGeom>
            <a:noFill/>
            <a:ln w="12700" cap="rnd" cmpd="sng" algn="ctr">
              <a:solidFill>
                <a:srgbClr val="000000"/>
              </a:solidFill>
              <a:prstDash val="sysDot"/>
            </a:ln>
            <a:effectLst/>
          </p:spPr>
        </p:cxnSp>
        <p:cxnSp>
          <p:nvCxnSpPr>
            <p:cNvPr id="14" name="Gerader Verbinder 25">
              <a:extLst>
                <a:ext uri="{FF2B5EF4-FFF2-40B4-BE49-F238E27FC236}">
                  <a16:creationId xmlns:a16="http://schemas.microsoft.com/office/drawing/2014/main" id="{C805A2D8-0145-D6DB-7446-161CB38FEC07}"/>
                </a:ext>
              </a:extLst>
            </p:cNvPr>
            <p:cNvCxnSpPr/>
            <p:nvPr/>
          </p:nvCxnSpPr>
          <p:spPr>
            <a:xfrm>
              <a:off x="1347312" y="4823888"/>
              <a:ext cx="2553320" cy="0"/>
            </a:xfrm>
            <a:prstGeom prst="line">
              <a:avLst/>
            </a:prstGeom>
            <a:noFill/>
            <a:ln w="12700" cap="rnd" cmpd="sng" algn="ctr">
              <a:solidFill>
                <a:srgbClr val="000000"/>
              </a:solidFill>
              <a:prstDash val="sysDot"/>
            </a:ln>
            <a:effectLst/>
          </p:spPr>
        </p:cxnSp>
        <p:cxnSp>
          <p:nvCxnSpPr>
            <p:cNvPr id="15" name="Gerader Verbinder 26">
              <a:extLst>
                <a:ext uri="{FF2B5EF4-FFF2-40B4-BE49-F238E27FC236}">
                  <a16:creationId xmlns:a16="http://schemas.microsoft.com/office/drawing/2014/main" id="{2FD2FBD8-6CC0-2567-E03F-492EEAF6337A}"/>
                </a:ext>
              </a:extLst>
            </p:cNvPr>
            <p:cNvCxnSpPr/>
            <p:nvPr/>
          </p:nvCxnSpPr>
          <p:spPr>
            <a:xfrm>
              <a:off x="1347312" y="2584820"/>
              <a:ext cx="2553320" cy="0"/>
            </a:xfrm>
            <a:prstGeom prst="line">
              <a:avLst/>
            </a:prstGeom>
            <a:noFill/>
            <a:ln w="28575" cap="flat" cmpd="sng" algn="ctr">
              <a:solidFill>
                <a:srgbClr val="000000"/>
              </a:solidFill>
              <a:prstDash val="solid"/>
            </a:ln>
            <a:effectLst/>
          </p:spPr>
        </p:cxnSp>
        <p:sp>
          <p:nvSpPr>
            <p:cNvPr id="16" name="Textplatzhalter 5">
              <a:extLst>
                <a:ext uri="{FF2B5EF4-FFF2-40B4-BE49-F238E27FC236}">
                  <a16:creationId xmlns:a16="http://schemas.microsoft.com/office/drawing/2014/main" id="{14694BBA-05F8-A2CD-DAAB-B26412088F7E}"/>
                </a:ext>
              </a:extLst>
            </p:cNvPr>
            <p:cNvSpPr txBox="1">
              <a:spLocks/>
            </p:cNvSpPr>
            <p:nvPr/>
          </p:nvSpPr>
          <p:spPr>
            <a:xfrm>
              <a:off x="1347312" y="1934151"/>
              <a:ext cx="2553320" cy="245729"/>
            </a:xfrm>
            <a:prstGeom prst="rect">
              <a:avLst/>
            </a:prstGeom>
          </p:spPr>
          <p:txBody>
            <a:bodyPr vert="horz" wrap="square" lIns="0" tIns="0" rIns="0" bIns="0" rtlCol="0" anchor="ctr">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600" b="1" i="0" dirty="0">
                  <a:solidFill>
                    <a:srgbClr val="374151"/>
                  </a:solidFill>
                  <a:effectLst/>
                  <a:latin typeface="Söhne"/>
                </a:rPr>
                <a:t>Simulation of Past Floods</a:t>
              </a:r>
              <a:endParaRPr kumimoji="0" lang="en-US" sz="2000" b="1" i="0" u="none" strike="noStrike" kern="1200" cap="none" spc="-8" normalizeH="0" baseline="0" noProof="0" dirty="0">
                <a:ln>
                  <a:noFill/>
                </a:ln>
                <a:solidFill>
                  <a:srgbClr val="000000"/>
                </a:solidFill>
                <a:effectLst/>
                <a:uLnTx/>
                <a:uFillTx/>
                <a:latin typeface="Public Sans Medium" pitchFamily="2" charset="0"/>
              </a:endParaRPr>
            </a:p>
          </p:txBody>
        </p:sp>
        <p:cxnSp>
          <p:nvCxnSpPr>
            <p:cNvPr id="17" name="Gerader Verbinder 43">
              <a:extLst>
                <a:ext uri="{FF2B5EF4-FFF2-40B4-BE49-F238E27FC236}">
                  <a16:creationId xmlns:a16="http://schemas.microsoft.com/office/drawing/2014/main" id="{8E664EDA-A94E-C9D2-C0C8-D93D55C8C238}"/>
                </a:ext>
              </a:extLst>
            </p:cNvPr>
            <p:cNvCxnSpPr>
              <a:cxnSpLocks/>
            </p:cNvCxnSpPr>
            <p:nvPr/>
          </p:nvCxnSpPr>
          <p:spPr>
            <a:xfrm>
              <a:off x="4470388" y="2584820"/>
              <a:ext cx="6629743" cy="0"/>
            </a:xfrm>
            <a:prstGeom prst="line">
              <a:avLst/>
            </a:prstGeom>
            <a:noFill/>
            <a:ln w="28575" cap="flat" cmpd="sng" algn="ctr">
              <a:solidFill>
                <a:srgbClr val="000000"/>
              </a:solidFill>
              <a:prstDash val="solid"/>
            </a:ln>
            <a:effectLst/>
          </p:spPr>
        </p:cxnSp>
      </p:grpSp>
      <p:sp>
        <p:nvSpPr>
          <p:cNvPr id="18" name="Content Placeholder 1">
            <a:extLst>
              <a:ext uri="{FF2B5EF4-FFF2-40B4-BE49-F238E27FC236}">
                <a16:creationId xmlns:a16="http://schemas.microsoft.com/office/drawing/2014/main" id="{21D57D9A-157A-2FBD-630C-C82395A4320D}"/>
              </a:ext>
            </a:extLst>
          </p:cNvPr>
          <p:cNvSpPr txBox="1">
            <a:spLocks/>
          </p:cNvSpPr>
          <p:nvPr/>
        </p:nvSpPr>
        <p:spPr>
          <a:xfrm>
            <a:off x="6718016" y="5411245"/>
            <a:ext cx="1935747" cy="178465"/>
          </a:xfrm>
          <a:prstGeom prst="rect">
            <a:avLst/>
          </a:prstGeom>
        </p:spPr>
        <p:txBody>
          <a:bodyPr lIns="0" tIns="0" rIns="0" bIns="0"/>
          <a:lstStyle>
            <a:lvl1pPr marL="265113" indent="-265113" algn="l" defTabSz="914400" rtl="0" eaLnBrk="1" latinLnBrk="0" hangingPunct="1">
              <a:lnSpc>
                <a:spcPct val="90000"/>
              </a:lnSpc>
              <a:spcBef>
                <a:spcPts val="1000"/>
              </a:spcBef>
              <a:buClr>
                <a:srgbClr val="EA002A"/>
              </a:buClr>
              <a:buFont typeface="Arial" panose="020B0604020202020204" pitchFamily="34" charset="0"/>
              <a:buChar char="•"/>
              <a:defRPr sz="1200" kern="1200">
                <a:solidFill>
                  <a:srgbClr val="5B6770"/>
                </a:solidFill>
                <a:latin typeface="Arial"/>
                <a:ea typeface="+mn-ea"/>
                <a:cs typeface="Arial"/>
              </a:defRPr>
            </a:lvl1pPr>
            <a:lvl2pPr marL="536575" indent="-273050" algn="l" defTabSz="914400" rtl="0" eaLnBrk="1" latinLnBrk="0" hangingPunct="1">
              <a:lnSpc>
                <a:spcPct val="90000"/>
              </a:lnSpc>
              <a:spcBef>
                <a:spcPts val="500"/>
              </a:spcBef>
              <a:buClr>
                <a:srgbClr val="5B6770"/>
              </a:buClr>
              <a:buFont typeface="Arial" panose="020B0604020202020204" pitchFamily="34" charset="0"/>
              <a:buChar char="-"/>
              <a:defRPr sz="1200" kern="1200">
                <a:solidFill>
                  <a:srgbClr val="5B6770"/>
                </a:solidFill>
                <a:latin typeface="Arial"/>
                <a:ea typeface="+mn-ea"/>
                <a:cs typeface="Arial"/>
              </a:defRPr>
            </a:lvl2pPr>
            <a:lvl3pPr marL="808038" indent="-271463" algn="l" defTabSz="914400" rtl="0" eaLnBrk="1" latinLnBrk="0" hangingPunct="1">
              <a:lnSpc>
                <a:spcPct val="90000"/>
              </a:lnSpc>
              <a:spcBef>
                <a:spcPts val="500"/>
              </a:spcBef>
              <a:buFont typeface="Arial" panose="020B0604020202020204" pitchFamily="34" charset="0"/>
              <a:buChar char="•"/>
              <a:defRPr sz="1200" kern="1200">
                <a:solidFill>
                  <a:srgbClr val="5B6770"/>
                </a:solidFill>
                <a:latin typeface="Arial"/>
                <a:ea typeface="+mn-ea"/>
                <a:cs typeface="Arial"/>
              </a:defRPr>
            </a:lvl3pPr>
            <a:lvl4pPr marL="1073150" indent="-265113" algn="l" defTabSz="914400" rtl="0" eaLnBrk="1" latinLnBrk="0" hangingPunct="1">
              <a:lnSpc>
                <a:spcPct val="90000"/>
              </a:lnSpc>
              <a:spcBef>
                <a:spcPts val="500"/>
              </a:spcBef>
              <a:buFont typeface="Arial" panose="020B0604020202020204" pitchFamily="34" charset="0"/>
              <a:buChar char="•"/>
              <a:defRPr sz="1400" kern="1200">
                <a:solidFill>
                  <a:srgbClr val="5B6770"/>
                </a:solidFill>
                <a:latin typeface="Arial"/>
                <a:ea typeface="+mn-ea"/>
                <a:cs typeface="Arial"/>
              </a:defRPr>
            </a:lvl4pPr>
            <a:lvl5pPr marL="1344613" indent="-271463" algn="l" defTabSz="914400" rtl="0" eaLnBrk="1" latinLnBrk="0" hangingPunct="1">
              <a:lnSpc>
                <a:spcPct val="90000"/>
              </a:lnSpc>
              <a:spcBef>
                <a:spcPts val="500"/>
              </a:spcBef>
              <a:buFont typeface="Arial" panose="020B0604020202020204" pitchFamily="34" charset="0"/>
              <a:buChar char="•"/>
              <a:defRPr sz="1400" kern="1200">
                <a:solidFill>
                  <a:srgbClr val="5B6770"/>
                </a:solidFill>
                <a:latin typeface="Arial"/>
                <a:ea typeface="+mn-ea"/>
                <a:cs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pPr>
            <a:r>
              <a:rPr lang="en-US" sz="1400">
                <a:solidFill>
                  <a:schemeClr val="tx1"/>
                </a:solidFill>
                <a:latin typeface="Public Sans Medium" pitchFamily="2" charset="0"/>
              </a:rPr>
              <a:t>Unused land</a:t>
            </a:r>
          </a:p>
        </p:txBody>
      </p:sp>
      <p:pic>
        <p:nvPicPr>
          <p:cNvPr id="22" name="Picture 21">
            <a:extLst>
              <a:ext uri="{FF2B5EF4-FFF2-40B4-BE49-F238E27FC236}">
                <a16:creationId xmlns:a16="http://schemas.microsoft.com/office/drawing/2014/main" id="{90E8B0B3-A6B0-4FFB-D7F5-B96B88D8DD73}"/>
              </a:ext>
            </a:extLst>
          </p:cNvPr>
          <p:cNvPicPr>
            <a:picLocks noChangeAspect="1"/>
          </p:cNvPicPr>
          <p:nvPr/>
        </p:nvPicPr>
        <p:blipFill rotWithShape="1">
          <a:blip r:embed="rId3">
            <a:duotone>
              <a:schemeClr val="bg2">
                <a:shade val="45000"/>
                <a:satMod val="135000"/>
              </a:schemeClr>
              <a:prstClr val="white"/>
            </a:duotone>
          </a:blip>
          <a:srcRect l="12612" t="14077" r="12206" b="14075"/>
          <a:stretch/>
        </p:blipFill>
        <p:spPr>
          <a:xfrm>
            <a:off x="4510813" y="3861860"/>
            <a:ext cx="1105976" cy="1056939"/>
          </a:xfrm>
          <a:prstGeom prst="rect">
            <a:avLst/>
          </a:prstGeom>
          <a:solidFill>
            <a:srgbClr val="0070C0"/>
          </a:solidFill>
        </p:spPr>
      </p:pic>
      <p:sp>
        <p:nvSpPr>
          <p:cNvPr id="23" name="Rectangle: Rounded Corners 22">
            <a:extLst>
              <a:ext uri="{FF2B5EF4-FFF2-40B4-BE49-F238E27FC236}">
                <a16:creationId xmlns:a16="http://schemas.microsoft.com/office/drawing/2014/main" id="{F224618C-331E-6FF1-C910-2F7DA6DB443D}"/>
              </a:ext>
            </a:extLst>
          </p:cNvPr>
          <p:cNvSpPr/>
          <p:nvPr/>
        </p:nvSpPr>
        <p:spPr>
          <a:xfrm>
            <a:off x="4293203" y="3721002"/>
            <a:ext cx="1442441" cy="1436225"/>
          </a:xfrm>
          <a:prstGeom prst="roundRect">
            <a:avLst/>
          </a:prstGeom>
          <a:noFill/>
          <a:ln w="38100">
            <a:solidFill>
              <a:srgbClr val="E400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1D6AFCB8-4737-1163-95CF-3BA48991680E}"/>
              </a:ext>
            </a:extLst>
          </p:cNvPr>
          <p:cNvGrpSpPr/>
          <p:nvPr/>
        </p:nvGrpSpPr>
        <p:grpSpPr>
          <a:xfrm>
            <a:off x="8161995" y="3991204"/>
            <a:ext cx="1000184" cy="938058"/>
            <a:chOff x="4879791" y="3513639"/>
            <a:chExt cx="1159347" cy="1087335"/>
          </a:xfrm>
          <a:solidFill>
            <a:srgbClr val="0070C0"/>
          </a:solidFill>
        </p:grpSpPr>
        <p:pic>
          <p:nvPicPr>
            <p:cNvPr id="27" name="Picture 26">
              <a:extLst>
                <a:ext uri="{FF2B5EF4-FFF2-40B4-BE49-F238E27FC236}">
                  <a16:creationId xmlns:a16="http://schemas.microsoft.com/office/drawing/2014/main" id="{AACD40AC-EBD1-69F5-86C2-918CDF4BE604}"/>
                </a:ext>
              </a:extLst>
            </p:cNvPr>
            <p:cNvPicPr>
              <a:picLocks noChangeAspect="1"/>
            </p:cNvPicPr>
            <p:nvPr/>
          </p:nvPicPr>
          <p:blipFill rotWithShape="1">
            <a:blip r:embed="rId4">
              <a:duotone>
                <a:schemeClr val="bg2">
                  <a:shade val="45000"/>
                  <a:satMod val="135000"/>
                </a:schemeClr>
                <a:prstClr val="white"/>
              </a:duotone>
            </a:blip>
            <a:srcRect l="19465" t="20064" r="17029" b="20375"/>
            <a:stretch/>
          </p:blipFill>
          <p:spPr>
            <a:xfrm>
              <a:off x="4879791" y="3513639"/>
              <a:ext cx="1159347" cy="1087335"/>
            </a:xfrm>
            <a:prstGeom prst="rect">
              <a:avLst/>
            </a:prstGeom>
            <a:grpFill/>
          </p:spPr>
        </p:pic>
        <p:pic>
          <p:nvPicPr>
            <p:cNvPr id="29" name="Picture 28">
              <a:extLst>
                <a:ext uri="{FF2B5EF4-FFF2-40B4-BE49-F238E27FC236}">
                  <a16:creationId xmlns:a16="http://schemas.microsoft.com/office/drawing/2014/main" id="{57A8B9CC-28E0-EAF1-39E5-EBC36815C66B}"/>
                </a:ext>
              </a:extLst>
            </p:cNvPr>
            <p:cNvPicPr>
              <a:picLocks noChangeAspect="1"/>
            </p:cNvPicPr>
            <p:nvPr/>
          </p:nvPicPr>
          <p:blipFill rotWithShape="1">
            <a:blip r:embed="rId4"/>
            <a:srcRect l="29494" t="30080" r="17029" b="20375"/>
            <a:stretch/>
          </p:blipFill>
          <p:spPr>
            <a:xfrm>
              <a:off x="5062886" y="3696486"/>
              <a:ext cx="976252" cy="904488"/>
            </a:xfrm>
            <a:custGeom>
              <a:avLst/>
              <a:gdLst>
                <a:gd name="connsiteX0" fmla="*/ 976252 w 976252"/>
                <a:gd name="connsiteY0" fmla="*/ 686842 h 904488"/>
                <a:gd name="connsiteX1" fmla="*/ 976252 w 976252"/>
                <a:gd name="connsiteY1" fmla="*/ 904488 h 904488"/>
                <a:gd name="connsiteX2" fmla="*/ 753913 w 976252"/>
                <a:gd name="connsiteY2" fmla="*/ 904488 h 904488"/>
                <a:gd name="connsiteX3" fmla="*/ 620759 w 976252"/>
                <a:gd name="connsiteY3" fmla="*/ 0 h 904488"/>
                <a:gd name="connsiteX4" fmla="*/ 688482 w 976252"/>
                <a:gd name="connsiteY4" fmla="*/ 69184 h 904488"/>
                <a:gd name="connsiteX5" fmla="*/ 251069 w 976252"/>
                <a:gd name="connsiteY5" fmla="*/ 497366 h 904488"/>
                <a:gd name="connsiteX6" fmla="*/ 0 w 976252"/>
                <a:gd name="connsiteY6" fmla="*/ 240885 h 904488"/>
                <a:gd name="connsiteX7" fmla="*/ 227153 w 976252"/>
                <a:gd name="connsiteY7" fmla="*/ 18526 h 904488"/>
                <a:gd name="connsiteX8" fmla="*/ 410498 w 976252"/>
                <a:gd name="connsiteY8" fmla="*/ 205824 h 90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6252" h="904488">
                  <a:moveTo>
                    <a:pt x="976252" y="686842"/>
                  </a:moveTo>
                  <a:lnTo>
                    <a:pt x="976252" y="904488"/>
                  </a:lnTo>
                  <a:lnTo>
                    <a:pt x="753913" y="904488"/>
                  </a:lnTo>
                  <a:close/>
                  <a:moveTo>
                    <a:pt x="620759" y="0"/>
                  </a:moveTo>
                  <a:lnTo>
                    <a:pt x="688482" y="69184"/>
                  </a:lnTo>
                  <a:lnTo>
                    <a:pt x="251069" y="497366"/>
                  </a:lnTo>
                  <a:lnTo>
                    <a:pt x="0" y="240885"/>
                  </a:lnTo>
                  <a:lnTo>
                    <a:pt x="227153" y="18526"/>
                  </a:lnTo>
                  <a:lnTo>
                    <a:pt x="410498" y="205824"/>
                  </a:lnTo>
                  <a:close/>
                </a:path>
              </a:pathLst>
            </a:custGeom>
            <a:grpFill/>
          </p:spPr>
        </p:pic>
      </p:grpSp>
      <p:sp>
        <p:nvSpPr>
          <p:cNvPr id="26" name="Rectangle: Rounded Corners 25">
            <a:extLst>
              <a:ext uri="{FF2B5EF4-FFF2-40B4-BE49-F238E27FC236}">
                <a16:creationId xmlns:a16="http://schemas.microsoft.com/office/drawing/2014/main" id="{36A04B38-E334-C083-45D5-A4A6680D42E0}"/>
              </a:ext>
            </a:extLst>
          </p:cNvPr>
          <p:cNvSpPr/>
          <p:nvPr/>
        </p:nvSpPr>
        <p:spPr>
          <a:xfrm>
            <a:off x="7935763" y="3723194"/>
            <a:ext cx="1442441" cy="1436225"/>
          </a:xfrm>
          <a:prstGeom prst="roundRect">
            <a:avLst/>
          </a:prstGeom>
          <a:noFill/>
          <a:ln w="38100">
            <a:solidFill>
              <a:srgbClr val="E400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1A600CB5-05D9-30CD-2A94-12B85E0C60AB}"/>
              </a:ext>
            </a:extLst>
          </p:cNvPr>
          <p:cNvGrpSpPr/>
          <p:nvPr/>
        </p:nvGrpSpPr>
        <p:grpSpPr>
          <a:xfrm>
            <a:off x="9756221" y="3734772"/>
            <a:ext cx="1442441" cy="1436225"/>
            <a:chOff x="6826442" y="3413832"/>
            <a:chExt cx="1442441" cy="1436225"/>
          </a:xfrm>
        </p:grpSpPr>
        <p:pic>
          <p:nvPicPr>
            <p:cNvPr id="31" name="Picture 30" descr="Shape&#10;&#10;Description automatically generated with low confidence">
              <a:extLst>
                <a:ext uri="{FF2B5EF4-FFF2-40B4-BE49-F238E27FC236}">
                  <a16:creationId xmlns:a16="http://schemas.microsoft.com/office/drawing/2014/main" id="{88B96F3C-1626-FDC2-CAE3-CAF33E556F16}"/>
                </a:ext>
              </a:extLst>
            </p:cNvPr>
            <p:cNvPicPr>
              <a:picLocks noChangeAspect="1"/>
            </p:cNvPicPr>
            <p:nvPr/>
          </p:nvPicPr>
          <p:blipFill>
            <a:blip r:embed="rId5">
              <a:duotone>
                <a:schemeClr val="bg2">
                  <a:shade val="45000"/>
                  <a:satMod val="135000"/>
                </a:schemeClr>
                <a:prstClr val="white"/>
              </a:duotone>
            </a:blip>
            <a:stretch>
              <a:fillRect/>
            </a:stretch>
          </p:blipFill>
          <p:spPr>
            <a:xfrm>
              <a:off x="6988625" y="3576862"/>
              <a:ext cx="1105433" cy="1105433"/>
            </a:xfrm>
            <a:prstGeom prst="rect">
              <a:avLst/>
            </a:prstGeom>
          </p:spPr>
        </p:pic>
        <p:sp>
          <p:nvSpPr>
            <p:cNvPr id="32" name="Rectangle: Rounded Corners 31">
              <a:extLst>
                <a:ext uri="{FF2B5EF4-FFF2-40B4-BE49-F238E27FC236}">
                  <a16:creationId xmlns:a16="http://schemas.microsoft.com/office/drawing/2014/main" id="{5B134288-084F-1521-9E00-993F15EC1973}"/>
                </a:ext>
              </a:extLst>
            </p:cNvPr>
            <p:cNvSpPr/>
            <p:nvPr/>
          </p:nvSpPr>
          <p:spPr>
            <a:xfrm>
              <a:off x="6826442" y="3413832"/>
              <a:ext cx="1442441" cy="1436225"/>
            </a:xfrm>
            <a:prstGeom prst="roundRect">
              <a:avLst/>
            </a:prstGeom>
            <a:noFill/>
            <a:ln w="38100">
              <a:solidFill>
                <a:srgbClr val="E400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Box 32">
            <a:extLst>
              <a:ext uri="{FF2B5EF4-FFF2-40B4-BE49-F238E27FC236}">
                <a16:creationId xmlns:a16="http://schemas.microsoft.com/office/drawing/2014/main" id="{2E342ED7-0EB2-8BD4-D263-935CCF9AC442}"/>
              </a:ext>
            </a:extLst>
          </p:cNvPr>
          <p:cNvSpPr txBox="1"/>
          <p:nvPr/>
        </p:nvSpPr>
        <p:spPr>
          <a:xfrm>
            <a:off x="4137108" y="3050071"/>
            <a:ext cx="1609403" cy="523220"/>
          </a:xfrm>
          <a:prstGeom prst="rect">
            <a:avLst/>
          </a:prstGeom>
          <a:noFill/>
        </p:spPr>
        <p:txBody>
          <a:bodyPr wrap="square">
            <a:spAutoFit/>
          </a:bodyPr>
          <a:lstStyle/>
          <a:p>
            <a:pPr algn="ctr" fontAlgn="auto">
              <a:spcAft>
                <a:spcPts val="0"/>
              </a:spcAft>
            </a:pPr>
            <a:r>
              <a:rPr lang="en-US" sz="1400" dirty="0">
                <a:latin typeface="Public Sans Medium" pitchFamily="2" charset="0"/>
              </a:rPr>
              <a:t>Identification of High-Risk Zones</a:t>
            </a:r>
            <a:endParaRPr lang="en-US" sz="1400" b="1" dirty="0">
              <a:solidFill>
                <a:srgbClr val="E4002B"/>
              </a:solidFill>
              <a:latin typeface="Public Sans Medium" pitchFamily="2" charset="0"/>
            </a:endParaRPr>
          </a:p>
        </p:txBody>
      </p:sp>
      <p:sp>
        <p:nvSpPr>
          <p:cNvPr id="34" name="TextBox 33">
            <a:extLst>
              <a:ext uri="{FF2B5EF4-FFF2-40B4-BE49-F238E27FC236}">
                <a16:creationId xmlns:a16="http://schemas.microsoft.com/office/drawing/2014/main" id="{2900ED29-5072-05A1-CC6A-7C629968E8D5}"/>
              </a:ext>
            </a:extLst>
          </p:cNvPr>
          <p:cNvSpPr txBox="1"/>
          <p:nvPr/>
        </p:nvSpPr>
        <p:spPr>
          <a:xfrm>
            <a:off x="6038705" y="2948016"/>
            <a:ext cx="1609402" cy="738664"/>
          </a:xfrm>
          <a:prstGeom prst="rect">
            <a:avLst/>
          </a:prstGeom>
          <a:noFill/>
        </p:spPr>
        <p:txBody>
          <a:bodyPr wrap="square">
            <a:spAutoFit/>
          </a:bodyPr>
          <a:lstStyle/>
          <a:p>
            <a:pPr algn="ctr" fontAlgn="auto">
              <a:spcAft>
                <a:spcPts val="0"/>
              </a:spcAft>
            </a:pPr>
            <a:r>
              <a:rPr lang="en-GB" sz="1400" dirty="0">
                <a:latin typeface="Public Sans Medium" pitchFamily="2" charset="0"/>
              </a:rPr>
              <a:t>Proposal of Natural Engineering Solutions</a:t>
            </a:r>
            <a:endParaRPr lang="en-US" sz="1400" dirty="0">
              <a:latin typeface="Public Sans Medium" pitchFamily="2" charset="0"/>
            </a:endParaRPr>
          </a:p>
        </p:txBody>
      </p:sp>
      <p:sp>
        <p:nvSpPr>
          <p:cNvPr id="35" name="TextBox 34">
            <a:extLst>
              <a:ext uri="{FF2B5EF4-FFF2-40B4-BE49-F238E27FC236}">
                <a16:creationId xmlns:a16="http://schemas.microsoft.com/office/drawing/2014/main" id="{F5D73387-9241-FFC3-B3D5-BDF6226D616C}"/>
              </a:ext>
            </a:extLst>
          </p:cNvPr>
          <p:cNvSpPr txBox="1"/>
          <p:nvPr/>
        </p:nvSpPr>
        <p:spPr>
          <a:xfrm>
            <a:off x="7835781" y="3150169"/>
            <a:ext cx="1694723" cy="523220"/>
          </a:xfrm>
          <a:prstGeom prst="rect">
            <a:avLst/>
          </a:prstGeom>
          <a:noFill/>
        </p:spPr>
        <p:txBody>
          <a:bodyPr wrap="square">
            <a:spAutoFit/>
          </a:bodyPr>
          <a:lstStyle/>
          <a:p>
            <a:pPr algn="ctr" fontAlgn="auto">
              <a:spcAft>
                <a:spcPts val="0"/>
              </a:spcAft>
            </a:pPr>
            <a:r>
              <a:rPr lang="en-US" sz="1400" dirty="0">
                <a:latin typeface="Public Sans Medium" pitchFamily="2" charset="0"/>
              </a:rPr>
              <a:t>Community Engagement</a:t>
            </a:r>
          </a:p>
        </p:txBody>
      </p:sp>
      <p:sp>
        <p:nvSpPr>
          <p:cNvPr id="36" name="TextBox 35">
            <a:extLst>
              <a:ext uri="{FF2B5EF4-FFF2-40B4-BE49-F238E27FC236}">
                <a16:creationId xmlns:a16="http://schemas.microsoft.com/office/drawing/2014/main" id="{89470E86-99BD-7D23-1CE4-A8957AD095A7}"/>
              </a:ext>
            </a:extLst>
          </p:cNvPr>
          <p:cNvSpPr txBox="1"/>
          <p:nvPr/>
        </p:nvSpPr>
        <p:spPr>
          <a:xfrm>
            <a:off x="9756221" y="2986568"/>
            <a:ext cx="1464562" cy="738664"/>
          </a:xfrm>
          <a:prstGeom prst="rect">
            <a:avLst/>
          </a:prstGeom>
          <a:noFill/>
        </p:spPr>
        <p:txBody>
          <a:bodyPr wrap="square">
            <a:spAutoFit/>
          </a:bodyPr>
          <a:lstStyle/>
          <a:p>
            <a:pPr algn="ctr" fontAlgn="auto">
              <a:spcAft>
                <a:spcPts val="0"/>
              </a:spcAft>
            </a:pPr>
            <a:r>
              <a:rPr lang="en-US" sz="1400" dirty="0">
                <a:latin typeface="Public Sans Medium" pitchFamily="2" charset="0"/>
              </a:rPr>
              <a:t>Long-Term Resilience Planning</a:t>
            </a:r>
          </a:p>
        </p:txBody>
      </p:sp>
      <p:sp>
        <p:nvSpPr>
          <p:cNvPr id="37" name="Content Placeholder 1">
            <a:extLst>
              <a:ext uri="{FF2B5EF4-FFF2-40B4-BE49-F238E27FC236}">
                <a16:creationId xmlns:a16="http://schemas.microsoft.com/office/drawing/2014/main" id="{46E720E9-C8E5-7D92-C9DC-60B838E3BF5F}"/>
              </a:ext>
            </a:extLst>
          </p:cNvPr>
          <p:cNvSpPr txBox="1">
            <a:spLocks/>
          </p:cNvSpPr>
          <p:nvPr/>
        </p:nvSpPr>
        <p:spPr>
          <a:xfrm>
            <a:off x="6710110" y="6046585"/>
            <a:ext cx="1418884" cy="263205"/>
          </a:xfrm>
          <a:prstGeom prst="rect">
            <a:avLst/>
          </a:prstGeom>
        </p:spPr>
        <p:txBody>
          <a:bodyPr lIns="0" tIns="0" rIns="0" bIns="0"/>
          <a:lstStyle>
            <a:lvl1pPr marL="265113" indent="-265113" algn="l" defTabSz="914400" rtl="0" eaLnBrk="1" latinLnBrk="0" hangingPunct="1">
              <a:lnSpc>
                <a:spcPct val="90000"/>
              </a:lnSpc>
              <a:spcBef>
                <a:spcPts val="1000"/>
              </a:spcBef>
              <a:buClr>
                <a:srgbClr val="EA002A"/>
              </a:buClr>
              <a:buFont typeface="Arial" panose="020B0604020202020204" pitchFamily="34" charset="0"/>
              <a:buChar char="•"/>
              <a:defRPr sz="1200" kern="1200">
                <a:solidFill>
                  <a:srgbClr val="5B6770"/>
                </a:solidFill>
                <a:latin typeface="Arial"/>
                <a:ea typeface="+mn-ea"/>
                <a:cs typeface="Arial"/>
              </a:defRPr>
            </a:lvl1pPr>
            <a:lvl2pPr marL="536575" indent="-273050" algn="l" defTabSz="914400" rtl="0" eaLnBrk="1" latinLnBrk="0" hangingPunct="1">
              <a:lnSpc>
                <a:spcPct val="90000"/>
              </a:lnSpc>
              <a:spcBef>
                <a:spcPts val="500"/>
              </a:spcBef>
              <a:buClr>
                <a:srgbClr val="5B6770"/>
              </a:buClr>
              <a:buFont typeface="Arial" panose="020B0604020202020204" pitchFamily="34" charset="0"/>
              <a:buChar char="-"/>
              <a:defRPr sz="1200" kern="1200">
                <a:solidFill>
                  <a:srgbClr val="5B6770"/>
                </a:solidFill>
                <a:latin typeface="Arial"/>
                <a:ea typeface="+mn-ea"/>
                <a:cs typeface="Arial"/>
              </a:defRPr>
            </a:lvl2pPr>
            <a:lvl3pPr marL="808038" indent="-271463" algn="l" defTabSz="914400" rtl="0" eaLnBrk="1" latinLnBrk="0" hangingPunct="1">
              <a:lnSpc>
                <a:spcPct val="90000"/>
              </a:lnSpc>
              <a:spcBef>
                <a:spcPts val="500"/>
              </a:spcBef>
              <a:buFont typeface="Arial" panose="020B0604020202020204" pitchFamily="34" charset="0"/>
              <a:buChar char="•"/>
              <a:defRPr sz="1200" kern="1200">
                <a:solidFill>
                  <a:srgbClr val="5B6770"/>
                </a:solidFill>
                <a:latin typeface="Arial"/>
                <a:ea typeface="+mn-ea"/>
                <a:cs typeface="Arial"/>
              </a:defRPr>
            </a:lvl3pPr>
            <a:lvl4pPr marL="1073150" indent="-265113" algn="l" defTabSz="914400" rtl="0" eaLnBrk="1" latinLnBrk="0" hangingPunct="1">
              <a:lnSpc>
                <a:spcPct val="90000"/>
              </a:lnSpc>
              <a:spcBef>
                <a:spcPts val="500"/>
              </a:spcBef>
              <a:buFont typeface="Arial" panose="020B0604020202020204" pitchFamily="34" charset="0"/>
              <a:buChar char="•"/>
              <a:defRPr sz="1400" kern="1200">
                <a:solidFill>
                  <a:srgbClr val="5B6770"/>
                </a:solidFill>
                <a:latin typeface="Arial"/>
                <a:ea typeface="+mn-ea"/>
                <a:cs typeface="Arial"/>
              </a:defRPr>
            </a:lvl4pPr>
            <a:lvl5pPr marL="1344613" indent="-271463" algn="l" defTabSz="914400" rtl="0" eaLnBrk="1" latinLnBrk="0" hangingPunct="1">
              <a:lnSpc>
                <a:spcPct val="90000"/>
              </a:lnSpc>
              <a:spcBef>
                <a:spcPts val="500"/>
              </a:spcBef>
              <a:buFont typeface="Arial" panose="020B0604020202020204" pitchFamily="34" charset="0"/>
              <a:buChar char="•"/>
              <a:defRPr sz="1400" kern="1200">
                <a:solidFill>
                  <a:srgbClr val="5B6770"/>
                </a:solidFill>
                <a:latin typeface="Arial"/>
                <a:ea typeface="+mn-ea"/>
                <a:cs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pPr>
            <a:r>
              <a:rPr lang="en-US" sz="1400">
                <a:solidFill>
                  <a:schemeClr val="tx1"/>
                </a:solidFill>
                <a:latin typeface="Public Sans Medium" pitchFamily="2" charset="0"/>
              </a:rPr>
              <a:t>High-yield land</a:t>
            </a:r>
          </a:p>
        </p:txBody>
      </p:sp>
      <p:sp>
        <p:nvSpPr>
          <p:cNvPr id="38" name="Content Placeholder 1">
            <a:extLst>
              <a:ext uri="{FF2B5EF4-FFF2-40B4-BE49-F238E27FC236}">
                <a16:creationId xmlns:a16="http://schemas.microsoft.com/office/drawing/2014/main" id="{680A3DF3-5832-CC1A-71AC-88EC9DE54E58}"/>
              </a:ext>
            </a:extLst>
          </p:cNvPr>
          <p:cNvSpPr txBox="1">
            <a:spLocks/>
          </p:cNvSpPr>
          <p:nvPr/>
        </p:nvSpPr>
        <p:spPr>
          <a:xfrm>
            <a:off x="6714962" y="5733298"/>
            <a:ext cx="1935747" cy="255847"/>
          </a:xfrm>
          <a:prstGeom prst="rect">
            <a:avLst/>
          </a:prstGeom>
        </p:spPr>
        <p:txBody>
          <a:bodyPr lIns="0" tIns="0" rIns="0" bIns="0"/>
          <a:lstStyle>
            <a:lvl1pPr marL="265113" indent="-265113" algn="l" defTabSz="914400" rtl="0" eaLnBrk="1" latinLnBrk="0" hangingPunct="1">
              <a:lnSpc>
                <a:spcPct val="90000"/>
              </a:lnSpc>
              <a:spcBef>
                <a:spcPts val="1000"/>
              </a:spcBef>
              <a:buClr>
                <a:srgbClr val="EA002A"/>
              </a:buClr>
              <a:buFont typeface="Arial" panose="020B0604020202020204" pitchFamily="34" charset="0"/>
              <a:buChar char="•"/>
              <a:defRPr sz="1200" kern="1200">
                <a:solidFill>
                  <a:srgbClr val="5B6770"/>
                </a:solidFill>
                <a:latin typeface="Arial"/>
                <a:ea typeface="+mn-ea"/>
                <a:cs typeface="Arial"/>
              </a:defRPr>
            </a:lvl1pPr>
            <a:lvl2pPr marL="536575" indent="-273050" algn="l" defTabSz="914400" rtl="0" eaLnBrk="1" latinLnBrk="0" hangingPunct="1">
              <a:lnSpc>
                <a:spcPct val="90000"/>
              </a:lnSpc>
              <a:spcBef>
                <a:spcPts val="500"/>
              </a:spcBef>
              <a:buClr>
                <a:srgbClr val="5B6770"/>
              </a:buClr>
              <a:buFont typeface="Arial" panose="020B0604020202020204" pitchFamily="34" charset="0"/>
              <a:buChar char="-"/>
              <a:defRPr sz="1200" kern="1200">
                <a:solidFill>
                  <a:srgbClr val="5B6770"/>
                </a:solidFill>
                <a:latin typeface="Arial"/>
                <a:ea typeface="+mn-ea"/>
                <a:cs typeface="Arial"/>
              </a:defRPr>
            </a:lvl2pPr>
            <a:lvl3pPr marL="808038" indent="-271463" algn="l" defTabSz="914400" rtl="0" eaLnBrk="1" latinLnBrk="0" hangingPunct="1">
              <a:lnSpc>
                <a:spcPct val="90000"/>
              </a:lnSpc>
              <a:spcBef>
                <a:spcPts val="500"/>
              </a:spcBef>
              <a:buFont typeface="Arial" panose="020B0604020202020204" pitchFamily="34" charset="0"/>
              <a:buChar char="•"/>
              <a:defRPr sz="1200" kern="1200">
                <a:solidFill>
                  <a:srgbClr val="5B6770"/>
                </a:solidFill>
                <a:latin typeface="Arial"/>
                <a:ea typeface="+mn-ea"/>
                <a:cs typeface="Arial"/>
              </a:defRPr>
            </a:lvl3pPr>
            <a:lvl4pPr marL="1073150" indent="-265113" algn="l" defTabSz="914400" rtl="0" eaLnBrk="1" latinLnBrk="0" hangingPunct="1">
              <a:lnSpc>
                <a:spcPct val="90000"/>
              </a:lnSpc>
              <a:spcBef>
                <a:spcPts val="500"/>
              </a:spcBef>
              <a:buFont typeface="Arial" panose="020B0604020202020204" pitchFamily="34" charset="0"/>
              <a:buChar char="•"/>
              <a:defRPr sz="1400" kern="1200">
                <a:solidFill>
                  <a:srgbClr val="5B6770"/>
                </a:solidFill>
                <a:latin typeface="Arial"/>
                <a:ea typeface="+mn-ea"/>
                <a:cs typeface="Arial"/>
              </a:defRPr>
            </a:lvl4pPr>
            <a:lvl5pPr marL="1344613" indent="-271463" algn="l" defTabSz="914400" rtl="0" eaLnBrk="1" latinLnBrk="0" hangingPunct="1">
              <a:lnSpc>
                <a:spcPct val="90000"/>
              </a:lnSpc>
              <a:spcBef>
                <a:spcPts val="500"/>
              </a:spcBef>
              <a:buFont typeface="Arial" panose="020B0604020202020204" pitchFamily="34" charset="0"/>
              <a:buChar char="•"/>
              <a:defRPr sz="1400" kern="1200">
                <a:solidFill>
                  <a:srgbClr val="5B6770"/>
                </a:solidFill>
                <a:latin typeface="Arial"/>
                <a:ea typeface="+mn-ea"/>
                <a:cs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pPr>
            <a:r>
              <a:rPr lang="en-US" sz="1400">
                <a:solidFill>
                  <a:schemeClr val="tx1"/>
                </a:solidFill>
                <a:latin typeface="Public Sans Medium" pitchFamily="2" charset="0"/>
              </a:rPr>
              <a:t>Misused land</a:t>
            </a:r>
          </a:p>
        </p:txBody>
      </p:sp>
      <p:cxnSp>
        <p:nvCxnSpPr>
          <p:cNvPr id="39" name="Straight Connector 38">
            <a:extLst>
              <a:ext uri="{FF2B5EF4-FFF2-40B4-BE49-F238E27FC236}">
                <a16:creationId xmlns:a16="http://schemas.microsoft.com/office/drawing/2014/main" id="{165A8F35-CA2A-EB6C-7E05-2BD6D0996770}"/>
              </a:ext>
            </a:extLst>
          </p:cNvPr>
          <p:cNvCxnSpPr>
            <a:cxnSpLocks/>
          </p:cNvCxnSpPr>
          <p:nvPr/>
        </p:nvCxnSpPr>
        <p:spPr>
          <a:xfrm flipV="1">
            <a:off x="6115305" y="4930202"/>
            <a:ext cx="0" cy="1235572"/>
          </a:xfrm>
          <a:prstGeom prst="line">
            <a:avLst/>
          </a:prstGeom>
          <a:ln w="38100" cap="rnd">
            <a:solidFill>
              <a:srgbClr val="445159"/>
            </a:solidFill>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EB47B183-CBAB-E41C-F634-8C4BECFA4983}"/>
              </a:ext>
            </a:extLst>
          </p:cNvPr>
          <p:cNvCxnSpPr>
            <a:cxnSpLocks/>
          </p:cNvCxnSpPr>
          <p:nvPr/>
        </p:nvCxnSpPr>
        <p:spPr>
          <a:xfrm>
            <a:off x="6115305" y="5456203"/>
            <a:ext cx="546965" cy="0"/>
          </a:xfrm>
          <a:prstGeom prst="straightConnector1">
            <a:avLst/>
          </a:prstGeom>
          <a:ln w="44450" cap="rnd">
            <a:solidFill>
              <a:srgbClr val="445159"/>
            </a:solidFill>
            <a:tailEnd type="triangle" w="med" len="med"/>
          </a:ln>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82CF07CF-7557-A19C-B020-092DA7E551A5}"/>
              </a:ext>
            </a:extLst>
          </p:cNvPr>
          <p:cNvGrpSpPr/>
          <p:nvPr/>
        </p:nvGrpSpPr>
        <p:grpSpPr>
          <a:xfrm>
            <a:off x="6115305" y="3742123"/>
            <a:ext cx="1442441" cy="1436225"/>
            <a:chOff x="2485094" y="3428999"/>
            <a:chExt cx="1442441" cy="1436225"/>
          </a:xfrm>
        </p:grpSpPr>
        <p:pic>
          <p:nvPicPr>
            <p:cNvPr id="42" name="Picture 41">
              <a:extLst>
                <a:ext uri="{FF2B5EF4-FFF2-40B4-BE49-F238E27FC236}">
                  <a16:creationId xmlns:a16="http://schemas.microsoft.com/office/drawing/2014/main" id="{79C2FAC8-8C33-0B0E-FF3A-39A60A774BC5}"/>
                </a:ext>
              </a:extLst>
            </p:cNvPr>
            <p:cNvPicPr>
              <a:picLocks noChangeAspect="1"/>
            </p:cNvPicPr>
            <p:nvPr/>
          </p:nvPicPr>
          <p:blipFill rotWithShape="1">
            <a:blip r:embed="rId6">
              <a:duotone>
                <a:schemeClr val="bg2">
                  <a:shade val="45000"/>
                  <a:satMod val="135000"/>
                </a:schemeClr>
                <a:prstClr val="white"/>
              </a:duotone>
            </a:blip>
            <a:srcRect l="20923" t="20301" r="18016" b="34888"/>
            <a:stretch/>
          </p:blipFill>
          <p:spPr>
            <a:xfrm>
              <a:off x="2637050" y="3650344"/>
              <a:ext cx="1152291" cy="910696"/>
            </a:xfrm>
            <a:prstGeom prst="rect">
              <a:avLst/>
            </a:prstGeom>
          </p:spPr>
        </p:pic>
        <p:sp>
          <p:nvSpPr>
            <p:cNvPr id="43" name="Rectangle: Rounded Corners 42">
              <a:extLst>
                <a:ext uri="{FF2B5EF4-FFF2-40B4-BE49-F238E27FC236}">
                  <a16:creationId xmlns:a16="http://schemas.microsoft.com/office/drawing/2014/main" id="{C09FF858-1865-49F0-B358-A991C1884E0B}"/>
                </a:ext>
              </a:extLst>
            </p:cNvPr>
            <p:cNvSpPr/>
            <p:nvPr/>
          </p:nvSpPr>
          <p:spPr>
            <a:xfrm>
              <a:off x="2485094" y="3428999"/>
              <a:ext cx="1442441" cy="1436225"/>
            </a:xfrm>
            <a:prstGeom prst="roundRect">
              <a:avLst/>
            </a:prstGeom>
            <a:noFill/>
            <a:ln w="38100">
              <a:solidFill>
                <a:srgbClr val="E400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4" name="Straight Arrow Connector 43">
            <a:extLst>
              <a:ext uri="{FF2B5EF4-FFF2-40B4-BE49-F238E27FC236}">
                <a16:creationId xmlns:a16="http://schemas.microsoft.com/office/drawing/2014/main" id="{A5E04304-B5E6-84BD-8957-511D32A1DC04}"/>
              </a:ext>
            </a:extLst>
          </p:cNvPr>
          <p:cNvCxnSpPr>
            <a:cxnSpLocks/>
          </p:cNvCxnSpPr>
          <p:nvPr/>
        </p:nvCxnSpPr>
        <p:spPr>
          <a:xfrm>
            <a:off x="6115305" y="5805734"/>
            <a:ext cx="546965" cy="0"/>
          </a:xfrm>
          <a:prstGeom prst="straightConnector1">
            <a:avLst/>
          </a:prstGeom>
          <a:ln w="44450" cap="rnd">
            <a:solidFill>
              <a:srgbClr val="445159"/>
            </a:solidFill>
            <a:headEnd w="sm"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7EF9B5E5-4452-6105-9D3A-89FAC82936B3}"/>
              </a:ext>
            </a:extLst>
          </p:cNvPr>
          <p:cNvCxnSpPr>
            <a:cxnSpLocks/>
          </p:cNvCxnSpPr>
          <p:nvPr/>
        </p:nvCxnSpPr>
        <p:spPr>
          <a:xfrm>
            <a:off x="6141080" y="6165774"/>
            <a:ext cx="520607" cy="0"/>
          </a:xfrm>
          <a:prstGeom prst="straightConnector1">
            <a:avLst/>
          </a:prstGeom>
          <a:ln w="44450" cap="rnd">
            <a:solidFill>
              <a:srgbClr val="445159"/>
            </a:solidFill>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83479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itle Page">
  <a:themeElements>
    <a:clrScheme name="Telespazio Official">
      <a:dk1>
        <a:srgbClr val="000000"/>
      </a:dk1>
      <a:lt1>
        <a:srgbClr val="FFFFFF"/>
      </a:lt1>
      <a:dk2>
        <a:srgbClr val="37424A"/>
      </a:dk2>
      <a:lt2>
        <a:srgbClr val="1B242A"/>
      </a:lt2>
      <a:accent1>
        <a:srgbClr val="5E6A71"/>
      </a:accent1>
      <a:accent2>
        <a:srgbClr val="E4002B"/>
      </a:accent2>
      <a:accent3>
        <a:srgbClr val="A5ACAF"/>
      </a:accent3>
      <a:accent4>
        <a:srgbClr val="EDEEEF"/>
      </a:accent4>
      <a:accent5>
        <a:srgbClr val="A11A48"/>
      </a:accent5>
      <a:accent6>
        <a:srgbClr val="CF9C00"/>
      </a:accent6>
      <a:hlink>
        <a:srgbClr val="6A911A"/>
      </a:hlink>
      <a:folHlink>
        <a:srgbClr val="3CA1D5"/>
      </a:folHlink>
    </a:clrScheme>
    <a:fontScheme name="Telespazio Official">
      <a:majorFont>
        <a:latin typeface="Calibri Light"/>
        <a:ea typeface=""/>
        <a:cs typeface=""/>
      </a:majorFont>
      <a:minorFont>
        <a:latin typeface="Public Sans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reak Slides">
  <a:themeElements>
    <a:clrScheme name="Telespazio Official">
      <a:dk1>
        <a:srgbClr val="000000"/>
      </a:dk1>
      <a:lt1>
        <a:srgbClr val="FFFFFF"/>
      </a:lt1>
      <a:dk2>
        <a:srgbClr val="37424A"/>
      </a:dk2>
      <a:lt2>
        <a:srgbClr val="1B242A"/>
      </a:lt2>
      <a:accent1>
        <a:srgbClr val="5E6A71"/>
      </a:accent1>
      <a:accent2>
        <a:srgbClr val="E4002B"/>
      </a:accent2>
      <a:accent3>
        <a:srgbClr val="A5ACAF"/>
      </a:accent3>
      <a:accent4>
        <a:srgbClr val="EDEEEF"/>
      </a:accent4>
      <a:accent5>
        <a:srgbClr val="A11A48"/>
      </a:accent5>
      <a:accent6>
        <a:srgbClr val="CF9C00"/>
      </a:accent6>
      <a:hlink>
        <a:srgbClr val="6A911A"/>
      </a:hlink>
      <a:folHlink>
        <a:srgbClr val="3CA1D5"/>
      </a:folHlink>
    </a:clrScheme>
    <a:fontScheme name="Telespazio Official">
      <a:majorFont>
        <a:latin typeface="Calibri Light"/>
        <a:ea typeface=""/>
        <a:cs typeface=""/>
      </a:majorFont>
      <a:minorFont>
        <a:latin typeface="Public Sans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lespazio Theme Standard">
  <a:themeElements>
    <a:clrScheme name="Telespazio Official">
      <a:dk1>
        <a:srgbClr val="000000"/>
      </a:dk1>
      <a:lt1>
        <a:srgbClr val="FFFFFF"/>
      </a:lt1>
      <a:dk2>
        <a:srgbClr val="37424A"/>
      </a:dk2>
      <a:lt2>
        <a:srgbClr val="1B242A"/>
      </a:lt2>
      <a:accent1>
        <a:srgbClr val="5E6A71"/>
      </a:accent1>
      <a:accent2>
        <a:srgbClr val="E4002B"/>
      </a:accent2>
      <a:accent3>
        <a:srgbClr val="A5ACAF"/>
      </a:accent3>
      <a:accent4>
        <a:srgbClr val="EDEEEF"/>
      </a:accent4>
      <a:accent5>
        <a:srgbClr val="A11A48"/>
      </a:accent5>
      <a:accent6>
        <a:srgbClr val="CF9C00"/>
      </a:accent6>
      <a:hlink>
        <a:srgbClr val="6A911A"/>
      </a:hlink>
      <a:folHlink>
        <a:srgbClr val="3CA1D5"/>
      </a:folHlink>
    </a:clrScheme>
    <a:fontScheme name="Telespazio Official">
      <a:majorFont>
        <a:latin typeface="Tekne LDO Variable"/>
        <a:ea typeface=""/>
        <a:cs typeface=""/>
      </a:majorFont>
      <a:minorFont>
        <a:latin typeface="Public Sans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itle Page">
  <a:themeElements>
    <a:clrScheme name="Telespazio Official">
      <a:dk1>
        <a:srgbClr val="000000"/>
      </a:dk1>
      <a:lt1>
        <a:srgbClr val="FFFFFF"/>
      </a:lt1>
      <a:dk2>
        <a:srgbClr val="37424A"/>
      </a:dk2>
      <a:lt2>
        <a:srgbClr val="1B242A"/>
      </a:lt2>
      <a:accent1>
        <a:srgbClr val="5E6A71"/>
      </a:accent1>
      <a:accent2>
        <a:srgbClr val="E4002B"/>
      </a:accent2>
      <a:accent3>
        <a:srgbClr val="A5ACAF"/>
      </a:accent3>
      <a:accent4>
        <a:srgbClr val="EDEEEF"/>
      </a:accent4>
      <a:accent5>
        <a:srgbClr val="A11A48"/>
      </a:accent5>
      <a:accent6>
        <a:srgbClr val="CF9C00"/>
      </a:accent6>
      <a:hlink>
        <a:srgbClr val="6A911A"/>
      </a:hlink>
      <a:folHlink>
        <a:srgbClr val="3CA1D5"/>
      </a:folHlink>
    </a:clrScheme>
    <a:fontScheme name="Telespazio Official">
      <a:majorFont>
        <a:latin typeface="Calibri Light"/>
        <a:ea typeface=""/>
        <a:cs typeface=""/>
      </a:majorFont>
      <a:minorFont>
        <a:latin typeface="Public Sans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2519</TotalTime>
  <Words>5679</Words>
  <Application>Microsoft Office PowerPoint</Application>
  <PresentationFormat>Widescreen</PresentationFormat>
  <Paragraphs>367</Paragraphs>
  <Slides>11</Slides>
  <Notes>10</Notes>
  <HiddenSlides>0</HiddenSlides>
  <MMClips>0</MMClips>
  <ScaleCrop>false</ScaleCrop>
  <HeadingPairs>
    <vt:vector size="8" baseType="variant">
      <vt:variant>
        <vt:lpstr>Fonts Used</vt:lpstr>
      </vt:variant>
      <vt:variant>
        <vt:i4>9</vt:i4>
      </vt:variant>
      <vt:variant>
        <vt:lpstr>Theme</vt:lpstr>
      </vt:variant>
      <vt:variant>
        <vt:i4>4</vt:i4>
      </vt:variant>
      <vt:variant>
        <vt:lpstr>Embedded OLE Servers</vt:lpstr>
      </vt:variant>
      <vt:variant>
        <vt:i4>1</vt:i4>
      </vt:variant>
      <vt:variant>
        <vt:lpstr>Slide Titles</vt:lpstr>
      </vt:variant>
      <vt:variant>
        <vt:i4>11</vt:i4>
      </vt:variant>
    </vt:vector>
  </HeadingPairs>
  <TitlesOfParts>
    <vt:vector size="25" baseType="lpstr">
      <vt:lpstr>Arial</vt:lpstr>
      <vt:lpstr>Calibri</vt:lpstr>
      <vt:lpstr>Courier New</vt:lpstr>
      <vt:lpstr>NewsGoth for Porsche Com</vt:lpstr>
      <vt:lpstr>Porsche Next TT</vt:lpstr>
      <vt:lpstr>Public Sans Medium</vt:lpstr>
      <vt:lpstr>Söhne</vt:lpstr>
      <vt:lpstr>Tekne LDO</vt:lpstr>
      <vt:lpstr>Tekne LDO Variable</vt:lpstr>
      <vt:lpstr>Title Page</vt:lpstr>
      <vt:lpstr>Break Slides</vt:lpstr>
      <vt:lpstr>Telespazio Theme Standard</vt:lpstr>
      <vt:lpstr>Title Page</vt:lpstr>
      <vt:lpstr>think-cell Folie</vt:lpstr>
      <vt:lpstr>PowerPoint Presentation</vt:lpstr>
      <vt:lpstr>Decarbonization and Disaster Resilience</vt:lpstr>
      <vt:lpstr>Needs-Goal</vt:lpstr>
      <vt:lpstr>Added Value of Space</vt:lpstr>
      <vt:lpstr>Space Technologies for Disasters</vt:lpstr>
      <vt:lpstr>Decarbonization for Environmental Resilience</vt:lpstr>
      <vt:lpstr>Digital Twin for Decarbonization and Environmental Management</vt:lpstr>
      <vt:lpstr>Space Based Data Application – SA4D</vt:lpstr>
      <vt:lpstr>Application of SA4D in an Urban Area Prone to Floods</vt:lpstr>
      <vt:lpstr>Recap: SA4D Space-Enabled for Disaster Reduction</vt:lpstr>
      <vt:lpstr>PowerPoint Presentation</vt:lpstr>
    </vt:vector>
  </TitlesOfParts>
  <Company>Telespazio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Telespazio SA4D Final Presentation</dc:title>
  <dc:creator>Matteo Manieri</dc:creator>
  <cp:lastModifiedBy>Jose Torres</cp:lastModifiedBy>
  <cp:revision>14</cp:revision>
  <dcterms:created xsi:type="dcterms:W3CDTF">2023-10-28T10:49:25Z</dcterms:created>
  <dcterms:modified xsi:type="dcterms:W3CDTF">2023-12-08T15:43:55Z</dcterms:modified>
  <cp:category>Powerpoint Template</cp:category>
</cp:coreProperties>
</file>