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1064" r:id="rId3"/>
    <p:sldId id="257" r:id="rId4"/>
    <p:sldId id="268" r:id="rId5"/>
    <p:sldId id="263" r:id="rId6"/>
    <p:sldId id="356" r:id="rId7"/>
    <p:sldId id="360" r:id="rId8"/>
    <p:sldId id="361" r:id="rId9"/>
    <p:sldId id="357" r:id="rId10"/>
    <p:sldId id="359" r:id="rId11"/>
    <p:sldId id="366" r:id="rId12"/>
    <p:sldId id="364" r:id="rId13"/>
    <p:sldId id="365" r:id="rId14"/>
    <p:sldId id="288" r:id="rId15"/>
    <p:sldId id="978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7446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W" initials="T" lastIdx="5" clrIdx="0">
    <p:extLst>
      <p:ext uri="{19B8F6BF-5375-455C-9EA6-DF929625EA0E}">
        <p15:presenceInfo xmlns:p15="http://schemas.microsoft.com/office/powerpoint/2012/main" userId="TH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967"/>
    <a:srgbClr val="F37249"/>
    <a:srgbClr val="F2F2F2"/>
    <a:srgbClr val="58BD53"/>
    <a:srgbClr val="9CD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redný štý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vetlý štý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Stredný štý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Tmavý štý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Stredný štý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Tmavý štý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Svetlý štý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94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731"/>
        <p:guide pos="7446"/>
        <p:guide pos="23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3FEF5768-7478-406E-976B-D1208A940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BCEC78A-9A89-4B15-A097-66E00E68A4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AA649-9154-41B2-AD16-9E8B5F3E9A90}" type="datetimeFigureOut">
              <a:rPr lang="sk-SK" smtClean="0"/>
              <a:t>24. 11. 2023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4FF67E4-8113-44C1-BB43-4EDC50308A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AF29ADC-03BC-4456-A32A-5AD051FBC2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1C38C-8FCB-4A5A-B996-0F707AA8668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1487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8B5AF-31E9-4A26-BFDA-8E374B1A3DA9}" type="datetimeFigureOut">
              <a:rPr lang="sk-SK" smtClean="0"/>
              <a:t>24. 11. 2023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19AB4-3D02-478D-B7A1-06ABFA1A008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819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19AB4-3D02-478D-B7A1-06ABFA1A0081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427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19AB4-3D02-478D-B7A1-06ABFA1A0081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473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19AB4-3D02-478D-B7A1-06ABFA1A0081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0147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fld id="{7439B41A-D206-451A-A172-CC8515B9553A}" type="slidenum">
              <a:rPr lang="en-GB" altLang="en-US" smtClean="0">
                <a:ea typeface="Arial Unicode MS" pitchFamily="34" charset="-128"/>
                <a:cs typeface="Arial Unicode MS" pitchFamily="34" charset="-128"/>
              </a:rPr>
              <a:pPr eaLnBrk="1" hangingPunct="1">
                <a:spcBef>
                  <a:spcPct val="0"/>
                </a:spcBef>
                <a:buFont typeface="Wingdings" pitchFamily="2" charset="2"/>
                <a:buNone/>
              </a:pPr>
              <a:t>9</a:t>
            </a:fld>
            <a:endParaRPr lang="en-GB" altLang="en-US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9091" name="Text Box 2"/>
          <p:cNvSpPr txBox="1">
            <a:spLocks noChangeArrowheads="1"/>
          </p:cNvSpPr>
          <p:nvPr/>
        </p:nvSpPr>
        <p:spPr bwMode="auto">
          <a:xfrm>
            <a:off x="860425" y="738188"/>
            <a:ext cx="4926013" cy="36941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/>
          </p:nvPr>
        </p:nvSpPr>
        <p:spPr>
          <a:xfrm>
            <a:off x="665163" y="4678363"/>
            <a:ext cx="5294312" cy="4413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94532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19AB4-3D02-478D-B7A1-06ABFA1A0081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072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19AB4-3D02-478D-B7A1-06ABFA1A0081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255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0D655290-5BAD-4F8C-A201-43DF19D62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9" y="467999"/>
            <a:ext cx="4199451" cy="1024512"/>
          </a:xfrm>
          <a:prstGeom prst="rect">
            <a:avLst/>
          </a:prstGeom>
        </p:spPr>
      </p:pic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5EEDA398-EE4C-4C76-8DD6-38FADA8E374A}"/>
              </a:ext>
            </a:extLst>
          </p:cNvPr>
          <p:cNvCxnSpPr>
            <a:cxnSpLocks/>
          </p:cNvCxnSpPr>
          <p:nvPr userDrawn="1"/>
        </p:nvCxnSpPr>
        <p:spPr>
          <a:xfrm>
            <a:off x="0" y="1697783"/>
            <a:ext cx="12192000" cy="0"/>
          </a:xfrm>
          <a:prstGeom prst="line">
            <a:avLst/>
          </a:prstGeom>
          <a:ln w="19050" cap="rnd">
            <a:solidFill>
              <a:srgbClr val="15396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6">
            <a:extLst>
              <a:ext uri="{FF2B5EF4-FFF2-40B4-BE49-F238E27FC236}">
                <a16:creationId xmlns:a16="http://schemas.microsoft.com/office/drawing/2014/main" id="{45846AC7-B500-A91C-FE9B-8D2DA6866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548" y="2483578"/>
            <a:ext cx="6766352" cy="1031147"/>
          </a:xfrm>
          <a:prstGeom prst="rect">
            <a:avLst/>
          </a:prstGeom>
        </p:spPr>
        <p:txBody>
          <a:bodyPr lIns="0" tIns="0" anchor="t">
            <a:normAutofit/>
          </a:bodyPr>
          <a:lstStyle>
            <a:lvl1pPr>
              <a:lnSpc>
                <a:spcPct val="100000"/>
              </a:lnSpc>
              <a:defRPr sz="30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pPr marL="0" indent="0" algn="l" rtl="0" eaLnBrk="1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US" sz="1800" b="1" kern="1200" baseline="0" dirty="0">
                <a:solidFill>
                  <a:srgbClr val="153967"/>
                </a:solidFill>
                <a:effectLst/>
              </a:rPr>
              <a:t>Role of satellite images in sandstorm and fog prediction </a:t>
            </a:r>
            <a:r>
              <a:rPr lang="en-US" sz="1800" b="1" kern="1200" baseline="0" dirty="0">
                <a:solidFill>
                  <a:srgbClr val="153967"/>
                </a:solidFill>
                <a:effectLst/>
                <a:latin typeface="Myriad Pro ;mso-ascii-font-family: Myriad Pro"/>
                <a:ea typeface="Arial Unicode MS ;mso-bidi-font-family: +mn-cs"/>
              </a:rPr>
              <a:t>in road visibility monitoring system</a:t>
            </a:r>
            <a:endParaRPr lang="sk-SK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807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-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348" y="1527011"/>
            <a:ext cx="8346101" cy="4694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screenshot</a:t>
            </a:r>
            <a:endParaRPr lang="sk-SK" dirty="0"/>
          </a:p>
        </p:txBody>
      </p:sp>
      <p:sp>
        <p:nvSpPr>
          <p:cNvPr id="18" name="Nadpis 6">
            <a:extLst>
              <a:ext uri="{FF2B5EF4-FFF2-40B4-BE49-F238E27FC236}">
                <a16:creationId xmlns:a16="http://schemas.microsoft.com/office/drawing/2014/main" id="{884DB03C-2D66-4C8B-A8FB-2B9C2A1C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12EAAAAC-9CE5-4D90-B9E1-76B76A989B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729294A-71E5-4C20-BEDA-05872450D519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F597C28D-ECB4-4CB3-BB95-D832F5D3AEC1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A20F126B-AA2D-4283-8C87-BDC1B1B9A257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0729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x screensho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6">
            <a:extLst>
              <a:ext uri="{FF2B5EF4-FFF2-40B4-BE49-F238E27FC236}">
                <a16:creationId xmlns:a16="http://schemas.microsoft.com/office/drawing/2014/main" id="{884DB03C-2D66-4C8B-A8FB-2B9C2A1C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12EAAAAC-9CE5-4D90-B9E1-76B76A989B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729294A-71E5-4C20-BEDA-05872450D519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F597C28D-ECB4-4CB3-BB95-D832F5D3AEC1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objekt pre obrázok 11">
            <a:extLst>
              <a:ext uri="{FF2B5EF4-FFF2-40B4-BE49-F238E27FC236}">
                <a16:creationId xmlns:a16="http://schemas.microsoft.com/office/drawing/2014/main" id="{1CABBDF7-991A-4F69-B623-07BE5AE607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8348" y="2080778"/>
            <a:ext cx="3651713" cy="205408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screenshot</a:t>
            </a:r>
            <a:endParaRPr lang="sk-SK" dirty="0"/>
          </a:p>
        </p:txBody>
      </p:sp>
      <p:sp>
        <p:nvSpPr>
          <p:cNvPr id="14" name="Zástupný objekt pre obrázok 11">
            <a:extLst>
              <a:ext uri="{FF2B5EF4-FFF2-40B4-BE49-F238E27FC236}">
                <a16:creationId xmlns:a16="http://schemas.microsoft.com/office/drawing/2014/main" id="{5E8C54D2-AF15-4C5A-B163-E9CF58C614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70143" y="2080778"/>
            <a:ext cx="3651713" cy="205408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screenshot</a:t>
            </a:r>
            <a:endParaRPr lang="sk-SK" dirty="0"/>
          </a:p>
        </p:txBody>
      </p:sp>
      <p:sp>
        <p:nvSpPr>
          <p:cNvPr id="15" name="Zástupný objekt pre obrázok 11">
            <a:extLst>
              <a:ext uri="{FF2B5EF4-FFF2-40B4-BE49-F238E27FC236}">
                <a16:creationId xmlns:a16="http://schemas.microsoft.com/office/drawing/2014/main" id="{520201E5-7188-4EF0-8CCF-6F5524F1D9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1938" y="2080778"/>
            <a:ext cx="3651713" cy="205408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screenshot</a:t>
            </a:r>
            <a:endParaRPr lang="sk-SK" dirty="0"/>
          </a:p>
        </p:txBody>
      </p:sp>
      <p:sp>
        <p:nvSpPr>
          <p:cNvPr id="16" name="Zástupný objekt pre text 6">
            <a:extLst>
              <a:ext uri="{FF2B5EF4-FFF2-40B4-BE49-F238E27FC236}">
                <a16:creationId xmlns:a16="http://schemas.microsoft.com/office/drawing/2014/main" id="{52545BF8-8FDF-473E-AA68-E316549BB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1231243"/>
            <a:ext cx="11475306" cy="609493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1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</a:t>
            </a:r>
            <a:r>
              <a:rPr lang="sk-SK" dirty="0" err="1"/>
              <a:t>subtitle</a:t>
            </a:r>
            <a:r>
              <a:rPr lang="sk-SK" dirty="0"/>
              <a:t> of </a:t>
            </a:r>
            <a:r>
              <a:rPr lang="sk-SK" dirty="0" err="1"/>
              <a:t>this</a:t>
            </a:r>
            <a:r>
              <a:rPr lang="sk-SK" dirty="0"/>
              <a:t> slide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needs</a:t>
            </a:r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19" name="Zástupný objekt pre text 12">
            <a:extLst>
              <a:ext uri="{FF2B5EF4-FFF2-40B4-BE49-F238E27FC236}">
                <a16:creationId xmlns:a16="http://schemas.microsoft.com/office/drawing/2014/main" id="{1A31DE5D-2B44-4853-9559-3B3CC148D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348" y="4289183"/>
            <a:ext cx="3651713" cy="20182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Picture </a:t>
            </a:r>
            <a:r>
              <a:rPr lang="sk-SK" dirty="0" err="1"/>
              <a:t>description</a:t>
            </a:r>
            <a:endParaRPr lang="sk-SK" dirty="0"/>
          </a:p>
        </p:txBody>
      </p:sp>
      <p:sp>
        <p:nvSpPr>
          <p:cNvPr id="20" name="Zástupný objekt pre text 12">
            <a:extLst>
              <a:ext uri="{FF2B5EF4-FFF2-40B4-BE49-F238E27FC236}">
                <a16:creationId xmlns:a16="http://schemas.microsoft.com/office/drawing/2014/main" id="{8A5C9543-97F6-4376-BD0F-DC402E767A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0143" y="4292116"/>
            <a:ext cx="3651713" cy="20182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Picture </a:t>
            </a:r>
            <a:r>
              <a:rPr lang="sk-SK" dirty="0" err="1"/>
              <a:t>description</a:t>
            </a:r>
            <a:endParaRPr lang="sk-SK" dirty="0"/>
          </a:p>
        </p:txBody>
      </p:sp>
      <p:sp>
        <p:nvSpPr>
          <p:cNvPr id="22" name="Zástupný objekt pre text 12">
            <a:extLst>
              <a:ext uri="{FF2B5EF4-FFF2-40B4-BE49-F238E27FC236}">
                <a16:creationId xmlns:a16="http://schemas.microsoft.com/office/drawing/2014/main" id="{00BB4ACA-8186-4077-8F32-2D87CDF043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1938" y="4286260"/>
            <a:ext cx="3651713" cy="201829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Picture </a:t>
            </a:r>
            <a:r>
              <a:rPr lang="sk-SK" dirty="0" err="1"/>
              <a:t>description</a:t>
            </a:r>
            <a:endParaRPr lang="sk-SK" dirty="0"/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D08A9A3D-F101-4EE9-8C6E-EF73628AD2FD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489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reenshot-big-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348" y="1527011"/>
            <a:ext cx="8346101" cy="46946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screenshot</a:t>
            </a:r>
            <a:endParaRPr lang="sk-SK" dirty="0"/>
          </a:p>
        </p:txBody>
      </p:sp>
      <p:sp>
        <p:nvSpPr>
          <p:cNvPr id="18" name="Nadpis 6">
            <a:extLst>
              <a:ext uri="{FF2B5EF4-FFF2-40B4-BE49-F238E27FC236}">
                <a16:creationId xmlns:a16="http://schemas.microsoft.com/office/drawing/2014/main" id="{884DB03C-2D66-4C8B-A8FB-2B9C2A1C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12EAAAAC-9CE5-4D90-B9E1-76B76A989B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729294A-71E5-4C20-BEDA-05872450D519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F597C28D-ECB4-4CB3-BB95-D832F5D3AEC1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objekt pre text 12">
            <a:extLst>
              <a:ext uri="{FF2B5EF4-FFF2-40B4-BE49-F238E27FC236}">
                <a16:creationId xmlns:a16="http://schemas.microsoft.com/office/drawing/2014/main" id="{B275FE25-5D61-4475-82F5-E8D31C2B8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8918" y="1527011"/>
            <a:ext cx="2824734" cy="4694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Picture </a:t>
            </a:r>
            <a:r>
              <a:rPr lang="sk-SK" dirty="0" err="1"/>
              <a:t>description</a:t>
            </a:r>
            <a:endParaRPr lang="sk-SK" dirty="0"/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DE11C8BB-F25D-418B-9F48-1BDC369FC2C2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11242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B01D183-9FBE-4DE5-80DB-B4C257DC3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348" y="2201148"/>
            <a:ext cx="5558479" cy="31266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3" name="Zástupný objekt pre obrázok 11">
            <a:extLst>
              <a:ext uri="{FF2B5EF4-FFF2-40B4-BE49-F238E27FC236}">
                <a16:creationId xmlns:a16="http://schemas.microsoft.com/office/drawing/2014/main" id="{F8AF533E-B4AC-4AF5-8EA4-3F37CA8261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5174" y="2201148"/>
            <a:ext cx="5558479" cy="31266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4" name="Zástupný objekt pre text 12">
            <a:extLst>
              <a:ext uri="{FF2B5EF4-FFF2-40B4-BE49-F238E27FC236}">
                <a16:creationId xmlns:a16="http://schemas.microsoft.com/office/drawing/2014/main" id="{7BF81723-7350-4190-A8C8-3ED1ED0FB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348" y="5482105"/>
            <a:ext cx="5558480" cy="76279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Picture </a:t>
            </a:r>
            <a:r>
              <a:rPr lang="sk-SK" dirty="0" err="1"/>
              <a:t>description</a:t>
            </a:r>
            <a:endParaRPr lang="sk-SK" dirty="0"/>
          </a:p>
        </p:txBody>
      </p:sp>
      <p:sp>
        <p:nvSpPr>
          <p:cNvPr id="15" name="Zástupný objekt pre text 12">
            <a:extLst>
              <a:ext uri="{FF2B5EF4-FFF2-40B4-BE49-F238E27FC236}">
                <a16:creationId xmlns:a16="http://schemas.microsoft.com/office/drawing/2014/main" id="{D121C489-D0FF-4274-A6DF-F047CDED1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174" y="5482105"/>
            <a:ext cx="5558480" cy="76279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Picture </a:t>
            </a:r>
            <a:r>
              <a:rPr lang="sk-SK" dirty="0" err="1"/>
              <a:t>description</a:t>
            </a:r>
            <a:endParaRPr lang="sk-SK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A36862CE-5173-46F5-A6D1-B5C36D5C0787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ástupný objekt pre text 6">
            <a:extLst>
              <a:ext uri="{FF2B5EF4-FFF2-40B4-BE49-F238E27FC236}">
                <a16:creationId xmlns:a16="http://schemas.microsoft.com/office/drawing/2014/main" id="{C82EDC98-19CE-4AE2-9235-1A9D1FC73B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1231243"/>
            <a:ext cx="11475306" cy="609493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1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</a:t>
            </a:r>
            <a:r>
              <a:rPr lang="sk-SK" dirty="0" err="1"/>
              <a:t>subtitle</a:t>
            </a:r>
            <a:r>
              <a:rPr lang="sk-SK" dirty="0"/>
              <a:t> of </a:t>
            </a:r>
            <a:r>
              <a:rPr lang="sk-SK" dirty="0" err="1"/>
              <a:t>this</a:t>
            </a:r>
            <a:r>
              <a:rPr lang="sk-SK" dirty="0"/>
              <a:t> slide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needs</a:t>
            </a:r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23" name="Nadpis 6">
            <a:extLst>
              <a:ext uri="{FF2B5EF4-FFF2-40B4-BE49-F238E27FC236}">
                <a16:creationId xmlns:a16="http://schemas.microsoft.com/office/drawing/2014/main" id="{585DEF59-90B3-40CA-8B25-AC01A621A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415E62F3-A098-4135-96F4-B2C002E39C7A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C104C891-61B8-442B-8B7C-E777ED47B194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30629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ou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348" y="1546683"/>
            <a:ext cx="5558479" cy="31266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3" name="Zástupný objekt pre obrázok 11">
            <a:extLst>
              <a:ext uri="{FF2B5EF4-FFF2-40B4-BE49-F238E27FC236}">
                <a16:creationId xmlns:a16="http://schemas.microsoft.com/office/drawing/2014/main" id="{F8AF533E-B4AC-4AF5-8EA4-3F37CA8261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5174" y="1546683"/>
            <a:ext cx="5558479" cy="31266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4" name="Zástupný objekt pre text 12">
            <a:extLst>
              <a:ext uri="{FF2B5EF4-FFF2-40B4-BE49-F238E27FC236}">
                <a16:creationId xmlns:a16="http://schemas.microsoft.com/office/drawing/2014/main" id="{7BF81723-7350-4190-A8C8-3ED1ED0FB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348" y="4845132"/>
            <a:ext cx="5558480" cy="14324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Picture </a:t>
            </a:r>
            <a:r>
              <a:rPr lang="sk-SK" dirty="0" err="1"/>
              <a:t>description</a:t>
            </a:r>
            <a:endParaRPr lang="sk-SK" dirty="0"/>
          </a:p>
        </p:txBody>
      </p:sp>
      <p:sp>
        <p:nvSpPr>
          <p:cNvPr id="15" name="Zástupný objekt pre text 12">
            <a:extLst>
              <a:ext uri="{FF2B5EF4-FFF2-40B4-BE49-F238E27FC236}">
                <a16:creationId xmlns:a16="http://schemas.microsoft.com/office/drawing/2014/main" id="{D121C489-D0FF-4274-A6DF-F047CDED19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174" y="4845132"/>
            <a:ext cx="5558480" cy="143247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Picture </a:t>
            </a:r>
            <a:r>
              <a:rPr lang="sk-SK" dirty="0" err="1"/>
              <a:t>description</a:t>
            </a:r>
            <a:endParaRPr lang="sk-SK" dirty="0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A299D6C4-4EBC-4929-BB55-4A2CAAA84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451D0B0E-0F11-453D-B318-F32485B046DD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Nadpis 6">
            <a:extLst>
              <a:ext uri="{FF2B5EF4-FFF2-40B4-BE49-F238E27FC236}">
                <a16:creationId xmlns:a16="http://schemas.microsoft.com/office/drawing/2014/main" id="{EEA527B8-47AB-465B-B457-44D1589C11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6F42C0DF-1F0B-4709-A660-52957B65A23F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2CB339E7-D599-4BC2-87D8-C2F7B3EF7D10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51834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s without subtitle_centere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348" y="1546683"/>
            <a:ext cx="5558479" cy="31266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3" name="Zástupný objekt pre obrázok 11">
            <a:extLst>
              <a:ext uri="{FF2B5EF4-FFF2-40B4-BE49-F238E27FC236}">
                <a16:creationId xmlns:a16="http://schemas.microsoft.com/office/drawing/2014/main" id="{F8AF533E-B4AC-4AF5-8EA4-3F37CA8261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5174" y="1546683"/>
            <a:ext cx="5558479" cy="31266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4" name="Zástupný objekt pre text 12">
            <a:extLst>
              <a:ext uri="{FF2B5EF4-FFF2-40B4-BE49-F238E27FC236}">
                <a16:creationId xmlns:a16="http://schemas.microsoft.com/office/drawing/2014/main" id="{7BF81723-7350-4190-A8C8-3ED1ED0FB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347" y="5063612"/>
            <a:ext cx="11475305" cy="103484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Picture </a:t>
            </a:r>
            <a:r>
              <a:rPr lang="sk-SK" dirty="0" err="1"/>
              <a:t>description</a:t>
            </a:r>
            <a:endParaRPr lang="sk-SK" dirty="0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A299D6C4-4EBC-4929-BB55-4A2CAAA84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451D0B0E-0F11-453D-B318-F32485B046DD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447CBB8B-B9DB-4612-92AB-8192E288418D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19050" cap="rnd">
            <a:solidFill>
              <a:srgbClr val="15396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adpis 6">
            <a:extLst>
              <a:ext uri="{FF2B5EF4-FFF2-40B4-BE49-F238E27FC236}">
                <a16:creationId xmlns:a16="http://schemas.microsoft.com/office/drawing/2014/main" id="{EEA527B8-47AB-465B-B457-44D1589C11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6F42C0DF-1F0B-4709-A660-52957B65A23F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1AFB221-57C7-4AEA-9DBD-0F5E193573F9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9019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la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348" y="854013"/>
            <a:ext cx="5558479" cy="54402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3" name="Zástupný objekt pre obrázok 11">
            <a:extLst>
              <a:ext uri="{FF2B5EF4-FFF2-40B4-BE49-F238E27FC236}">
                <a16:creationId xmlns:a16="http://schemas.microsoft.com/office/drawing/2014/main" id="{F8AF533E-B4AC-4AF5-8EA4-3F37CA8261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5174" y="854013"/>
            <a:ext cx="5558479" cy="54402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A299D6C4-4EBC-4929-BB55-4A2CAAA84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451D0B0E-0F11-453D-B318-F32485B046DD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Nadpis 6">
            <a:extLst>
              <a:ext uri="{FF2B5EF4-FFF2-40B4-BE49-F238E27FC236}">
                <a16:creationId xmlns:a16="http://schemas.microsoft.com/office/drawing/2014/main" id="{EEA527B8-47AB-465B-B457-44D1589C11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494509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</a:t>
            </a:r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6F42C0DF-1F0B-4709-A660-52957B65A23F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30937F4-AEE3-45CC-8BB8-E574EF03E750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70841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jekt pre obrázok 11">
            <a:extLst>
              <a:ext uri="{FF2B5EF4-FFF2-40B4-BE49-F238E27FC236}">
                <a16:creationId xmlns:a16="http://schemas.microsoft.com/office/drawing/2014/main" id="{F8AF533E-B4AC-4AF5-8EA4-3F37CA8261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5174" y="2201147"/>
            <a:ext cx="5558479" cy="43292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B13469EE-DA72-461E-B7E9-B2E5791F8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E597AF71-C0C6-4080-A85F-27A810652029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AB89F0F9-D582-442B-B0C5-F66CFC3CBC07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19050" cap="rnd">
            <a:solidFill>
              <a:srgbClr val="15396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objekt pre text 6">
            <a:extLst>
              <a:ext uri="{FF2B5EF4-FFF2-40B4-BE49-F238E27FC236}">
                <a16:creationId xmlns:a16="http://schemas.microsoft.com/office/drawing/2014/main" id="{B67D95D3-1AE4-47F7-8F6C-AA876D78B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1231243"/>
            <a:ext cx="11475306" cy="609493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1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</a:t>
            </a:r>
            <a:r>
              <a:rPr lang="sk-SK" dirty="0" err="1"/>
              <a:t>subtitle</a:t>
            </a:r>
            <a:r>
              <a:rPr lang="sk-SK" dirty="0"/>
              <a:t> of </a:t>
            </a:r>
            <a:r>
              <a:rPr lang="sk-SK" dirty="0" err="1"/>
              <a:t>this</a:t>
            </a:r>
            <a:r>
              <a:rPr lang="sk-SK" dirty="0"/>
              <a:t> slide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needs</a:t>
            </a:r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14" name="Nadpis 6">
            <a:extLst>
              <a:ext uri="{FF2B5EF4-FFF2-40B4-BE49-F238E27FC236}">
                <a16:creationId xmlns:a16="http://schemas.microsoft.com/office/drawing/2014/main" id="{2189634F-C8AE-4816-AC15-5E448726D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sp>
        <p:nvSpPr>
          <p:cNvPr id="15" name="Zástupný objekt pre text 6">
            <a:extLst>
              <a:ext uri="{FF2B5EF4-FFF2-40B4-BE49-F238E27FC236}">
                <a16:creationId xmlns:a16="http://schemas.microsoft.com/office/drawing/2014/main" id="{4AF569FD-DD2F-47B8-B872-CCDF94C97D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347" y="2201147"/>
            <a:ext cx="5379307" cy="4146780"/>
          </a:xfrm>
          <a:prstGeom prst="rect">
            <a:avLst/>
          </a:prstGeom>
        </p:spPr>
        <p:txBody>
          <a:bodyPr l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1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2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0E670A1B-86E4-4E85-A0B1-B87518A7E970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1190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6">
            <a:extLst>
              <a:ext uri="{FF2B5EF4-FFF2-40B4-BE49-F238E27FC236}">
                <a16:creationId xmlns:a16="http://schemas.microsoft.com/office/drawing/2014/main" id="{3BA0FE88-F960-4C09-BF0A-F1ACF4BDE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3"/>
            <a:ext cx="11475306" cy="1307061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 algn="ctr">
              <a:lnSpc>
                <a:spcPct val="100000"/>
              </a:lnSpc>
              <a:defRPr sz="4800" cap="all" baseline="0"/>
            </a:lvl1pPr>
          </a:lstStyle>
          <a:p>
            <a:r>
              <a:rPr lang="en-US" dirty="0"/>
              <a:t>Thank you</a:t>
            </a:r>
            <a:endParaRPr lang="sk-SK" dirty="0"/>
          </a:p>
        </p:txBody>
      </p:sp>
      <p:cxnSp>
        <p:nvCxnSpPr>
          <p:cNvPr id="19" name="Rovná spojnica 18">
            <a:extLst>
              <a:ext uri="{FF2B5EF4-FFF2-40B4-BE49-F238E27FC236}">
                <a16:creationId xmlns:a16="http://schemas.microsoft.com/office/drawing/2014/main" id="{45169FAF-4949-4A8A-9BC8-0AD529285470}"/>
              </a:ext>
            </a:extLst>
          </p:cNvPr>
          <p:cNvCxnSpPr>
            <a:cxnSpLocks/>
          </p:cNvCxnSpPr>
          <p:nvPr userDrawn="1"/>
        </p:nvCxnSpPr>
        <p:spPr>
          <a:xfrm>
            <a:off x="0" y="1527013"/>
            <a:ext cx="253064" cy="0"/>
          </a:xfrm>
          <a:prstGeom prst="line">
            <a:avLst/>
          </a:prstGeom>
          <a:ln w="12700">
            <a:solidFill>
              <a:srgbClr val="1539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E4F62B69-A91B-4594-B0D7-0A0C10347F92}"/>
              </a:ext>
            </a:extLst>
          </p:cNvPr>
          <p:cNvCxnSpPr>
            <a:cxnSpLocks/>
          </p:cNvCxnSpPr>
          <p:nvPr userDrawn="1"/>
        </p:nvCxnSpPr>
        <p:spPr>
          <a:xfrm>
            <a:off x="11938936" y="1527013"/>
            <a:ext cx="253064" cy="0"/>
          </a:xfrm>
          <a:prstGeom prst="line">
            <a:avLst/>
          </a:prstGeom>
          <a:ln w="12700">
            <a:solidFill>
              <a:srgbClr val="1539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objekt pre text 6">
            <a:extLst>
              <a:ext uri="{FF2B5EF4-FFF2-40B4-BE49-F238E27FC236}">
                <a16:creationId xmlns:a16="http://schemas.microsoft.com/office/drawing/2014/main" id="{21C35D3A-C97A-4A0B-9A1E-29367F6E04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3510115"/>
            <a:ext cx="5379307" cy="271165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 err="1"/>
              <a:t>Čavojského</a:t>
            </a:r>
            <a:r>
              <a:rPr lang="sk-SK" dirty="0"/>
              <a:t> 1</a:t>
            </a:r>
          </a:p>
          <a:p>
            <a:pPr lvl="0"/>
            <a:r>
              <a:rPr lang="sk-SK" dirty="0"/>
              <a:t>841 04 Bratislava 4</a:t>
            </a:r>
          </a:p>
          <a:p>
            <a:pPr lvl="0"/>
            <a:r>
              <a:rPr lang="sk-SK" dirty="0"/>
              <a:t>Slovak </a:t>
            </a:r>
            <a:r>
              <a:rPr lang="sk-SK" dirty="0" err="1"/>
              <a:t>Republic</a:t>
            </a:r>
            <a:endParaRPr lang="en-US" dirty="0"/>
          </a:p>
          <a:p>
            <a:pPr lvl="0"/>
            <a:endParaRPr lang="sk-SK" dirty="0"/>
          </a:p>
          <a:p>
            <a:pPr lvl="0"/>
            <a:r>
              <a:rPr lang="sk-SK" dirty="0"/>
              <a:t>Tel: +421 2 602 00 100</a:t>
            </a:r>
          </a:p>
          <a:p>
            <a:pPr lvl="0"/>
            <a:r>
              <a:rPr lang="sk-SK" dirty="0"/>
              <a:t>Fax: +421 2 602 00 180</a:t>
            </a:r>
            <a:endParaRPr lang="en-US" dirty="0"/>
          </a:p>
          <a:p>
            <a:pPr lvl="0"/>
            <a:endParaRPr lang="sk-SK" dirty="0"/>
          </a:p>
          <a:p>
            <a:pPr lvl="0"/>
            <a:r>
              <a:rPr lang="sk-SK" dirty="0"/>
              <a:t>E-mail: </a:t>
            </a:r>
            <a:r>
              <a:rPr lang="sk-SK" dirty="0" err="1"/>
              <a:t>info</a:t>
            </a:r>
            <a:r>
              <a:rPr lang="en-US" dirty="0"/>
              <a:t>@microstep-mis.com</a:t>
            </a:r>
          </a:p>
          <a:p>
            <a:pPr lvl="0"/>
            <a:r>
              <a:rPr lang="en-US" dirty="0"/>
              <a:t>www.microstep-mis.com</a:t>
            </a:r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4102F-B706-44E4-94A0-73EB9E2CE164}"/>
              </a:ext>
            </a:extLst>
          </p:cNvPr>
          <p:cNvSpPr txBox="1">
            <a:spLocks/>
          </p:cNvSpPr>
          <p:nvPr userDrawn="1"/>
        </p:nvSpPr>
        <p:spPr>
          <a:xfrm>
            <a:off x="358347" y="2824316"/>
            <a:ext cx="5379307" cy="458264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15396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cap="none" baseline="0" dirty="0" err="1"/>
              <a:t>MicroStep</a:t>
            </a:r>
            <a:r>
              <a:rPr lang="en-US" sz="1800" cap="none" baseline="0" dirty="0"/>
              <a:t>-MIS</a:t>
            </a:r>
            <a:r>
              <a:rPr lang="sk-SK" sz="1800" cap="none" baseline="0" dirty="0"/>
              <a:t> </a:t>
            </a:r>
            <a:r>
              <a:rPr lang="sk-SK" sz="1800" cap="none" baseline="0" dirty="0" err="1"/>
              <a:t>Head</a:t>
            </a:r>
            <a:r>
              <a:rPr lang="sk-SK" sz="1800" cap="none" baseline="0" dirty="0"/>
              <a:t> Office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9F4D4135-D39A-470F-9AFD-6565570DA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8" y="2143534"/>
            <a:ext cx="2716692" cy="358603"/>
          </a:xfrm>
          <a:prstGeom prst="rect">
            <a:avLst/>
          </a:prstGeom>
        </p:spPr>
      </p:pic>
      <p:sp>
        <p:nvSpPr>
          <p:cNvPr id="14" name="Zástupný objekt pre text 6">
            <a:extLst>
              <a:ext uri="{FF2B5EF4-FFF2-40B4-BE49-F238E27FC236}">
                <a16:creationId xmlns:a16="http://schemas.microsoft.com/office/drawing/2014/main" id="{D5D88801-1D26-4C8A-B3F7-776F484900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4347" y="3510115"/>
            <a:ext cx="5379307" cy="271165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6EA, 220, DAFZA</a:t>
            </a:r>
          </a:p>
          <a:p>
            <a:pPr lvl="0"/>
            <a:r>
              <a:rPr lang="en-US" dirty="0"/>
              <a:t>Dubai</a:t>
            </a:r>
          </a:p>
          <a:p>
            <a:pPr lvl="0"/>
            <a:r>
              <a:rPr lang="en-US" dirty="0"/>
              <a:t>United Arab Emirates</a:t>
            </a:r>
          </a:p>
          <a:p>
            <a:pPr lvl="0"/>
            <a:endParaRPr lang="sk-SK" dirty="0"/>
          </a:p>
          <a:p>
            <a:pPr lvl="0"/>
            <a:r>
              <a:rPr lang="sk-SK" dirty="0"/>
              <a:t>Tel: +</a:t>
            </a:r>
            <a:r>
              <a:rPr lang="en-US" dirty="0"/>
              <a:t>971 4 294 1328</a:t>
            </a:r>
            <a:endParaRPr lang="sk-SK" dirty="0"/>
          </a:p>
          <a:p>
            <a:pPr lvl="0"/>
            <a:r>
              <a:rPr lang="sk-SK" dirty="0"/>
              <a:t>Fax: +</a:t>
            </a:r>
            <a:r>
              <a:rPr lang="en-US" dirty="0"/>
              <a:t>971 4 294 1329</a:t>
            </a:r>
          </a:p>
          <a:p>
            <a:pPr lvl="0"/>
            <a:endParaRPr lang="sk-SK" dirty="0"/>
          </a:p>
          <a:p>
            <a:pPr lvl="0"/>
            <a:r>
              <a:rPr lang="sk-SK" dirty="0"/>
              <a:t>E-mail: </a:t>
            </a:r>
            <a:r>
              <a:rPr lang="sk-SK" dirty="0" err="1"/>
              <a:t>info</a:t>
            </a:r>
            <a:r>
              <a:rPr lang="en-US" dirty="0"/>
              <a:t>.fze@microstep-mis.com</a:t>
            </a:r>
          </a:p>
          <a:p>
            <a:pPr lvl="0"/>
            <a:r>
              <a:rPr lang="en-US" dirty="0"/>
              <a:t>www.microstep-mis.com</a:t>
            </a:r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15" name="Nadpis 6">
            <a:extLst>
              <a:ext uri="{FF2B5EF4-FFF2-40B4-BE49-F238E27FC236}">
                <a16:creationId xmlns:a16="http://schemas.microsoft.com/office/drawing/2014/main" id="{4194AA34-8997-418D-B845-9A893D68B51B}"/>
              </a:ext>
            </a:extLst>
          </p:cNvPr>
          <p:cNvSpPr txBox="1">
            <a:spLocks/>
          </p:cNvSpPr>
          <p:nvPr userDrawn="1"/>
        </p:nvSpPr>
        <p:spPr>
          <a:xfrm>
            <a:off x="6454347" y="2824316"/>
            <a:ext cx="5379307" cy="458264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15396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cap="none" baseline="0" dirty="0" err="1"/>
              <a:t>MicroStep</a:t>
            </a:r>
            <a:r>
              <a:rPr lang="en-US" sz="1800" cap="none" baseline="0" dirty="0"/>
              <a:t>-MIS FZE</a:t>
            </a:r>
            <a:endParaRPr lang="sk-SK" sz="1800" cap="none" baseline="0" dirty="0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52CD0916-FECA-4D06-B521-250872E32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48" y="2143534"/>
            <a:ext cx="2716692" cy="358603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D7357B94-E281-40A3-891D-8BD1DEFE50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cxnSp>
        <p:nvCxnSpPr>
          <p:cNvPr id="13" name="Rovná spojnica 12">
            <a:extLst>
              <a:ext uri="{FF2B5EF4-FFF2-40B4-BE49-F238E27FC236}">
                <a16:creationId xmlns:a16="http://schemas.microsoft.com/office/drawing/2014/main" id="{596F4D9A-3446-484A-AA90-291DE3C991E6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19050" cap="rnd">
            <a:solidFill>
              <a:srgbClr val="15396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nica 15">
            <a:extLst>
              <a:ext uri="{FF2B5EF4-FFF2-40B4-BE49-F238E27FC236}">
                <a16:creationId xmlns:a16="http://schemas.microsoft.com/office/drawing/2014/main" id="{2210403F-50E9-49CE-A488-4B5816CE910F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500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D7357B94-E281-40A3-891D-8BD1DEFE5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53064" y="6463154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400" dirty="0"/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B03DB732-0BE6-4416-93CC-5CDB2873C8F1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17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 and picture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6">
            <a:extLst>
              <a:ext uri="{FF2B5EF4-FFF2-40B4-BE49-F238E27FC236}">
                <a16:creationId xmlns:a16="http://schemas.microsoft.com/office/drawing/2014/main" id="{28121FCA-1E78-45C6-9C27-ED12255CD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5379307" cy="1085642"/>
          </a:xfrm>
          <a:prstGeom prst="rect">
            <a:avLst/>
          </a:prstGeom>
        </p:spPr>
        <p:txBody>
          <a:bodyPr lIns="0" tIns="0" anchor="t">
            <a:normAutofit/>
          </a:bodyPr>
          <a:lstStyle>
            <a:lvl1pPr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</a:t>
            </a:r>
          </a:p>
        </p:txBody>
      </p:sp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"/>
            <a:ext cx="6096000" cy="63760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1F500589-C74B-49B9-8B75-667BC482C79B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CE5A6B50-B1CC-4D3C-A272-1F30152A068B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376010"/>
            <a:ext cx="5916613" cy="72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A142C990-CA4D-431D-9A9C-6C76B6406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3" name="Zástupný objekt pre text 6">
            <a:extLst>
              <a:ext uri="{FF2B5EF4-FFF2-40B4-BE49-F238E27FC236}">
                <a16:creationId xmlns:a16="http://schemas.microsoft.com/office/drawing/2014/main" id="{6121614D-C633-46F3-AB4D-A75EAEAC2B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1464258"/>
            <a:ext cx="5379307" cy="4829524"/>
          </a:xfrm>
          <a:prstGeom prst="rect">
            <a:avLst/>
          </a:prstGeom>
        </p:spPr>
        <p:txBody>
          <a:bodyPr l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1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2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EAE05218-872E-44A7-A4CF-66E10C5688EA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12773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82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jekt pre obrázok 11">
            <a:extLst>
              <a:ext uri="{FF2B5EF4-FFF2-40B4-BE49-F238E27FC236}">
                <a16:creationId xmlns:a16="http://schemas.microsoft.com/office/drawing/2014/main" id="{A0B14A35-CC29-4EDA-A7EB-D3BB8E3B8C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62101"/>
            <a:ext cx="12192000" cy="48139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25" name="Nadpis 6">
            <a:extLst>
              <a:ext uri="{FF2B5EF4-FFF2-40B4-BE49-F238E27FC236}">
                <a16:creationId xmlns:a16="http://schemas.microsoft.com/office/drawing/2014/main" id="{F082CEF6-73EA-45B4-8E70-B719068C2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0"/>
            <a:ext cx="11475306" cy="1622053"/>
          </a:xfrm>
          <a:prstGeom prst="rect">
            <a:avLst/>
          </a:prstGeom>
        </p:spPr>
        <p:txBody>
          <a:bodyPr lIns="0" tIns="0" anchor="ctr">
            <a:normAutofit/>
          </a:bodyPr>
          <a:lstStyle>
            <a:lvl1pPr algn="l">
              <a:lnSpc>
                <a:spcPct val="100000"/>
              </a:lnSpc>
              <a:defRPr sz="4400" cap="all" baseline="0">
                <a:solidFill>
                  <a:srgbClr val="00B0F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section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59F5799-DF32-4D75-B54C-4C2B900D2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A37B684B-459F-4C6A-B1B6-31E0A1126453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19050" cap="rnd">
            <a:solidFill>
              <a:srgbClr val="15396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 userDrawn="1"/>
        </p:nvSpPr>
        <p:spPr>
          <a:xfrm>
            <a:off x="217392" y="6463154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400" dirty="0"/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6F5032EB-2B6F-4A9E-B903-C3EA5055765B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463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lavička sekcie-new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objekt pre obrázok 11">
            <a:extLst>
              <a:ext uri="{FF2B5EF4-FFF2-40B4-BE49-F238E27FC236}">
                <a16:creationId xmlns:a16="http://schemas.microsoft.com/office/drawing/2014/main" id="{A0B14A35-CC29-4EDA-A7EB-D3BB8E3B8C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9318" y="1562100"/>
            <a:ext cx="11412681" cy="5295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5" name="Nadpis 6">
            <a:extLst>
              <a:ext uri="{FF2B5EF4-FFF2-40B4-BE49-F238E27FC236}">
                <a16:creationId xmlns:a16="http://schemas.microsoft.com/office/drawing/2014/main" id="{B53A074C-6DAB-464A-A799-56FC496C5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3975" y="-26895"/>
            <a:ext cx="10049677" cy="1622053"/>
          </a:xfrm>
          <a:prstGeom prst="rect">
            <a:avLst/>
          </a:prstGeom>
        </p:spPr>
        <p:txBody>
          <a:bodyPr lIns="0" tIns="0" anchor="ctr">
            <a:normAutofit/>
          </a:bodyPr>
          <a:lstStyle>
            <a:lvl1pPr algn="l">
              <a:lnSpc>
                <a:spcPct val="100000"/>
              </a:lnSpc>
              <a:defRPr sz="2600" b="0" cap="all" baseline="0">
                <a:solidFill>
                  <a:srgbClr val="153967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section</a:t>
            </a:r>
            <a:endParaRPr lang="sk-SK" dirty="0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753A2AEF-CC35-4AED-9690-D513D1EDF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3D2C1A10-3AA1-4DE5-B7E8-68FE9125B8C1}"/>
              </a:ext>
            </a:extLst>
          </p:cNvPr>
          <p:cNvSpPr/>
          <p:nvPr userDrawn="1"/>
        </p:nvSpPr>
        <p:spPr>
          <a:xfrm>
            <a:off x="1425627" y="380224"/>
            <a:ext cx="11271198" cy="792000"/>
          </a:xfrm>
          <a:prstGeom prst="roundRect">
            <a:avLst>
              <a:gd name="adj" fmla="val 50000"/>
            </a:avLst>
          </a:prstGeom>
          <a:noFill/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2997F5A9-3E68-4DA5-AAC5-00AACD784585}"/>
              </a:ext>
            </a:extLst>
          </p:cNvPr>
          <p:cNvSpPr/>
          <p:nvPr userDrawn="1"/>
        </p:nvSpPr>
        <p:spPr>
          <a:xfrm>
            <a:off x="386923" y="380224"/>
            <a:ext cx="792000" cy="792000"/>
          </a:xfrm>
          <a:prstGeom prst="ellipse">
            <a:avLst/>
          </a:prstGeom>
          <a:noFill/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4018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creensho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41C48964-44DE-400E-A59E-1631175AB5E6}"/>
              </a:ext>
            </a:extLst>
          </p:cNvPr>
          <p:cNvSpPr/>
          <p:nvPr/>
        </p:nvSpPr>
        <p:spPr>
          <a:xfrm>
            <a:off x="0" y="6376086"/>
            <a:ext cx="12192000" cy="481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Nadpis 6">
            <a:extLst>
              <a:ext uri="{FF2B5EF4-FFF2-40B4-BE49-F238E27FC236}">
                <a16:creationId xmlns:a16="http://schemas.microsoft.com/office/drawing/2014/main" id="{884DB03C-2D66-4C8B-A8FB-2B9C2A1C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600" cap="all" baseline="0">
                <a:solidFill>
                  <a:srgbClr val="00B0F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AF6D84C7-6916-4232-9CD2-7E5498774C8B}"/>
              </a:ext>
            </a:extLst>
          </p:cNvPr>
          <p:cNvCxnSpPr>
            <a:cxnSpLocks/>
          </p:cNvCxnSpPr>
          <p:nvPr userDrawn="1"/>
        </p:nvCxnSpPr>
        <p:spPr>
          <a:xfrm>
            <a:off x="11938936" y="1527013"/>
            <a:ext cx="253064" cy="0"/>
          </a:xfrm>
          <a:prstGeom prst="line">
            <a:avLst/>
          </a:prstGeom>
          <a:ln w="12700">
            <a:solidFill>
              <a:srgbClr val="1539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ok 20">
            <a:extLst>
              <a:ext uri="{FF2B5EF4-FFF2-40B4-BE49-F238E27FC236}">
                <a16:creationId xmlns:a16="http://schemas.microsoft.com/office/drawing/2014/main" id="{12EAAAAC-9CE5-4D90-B9E1-76B76A989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729294A-71E5-4C20-BEDA-05872450D519}"/>
              </a:ext>
            </a:extLst>
          </p:cNvPr>
          <p:cNvSpPr txBox="1"/>
          <p:nvPr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objekt pre obrázok 11">
            <a:extLst>
              <a:ext uri="{FF2B5EF4-FFF2-40B4-BE49-F238E27FC236}">
                <a16:creationId xmlns:a16="http://schemas.microsoft.com/office/drawing/2014/main" id="{242E1ED1-AB59-40FA-B378-2F1BFEAF23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349" y="1527013"/>
            <a:ext cx="9612587" cy="47278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pic>
        <p:nvPicPr>
          <p:cNvPr id="22" name="Obrázok 21">
            <a:extLst>
              <a:ext uri="{FF2B5EF4-FFF2-40B4-BE49-F238E27FC236}">
                <a16:creationId xmlns:a16="http://schemas.microsoft.com/office/drawing/2014/main" id="{BD86D0C8-1984-4903-B87B-B03E437013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18" y="6489961"/>
            <a:ext cx="452809" cy="267185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4A88D563-D23F-4762-B91A-07CC5B2E2C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8" y="6489961"/>
            <a:ext cx="403042" cy="267185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590EBF15-D491-40CF-911F-8FC7802176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08" y="6482522"/>
            <a:ext cx="204867" cy="271232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F7CA70D6-B774-4E75-9B41-78683ED118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78" y="6482522"/>
            <a:ext cx="571319" cy="271232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84AB0524-86C4-4E7D-823F-A38A3805F5D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91" y="6489961"/>
            <a:ext cx="269548" cy="274903"/>
          </a:xfrm>
          <a:prstGeom prst="rect">
            <a:avLst/>
          </a:prstGeo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319CA45E-641A-4420-B4F9-DAA8F2E0D9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709" y="6482522"/>
            <a:ext cx="363198" cy="271705"/>
          </a:xfrm>
          <a:prstGeom prst="rect">
            <a:avLst/>
          </a:prstGeom>
        </p:spPr>
      </p:pic>
      <p:cxnSp>
        <p:nvCxnSpPr>
          <p:cNvPr id="28" name="Rovná spojnica 27">
            <a:extLst>
              <a:ext uri="{FF2B5EF4-FFF2-40B4-BE49-F238E27FC236}">
                <a16:creationId xmlns:a16="http://schemas.microsoft.com/office/drawing/2014/main" id="{1CAB57E8-C2B0-4333-95DD-47B0385B4C4B}"/>
              </a:ext>
            </a:extLst>
          </p:cNvPr>
          <p:cNvCxnSpPr>
            <a:cxnSpLocks/>
          </p:cNvCxnSpPr>
          <p:nvPr userDrawn="1"/>
        </p:nvCxnSpPr>
        <p:spPr>
          <a:xfrm>
            <a:off x="10212593" y="6482522"/>
            <a:ext cx="0" cy="28667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973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10968567" cy="1141413"/>
          </a:xfrm>
          <a:prstGeom prst="rect">
            <a:avLst/>
          </a:prstGeom>
        </p:spPr>
        <p:txBody>
          <a:bodyPr/>
          <a:lstStyle>
            <a:lvl1pPr>
              <a:defRPr lang="en-US" sz="4000" smtClean="0">
                <a:solidFill>
                  <a:srgbClr val="2484C6"/>
                </a:solidFill>
                <a:latin typeface="Myriad Pro" pitchFamily="34" charset="0"/>
                <a:ea typeface="Arial Unicode MS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4963"/>
            <a:ext cx="10968567" cy="4522787"/>
          </a:xfrm>
          <a:prstGeom prst="rect">
            <a:avLst/>
          </a:prstGeom>
        </p:spPr>
        <p:txBody>
          <a:bodyPr/>
          <a:lstStyle>
            <a:lvl1pPr>
              <a:defRPr lang="en-US" sz="3000" baseline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  <a:ea typeface="Arial Unicode MS" pitchFamily="34" charset="-128"/>
                <a:cs typeface="+mn-cs"/>
              </a:defRPr>
            </a:lvl1pPr>
            <a:lvl2pPr>
              <a:defRPr lang="en-US" sz="28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  <a:ea typeface="Arial Unicode MS" pitchFamily="34" charset="-128"/>
                <a:cs typeface="+mn-cs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03323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1"/>
            <a:ext cx="10968567" cy="1141413"/>
          </a:xfrm>
          <a:prstGeom prst="rect">
            <a:avLst/>
          </a:prstGeom>
        </p:spPr>
        <p:txBody>
          <a:bodyPr/>
          <a:lstStyle>
            <a:lvl1pPr>
              <a:defRPr lang="en-US" sz="4000" smtClean="0">
                <a:solidFill>
                  <a:srgbClr val="2484C6"/>
                </a:solidFill>
                <a:latin typeface="Myriad Pro" pitchFamily="34" charset="0"/>
                <a:ea typeface="Arial Unicode MS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8325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 and picture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6">
            <a:extLst>
              <a:ext uri="{FF2B5EF4-FFF2-40B4-BE49-F238E27FC236}">
                <a16:creationId xmlns:a16="http://schemas.microsoft.com/office/drawing/2014/main" id="{28121FCA-1E78-45C6-9C27-ED12255CD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5379307" cy="1085642"/>
          </a:xfrm>
          <a:prstGeom prst="rect">
            <a:avLst/>
          </a:prstGeom>
        </p:spPr>
        <p:txBody>
          <a:bodyPr lIns="0" tIns="0" anchor="t">
            <a:normAutofit/>
          </a:bodyPr>
          <a:lstStyle>
            <a:lvl1pPr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1F500589-C74B-49B9-8B75-667BC482C79B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CE5A6B50-B1CC-4D3C-A272-1F30152A068B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376010"/>
            <a:ext cx="5916613" cy="72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A142C990-CA4D-431D-9A9C-6C76B6406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3" name="Zástupný objekt pre text 6">
            <a:extLst>
              <a:ext uri="{FF2B5EF4-FFF2-40B4-BE49-F238E27FC236}">
                <a16:creationId xmlns:a16="http://schemas.microsoft.com/office/drawing/2014/main" id="{6121614D-C633-46F3-AB4D-A75EAEAC2B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1464258"/>
            <a:ext cx="5379307" cy="4829524"/>
          </a:xfrm>
          <a:prstGeom prst="rect">
            <a:avLst/>
          </a:prstGeom>
        </p:spPr>
        <p:txBody>
          <a:bodyPr l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1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2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A4D10B3F-D4C1-4815-8C33-B8FE4464FFCF}"/>
              </a:ext>
            </a:extLst>
          </p:cNvPr>
          <p:cNvSpPr/>
          <p:nvPr userDrawn="1"/>
        </p:nvSpPr>
        <p:spPr>
          <a:xfrm>
            <a:off x="6095572" y="0"/>
            <a:ext cx="6096428" cy="63755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DEFBAE36-EC8D-4E49-92FD-0E5A81A9AE2E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2202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1" userDrawn="1">
          <p15:clr>
            <a:srgbClr val="FBAE40"/>
          </p15:clr>
        </p15:guide>
        <p15:guide id="2" pos="3727" userDrawn="1">
          <p15:clr>
            <a:srgbClr val="FBAE40"/>
          </p15:clr>
        </p15:guide>
        <p15:guide id="3" pos="57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6">
            <a:extLst>
              <a:ext uri="{FF2B5EF4-FFF2-40B4-BE49-F238E27FC236}">
                <a16:creationId xmlns:a16="http://schemas.microsoft.com/office/drawing/2014/main" id="{28121FCA-1E78-45C6-9C27-ED12255CD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3"/>
            <a:ext cx="5379307" cy="871739"/>
          </a:xfrm>
          <a:prstGeom prst="rect">
            <a:avLst/>
          </a:prstGeom>
        </p:spPr>
        <p:txBody>
          <a:bodyPr lIns="0" tIns="0" anchor="t">
            <a:normAutofit/>
          </a:bodyPr>
          <a:lstStyle>
            <a:lvl1pPr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</a:t>
            </a:r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60649A1A-19F7-4B32-BA8E-677E3FB729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1769417"/>
            <a:ext cx="5379307" cy="4550488"/>
          </a:xfrm>
          <a:prstGeom prst="rect">
            <a:avLst/>
          </a:prstGeom>
        </p:spPr>
        <p:txBody>
          <a:bodyPr l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1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2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"/>
            <a:ext cx="6096000" cy="63760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1F500589-C74B-49B9-8B75-667BC482C79B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CE5A6B50-B1CC-4D3C-A272-1F30152A068B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376010"/>
            <a:ext cx="5916613" cy="72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A142C990-CA4D-431D-9A9C-6C76B6406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0" name="Zástupný objekt pre text 6">
            <a:extLst>
              <a:ext uri="{FF2B5EF4-FFF2-40B4-BE49-F238E27FC236}">
                <a16:creationId xmlns:a16="http://schemas.microsoft.com/office/drawing/2014/main" id="{D87AF8D5-8CF3-4646-94B8-EEDF751A68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346" y="1231244"/>
            <a:ext cx="5737653" cy="430594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1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</a:t>
            </a:r>
            <a:r>
              <a:rPr lang="sk-SK" dirty="0" err="1"/>
              <a:t>subtitle</a:t>
            </a:r>
            <a:r>
              <a:rPr lang="sk-SK" dirty="0"/>
              <a:t> of </a:t>
            </a:r>
            <a:r>
              <a:rPr lang="sk-SK" dirty="0" err="1"/>
              <a:t>this</a:t>
            </a:r>
            <a:r>
              <a:rPr lang="sk-SK" dirty="0"/>
              <a:t> slide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needs</a:t>
            </a:r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E66CB4E3-0C0B-4883-9199-556F98081B5F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0907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_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6">
            <a:extLst>
              <a:ext uri="{FF2B5EF4-FFF2-40B4-BE49-F238E27FC236}">
                <a16:creationId xmlns:a16="http://schemas.microsoft.com/office/drawing/2014/main" id="{28121FCA-1E78-45C6-9C27-ED12255CD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3"/>
            <a:ext cx="11116959" cy="871739"/>
          </a:xfrm>
          <a:prstGeom prst="rect">
            <a:avLst/>
          </a:prstGeom>
        </p:spPr>
        <p:txBody>
          <a:bodyPr lIns="0" tIns="0" anchor="t">
            <a:normAutofit/>
          </a:bodyPr>
          <a:lstStyle>
            <a:lvl1pPr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</a:t>
            </a:r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60649A1A-19F7-4B32-BA8E-677E3FB729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1769417"/>
            <a:ext cx="5379307" cy="4550488"/>
          </a:xfrm>
          <a:prstGeom prst="rect">
            <a:avLst/>
          </a:prstGeom>
        </p:spPr>
        <p:txBody>
          <a:bodyPr l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1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2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1F500589-C74B-49B9-8B75-667BC482C79B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CE5A6B50-B1CC-4D3C-A272-1F30152A068B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A142C990-CA4D-431D-9A9C-6C76B6406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0" name="Zástupný objekt pre text 6">
            <a:extLst>
              <a:ext uri="{FF2B5EF4-FFF2-40B4-BE49-F238E27FC236}">
                <a16:creationId xmlns:a16="http://schemas.microsoft.com/office/drawing/2014/main" id="{D87AF8D5-8CF3-4646-94B8-EEDF751A68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346" y="1231244"/>
            <a:ext cx="11116960" cy="430594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1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</a:t>
            </a:r>
            <a:r>
              <a:rPr lang="sk-SK" dirty="0" err="1"/>
              <a:t>subtitle</a:t>
            </a:r>
            <a:r>
              <a:rPr lang="sk-SK" dirty="0"/>
              <a:t> of </a:t>
            </a:r>
            <a:r>
              <a:rPr lang="sk-SK" dirty="0" err="1"/>
              <a:t>this</a:t>
            </a:r>
            <a:r>
              <a:rPr lang="sk-SK" dirty="0"/>
              <a:t> slide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needs</a:t>
            </a:r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13" name="Zástupný objekt pre text 6">
            <a:extLst>
              <a:ext uri="{FF2B5EF4-FFF2-40B4-BE49-F238E27FC236}">
                <a16:creationId xmlns:a16="http://schemas.microsoft.com/office/drawing/2014/main" id="{E9C0EB78-026B-4170-9F66-83DA475A77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1769417"/>
            <a:ext cx="5379307" cy="4550488"/>
          </a:xfrm>
          <a:prstGeom prst="rect">
            <a:avLst/>
          </a:prstGeom>
        </p:spPr>
        <p:txBody>
          <a:bodyPr l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1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2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94A76F02-096D-43AF-AB05-98B38B289359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1590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 points_2 rows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6">
            <a:extLst>
              <a:ext uri="{FF2B5EF4-FFF2-40B4-BE49-F238E27FC236}">
                <a16:creationId xmlns:a16="http://schemas.microsoft.com/office/drawing/2014/main" id="{28121FCA-1E78-45C6-9C27-ED12255CD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3"/>
            <a:ext cx="11116959" cy="871739"/>
          </a:xfrm>
          <a:prstGeom prst="rect">
            <a:avLst/>
          </a:prstGeom>
        </p:spPr>
        <p:txBody>
          <a:bodyPr lIns="0" tIns="0" anchor="t">
            <a:normAutofit/>
          </a:bodyPr>
          <a:lstStyle>
            <a:lvl1pPr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</a:t>
            </a:r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60649A1A-19F7-4B32-BA8E-677E3FB729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1527013"/>
            <a:ext cx="5379307" cy="4767202"/>
          </a:xfrm>
          <a:prstGeom prst="rect">
            <a:avLst/>
          </a:prstGeom>
        </p:spPr>
        <p:txBody>
          <a:bodyPr l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1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2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1F500589-C74B-49B9-8B75-667BC482C79B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CE5A6B50-B1CC-4D3C-A272-1F30152A068B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A142C990-CA4D-431D-9A9C-6C76B6406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13" name="Zástupný objekt pre text 6">
            <a:extLst>
              <a:ext uri="{FF2B5EF4-FFF2-40B4-BE49-F238E27FC236}">
                <a16:creationId xmlns:a16="http://schemas.microsoft.com/office/drawing/2014/main" id="{E9C0EB78-026B-4170-9F66-83DA475A77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1527013"/>
            <a:ext cx="5379307" cy="4767202"/>
          </a:xfrm>
          <a:prstGeom prst="rect">
            <a:avLst/>
          </a:prstGeom>
        </p:spPr>
        <p:txBody>
          <a:bodyPr l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1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2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k-SK" dirty="0" err="1"/>
              <a:t>Bullet</a:t>
            </a:r>
            <a:r>
              <a:rPr lang="sk-SK" dirty="0"/>
              <a:t> point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rows</a:t>
            </a:r>
            <a:endParaRPr lang="sk-SK" dirty="0"/>
          </a:p>
          <a:p>
            <a:pPr lvl="3"/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D583696F-BFBB-4ED3-9BDB-86D2003F7BE9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56489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enter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60649A1A-19F7-4B32-BA8E-677E3FB729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47" y="1231243"/>
            <a:ext cx="11475306" cy="609493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1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</a:t>
            </a:r>
            <a:r>
              <a:rPr lang="sk-SK" dirty="0" err="1"/>
              <a:t>subtitle</a:t>
            </a:r>
            <a:r>
              <a:rPr lang="sk-SK" dirty="0"/>
              <a:t> of </a:t>
            </a:r>
            <a:r>
              <a:rPr lang="sk-SK" dirty="0" err="1"/>
              <a:t>this</a:t>
            </a:r>
            <a:r>
              <a:rPr lang="sk-SK" dirty="0"/>
              <a:t> slide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needs</a:t>
            </a:r>
            <a:endParaRPr lang="sk-SK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k-SK" dirty="0"/>
          </a:p>
          <a:p>
            <a:pPr lvl="0"/>
            <a:endParaRPr lang="sk-SK" dirty="0"/>
          </a:p>
          <a:p>
            <a:pPr lvl="0"/>
            <a:endParaRPr lang="sk-SK" dirty="0"/>
          </a:p>
        </p:txBody>
      </p:sp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348" y="1840737"/>
            <a:ext cx="11475305" cy="42871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8" name="Nadpis 6">
            <a:extLst>
              <a:ext uri="{FF2B5EF4-FFF2-40B4-BE49-F238E27FC236}">
                <a16:creationId xmlns:a16="http://schemas.microsoft.com/office/drawing/2014/main" id="{884DB03C-2D66-4C8B-A8FB-2B9C2A1C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12EAAAAC-9CE5-4D90-B9E1-76B76A989B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729294A-71E5-4C20-BEDA-05872450D519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F597C28D-ECB4-4CB3-BB95-D832F5D3AEC1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19050" cap="rnd">
            <a:solidFill>
              <a:srgbClr val="15396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nica 12">
            <a:extLst>
              <a:ext uri="{FF2B5EF4-FFF2-40B4-BE49-F238E27FC236}">
                <a16:creationId xmlns:a16="http://schemas.microsoft.com/office/drawing/2014/main" id="{7BD26874-EB61-40C8-9CF4-94176F885D0D}"/>
              </a:ext>
            </a:extLst>
          </p:cNvPr>
          <p:cNvCxnSpPr>
            <a:cxnSpLocks/>
          </p:cNvCxnSpPr>
          <p:nvPr userDrawn="1"/>
        </p:nvCxnSpPr>
        <p:spPr>
          <a:xfrm>
            <a:off x="0" y="6376082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A8C3B266-193C-41B1-8786-DD7FB3976A97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63160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de centered picture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pre obrázok 11">
            <a:extLst>
              <a:ext uri="{FF2B5EF4-FFF2-40B4-BE49-F238E27FC236}">
                <a16:creationId xmlns:a16="http://schemas.microsoft.com/office/drawing/2014/main" id="{9218CFFF-B57A-4C70-B9AE-CBE3455E5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348" y="1527012"/>
            <a:ext cx="11475305" cy="46174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 err="1"/>
              <a:t>Click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insert</a:t>
            </a:r>
            <a:r>
              <a:rPr lang="sk-SK" dirty="0"/>
              <a:t> a </a:t>
            </a:r>
            <a:r>
              <a:rPr lang="sk-SK" dirty="0" err="1"/>
              <a:t>picture</a:t>
            </a:r>
            <a:endParaRPr lang="sk-SK" dirty="0"/>
          </a:p>
        </p:txBody>
      </p:sp>
      <p:sp>
        <p:nvSpPr>
          <p:cNvPr id="18" name="Nadpis 6">
            <a:extLst>
              <a:ext uri="{FF2B5EF4-FFF2-40B4-BE49-F238E27FC236}">
                <a16:creationId xmlns:a16="http://schemas.microsoft.com/office/drawing/2014/main" id="{884DB03C-2D66-4C8B-A8FB-2B9C2A1C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12EAAAAC-9CE5-4D90-B9E1-76B76A989B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729294A-71E5-4C20-BEDA-05872450D519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F597C28D-ECB4-4CB3-BB95-D832F5D3AEC1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18F39E4-5279-48D2-B34B-BE49A1237E38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101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6">
            <a:extLst>
              <a:ext uri="{FF2B5EF4-FFF2-40B4-BE49-F238E27FC236}">
                <a16:creationId xmlns:a16="http://schemas.microsoft.com/office/drawing/2014/main" id="{884DB03C-2D66-4C8B-A8FB-2B9C2A1C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347" y="359504"/>
            <a:ext cx="11475306" cy="780084"/>
          </a:xfrm>
          <a:prstGeom prst="rect">
            <a:avLst/>
          </a:prstGeom>
        </p:spPr>
        <p:txBody>
          <a:bodyPr lIns="0" tIns="0" rIns="0" anchor="t">
            <a:normAutofit/>
          </a:bodyPr>
          <a:lstStyle>
            <a:lvl1pPr algn="l">
              <a:lnSpc>
                <a:spcPct val="100000"/>
              </a:lnSpc>
              <a:defRPr sz="24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r>
              <a:rPr lang="sk-SK" dirty="0"/>
              <a:t>Here </a:t>
            </a:r>
            <a:r>
              <a:rPr lang="sk-SK" dirty="0" err="1"/>
              <a:t>insert</a:t>
            </a:r>
            <a:r>
              <a:rPr lang="sk-SK" dirty="0"/>
              <a:t> title of </a:t>
            </a:r>
            <a:r>
              <a:rPr lang="sk-SK" dirty="0" err="1"/>
              <a:t>this</a:t>
            </a:r>
            <a:r>
              <a:rPr lang="sk-SK" dirty="0"/>
              <a:t> slide no </a:t>
            </a:r>
            <a:r>
              <a:rPr lang="sk-SK" dirty="0" err="1"/>
              <a:t>longer</a:t>
            </a:r>
            <a:r>
              <a:rPr lang="sk-SK" dirty="0"/>
              <a:t>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rows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possible</a:t>
            </a:r>
            <a:endParaRPr lang="sk-SK" dirty="0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12EAAAAC-9CE5-4D90-B9E1-76B76A989B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66" y="6530399"/>
            <a:ext cx="1312787" cy="17328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A729294A-71E5-4C20-BEDA-05872450D519}"/>
              </a:ext>
            </a:extLst>
          </p:cNvPr>
          <p:cNvSpPr txBox="1"/>
          <p:nvPr userDrawn="1"/>
        </p:nvSpPr>
        <p:spPr>
          <a:xfrm>
            <a:off x="358347" y="6457950"/>
            <a:ext cx="2365803" cy="30777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fld id="{81D1F5BB-4B49-4A4F-9608-8EBD355006B5}" type="slidenum">
              <a:rPr lang="sk-SK" sz="1400" smtClean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sk-SK" sz="14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F597C28D-ECB4-4CB3-BB95-D832F5D3AEC1}"/>
              </a:ext>
            </a:extLst>
          </p:cNvPr>
          <p:cNvCxnSpPr>
            <a:cxnSpLocks/>
          </p:cNvCxnSpPr>
          <p:nvPr userDrawn="1"/>
        </p:nvCxnSpPr>
        <p:spPr>
          <a:xfrm>
            <a:off x="0" y="6376081"/>
            <a:ext cx="12192000" cy="0"/>
          </a:xfrm>
          <a:prstGeom prst="line">
            <a:avLst/>
          </a:prstGeom>
          <a:ln w="3175" cap="rnd">
            <a:solidFill>
              <a:srgbClr val="153967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C8FFB449-9CF2-4D88-9CF7-767B3A1425D8}"/>
              </a:ext>
            </a:extLst>
          </p:cNvPr>
          <p:cNvSpPr/>
          <p:nvPr userDrawn="1"/>
        </p:nvSpPr>
        <p:spPr>
          <a:xfrm>
            <a:off x="746663" y="6477337"/>
            <a:ext cx="2707275" cy="296366"/>
          </a:xfrm>
          <a:prstGeom prst="roundRect">
            <a:avLst>
              <a:gd name="adj" fmla="val 50000"/>
            </a:avLst>
          </a:prstGeom>
          <a:solidFill>
            <a:srgbClr val="153967"/>
          </a:solidFill>
          <a:ln w="9525">
            <a:solidFill>
              <a:srgbClr val="15396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058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48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88" r:id="rId3"/>
    <p:sldLayoutId id="2147483680" r:id="rId4"/>
    <p:sldLayoutId id="2147483681" r:id="rId5"/>
    <p:sldLayoutId id="2147483682" r:id="rId6"/>
    <p:sldLayoutId id="2147483665" r:id="rId7"/>
    <p:sldLayoutId id="2147483679" r:id="rId8"/>
    <p:sldLayoutId id="2147483685" r:id="rId9"/>
    <p:sldLayoutId id="2147483683" r:id="rId10"/>
    <p:sldLayoutId id="2147483687" r:id="rId11"/>
    <p:sldLayoutId id="2147483684" r:id="rId12"/>
    <p:sldLayoutId id="2147483666" r:id="rId13"/>
    <p:sldLayoutId id="2147483668" r:id="rId14"/>
    <p:sldLayoutId id="2147483686" r:id="rId15"/>
    <p:sldLayoutId id="2147483690" r:id="rId16"/>
    <p:sldLayoutId id="2147483667" r:id="rId17"/>
    <p:sldLayoutId id="2147483669" r:id="rId18"/>
    <p:sldLayoutId id="2147483671" r:id="rId19"/>
    <p:sldLayoutId id="2147483689" r:id="rId20"/>
    <p:sldLayoutId id="2147483670" r:id="rId21"/>
    <p:sldLayoutId id="2147483678" r:id="rId22"/>
    <p:sldLayoutId id="2147483676" r:id="rId23"/>
    <p:sldLayoutId id="2147483691" r:id="rId24"/>
    <p:sldLayoutId id="214748369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5396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6">
            <a:extLst>
              <a:ext uri="{FF2B5EF4-FFF2-40B4-BE49-F238E27FC236}">
                <a16:creationId xmlns:a16="http://schemas.microsoft.com/office/drawing/2014/main" id="{9428D285-9755-E2EE-154E-EFE05A8D4B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995442"/>
            <a:ext cx="5724526" cy="1031147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>
              <a:lnSpc>
                <a:spcPct val="100000"/>
              </a:lnSpc>
              <a:defRPr sz="3000" cap="all" baseline="0">
                <a:solidFill>
                  <a:srgbClr val="00B0F0"/>
                </a:solidFill>
                <a:latin typeface="+mj-lt"/>
              </a:defRPr>
            </a:lvl1pPr>
          </a:lstStyle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2200" kern="1200" baseline="0" dirty="0">
                <a:solidFill>
                  <a:schemeClr val="accent1"/>
                </a:solidFill>
                <a:effectLst/>
              </a:rPr>
              <a:t>Role of satellite imagery in </a:t>
            </a:r>
            <a:r>
              <a:rPr lang="en-US" sz="2200" kern="1200" baseline="0" dirty="0" err="1">
                <a:solidFill>
                  <a:schemeClr val="accent1"/>
                </a:solidFill>
                <a:effectLst/>
              </a:rPr>
              <a:t>microstep-mis</a:t>
            </a:r>
            <a:r>
              <a:rPr lang="en-US" sz="2200" dirty="0">
                <a:solidFill>
                  <a:schemeClr val="accent1"/>
                </a:solidFill>
              </a:rPr>
              <a:t> systems for Disaster risk management </a:t>
            </a:r>
            <a:endParaRPr lang="sk-SK" sz="22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" name="Nadpis 6">
            <a:extLst>
              <a:ext uri="{FF2B5EF4-FFF2-40B4-BE49-F238E27FC236}">
                <a16:creationId xmlns:a16="http://schemas.microsoft.com/office/drawing/2014/main" id="{18CCE3CC-CD32-F8CD-34CF-A8400EB44EFB}"/>
              </a:ext>
            </a:extLst>
          </p:cNvPr>
          <p:cNvSpPr txBox="1">
            <a:spLocks/>
          </p:cNvSpPr>
          <p:nvPr/>
        </p:nvSpPr>
        <p:spPr>
          <a:xfrm>
            <a:off x="6096000" y="4611173"/>
            <a:ext cx="5724525" cy="692150"/>
          </a:xfrm>
          <a:prstGeom prst="rect">
            <a:avLst/>
          </a:prstGeom>
        </p:spPr>
        <p:txBody>
          <a:bodyPr lIns="0" tIns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00B0F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1800" b="0" i="1" cap="none" dirty="0">
                <a:solidFill>
                  <a:srgbClr val="153967"/>
                </a:solidFill>
              </a:rPr>
              <a:t>Presented by Luk</a:t>
            </a:r>
            <a:r>
              <a:rPr lang="sk-SK" sz="1800" b="0" i="1" cap="none" dirty="0" err="1">
                <a:solidFill>
                  <a:srgbClr val="153967"/>
                </a:solidFill>
              </a:rPr>
              <a:t>áš</a:t>
            </a:r>
            <a:r>
              <a:rPr lang="en-US" sz="1800" b="0" i="1" cap="none" dirty="0">
                <a:solidFill>
                  <a:srgbClr val="153967"/>
                </a:solidFill>
              </a:rPr>
              <a:t> Ivica (head of Data Science Department, </a:t>
            </a:r>
            <a:r>
              <a:rPr lang="en-US" sz="1800" b="0" i="1" cap="none" dirty="0" err="1">
                <a:solidFill>
                  <a:srgbClr val="153967"/>
                </a:solidFill>
              </a:rPr>
              <a:t>MicroStep</a:t>
            </a:r>
            <a:r>
              <a:rPr lang="en-US" sz="1800" b="0" i="1" cap="none" dirty="0">
                <a:solidFill>
                  <a:srgbClr val="153967"/>
                </a:solidFill>
              </a:rPr>
              <a:t>-MIS)</a:t>
            </a:r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153BB5-39F6-4174-C131-B90E91030811}"/>
              </a:ext>
            </a:extLst>
          </p:cNvPr>
          <p:cNvSpPr txBox="1">
            <a:spLocks/>
          </p:cNvSpPr>
          <p:nvPr/>
        </p:nvSpPr>
        <p:spPr>
          <a:xfrm>
            <a:off x="6096000" y="3492008"/>
            <a:ext cx="5724525" cy="630358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 cap="all" baseline="0">
                <a:solidFill>
                  <a:srgbClr val="00B0F0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2000" cap="none" dirty="0">
                <a:solidFill>
                  <a:srgbClr val="153967"/>
                </a:solidFill>
              </a:rPr>
              <a:t>Satellite-based Services for Disaster Risk Management</a:t>
            </a:r>
            <a:endParaRPr lang="en-US" sz="2000" b="0" i="1" cap="none" dirty="0">
              <a:solidFill>
                <a:srgbClr val="153967"/>
              </a:solidFill>
            </a:endParaRPr>
          </a:p>
        </p:txBody>
      </p:sp>
      <p:cxnSp>
        <p:nvCxnSpPr>
          <p:cNvPr id="13" name="Rovná spojnica 12">
            <a:extLst>
              <a:ext uri="{FF2B5EF4-FFF2-40B4-BE49-F238E27FC236}">
                <a16:creationId xmlns:a16="http://schemas.microsoft.com/office/drawing/2014/main" id="{23A56667-C495-A3E1-3432-ADF5AB862429}"/>
              </a:ext>
            </a:extLst>
          </p:cNvPr>
          <p:cNvCxnSpPr/>
          <p:nvPr/>
        </p:nvCxnSpPr>
        <p:spPr>
          <a:xfrm>
            <a:off x="6096000" y="4381500"/>
            <a:ext cx="1758950" cy="0"/>
          </a:xfrm>
          <a:prstGeom prst="line">
            <a:avLst/>
          </a:prstGeom>
          <a:ln w="9525">
            <a:solidFill>
              <a:srgbClr val="1539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4F4DF0F-EC08-79A2-5140-5DCBD4E78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2071234"/>
            <a:ext cx="5274725" cy="3510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4EA4B9-1DC3-B4D2-531F-416151E89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8537"/>
            <a:ext cx="12192000" cy="8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5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49D99-9B44-29BF-1C79-859996CC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images role in prediction of reduced visibility by sand and dust in road weather monitoring system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5"/>
          </p:nvPr>
        </p:nvSpPr>
        <p:spPr>
          <a:xfrm>
            <a:off x="775063" y="5228948"/>
            <a:ext cx="4701926" cy="68537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800" i="1" dirty="0">
                <a:latin typeface="+mn-lt"/>
              </a:rPr>
              <a:t>The sandstorm evolution on satellite images (dust cloud appear</a:t>
            </a:r>
            <a:r>
              <a:rPr lang="sk-SK" sz="1800" i="1" dirty="0">
                <a:latin typeface="+mn-lt"/>
              </a:rPr>
              <a:t>s </a:t>
            </a:r>
            <a:r>
              <a:rPr lang="en-US" sz="1800" i="1" dirty="0">
                <a:latin typeface="+mn-lt"/>
              </a:rPr>
              <a:t>pink/violet)</a:t>
            </a:r>
            <a:endParaRPr lang="sk-SK" sz="1800" i="1" dirty="0">
              <a:latin typeface="+mn-lt"/>
            </a:endParaRPr>
          </a:p>
        </p:txBody>
      </p:sp>
      <p:pic>
        <p:nvPicPr>
          <p:cNvPr id="9" name="Picture 2" descr="M:\Zakazky\537_UAE_DM_Sand_Storm\Documentation\animacie\model+satelit\2012_03_17.gif">
            <a:extLst>
              <a:ext uri="{FF2B5EF4-FFF2-40B4-BE49-F238E27FC236}">
                <a16:creationId xmlns:a16="http://schemas.microsoft.com/office/drawing/2014/main" id="{18855EC0-4E25-A3E5-CC39-24BEB13EDA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6" y="1536869"/>
            <a:ext cx="11475306" cy="352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2">
            <a:extLst>
              <a:ext uri="{FF2B5EF4-FFF2-40B4-BE49-F238E27FC236}">
                <a16:creationId xmlns:a16="http://schemas.microsoft.com/office/drawing/2014/main" id="{EB3958FE-5F37-4678-9440-F8CB6494A0B6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Webinar</a:t>
            </a:r>
            <a:endParaRPr lang="sk-SK" sz="12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4A50C6-0BF6-7024-A582-2E79EA948C1E}"/>
              </a:ext>
            </a:extLst>
          </p:cNvPr>
          <p:cNvSpPr txBox="1">
            <a:spLocks/>
          </p:cNvSpPr>
          <p:nvPr/>
        </p:nvSpPr>
        <p:spPr>
          <a:xfrm>
            <a:off x="6640497" y="5228948"/>
            <a:ext cx="4701926" cy="11451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1539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1" dirty="0">
                <a:latin typeface="+mn-lt"/>
              </a:rPr>
              <a:t>Evolution of the sandstorm predicted by model (different colors of sand particles displays their height above the surface)</a:t>
            </a:r>
          </a:p>
        </p:txBody>
      </p:sp>
    </p:spTree>
    <p:extLst>
      <p:ext uri="{BB962C8B-B14F-4D97-AF65-F5344CB8AC3E}">
        <p14:creationId xmlns:p14="http://schemas.microsoft.com/office/powerpoint/2010/main" val="718550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F44667-805F-BAF4-3537-E7506B6B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7" y="359504"/>
            <a:ext cx="4446735" cy="780084"/>
          </a:xfrm>
        </p:spPr>
        <p:txBody>
          <a:bodyPr>
            <a:normAutofit fontScale="90000"/>
          </a:bodyPr>
          <a:lstStyle/>
          <a:p>
            <a:r>
              <a:rPr lang="en-US" dirty="0"/>
              <a:t>Role of satellite images in thunderstorm </a:t>
            </a:r>
            <a:r>
              <a:rPr lang="en-US" dirty="0" err="1"/>
              <a:t>nowcasting</a:t>
            </a:r>
            <a:endParaRPr lang="sk-SK" dirty="0"/>
          </a:p>
        </p:txBody>
      </p:sp>
      <p:sp>
        <p:nvSpPr>
          <p:cNvPr id="12" name="BlokTextu 2">
            <a:extLst>
              <a:ext uri="{FF2B5EF4-FFF2-40B4-BE49-F238E27FC236}">
                <a16:creationId xmlns:a16="http://schemas.microsoft.com/office/drawing/2014/main" id="{FDF01815-ECDB-FF52-BDF2-0DB65CD1C083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Webinar</a:t>
            </a:r>
            <a:endParaRPr lang="sk-SK" sz="1200" dirty="0">
              <a:solidFill>
                <a:schemeClr val="bg1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179053" y="1237788"/>
            <a:ext cx="551153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thunderstorms most dangerous meteorological phenomena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 expected that </a:t>
            </a:r>
            <a:r>
              <a:rPr lang="en-US" b="1" dirty="0"/>
              <a:t>climate change </a:t>
            </a:r>
            <a:r>
              <a:rPr lang="en-US" dirty="0"/>
              <a:t>will bring even </a:t>
            </a:r>
            <a:r>
              <a:rPr lang="en-US" dirty="0" err="1"/>
              <a:t>futher</a:t>
            </a:r>
            <a:r>
              <a:rPr lang="en-US" dirty="0"/>
              <a:t> </a:t>
            </a:r>
            <a:r>
              <a:rPr lang="en-US" b="1" dirty="0" err="1"/>
              <a:t>extremalization</a:t>
            </a:r>
            <a:r>
              <a:rPr lang="en-US" b="1" dirty="0"/>
              <a:t> of thunderstorms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improved thunderstorm </a:t>
            </a:r>
            <a:r>
              <a:rPr lang="en-US" b="1" dirty="0" err="1"/>
              <a:t>nowcasting</a:t>
            </a:r>
            <a:r>
              <a:rPr lang="en-US" dirty="0"/>
              <a:t>= an early, accurate warning of a thunderstorm will enable people to take preventive measures to protect their property and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AI4THOR</a:t>
            </a:r>
            <a:r>
              <a:rPr lang="en-US" dirty="0"/>
              <a:t> – AI for Improved Thunderstorm </a:t>
            </a:r>
            <a:r>
              <a:rPr lang="en-US" dirty="0" err="1"/>
              <a:t>Nowcasting</a:t>
            </a:r>
            <a:r>
              <a:rPr lang="en-US" dirty="0"/>
              <a:t> from MSG and MTG (under ESA  RPA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791849F0-10DE-0FC4-B7FB-4F52D4E73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r="32524"/>
          <a:stretch/>
        </p:blipFill>
        <p:spPr>
          <a:xfrm>
            <a:off x="6096000" y="2"/>
            <a:ext cx="6096000" cy="6376008"/>
          </a:xfrm>
        </p:spPr>
      </p:pic>
    </p:spTree>
    <p:extLst>
      <p:ext uri="{BB962C8B-B14F-4D97-AF65-F5344CB8AC3E}">
        <p14:creationId xmlns:p14="http://schemas.microsoft.com/office/powerpoint/2010/main" val="3358450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8347" y="359504"/>
            <a:ext cx="5571936" cy="1085642"/>
          </a:xfrm>
        </p:spPr>
        <p:txBody>
          <a:bodyPr>
            <a:normAutofit fontScale="90000"/>
          </a:bodyPr>
          <a:lstStyle/>
          <a:p>
            <a:r>
              <a:rPr lang="en-US" dirty="0"/>
              <a:t>AI4THOR – AI for Improved Thunderstorm Nowcasting from MSG and MTG (under ESA RPA)</a:t>
            </a:r>
            <a:endParaRPr lang="sk-S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D29836-6B3D-5B3B-8D37-01817C9E3E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347" y="1926454"/>
            <a:ext cx="5379307" cy="43673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Most state-of-the-art thunderstorm nowcasting methods are based on extrapolation techniques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order to increase the success of nowcasting, we have already started working within a recent research project (targeted on radar data,) on an innovation based on the AI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 are going to use </a:t>
            </a:r>
            <a:r>
              <a:rPr lang="en-US" sz="1800" b="1" dirty="0"/>
              <a:t>satellite data with AI methods</a:t>
            </a:r>
            <a:r>
              <a:rPr lang="en-US" sz="1800" dirty="0"/>
              <a:t> to develop a new </a:t>
            </a:r>
            <a:r>
              <a:rPr lang="en-US" sz="1800" b="1" dirty="0"/>
              <a:t>AI nowcasting model based only on satellite data</a:t>
            </a:r>
            <a:r>
              <a:rPr lang="en-US" sz="1800" dirty="0"/>
              <a:t>, which will be of a great benefit for customers who do not have access to radar data </a:t>
            </a:r>
          </a:p>
        </p:txBody>
      </p:sp>
      <p:sp>
        <p:nvSpPr>
          <p:cNvPr id="5" name="Obdĺžnik 4"/>
          <p:cNvSpPr/>
          <p:nvPr/>
        </p:nvSpPr>
        <p:spPr>
          <a:xfrm>
            <a:off x="115019" y="1771222"/>
            <a:ext cx="7786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BlokTextu 2">
            <a:extLst>
              <a:ext uri="{FF2B5EF4-FFF2-40B4-BE49-F238E27FC236}">
                <a16:creationId xmlns:a16="http://schemas.microsoft.com/office/drawing/2014/main" id="{958D7AD5-264D-C76F-5866-20176DBECF59}"/>
              </a:ext>
            </a:extLst>
          </p:cNvPr>
          <p:cNvSpPr txBox="1"/>
          <p:nvPr/>
        </p:nvSpPr>
        <p:spPr>
          <a:xfrm>
            <a:off x="775063" y="6483435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Research projects and activities</a:t>
            </a:r>
            <a:endParaRPr lang="sk-SK" sz="1200" dirty="0">
              <a:solidFill>
                <a:schemeClr val="bg1"/>
              </a:solidFill>
            </a:endParaRP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6C4B21CE-F215-8F3F-A1D3-AB2DDCABD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57" y="1059787"/>
            <a:ext cx="5228584" cy="412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2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8347" y="359503"/>
            <a:ext cx="5661453" cy="871739"/>
          </a:xfrm>
        </p:spPr>
        <p:txBody>
          <a:bodyPr>
            <a:noAutofit/>
          </a:bodyPr>
          <a:lstStyle/>
          <a:p>
            <a:r>
              <a:rPr lang="en-US" sz="2200" dirty="0"/>
              <a:t>AI4THOR – AI for Improved Thunderstorm Nowcasting from MSG and MTG (under ESA RPA)</a:t>
            </a:r>
            <a:br>
              <a:rPr lang="en-US" sz="2800" dirty="0"/>
            </a:br>
            <a:br>
              <a:rPr lang="en-US" sz="2600" dirty="0"/>
            </a:br>
            <a:br>
              <a:rPr lang="en-US" sz="2600" dirty="0"/>
            </a:br>
            <a:endParaRPr lang="sk-SK" sz="2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D29836-6B3D-5B3B-8D37-01817C9E3E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667" y="1710249"/>
            <a:ext cx="5379307" cy="41793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To accomplish mentioned objectives, </a:t>
            </a:r>
            <a:r>
              <a:rPr lang="en-US" sz="1800" b="1" dirty="0"/>
              <a:t>MSG data</a:t>
            </a:r>
            <a:r>
              <a:rPr lang="en-US" sz="1800" dirty="0"/>
              <a:t> are intended to be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One of the benefits of the MSG data is the size of the database: </a:t>
            </a:r>
          </a:p>
          <a:p>
            <a:pPr marL="742950" lvl="1" indent="-285750"/>
            <a:r>
              <a:rPr lang="en-US" sz="1800" b="1" dirty="0"/>
              <a:t>more than 10 years of historical data </a:t>
            </a:r>
            <a:r>
              <a:rPr lang="en-US" sz="1800" dirty="0"/>
              <a:t>is available for any location (which used to be problem with radar data) on which the AI models can be trained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this project we would also like to perform a study for the simplest and the most effective way to convert the trained models to data from </a:t>
            </a:r>
            <a:r>
              <a:rPr lang="en-US" sz="1800" b="1" dirty="0"/>
              <a:t>MTG</a:t>
            </a:r>
            <a:r>
              <a:rPr lang="en-US" sz="1800" dirty="0"/>
              <a:t>, which will come with </a:t>
            </a:r>
            <a:r>
              <a:rPr lang="en-US" sz="1800" b="1" dirty="0"/>
              <a:t>a better resolution </a:t>
            </a:r>
            <a:r>
              <a:rPr lang="en-US" sz="1800" dirty="0"/>
              <a:t>and other benefits such as </a:t>
            </a:r>
            <a:r>
              <a:rPr lang="en-US" sz="1800" b="1" dirty="0"/>
              <a:t>flash detection sensors</a:t>
            </a:r>
            <a:endParaRPr lang="sk-SK" sz="1800" b="1" dirty="0"/>
          </a:p>
        </p:txBody>
      </p:sp>
      <p:sp>
        <p:nvSpPr>
          <p:cNvPr id="5" name="Obdĺžnik 4"/>
          <p:cNvSpPr/>
          <p:nvPr/>
        </p:nvSpPr>
        <p:spPr>
          <a:xfrm>
            <a:off x="115019" y="1771222"/>
            <a:ext cx="7786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BlokTextu 2">
            <a:extLst>
              <a:ext uri="{FF2B5EF4-FFF2-40B4-BE49-F238E27FC236}">
                <a16:creationId xmlns:a16="http://schemas.microsoft.com/office/drawing/2014/main" id="{958D7AD5-264D-C76F-5866-20176DBECF59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Research projects and activities</a:t>
            </a:r>
            <a:endParaRPr lang="sk-SK" sz="1200" dirty="0">
              <a:solidFill>
                <a:schemeClr val="bg1"/>
              </a:solidFill>
            </a:endParaRPr>
          </a:p>
        </p:txBody>
      </p:sp>
      <p:pic>
        <p:nvPicPr>
          <p:cNvPr id="4" name="Obrázok 8">
            <a:extLst>
              <a:ext uri="{FF2B5EF4-FFF2-40B4-BE49-F238E27FC236}">
                <a16:creationId xmlns:a16="http://schemas.microsoft.com/office/drawing/2014/main" id="{48AC8723-2E7D-8A78-76E8-BA7296100E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83" r="2783"/>
          <a:stretch>
            <a:fillRect/>
          </a:stretch>
        </p:blipFill>
        <p:spPr>
          <a:xfrm>
            <a:off x="6096000" y="0"/>
            <a:ext cx="60960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0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3E158DDE-395D-4BC5-B88F-243F0E251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176"/>
            <a:ext cx="12192000" cy="683966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61579B-C19D-435E-AA2C-AC37D675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7" y="329360"/>
            <a:ext cx="11475306" cy="780084"/>
          </a:xfrm>
        </p:spPr>
        <p:txBody>
          <a:bodyPr>
            <a:noAutofit/>
          </a:bodyPr>
          <a:lstStyle/>
          <a:p>
            <a:r>
              <a:rPr lang="en-US" sz="3200" dirty="0"/>
              <a:t>Thank you for your attention</a:t>
            </a:r>
            <a:endParaRPr lang="sk-SK" sz="3200" dirty="0"/>
          </a:p>
        </p:txBody>
      </p:sp>
      <p:sp>
        <p:nvSpPr>
          <p:cNvPr id="4" name="BlokTextu 2">
            <a:extLst>
              <a:ext uri="{FF2B5EF4-FFF2-40B4-BE49-F238E27FC236}">
                <a16:creationId xmlns:a16="http://schemas.microsoft.com/office/drawing/2014/main" id="{035E34FB-772C-46CD-98B5-488FB00BEB4E}"/>
              </a:ext>
            </a:extLst>
          </p:cNvPr>
          <p:cNvSpPr txBox="1"/>
          <p:nvPr/>
        </p:nvSpPr>
        <p:spPr>
          <a:xfrm>
            <a:off x="775063" y="6474557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Company profile</a:t>
            </a:r>
            <a:endParaRPr lang="sk-SK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96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D272A00D-17C5-4A96-86F0-997301C3341A}"/>
              </a:ext>
            </a:extLst>
          </p:cNvPr>
          <p:cNvSpPr/>
          <p:nvPr/>
        </p:nvSpPr>
        <p:spPr>
          <a:xfrm>
            <a:off x="-40192" y="6357257"/>
            <a:ext cx="12192000" cy="500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61579B-C19D-435E-AA2C-AC37D6759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Contact US | offices worldwide</a:t>
            </a:r>
            <a:endParaRPr lang="sk-SK" sz="3200" dirty="0"/>
          </a:p>
        </p:txBody>
      </p:sp>
      <p:sp>
        <p:nvSpPr>
          <p:cNvPr id="4" name="BlokTextu 2">
            <a:extLst>
              <a:ext uri="{FF2B5EF4-FFF2-40B4-BE49-F238E27FC236}">
                <a16:creationId xmlns:a16="http://schemas.microsoft.com/office/drawing/2014/main" id="{035E34FB-772C-46CD-98B5-488FB00BEB4E}"/>
              </a:ext>
            </a:extLst>
          </p:cNvPr>
          <p:cNvSpPr txBox="1"/>
          <p:nvPr/>
        </p:nvSpPr>
        <p:spPr>
          <a:xfrm>
            <a:off x="2991182" y="6474557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Company profile</a:t>
            </a:r>
            <a:endParaRPr lang="sk-SK" sz="1200" dirty="0">
              <a:solidFill>
                <a:schemeClr val="bg1"/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589993C-6485-40AC-838A-107ED74B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77800"/>
            <a:ext cx="12192000" cy="529590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E93C0057-9DC2-421C-8B34-33907E36C7D5}"/>
              </a:ext>
            </a:extLst>
          </p:cNvPr>
          <p:cNvSpPr/>
          <p:nvPr/>
        </p:nvSpPr>
        <p:spPr>
          <a:xfrm>
            <a:off x="6199835" y="3217985"/>
            <a:ext cx="140677" cy="140677"/>
          </a:xfrm>
          <a:prstGeom prst="ellipse">
            <a:avLst/>
          </a:prstGeom>
          <a:solidFill>
            <a:srgbClr val="58B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44E80B1-620E-4E25-9159-BEF5ED212D3D}"/>
              </a:ext>
            </a:extLst>
          </p:cNvPr>
          <p:cNvSpPr/>
          <p:nvPr/>
        </p:nvSpPr>
        <p:spPr>
          <a:xfrm>
            <a:off x="6129496" y="3147646"/>
            <a:ext cx="281354" cy="281354"/>
          </a:xfrm>
          <a:prstGeom prst="ellipse">
            <a:avLst/>
          </a:prstGeom>
          <a:noFill/>
          <a:ln w="28575">
            <a:solidFill>
              <a:srgbClr val="58BD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7BC90242-6736-4243-A727-1AF14475788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204425" y="1660275"/>
            <a:ext cx="966274" cy="1528574"/>
          </a:xfrm>
          <a:prstGeom prst="line">
            <a:avLst/>
          </a:prstGeom>
          <a:ln w="19050">
            <a:solidFill>
              <a:srgbClr val="58BD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>
            <a:extLst>
              <a:ext uri="{FF2B5EF4-FFF2-40B4-BE49-F238E27FC236}">
                <a16:creationId xmlns:a16="http://schemas.microsoft.com/office/drawing/2014/main" id="{7756E08E-9D2A-4279-A795-81180892F4EB}"/>
              </a:ext>
            </a:extLst>
          </p:cNvPr>
          <p:cNvSpPr/>
          <p:nvPr/>
        </p:nvSpPr>
        <p:spPr>
          <a:xfrm>
            <a:off x="6551527" y="2767484"/>
            <a:ext cx="140677" cy="140677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6C1252B4-1327-488B-9519-39C1A80E907F}"/>
              </a:ext>
            </a:extLst>
          </p:cNvPr>
          <p:cNvSpPr/>
          <p:nvPr/>
        </p:nvSpPr>
        <p:spPr>
          <a:xfrm>
            <a:off x="6481188" y="2697145"/>
            <a:ext cx="281354" cy="28135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5" name="Rovná spojnica 34">
            <a:extLst>
              <a:ext uri="{FF2B5EF4-FFF2-40B4-BE49-F238E27FC236}">
                <a16:creationId xmlns:a16="http://schemas.microsoft.com/office/drawing/2014/main" id="{CE3853D5-C13E-424C-A775-2114EF0F31E6}"/>
              </a:ext>
            </a:extLst>
          </p:cNvPr>
          <p:cNvCxnSpPr>
            <a:cxnSpLocks/>
            <a:stCxn id="25" idx="2"/>
            <a:endCxn id="18" idx="7"/>
          </p:cNvCxnSpPr>
          <p:nvPr/>
        </p:nvCxnSpPr>
        <p:spPr>
          <a:xfrm flipH="1">
            <a:off x="6721339" y="1660275"/>
            <a:ext cx="982319" cy="107807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ál 21">
            <a:extLst>
              <a:ext uri="{FF2B5EF4-FFF2-40B4-BE49-F238E27FC236}">
                <a16:creationId xmlns:a16="http://schemas.microsoft.com/office/drawing/2014/main" id="{AFE98885-0E9F-485C-9BD4-E89092BDD0FF}"/>
              </a:ext>
            </a:extLst>
          </p:cNvPr>
          <p:cNvSpPr/>
          <p:nvPr/>
        </p:nvSpPr>
        <p:spPr>
          <a:xfrm>
            <a:off x="7164476" y="3977410"/>
            <a:ext cx="140677" cy="140677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BCF05B66-50DB-4694-A791-7A7B9825C0D2}"/>
              </a:ext>
            </a:extLst>
          </p:cNvPr>
          <p:cNvSpPr/>
          <p:nvPr/>
        </p:nvSpPr>
        <p:spPr>
          <a:xfrm>
            <a:off x="7094137" y="3907071"/>
            <a:ext cx="281354" cy="28135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Obdĺžnik: zaoblené rohy 24">
            <a:extLst>
              <a:ext uri="{FF2B5EF4-FFF2-40B4-BE49-F238E27FC236}">
                <a16:creationId xmlns:a16="http://schemas.microsoft.com/office/drawing/2014/main" id="{FB72AFE2-AE42-4E49-A434-3BFDCAC042A6}"/>
              </a:ext>
            </a:extLst>
          </p:cNvPr>
          <p:cNvSpPr/>
          <p:nvPr/>
        </p:nvSpPr>
        <p:spPr>
          <a:xfrm>
            <a:off x="6590804" y="1139588"/>
            <a:ext cx="2225708" cy="5206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100" dirty="0">
                <a:latin typeface="Arial Black" panose="020B0A04020102020204" pitchFamily="34" charset="0"/>
              </a:rPr>
              <a:t>Saint </a:t>
            </a:r>
            <a:r>
              <a:rPr lang="sk-SK" sz="1100" dirty="0" err="1">
                <a:latin typeface="Arial Black" panose="020B0A04020102020204" pitchFamily="34" charset="0"/>
              </a:rPr>
              <a:t>Petersburg</a:t>
            </a:r>
            <a:endParaRPr lang="en-US" sz="1100" dirty="0">
              <a:latin typeface="Arial Black" panose="020B0A040201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info.russia@microstep-mis.com</a:t>
            </a:r>
            <a:endParaRPr lang="sk-SK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dĺžnik: zaoblené rohy 37">
            <a:extLst>
              <a:ext uri="{FF2B5EF4-FFF2-40B4-BE49-F238E27FC236}">
                <a16:creationId xmlns:a16="http://schemas.microsoft.com/office/drawing/2014/main" id="{F0D08B9A-8151-4A1B-8A1C-D9F78679EFB8}"/>
              </a:ext>
            </a:extLst>
          </p:cNvPr>
          <p:cNvSpPr/>
          <p:nvPr/>
        </p:nvSpPr>
        <p:spPr>
          <a:xfrm>
            <a:off x="4267009" y="5997755"/>
            <a:ext cx="2059909" cy="50769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Dubai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info.uae@microstep-mis.com</a:t>
            </a:r>
            <a:endParaRPr lang="sk-SK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08FE5EA6-EBAC-43A3-85DC-42880C0DF7C7}"/>
              </a:ext>
            </a:extLst>
          </p:cNvPr>
          <p:cNvSpPr/>
          <p:nvPr/>
        </p:nvSpPr>
        <p:spPr>
          <a:xfrm>
            <a:off x="7748959" y="4201360"/>
            <a:ext cx="140677" cy="140677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2980D503-E8AF-4780-A7C2-E27D9BA73837}"/>
              </a:ext>
            </a:extLst>
          </p:cNvPr>
          <p:cNvSpPr/>
          <p:nvPr/>
        </p:nvSpPr>
        <p:spPr>
          <a:xfrm>
            <a:off x="7678620" y="4131021"/>
            <a:ext cx="281354" cy="28135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45" name="Rovná spojnica 44">
            <a:extLst>
              <a:ext uri="{FF2B5EF4-FFF2-40B4-BE49-F238E27FC236}">
                <a16:creationId xmlns:a16="http://schemas.microsoft.com/office/drawing/2014/main" id="{CBDFD3ED-C5EE-454E-B8A4-4DCAD2E5B072}"/>
              </a:ext>
            </a:extLst>
          </p:cNvPr>
          <p:cNvCxnSpPr>
            <a:cxnSpLocks/>
            <a:stCxn id="43" idx="3"/>
            <a:endCxn id="44" idx="0"/>
          </p:cNvCxnSpPr>
          <p:nvPr/>
        </p:nvCxnSpPr>
        <p:spPr>
          <a:xfrm>
            <a:off x="7719823" y="4371172"/>
            <a:ext cx="178214" cy="16265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ál 54">
            <a:extLst>
              <a:ext uri="{FF2B5EF4-FFF2-40B4-BE49-F238E27FC236}">
                <a16:creationId xmlns:a16="http://schemas.microsoft.com/office/drawing/2014/main" id="{0EB31B5C-84EB-430B-BE44-CA155AA8ED7B}"/>
              </a:ext>
            </a:extLst>
          </p:cNvPr>
          <p:cNvSpPr/>
          <p:nvPr/>
        </p:nvSpPr>
        <p:spPr>
          <a:xfrm>
            <a:off x="8803197" y="3506529"/>
            <a:ext cx="140677" cy="140677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Ovál 55">
            <a:extLst>
              <a:ext uri="{FF2B5EF4-FFF2-40B4-BE49-F238E27FC236}">
                <a16:creationId xmlns:a16="http://schemas.microsoft.com/office/drawing/2014/main" id="{31E1644C-F987-442D-B297-02A650D73971}"/>
              </a:ext>
            </a:extLst>
          </p:cNvPr>
          <p:cNvSpPr/>
          <p:nvPr/>
        </p:nvSpPr>
        <p:spPr>
          <a:xfrm>
            <a:off x="8732858" y="3436190"/>
            <a:ext cx="281354" cy="28135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57" name="Rovná spojnica 56">
            <a:extLst>
              <a:ext uri="{FF2B5EF4-FFF2-40B4-BE49-F238E27FC236}">
                <a16:creationId xmlns:a16="http://schemas.microsoft.com/office/drawing/2014/main" id="{A8AECE28-442A-4636-BBA2-2B1A82A970C7}"/>
              </a:ext>
            </a:extLst>
          </p:cNvPr>
          <p:cNvCxnSpPr>
            <a:cxnSpLocks/>
            <a:stCxn id="51" idx="2"/>
            <a:endCxn id="56" idx="7"/>
          </p:cNvCxnSpPr>
          <p:nvPr/>
        </p:nvCxnSpPr>
        <p:spPr>
          <a:xfrm flipH="1">
            <a:off x="8973009" y="1660275"/>
            <a:ext cx="1375536" cy="181711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23839020-3B7C-4088-82D7-3110EAC9314E}"/>
              </a:ext>
            </a:extLst>
          </p:cNvPr>
          <p:cNvSpPr/>
          <p:nvPr/>
        </p:nvSpPr>
        <p:spPr>
          <a:xfrm>
            <a:off x="4148722" y="1152244"/>
            <a:ext cx="2051113" cy="520687"/>
          </a:xfrm>
          <a:prstGeom prst="roundRect">
            <a:avLst/>
          </a:prstGeom>
          <a:solidFill>
            <a:srgbClr val="58B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latin typeface="Arial Black" panose="020B0A04020102020204" pitchFamily="34" charset="0"/>
              </a:rPr>
              <a:t>Bratislava | </a:t>
            </a:r>
            <a:r>
              <a:rPr lang="en-US" sz="1100" dirty="0">
                <a:latin typeface="Arial Black" panose="020B0A04020102020204" pitchFamily="34" charset="0"/>
                <a:cs typeface="Arial" panose="020B0604020202020204" pitchFamily="34" charset="0"/>
              </a:rPr>
              <a:t>Head office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info@microstep-mis.com</a:t>
            </a:r>
            <a:endParaRPr lang="sk-SK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ál 60">
            <a:extLst>
              <a:ext uri="{FF2B5EF4-FFF2-40B4-BE49-F238E27FC236}">
                <a16:creationId xmlns:a16="http://schemas.microsoft.com/office/drawing/2014/main" id="{83360E01-B12C-42C7-AF0D-CE1FA46D274F}"/>
              </a:ext>
            </a:extLst>
          </p:cNvPr>
          <p:cNvSpPr/>
          <p:nvPr/>
        </p:nvSpPr>
        <p:spPr>
          <a:xfrm>
            <a:off x="9759463" y="5337885"/>
            <a:ext cx="140677" cy="140677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2" name="Ovál 61">
            <a:extLst>
              <a:ext uri="{FF2B5EF4-FFF2-40B4-BE49-F238E27FC236}">
                <a16:creationId xmlns:a16="http://schemas.microsoft.com/office/drawing/2014/main" id="{6B064F93-644C-468F-9182-DA40E268ECCD}"/>
              </a:ext>
            </a:extLst>
          </p:cNvPr>
          <p:cNvSpPr/>
          <p:nvPr/>
        </p:nvSpPr>
        <p:spPr>
          <a:xfrm>
            <a:off x="9689124" y="5267546"/>
            <a:ext cx="281354" cy="28135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64" name="Rovná spojnica 63">
            <a:extLst>
              <a:ext uri="{FF2B5EF4-FFF2-40B4-BE49-F238E27FC236}">
                <a16:creationId xmlns:a16="http://schemas.microsoft.com/office/drawing/2014/main" id="{5D830F74-230C-4DB6-9965-6A305E39DC57}"/>
              </a:ext>
            </a:extLst>
          </p:cNvPr>
          <p:cNvCxnSpPr>
            <a:cxnSpLocks/>
            <a:stCxn id="62" idx="5"/>
            <a:endCxn id="60" idx="0"/>
          </p:cNvCxnSpPr>
          <p:nvPr/>
        </p:nvCxnSpPr>
        <p:spPr>
          <a:xfrm>
            <a:off x="9929275" y="5507697"/>
            <a:ext cx="791903" cy="4770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bdĺžnik: zaoblené rohy 68">
            <a:extLst>
              <a:ext uri="{FF2B5EF4-FFF2-40B4-BE49-F238E27FC236}">
                <a16:creationId xmlns:a16="http://schemas.microsoft.com/office/drawing/2014/main" id="{685001AD-8A40-4F55-A8B1-55091EF8660C}"/>
              </a:ext>
            </a:extLst>
          </p:cNvPr>
          <p:cNvSpPr/>
          <p:nvPr/>
        </p:nvSpPr>
        <p:spPr>
          <a:xfrm>
            <a:off x="9527113" y="3436190"/>
            <a:ext cx="2551434" cy="5206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atin typeface="Arial Black" panose="020B0A04020102020204" pitchFamily="34" charset="0"/>
              </a:rPr>
              <a:t>Ha </a:t>
            </a:r>
            <a:r>
              <a:rPr lang="en-US" sz="1200" dirty="0" err="1">
                <a:latin typeface="Arial Black" panose="020B0A04020102020204" pitchFamily="34" charset="0"/>
              </a:rPr>
              <a:t>Noi</a:t>
            </a:r>
            <a:endParaRPr lang="en-US" sz="1200" dirty="0">
              <a:latin typeface="Arial Black" panose="020B0A040201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info.vietnam@microstep-mis.com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bdĺžnik: zaoblené rohy 69">
            <a:extLst>
              <a:ext uri="{FF2B5EF4-FFF2-40B4-BE49-F238E27FC236}">
                <a16:creationId xmlns:a16="http://schemas.microsoft.com/office/drawing/2014/main" id="{338B0794-8261-4860-9FE6-FB72AC9B200F}"/>
              </a:ext>
            </a:extLst>
          </p:cNvPr>
          <p:cNvSpPr/>
          <p:nvPr/>
        </p:nvSpPr>
        <p:spPr>
          <a:xfrm>
            <a:off x="9527113" y="4155756"/>
            <a:ext cx="2551434" cy="5206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200" dirty="0">
                <a:latin typeface="Arial Black" panose="020B0A04020102020204" pitchFamily="34" charset="0"/>
              </a:rPr>
              <a:t>Bangkok</a:t>
            </a:r>
            <a:endParaRPr lang="en-US" sz="1200" dirty="0">
              <a:latin typeface="Arial Black" panose="020B0A040201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info.thailand@microstep-mis.com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Rovná spojnica 85">
            <a:extLst>
              <a:ext uri="{FF2B5EF4-FFF2-40B4-BE49-F238E27FC236}">
                <a16:creationId xmlns:a16="http://schemas.microsoft.com/office/drawing/2014/main" id="{22E4D429-1002-476F-91A9-177CA92C339B}"/>
              </a:ext>
            </a:extLst>
          </p:cNvPr>
          <p:cNvCxnSpPr>
            <a:cxnSpLocks/>
            <a:stCxn id="23" idx="3"/>
            <a:endCxn id="38" idx="0"/>
          </p:cNvCxnSpPr>
          <p:nvPr/>
        </p:nvCxnSpPr>
        <p:spPr>
          <a:xfrm flipH="1">
            <a:off x="5296964" y="4147222"/>
            <a:ext cx="1838376" cy="18505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ál 91">
            <a:extLst>
              <a:ext uri="{FF2B5EF4-FFF2-40B4-BE49-F238E27FC236}">
                <a16:creationId xmlns:a16="http://schemas.microsoft.com/office/drawing/2014/main" id="{D2D31D87-A2EC-44AA-A95A-B3E7C9DBC160}"/>
              </a:ext>
            </a:extLst>
          </p:cNvPr>
          <p:cNvSpPr/>
          <p:nvPr/>
        </p:nvSpPr>
        <p:spPr>
          <a:xfrm>
            <a:off x="8377632" y="4210829"/>
            <a:ext cx="140677" cy="140677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3" name="Ovál 92">
            <a:extLst>
              <a:ext uri="{FF2B5EF4-FFF2-40B4-BE49-F238E27FC236}">
                <a16:creationId xmlns:a16="http://schemas.microsoft.com/office/drawing/2014/main" id="{D4F15D9D-8E7B-48BE-B834-6777D3109BBC}"/>
              </a:ext>
            </a:extLst>
          </p:cNvPr>
          <p:cNvSpPr/>
          <p:nvPr/>
        </p:nvSpPr>
        <p:spPr>
          <a:xfrm>
            <a:off x="8307293" y="4140490"/>
            <a:ext cx="281354" cy="28135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4" name="Ovál 93">
            <a:extLst>
              <a:ext uri="{FF2B5EF4-FFF2-40B4-BE49-F238E27FC236}">
                <a16:creationId xmlns:a16="http://schemas.microsoft.com/office/drawing/2014/main" id="{EBB0F9DB-DE44-4676-9867-92BC83F52307}"/>
              </a:ext>
            </a:extLst>
          </p:cNvPr>
          <p:cNvSpPr/>
          <p:nvPr/>
        </p:nvSpPr>
        <p:spPr>
          <a:xfrm>
            <a:off x="8527102" y="3990415"/>
            <a:ext cx="140677" cy="140677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5" name="Ovál 94">
            <a:extLst>
              <a:ext uri="{FF2B5EF4-FFF2-40B4-BE49-F238E27FC236}">
                <a16:creationId xmlns:a16="http://schemas.microsoft.com/office/drawing/2014/main" id="{880FDB97-1044-428C-AE5A-A7CFEDF6CFEF}"/>
              </a:ext>
            </a:extLst>
          </p:cNvPr>
          <p:cNvSpPr/>
          <p:nvPr/>
        </p:nvSpPr>
        <p:spPr>
          <a:xfrm>
            <a:off x="8456763" y="3920076"/>
            <a:ext cx="281354" cy="28135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19" name="Rovná spojnica 118">
            <a:extLst>
              <a:ext uri="{FF2B5EF4-FFF2-40B4-BE49-F238E27FC236}">
                <a16:creationId xmlns:a16="http://schemas.microsoft.com/office/drawing/2014/main" id="{BB3D5870-D948-4061-800D-08FDBAEFF5FB}"/>
              </a:ext>
            </a:extLst>
          </p:cNvPr>
          <p:cNvCxnSpPr>
            <a:cxnSpLocks/>
            <a:stCxn id="93" idx="6"/>
            <a:endCxn id="70" idx="1"/>
          </p:cNvCxnSpPr>
          <p:nvPr/>
        </p:nvCxnSpPr>
        <p:spPr>
          <a:xfrm>
            <a:off x="8588647" y="4281167"/>
            <a:ext cx="938466" cy="1349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ovná spojnica 121">
            <a:extLst>
              <a:ext uri="{FF2B5EF4-FFF2-40B4-BE49-F238E27FC236}">
                <a16:creationId xmlns:a16="http://schemas.microsoft.com/office/drawing/2014/main" id="{6F873136-DB4C-4BF4-95BB-1999BC24FE4D}"/>
              </a:ext>
            </a:extLst>
          </p:cNvPr>
          <p:cNvCxnSpPr>
            <a:cxnSpLocks/>
            <a:stCxn id="95" idx="6"/>
            <a:endCxn id="69" idx="1"/>
          </p:cNvCxnSpPr>
          <p:nvPr/>
        </p:nvCxnSpPr>
        <p:spPr>
          <a:xfrm flipV="1">
            <a:off x="8738117" y="3696534"/>
            <a:ext cx="788996" cy="3642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bdĺžnik: zaoblené rohy 50">
            <a:extLst>
              <a:ext uri="{FF2B5EF4-FFF2-40B4-BE49-F238E27FC236}">
                <a16:creationId xmlns:a16="http://schemas.microsoft.com/office/drawing/2014/main" id="{DC54617B-128A-4BCB-B077-E606A8117836}"/>
              </a:ext>
            </a:extLst>
          </p:cNvPr>
          <p:cNvSpPr/>
          <p:nvPr/>
        </p:nvSpPr>
        <p:spPr>
          <a:xfrm>
            <a:off x="9235691" y="1139588"/>
            <a:ext cx="2225708" cy="5206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100" dirty="0" err="1">
                <a:latin typeface="Arial Black" panose="020B0A04020102020204" pitchFamily="34" charset="0"/>
              </a:rPr>
              <a:t>Beijing</a:t>
            </a:r>
            <a:endParaRPr lang="en-US" sz="1100" dirty="0">
              <a:latin typeface="Arial Black" panose="020B0A040201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info.china@microstep-mis.com</a:t>
            </a:r>
            <a:endParaRPr lang="sk-SK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dĺžnik: zaoblené rohy 59">
            <a:extLst>
              <a:ext uri="{FF2B5EF4-FFF2-40B4-BE49-F238E27FC236}">
                <a16:creationId xmlns:a16="http://schemas.microsoft.com/office/drawing/2014/main" id="{A0FED12B-6A89-4350-B7A9-B98564E4E33D}"/>
              </a:ext>
            </a:extLst>
          </p:cNvPr>
          <p:cNvSpPr/>
          <p:nvPr/>
        </p:nvSpPr>
        <p:spPr>
          <a:xfrm>
            <a:off x="9445461" y="5984762"/>
            <a:ext cx="2551434" cy="5206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200" dirty="0">
                <a:latin typeface="Arial Black" panose="020B0A04020102020204" pitchFamily="34" charset="0"/>
              </a:rPr>
              <a:t>Brisbane</a:t>
            </a:r>
            <a:endParaRPr lang="en-US" sz="1200" dirty="0">
              <a:latin typeface="Arial Black" panose="020B0A040201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info.australia@microstep-mis.com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765AA345-77B9-4D06-B2F1-2D0595BA5594}"/>
              </a:ext>
            </a:extLst>
          </p:cNvPr>
          <p:cNvSpPr/>
          <p:nvPr/>
        </p:nvSpPr>
        <p:spPr>
          <a:xfrm>
            <a:off x="6744988" y="5997755"/>
            <a:ext cx="2306098" cy="500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 Black" panose="020B0A04020102020204" pitchFamily="34" charset="0"/>
              </a:rPr>
              <a:t>Bangalore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info.india@microstep-mis.com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51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C13ADF67-5DB8-7C39-31D9-7F5EA714F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7865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58F65C2-6ACB-E30B-09CB-205656637091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Webinar</a:t>
            </a:r>
            <a:endParaRPr lang="sk-SK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98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id="{4EA3D2D5-6C8A-48E7-AC0B-7936FE62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30 YEARS OF EXPERIENCE IN weather and environmental monitoring</a:t>
            </a:r>
            <a:endParaRPr lang="sk-SK" sz="3000" dirty="0"/>
          </a:p>
        </p:txBody>
      </p:sp>
      <p:pic>
        <p:nvPicPr>
          <p:cNvPr id="45" name="Obrázok 44">
            <a:extLst>
              <a:ext uri="{FF2B5EF4-FFF2-40B4-BE49-F238E27FC236}">
                <a16:creationId xmlns:a16="http://schemas.microsoft.com/office/drawing/2014/main" id="{4CEA5533-741D-4C08-9D67-DC5E31773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669"/>
            <a:ext cx="12192000" cy="5295900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F9679CB4-0FDE-4027-9D96-1EA8291A7F9D}"/>
              </a:ext>
            </a:extLst>
          </p:cNvPr>
          <p:cNvSpPr/>
          <p:nvPr/>
        </p:nvSpPr>
        <p:spPr>
          <a:xfrm>
            <a:off x="495776" y="2500788"/>
            <a:ext cx="3342323" cy="334232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3F363F43-9841-46A6-A3DB-4D10DEB11F6D}"/>
              </a:ext>
            </a:extLst>
          </p:cNvPr>
          <p:cNvSpPr txBox="1"/>
          <p:nvPr/>
        </p:nvSpPr>
        <p:spPr>
          <a:xfrm>
            <a:off x="968355" y="3062276"/>
            <a:ext cx="23971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4000+</a:t>
            </a:r>
            <a:endParaRPr lang="en-US" sz="6000" b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 .  .</a:t>
            </a:r>
          </a:p>
          <a:p>
            <a:pPr algn="ctr"/>
            <a:endParaRPr lang="en-US" sz="1600" i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professional met 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E276535C-5AC5-4ED7-A991-19CDB297F732}"/>
              </a:ext>
            </a:extLst>
          </p:cNvPr>
          <p:cNvSpPr/>
          <p:nvPr/>
        </p:nvSpPr>
        <p:spPr>
          <a:xfrm>
            <a:off x="4424839" y="2500787"/>
            <a:ext cx="3342323" cy="334232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38626208-F694-4897-B675-71312F98AACA}"/>
              </a:ext>
            </a:extLst>
          </p:cNvPr>
          <p:cNvSpPr/>
          <p:nvPr/>
        </p:nvSpPr>
        <p:spPr>
          <a:xfrm>
            <a:off x="8353903" y="2500787"/>
            <a:ext cx="3342323" cy="334232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776120BE-3D00-45B4-A978-595F9C8A5350}"/>
              </a:ext>
            </a:extLst>
          </p:cNvPr>
          <p:cNvSpPr txBox="1"/>
          <p:nvPr/>
        </p:nvSpPr>
        <p:spPr>
          <a:xfrm>
            <a:off x="4897418" y="3079340"/>
            <a:ext cx="239716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sk-SK" sz="60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000+</a:t>
            </a:r>
            <a:endParaRPr lang="en-US" sz="6000" b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 .  .</a:t>
            </a:r>
          </a:p>
          <a:p>
            <a:pPr algn="ctr"/>
            <a:endParaRPr lang="sk-SK" sz="2000" i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sk-SK" sz="2300" i="1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completed</a:t>
            </a:r>
            <a:endParaRPr lang="sk-SK" sz="2300" i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sk-SK" sz="2300" i="1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endParaRPr lang="en-US" sz="2300" i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19573582-8417-4962-8D49-4FB6EF77DBC6}"/>
              </a:ext>
            </a:extLst>
          </p:cNvPr>
          <p:cNvSpPr txBox="1"/>
          <p:nvPr/>
        </p:nvSpPr>
        <p:spPr>
          <a:xfrm>
            <a:off x="8826482" y="3079340"/>
            <a:ext cx="23971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370</a:t>
            </a:r>
            <a:r>
              <a:rPr lang="sk-SK" sz="60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sz="6000" b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 .  .</a:t>
            </a:r>
          </a:p>
          <a:p>
            <a:pPr algn="ctr"/>
            <a:endParaRPr lang="en-US" sz="1600" i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sk-SK" sz="2300" i="1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aviation</a:t>
            </a:r>
            <a:r>
              <a:rPr lang="sk-SK" sz="2300" i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sz="2300" i="1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weather</a:t>
            </a:r>
            <a:r>
              <a:rPr lang="sk-SK" sz="2300" i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k-SK" sz="2300" i="1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endParaRPr lang="en-US" sz="2300" i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23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1579B-C19D-435E-AA2C-AC37D6759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altLang="sk-SK" sz="3000" dirty="0" err="1"/>
              <a:t>The</a:t>
            </a:r>
            <a:r>
              <a:rPr lang="sk-SK" altLang="sk-SK" sz="3000" dirty="0"/>
              <a:t> </a:t>
            </a:r>
            <a:r>
              <a:rPr lang="sk-SK" altLang="sk-SK" sz="3000" dirty="0" err="1"/>
              <a:t>company</a:t>
            </a:r>
            <a:r>
              <a:rPr lang="en-US" altLang="sk-SK" sz="3000" dirty="0"/>
              <a:t>`</a:t>
            </a:r>
            <a:r>
              <a:rPr lang="sk-SK" altLang="sk-SK" sz="3000" dirty="0"/>
              <a:t>s </a:t>
            </a:r>
            <a:r>
              <a:rPr lang="sk-SK" altLang="sk-SK" sz="3000" dirty="0" err="1"/>
              <a:t>key</a:t>
            </a:r>
            <a:r>
              <a:rPr lang="sk-SK" altLang="sk-SK" sz="3000" dirty="0"/>
              <a:t> Business </a:t>
            </a:r>
            <a:r>
              <a:rPr lang="sk-SK" altLang="sk-SK" sz="3000" dirty="0" err="1"/>
              <a:t>fields</a:t>
            </a:r>
            <a:endParaRPr lang="sk-SK" sz="3000" dirty="0"/>
          </a:p>
        </p:txBody>
      </p:sp>
      <p:sp>
        <p:nvSpPr>
          <p:cNvPr id="4" name="BlokTextu 2">
            <a:extLst>
              <a:ext uri="{FF2B5EF4-FFF2-40B4-BE49-F238E27FC236}">
                <a16:creationId xmlns:a16="http://schemas.microsoft.com/office/drawing/2014/main" id="{035E34FB-772C-46CD-98B5-488FB00BEB4E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Webinar</a:t>
            </a:r>
            <a:endParaRPr lang="sk-SK" sz="1200" dirty="0">
              <a:solidFill>
                <a:schemeClr val="bg1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C4D8970-739E-4030-BB1C-6D57ADF6C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7" y="1497260"/>
            <a:ext cx="1146810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3">
            <a:extLst>
              <a:ext uri="{FF2B5EF4-FFF2-40B4-BE49-F238E27FC236}">
                <a16:creationId xmlns:a16="http://schemas.microsoft.com/office/drawing/2014/main" id="{92C47E2F-16F8-29BE-BB4E-7672B5ECE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61" y="774258"/>
            <a:ext cx="10215567" cy="55925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792638-083F-401B-8EEF-783F5E75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OUR PROJECTS WORLDWIDE</a:t>
            </a:r>
            <a:endParaRPr lang="sk-SK" sz="3200" dirty="0"/>
          </a:p>
        </p:txBody>
      </p:sp>
      <p:sp>
        <p:nvSpPr>
          <p:cNvPr id="6" name="BlokTextu 2">
            <a:extLst>
              <a:ext uri="{FF2B5EF4-FFF2-40B4-BE49-F238E27FC236}">
                <a16:creationId xmlns:a16="http://schemas.microsoft.com/office/drawing/2014/main" id="{5305E18E-38A4-4797-9A78-4C3C520A9958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Webinar</a:t>
            </a:r>
            <a:endParaRPr lang="sk-SK" sz="1200" dirty="0">
              <a:solidFill>
                <a:schemeClr val="bg1"/>
              </a:solidFill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B4ABAA5A-6629-4594-861A-20E94AB88ADA}"/>
              </a:ext>
            </a:extLst>
          </p:cNvPr>
          <p:cNvSpPr/>
          <p:nvPr/>
        </p:nvSpPr>
        <p:spPr>
          <a:xfrm>
            <a:off x="358347" y="2741419"/>
            <a:ext cx="3342323" cy="334232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1ACBC4FB-A6BB-4DF8-8C96-CD6A0AC34B3D}"/>
              </a:ext>
            </a:extLst>
          </p:cNvPr>
          <p:cNvSpPr txBox="1"/>
          <p:nvPr/>
        </p:nvSpPr>
        <p:spPr>
          <a:xfrm>
            <a:off x="696917" y="3302907"/>
            <a:ext cx="266518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r>
              <a:rPr lang="sk-SK" sz="88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endParaRPr lang="en-US" sz="8800" b="1" i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Supplied countries</a:t>
            </a:r>
          </a:p>
          <a:p>
            <a:pPr algn="ctr"/>
            <a:r>
              <a:rPr lang="en-US" sz="2300" i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worldwide</a:t>
            </a:r>
          </a:p>
        </p:txBody>
      </p:sp>
    </p:spTree>
    <p:extLst>
      <p:ext uri="{BB962C8B-B14F-4D97-AF65-F5344CB8AC3E}">
        <p14:creationId xmlns:p14="http://schemas.microsoft.com/office/powerpoint/2010/main" val="1151676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F44667-805F-BAF4-3537-E7506B6B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7" y="359504"/>
            <a:ext cx="5737653" cy="1085642"/>
          </a:xfrm>
        </p:spPr>
        <p:txBody>
          <a:bodyPr>
            <a:normAutofit fontScale="90000"/>
          </a:bodyPr>
          <a:lstStyle/>
          <a:p>
            <a:r>
              <a:rPr lang="en-US" dirty="0"/>
              <a:t>Role of satellite imagery in visibility monitoring and prediction in road weather monitoring system for municipalities </a:t>
            </a:r>
            <a:endParaRPr lang="sk-S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4358B-8C0F-DA28-26E1-54A6135D84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347" y="2343705"/>
            <a:ext cx="5379307" cy="3950076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Road weather monitoring system: </a:t>
            </a:r>
            <a:r>
              <a:rPr lang="en-US" sz="1800" dirty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management of traffic in all visibility conditions and prevention of mass car crashes by reduced visibility (e.g. </a:t>
            </a:r>
            <a:r>
              <a:rPr lang="en-US" sz="1800" dirty="0" err="1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Ghantoot</a:t>
            </a:r>
            <a:r>
              <a:rPr lang="en-US" sz="1800" dirty="0">
                <a:solidFill>
                  <a:srgbClr val="1539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incident 200 cars, 5 dead, 227 injuries)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Road weather monitoring system main parts: automated weather stations, cameras, meteorological models (3D WRF model, 1D PAFOG model, Datamining based fog prediction model, Model for reduced visibility by sand and dust…)</a:t>
            </a:r>
            <a:endParaRPr lang="en-US" sz="18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endParaRPr lang="sk-SK" sz="1800" dirty="0">
              <a:solidFill>
                <a:srgbClr val="1539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8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BF084A6-B107-67B1-C3C5-91C6C32337D5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" b="3476"/>
          <a:stretch>
            <a:fillRect/>
          </a:stretch>
        </p:blipFill>
        <p:spPr bwMode="auto">
          <a:xfrm>
            <a:off x="6454348" y="278851"/>
            <a:ext cx="5379307" cy="302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lokTextu 2">
            <a:extLst>
              <a:ext uri="{FF2B5EF4-FFF2-40B4-BE49-F238E27FC236}">
                <a16:creationId xmlns:a16="http://schemas.microsoft.com/office/drawing/2014/main" id="{FDF01815-ECDB-FF52-BDF2-0DB65CD1C083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Webinar</a:t>
            </a:r>
            <a:endParaRPr lang="sk-SK" sz="1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B4994-5D85-0822-95AD-22D70CC0B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37" b="5344"/>
          <a:stretch/>
        </p:blipFill>
        <p:spPr>
          <a:xfrm>
            <a:off x="6454347" y="3526655"/>
            <a:ext cx="5379305" cy="259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18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A1E831-9ECD-752E-C089-8DD26EB08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7" y="359504"/>
            <a:ext cx="5606171" cy="1085642"/>
          </a:xfrm>
        </p:spPr>
        <p:txBody>
          <a:bodyPr>
            <a:normAutofit fontScale="90000"/>
          </a:bodyPr>
          <a:lstStyle/>
          <a:p>
            <a:r>
              <a:rPr lang="en-US" dirty="0"/>
              <a:t>Satellite images role for fog prediction in road weather monitoring system</a:t>
            </a:r>
            <a:endParaRPr lang="sk-S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76" y="3299421"/>
            <a:ext cx="5325090" cy="26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76" y="410343"/>
            <a:ext cx="5304177" cy="260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4CD26F-CBA4-B899-AB90-521FF354D7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347" y="1731146"/>
            <a:ext cx="5737653" cy="456263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Groundwork for predictions comes from three sources:</a:t>
            </a:r>
          </a:p>
          <a:p>
            <a:pPr marL="342900" indent="-342900">
              <a:buAutoNum type="arabicPeriod"/>
            </a:pPr>
            <a:r>
              <a:rPr lang="en-US" sz="1800" dirty="0"/>
              <a:t>Physical model outputs (3D model WRF, 1D model </a:t>
            </a:r>
            <a:r>
              <a:rPr lang="en-US" sz="1800" dirty="0" err="1"/>
              <a:t>Pafog</a:t>
            </a:r>
            <a:r>
              <a:rPr lang="en-US" sz="1800" dirty="0"/>
              <a:t>)</a:t>
            </a:r>
          </a:p>
          <a:p>
            <a:pPr marL="342900" indent="-342900">
              <a:buFont typeface="Arial" charset="0"/>
              <a:buAutoNum type="arabicPeriod"/>
            </a:pPr>
            <a:r>
              <a:rPr lang="en-US" sz="1800" dirty="0"/>
              <a:t>Outputs of the model based on data mining methods</a:t>
            </a:r>
          </a:p>
          <a:p>
            <a:pPr marL="342900" indent="-342900">
              <a:buFont typeface="Arial" charset="0"/>
              <a:buAutoNum type="arabicPeriod"/>
            </a:pPr>
            <a:r>
              <a:rPr lang="en-US" sz="1800" b="1" dirty="0"/>
              <a:t>Satellite images with high frequency (5 min, 15 min)</a:t>
            </a:r>
          </a:p>
          <a:p>
            <a:pPr marL="0" indent="0">
              <a:buNone/>
            </a:pPr>
            <a:r>
              <a:rPr lang="en-US" sz="1800" dirty="0"/>
              <a:t>The final predictions based on these three sources are made by human forecaster.</a:t>
            </a:r>
          </a:p>
          <a:p>
            <a:endParaRPr lang="sk-SK" sz="1800" dirty="0"/>
          </a:p>
        </p:txBody>
      </p:sp>
      <p:sp>
        <p:nvSpPr>
          <p:cNvPr id="9" name="BlokTextu 2">
            <a:extLst>
              <a:ext uri="{FF2B5EF4-FFF2-40B4-BE49-F238E27FC236}">
                <a16:creationId xmlns:a16="http://schemas.microsoft.com/office/drawing/2014/main" id="{9507CE2F-1B39-23A9-FF60-52644BA5B7AA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Webinar</a:t>
            </a:r>
            <a:endParaRPr lang="sk-SK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83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62" y="520468"/>
            <a:ext cx="2477137" cy="247141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139" y="520469"/>
            <a:ext cx="2692400" cy="247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" descr="2008_03_23_01_00_00_d0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/>
          <a:stretch/>
        </p:blipFill>
        <p:spPr bwMode="auto">
          <a:xfrm>
            <a:off x="6463962" y="3294985"/>
            <a:ext cx="2477137" cy="250702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139" y="3294984"/>
            <a:ext cx="2692400" cy="2507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B4B474D-C472-1715-7634-28F7ED97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Satellite images role for fog prediction in road weather monitoring system</a:t>
            </a:r>
            <a:endParaRPr lang="sk-S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6C222-368D-8D15-5220-D4BB261025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347" y="1695634"/>
            <a:ext cx="5379307" cy="4598147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1600" dirty="0">
                <a:ea typeface="Calibri" panose="020F0502020204030204" pitchFamily="34" charset="0"/>
              </a:rPr>
              <a:t>Satellite images are used also for tuning of fog prediction models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  <a:tabLst>
                <a:tab pos="457200" algn="l"/>
              </a:tabLst>
            </a:pPr>
            <a:endParaRPr lang="en-US" sz="16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1600" dirty="0">
                <a:ea typeface="Calibri" panose="020F0502020204030204" pitchFamily="34" charset="0"/>
              </a:rPr>
              <a:t>The first image of the following pairs of images shows the visualized prediction of the fog situation predicted by meteorological model (the dark red areas represent the densest fog)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  <a:tabLst>
                <a:tab pos="457200" algn="l"/>
              </a:tabLst>
            </a:pPr>
            <a:endParaRPr lang="sk-SK" sz="1600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1600" dirty="0">
                <a:ea typeface="Calibri" panose="020F0502020204030204" pitchFamily="34" charset="0"/>
              </a:rPr>
              <a:t>The second image of the following pairs of images shows the situation as it was actually captured on the satellite image, </a:t>
            </a:r>
            <a:r>
              <a:rPr lang="en-GB" sz="1600" dirty="0">
                <a:ea typeface="Calibri" panose="020F0502020204030204" pitchFamily="34" charset="0"/>
              </a:rPr>
              <a:t>the first satellite image is night low clouds composite (the orange areas represent  the fog)</a:t>
            </a:r>
            <a:r>
              <a:rPr lang="en-US" sz="1600" dirty="0">
                <a:ea typeface="Calibri" panose="020F0502020204030204" pitchFamily="34" charset="0"/>
              </a:rPr>
              <a:t>, </a:t>
            </a:r>
            <a:r>
              <a:rPr lang="en-GB" sz="1600" dirty="0">
                <a:ea typeface="Calibri" panose="020F0502020204030204" pitchFamily="34" charset="0"/>
              </a:rPr>
              <a:t>the second satellite image is night microphysical composite (the blueish white areas represent the fog) </a:t>
            </a:r>
            <a:endParaRPr lang="sk-SK" sz="1600" dirty="0">
              <a:effectLst/>
              <a:ea typeface="Calibri" panose="020F0502020204030204" pitchFamily="34" charset="0"/>
            </a:endParaRPr>
          </a:p>
          <a:p>
            <a:endParaRPr lang="sk-SK" dirty="0"/>
          </a:p>
        </p:txBody>
      </p:sp>
      <p:sp>
        <p:nvSpPr>
          <p:cNvPr id="15" name="BlokTextu 2">
            <a:extLst>
              <a:ext uri="{FF2B5EF4-FFF2-40B4-BE49-F238E27FC236}">
                <a16:creationId xmlns:a16="http://schemas.microsoft.com/office/drawing/2014/main" id="{E3391574-7FE1-443A-CF0B-CF88793C7165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Webinar</a:t>
            </a:r>
            <a:endParaRPr lang="sk-SK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80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2" descr="C:\Users\Branislav Jaros\Desktop\sand-storm-epic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5" b="15104"/>
          <a:stretch/>
        </p:blipFill>
        <p:spPr bwMode="auto">
          <a:xfrm>
            <a:off x="358347" y="3567211"/>
            <a:ext cx="5379307" cy="258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t="41347" r="20361" b="4979"/>
          <a:stretch/>
        </p:blipFill>
        <p:spPr bwMode="auto">
          <a:xfrm>
            <a:off x="7179650" y="3223701"/>
            <a:ext cx="4027709" cy="279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9" b="29933"/>
          <a:stretch/>
        </p:blipFill>
        <p:spPr bwMode="auto">
          <a:xfrm>
            <a:off x="7179650" y="319849"/>
            <a:ext cx="4027709" cy="266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74EFD4-B07A-B18D-7812-7766697E9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2" y="221941"/>
            <a:ext cx="5677888" cy="960239"/>
          </a:xfrm>
        </p:spPr>
        <p:txBody>
          <a:bodyPr>
            <a:normAutofit fontScale="90000"/>
          </a:bodyPr>
          <a:lstStyle/>
          <a:p>
            <a:r>
              <a:rPr lang="en-US" dirty="0"/>
              <a:t>Satellite images role in prediction of reduced visibility by sand and dust in road weather monitoring system</a:t>
            </a:r>
            <a:endParaRPr lang="sk-S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7B3D3-6718-C275-76E5-8C3975CA5A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347" y="1722268"/>
            <a:ext cx="5379307" cy="45715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Meteorologists using satellite images in operational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Satellite images used in tuning models and identifying sand sources and their intensities</a:t>
            </a:r>
            <a:endParaRPr lang="sk-SK" sz="1800" dirty="0"/>
          </a:p>
          <a:p>
            <a:endParaRPr lang="sk-SK" sz="1800" dirty="0"/>
          </a:p>
        </p:txBody>
      </p:sp>
      <p:sp>
        <p:nvSpPr>
          <p:cNvPr id="10" name="BlokTextu 2">
            <a:extLst>
              <a:ext uri="{FF2B5EF4-FFF2-40B4-BE49-F238E27FC236}">
                <a16:creationId xmlns:a16="http://schemas.microsoft.com/office/drawing/2014/main" id="{50A3336D-1F1D-269B-BFAB-19455E083363}"/>
              </a:ext>
            </a:extLst>
          </p:cNvPr>
          <p:cNvSpPr txBox="1"/>
          <p:nvPr/>
        </p:nvSpPr>
        <p:spPr>
          <a:xfrm>
            <a:off x="775063" y="6492313"/>
            <a:ext cx="2664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Webinar</a:t>
            </a:r>
            <a:endParaRPr lang="sk-SK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99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crostep - MIS presentation">
  <a:themeElements>
    <a:clrScheme name="MicroStep-MIS_v7.5.2018">
      <a:dk1>
        <a:srgbClr val="153967"/>
      </a:dk1>
      <a:lt1>
        <a:sysClr val="window" lastClr="FFFFFF"/>
      </a:lt1>
      <a:dk2>
        <a:srgbClr val="637B9A"/>
      </a:dk2>
      <a:lt2>
        <a:srgbClr val="E7E6E6"/>
      </a:lt2>
      <a:accent1>
        <a:srgbClr val="3FA9F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1" id="{D072CA65-E3D3-44BF-B1C3-1BC4C6F6C605}" vid="{D6C8619B-43E0-4CF9-A905-929D611F9D4E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44237</TotalTime>
  <Words>827</Words>
  <Application>Microsoft Office PowerPoint</Application>
  <PresentationFormat>Widescreen</PresentationFormat>
  <Paragraphs>100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Myriad Pro</vt:lpstr>
      <vt:lpstr>Myriad Pro ;mso-ascii-font-family: Myriad Pro</vt:lpstr>
      <vt:lpstr>Times New Roman</vt:lpstr>
      <vt:lpstr>Wingdings</vt:lpstr>
      <vt:lpstr>Microstep - MIS presentation</vt:lpstr>
      <vt:lpstr>Role of satellite imagery in microstep-mis systems for Disaster risk management </vt:lpstr>
      <vt:lpstr>PowerPoint Presentation</vt:lpstr>
      <vt:lpstr>30 YEARS OF EXPERIENCE IN weather and environmental monitoring</vt:lpstr>
      <vt:lpstr>The company`s key Business fields</vt:lpstr>
      <vt:lpstr>OUR PROJECTS WORLDWIDE</vt:lpstr>
      <vt:lpstr>Role of satellite imagery in visibility monitoring and prediction in road weather monitoring system for municipalities </vt:lpstr>
      <vt:lpstr>Satellite images role for fog prediction in road weather monitoring system</vt:lpstr>
      <vt:lpstr>Satellite images role for fog prediction in road weather monitoring system</vt:lpstr>
      <vt:lpstr>Satellite images role in prediction of reduced visibility by sand and dust in road weather monitoring system</vt:lpstr>
      <vt:lpstr>Satellite images role in prediction of reduced visibility by sand and dust in road weather monitoring system</vt:lpstr>
      <vt:lpstr>Role of satellite images in thunderstorm nowcasting</vt:lpstr>
      <vt:lpstr>AI4THOR – AI for Improved Thunderstorm Nowcasting from MSG and MTG (under ESA RPA)</vt:lpstr>
      <vt:lpstr>AI4THOR – AI for Improved Thunderstorm Nowcasting from MSG and MTG (under ESA RPA)   </vt:lpstr>
      <vt:lpstr>Thank you for your attention</vt:lpstr>
      <vt:lpstr>Contact US | offices worldwide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AVIATION SOLUTIONS - LLWAS</dc:title>
  <dc:creator>Peter Hirner</dc:creator>
  <cp:lastModifiedBy>Lukas Ivica</cp:lastModifiedBy>
  <cp:revision>850</cp:revision>
  <cp:lastPrinted>2018-06-15T08:35:12Z</cp:lastPrinted>
  <dcterms:created xsi:type="dcterms:W3CDTF">2018-05-28T07:37:16Z</dcterms:created>
  <dcterms:modified xsi:type="dcterms:W3CDTF">2023-11-24T15:46:30Z</dcterms:modified>
</cp:coreProperties>
</file>