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59" r:id="rId5"/>
    <p:sldId id="281" r:id="rId6"/>
    <p:sldId id="282" r:id="rId7"/>
    <p:sldId id="283" r:id="rId8"/>
    <p:sldId id="284" r:id="rId9"/>
    <p:sldId id="285" r:id="rId10"/>
    <p:sldId id="273" r:id="rId11"/>
    <p:sldId id="268" r:id="rId12"/>
    <p:sldId id="262" r:id="rId13"/>
    <p:sldId id="270" r:id="rId14"/>
    <p:sldId id="264" r:id="rId15"/>
    <p:sldId id="600" r:id="rId16"/>
    <p:sldId id="265" r:id="rId17"/>
    <p:sldId id="272" r:id="rId18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9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21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C1F2-8960-DA45-90D8-9767398FC96D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93AC-80BD-B54F-8F2B-62ED5BC0EE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687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9C0DD-16D9-4449-B8EB-F1284A5636AF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0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9C0DD-16D9-4449-B8EB-F1284A5636AF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7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9C0DD-16D9-4449-B8EB-F1284A5636AF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25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9C0DD-16D9-4449-B8EB-F1284A5636AF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57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9C0DD-16D9-4449-B8EB-F1284A5636AF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1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13CC-60C3-0D4D-8BC0-2595FFC7C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25989-72CA-EC4D-9BF0-9A9CEB20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383D4-7DD9-204A-9B0E-6BC880B1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0580-3AAF-1340-8DF4-E77137D1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ADE8-6024-8843-9ADA-DC6B3F64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9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CB6D-B8EA-FD42-849F-91A6E46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8D2BC-ABB1-9E41-969C-F6982CE5B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3CD9-270D-2B4A-84B8-6023DC3B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8D26B-900C-334B-A941-0298B5F0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2049-9CFA-C241-8899-6D67F3B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02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E776F-D1F4-6742-90E3-9C27126B2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CB10C-4B9F-B64C-BA40-90A9825B6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138BA-B6FC-BD41-B3FA-27CBE546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EF7B-45C2-D041-81FC-90A4D8DA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1A31-4F0D-C140-A4BC-A442B1B7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54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dátum 3">
            <a:extLst>
              <a:ext uri="{FF2B5EF4-FFF2-40B4-BE49-F238E27FC236}">
                <a16:creationId xmlns:a16="http://schemas.microsoft.com/office/drawing/2014/main" id="{0FD13EFD-B831-394C-9ED9-ABE56FE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128" y="6342497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sk-SK"/>
              <a:t>FM Camp 2022 - 8. a 9. 9. 2022</a:t>
            </a:r>
          </a:p>
        </p:txBody>
      </p:sp>
      <p:sp>
        <p:nvSpPr>
          <p:cNvPr id="5" name="Zástupná päta 4">
            <a:extLst>
              <a:ext uri="{FF2B5EF4-FFF2-40B4-BE49-F238E27FC236}">
                <a16:creationId xmlns:a16="http://schemas.microsoft.com/office/drawing/2014/main" id="{3B1DBF35-E124-C04E-B3F1-6F4C7B75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528" y="6342497"/>
            <a:ext cx="4953955" cy="365125"/>
          </a:xfrm>
          <a:prstGeom prst="rect">
            <a:avLst/>
          </a:prstGeom>
        </p:spPr>
        <p:txBody>
          <a:bodyPr/>
          <a:lstStyle/>
          <a:p>
            <a:r>
              <a:rPr lang="sk-SK"/>
              <a:t>Názov prednášky</a:t>
            </a:r>
          </a:p>
        </p:txBody>
      </p:sp>
      <p:sp>
        <p:nvSpPr>
          <p:cNvPr id="6" name="Zástupné číslo snímky 5">
            <a:extLst>
              <a:ext uri="{FF2B5EF4-FFF2-40B4-BE49-F238E27FC236}">
                <a16:creationId xmlns:a16="http://schemas.microsoft.com/office/drawing/2014/main" id="{0A3AE66A-8125-CA48-AA6F-169DF197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387" y="6342496"/>
            <a:ext cx="2743200" cy="365125"/>
          </a:xfrm>
          <a:prstGeom prst="rect">
            <a:avLst/>
          </a:prstGeom>
        </p:spPr>
        <p:txBody>
          <a:bodyPr/>
          <a:lstStyle/>
          <a:p>
            <a:fld id="{4EEF7AC2-4184-C74C-887E-B5F960CD54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1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6F73-3686-7742-A91D-3DEA3F1B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0C4B-9130-F244-B1A1-01E850D9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F72F-7D32-184D-8D4F-ED3100B0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122D7-95B6-3446-9BB8-B65C1716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0AB6B-4AB7-5A4A-8C8F-AE23129D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7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BAA2-F64F-D649-82D7-A7EC136A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FB694-1D8F-BA4D-8DEF-175CE602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068A-FCDF-A74A-8FC0-1D0904E4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E9B83-71B9-B04E-9CC2-50AA2456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DDB8-DC10-FE43-96FC-7AC93C4C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6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29B0-2B21-E644-A2FB-4DEF819D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D85B-92E4-364B-B6A3-33A857688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21B4C-BDA0-634C-9F91-5401C6277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D676D-72DB-FC44-BA85-83BC9B59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88B60-C608-524C-8DFD-BE9EA711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B2E0E-6029-564B-80BC-26C2A0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00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6771-8AFF-4340-AA54-C7E6B56A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34CC5-D73E-804B-AA7C-CAC18FA0F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AFBA-679C-5049-BBC8-C6A5BD4FE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A7C97-0B8F-764B-8D00-F7E77B630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8BD53-5A6C-4142-B410-DE56299E7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20B3D-8652-D74F-B861-D6D78393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6ECBA-B581-0649-8E09-2D9EFF14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A105A4-104C-BE47-A557-C133CC78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89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8C99-6BD6-EF45-85C7-D52F5CF2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5587B-45B7-494C-AA7E-CFB80789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0A04D-3AD6-DE4F-8847-24D2DB44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B872F-F43B-244B-9636-FFA3B1DB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5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3E6ED-06D5-1C49-80F7-965373E9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82235-8C50-F945-B7D1-F776ECAA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86FE-B0F4-604C-BE78-6274FD1C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90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6DD1-8CA0-004B-B876-4B8284D2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E628-B82A-2246-9E7A-8F3026DE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E561A-A9F4-094F-AEB4-9D3DB9FD1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10B68-9DCB-394E-A4E2-D0CE2C61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B8E20-00D8-6D44-B4EE-E2727041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31AE6-5D15-E149-822A-EBBB1C3D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623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385E-3D61-7043-BA80-CFC8D282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89E23-75CF-B246-9DA5-DCC1C7EF4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C9F7C-4F53-2D47-8BEB-B997D9B4F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EC60E-A9FD-3246-ABFD-1E2C0D38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187F6-A895-B24A-8B98-D06C5F50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4419B-1728-DE4F-967F-F6ADFAE9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877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64900-273A-5B46-BDAC-7C7E530F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9F09-E132-AC4B-AAC3-2E6B9C184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E38A3-3581-D94E-87B4-81DB5C7B0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5DFD-A664-5F45-AF7C-652359132F12}" type="datetimeFigureOut">
              <a:rPr lang="sk-SK" smtClean="0"/>
              <a:t>28.11.2023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4D52A-3B71-9841-9518-CCB06C2DC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E70A-1096-9F4D-8D2A-0FAE639C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D4F8-206F-7941-8A9C-6530AF4ED4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4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dovan.hilbert@yms.s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1FB2-417E-8540-B115-C5CCFFA47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7F0A5-DF2B-5947-A9F6-F28AC787FE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A9B1FD-3ACF-614C-9682-61BEE06B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123"/>
            <a:ext cx="12192001" cy="6885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B12A32-A1DC-0D84-6AE1-2C3486F01798}"/>
              </a:ext>
            </a:extLst>
          </p:cNvPr>
          <p:cNvSpPr/>
          <p:nvPr/>
        </p:nvSpPr>
        <p:spPr>
          <a:xfrm>
            <a:off x="0" y="-27123"/>
            <a:ext cx="12192000" cy="5498893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5000">
                <a:srgbClr val="FFC000">
                  <a:tint val="44500"/>
                  <a:satMod val="160000"/>
                  <a:alpha val="47000"/>
                </a:srgbClr>
              </a:gs>
              <a:gs pos="100000">
                <a:srgbClr val="FFC000">
                  <a:tint val="23500"/>
                  <a:satMod val="160000"/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4F3F0-7EB2-C3DA-5067-3EB4DD0D1892}"/>
              </a:ext>
            </a:extLst>
          </p:cNvPr>
          <p:cNvSpPr txBox="1"/>
          <p:nvPr/>
        </p:nvSpPr>
        <p:spPr>
          <a:xfrm>
            <a:off x="464192" y="369784"/>
            <a:ext cx="6097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0" u="none" strike="noStrike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Poppins" panose="020B0604020202020204" pitchFamily="34" charset="0"/>
              </a:rPr>
              <a:t>Satellite-based Services for Disaster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22863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phere of mesh and nodes">
            <a:extLst>
              <a:ext uri="{FF2B5EF4-FFF2-40B4-BE49-F238E27FC236}">
                <a16:creationId xmlns:a16="http://schemas.microsoft.com/office/drawing/2014/main" id="{BAE5C99E-612B-98F5-83A6-20C70BB8F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7" b="223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B733A-8969-234F-9E74-A79A393A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i="1">
                <a:solidFill>
                  <a:srgbClr val="FFFFFF"/>
                </a:solidFill>
              </a:rPr>
              <a:t>Developed Platforms</a:t>
            </a:r>
          </a:p>
        </p:txBody>
      </p:sp>
    </p:spTree>
    <p:extLst>
      <p:ext uri="{BB962C8B-B14F-4D97-AF65-F5344CB8AC3E}">
        <p14:creationId xmlns:p14="http://schemas.microsoft.com/office/powerpoint/2010/main" val="33723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9C3F-0D33-B845-8B16-3DFEF3EE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21328AD-728F-E941-91E1-43A3B60C2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53" y="353948"/>
            <a:ext cx="11539817" cy="6504052"/>
          </a:xfrm>
        </p:spPr>
      </p:pic>
    </p:spTree>
    <p:extLst>
      <p:ext uri="{BB962C8B-B14F-4D97-AF65-F5344CB8AC3E}">
        <p14:creationId xmlns:p14="http://schemas.microsoft.com/office/powerpoint/2010/main" val="139186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EA7F-DB04-984E-9A7B-B88A1E99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2009DF85-8299-B343-A1E4-79209866F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862" y="216187"/>
            <a:ext cx="11400669" cy="6425626"/>
          </a:xfrm>
        </p:spPr>
      </p:pic>
    </p:spTree>
    <p:extLst>
      <p:ext uri="{BB962C8B-B14F-4D97-AF65-F5344CB8AC3E}">
        <p14:creationId xmlns:p14="http://schemas.microsoft.com/office/powerpoint/2010/main" val="108510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FF9E-AA54-A249-A561-7F8FA13B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7D413D3-40B9-374E-9122-751F7C2B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23" y="291282"/>
            <a:ext cx="11134193" cy="6275435"/>
          </a:xfrm>
        </p:spPr>
      </p:pic>
    </p:spTree>
    <p:extLst>
      <p:ext uri="{BB962C8B-B14F-4D97-AF65-F5344CB8AC3E}">
        <p14:creationId xmlns:p14="http://schemas.microsoft.com/office/powerpoint/2010/main" val="391785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90EA-692C-694A-8E65-C13F4424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70C0A3-ED97-9A47-B795-0C67D1377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35" y="365125"/>
            <a:ext cx="11385543" cy="6417101"/>
          </a:xfrm>
        </p:spPr>
      </p:pic>
    </p:spTree>
    <p:extLst>
      <p:ext uri="{BB962C8B-B14F-4D97-AF65-F5344CB8AC3E}">
        <p14:creationId xmlns:p14="http://schemas.microsoft.com/office/powerpoint/2010/main" val="32190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1">
            <a:extLst>
              <a:ext uri="{FF2B5EF4-FFF2-40B4-BE49-F238E27FC236}">
                <a16:creationId xmlns:a16="http://schemas.microsoft.com/office/drawing/2014/main" id="{1C436F56-DDAF-4C69-BC57-DA1BC22C8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r="8406" b="252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Placeholder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" b="1150"/>
          <a:stretch>
            <a:fillRect/>
          </a:stretch>
        </p:blipFill>
        <p:spPr>
          <a:xfrm>
            <a:off x="10704512" y="221333"/>
            <a:ext cx="1303394" cy="6873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ED9207-3C6D-459A-9842-C90FE99ABD76}"/>
              </a:ext>
            </a:extLst>
          </p:cNvPr>
          <p:cNvSpPr txBox="1">
            <a:spLocks/>
          </p:cNvSpPr>
          <p:nvPr/>
        </p:nvSpPr>
        <p:spPr>
          <a:xfrm>
            <a:off x="457199" y="274638"/>
            <a:ext cx="5858359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 (Text)"/>
              </a:rPr>
              <a:t>y</a:t>
            </a:r>
            <a:r>
              <a:rPr lang="sk-SK" sz="3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Calibri (Text)"/>
              </a:rPr>
              <a:t>Decision – example 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6686D-5EFC-4E0E-A071-4039610D3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23" y="1229544"/>
            <a:ext cx="10692623" cy="52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2427-BA92-C74D-9174-C386BD36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F1030D88-8E9C-3742-A26C-1560D7D47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75" y="159918"/>
            <a:ext cx="11539816" cy="6504052"/>
          </a:xfrm>
        </p:spPr>
      </p:pic>
    </p:spTree>
    <p:extLst>
      <p:ext uri="{BB962C8B-B14F-4D97-AF65-F5344CB8AC3E}">
        <p14:creationId xmlns:p14="http://schemas.microsoft.com/office/powerpoint/2010/main" val="180062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5DBE-7502-5A47-A28B-6C398BDE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BD05-6418-DC4B-96E2-7ECEA875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rázka 3">
            <a:extLst>
              <a:ext uri="{FF2B5EF4-FFF2-40B4-BE49-F238E27FC236}">
                <a16:creationId xmlns:a16="http://schemas.microsoft.com/office/drawing/2014/main" id="{E07B13C6-DEF1-4E45-8946-D24953113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 b="12090"/>
          <a:stretch>
            <a:fillRect/>
          </a:stretch>
        </p:blipFill>
        <p:spPr>
          <a:xfrm>
            <a:off x="-1" y="0"/>
            <a:ext cx="12192001" cy="6837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5DCE9-E6CC-6247-A7EB-A3951E391F89}"/>
              </a:ext>
            </a:extLst>
          </p:cNvPr>
          <p:cNvSpPr/>
          <p:nvPr/>
        </p:nvSpPr>
        <p:spPr>
          <a:xfrm>
            <a:off x="-1" y="5913783"/>
            <a:ext cx="12192001" cy="9442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hlinkClick r:id="rId3"/>
              </a:rPr>
              <a:t>radovan.hilbert@yms.sk</a:t>
            </a:r>
            <a:r>
              <a:rPr lang="sk-SK" dirty="0"/>
              <a:t> </a:t>
            </a:r>
            <a:r>
              <a:rPr lang="sk-SK" dirty="0" err="1"/>
              <a:t>https</a:t>
            </a:r>
            <a:r>
              <a:rPr lang="sk-SK" dirty="0"/>
              <a:t>:\\</a:t>
            </a:r>
            <a:r>
              <a:rPr lang="sk-SK" dirty="0" err="1"/>
              <a:t>www.yms.sk</a:t>
            </a:r>
            <a:r>
              <a:rPr lang="sk-SK" dirty="0"/>
              <a:t> GSM:+421 903 909 803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D19F6-B402-A34D-99B8-0CAE954A10F1}"/>
              </a:ext>
            </a:extLst>
          </p:cNvPr>
          <p:cNvSpPr/>
          <p:nvPr/>
        </p:nvSpPr>
        <p:spPr>
          <a:xfrm>
            <a:off x="0" y="-27123"/>
            <a:ext cx="12192000" cy="5498893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65000">
                <a:srgbClr val="FFC000">
                  <a:tint val="44500"/>
                  <a:satMod val="160000"/>
                  <a:alpha val="47000"/>
                </a:srgbClr>
              </a:gs>
              <a:gs pos="100000">
                <a:srgbClr val="FFC000">
                  <a:tint val="23500"/>
                  <a:satMod val="160000"/>
                  <a:alpha val="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41416-2A14-4C4A-2D3B-EA225D1784A0}"/>
              </a:ext>
            </a:extLst>
          </p:cNvPr>
          <p:cNvSpPr txBox="1"/>
          <p:nvPr/>
        </p:nvSpPr>
        <p:spPr>
          <a:xfrm>
            <a:off x="547320" y="681037"/>
            <a:ext cx="5040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oppins" panose="020B0604020202020204" pitchFamily="34" charset="0"/>
              </a:rPr>
              <a:t>Thank you for your attention</a:t>
            </a:r>
            <a:endParaRPr lang="en-GB" sz="3200" b="1" i="0" u="none" strike="noStrike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Poppi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B7B6-52FE-C749-9F65-5F8B3DEF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007EFB22-DB30-4208-AE2C-8BD66C84D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" y="0"/>
            <a:ext cx="12111318" cy="6799589"/>
          </a:xfrm>
        </p:spPr>
      </p:pic>
    </p:spTree>
    <p:extLst>
      <p:ext uri="{BB962C8B-B14F-4D97-AF65-F5344CB8AC3E}">
        <p14:creationId xmlns:p14="http://schemas.microsoft.com/office/powerpoint/2010/main" val="92426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C2EB-9B11-CE45-8CCC-13B6B33D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0C50E2-8EBD-0343-B4E8-37A57A8F6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159" y="204226"/>
            <a:ext cx="11443112" cy="6449548"/>
          </a:xfrm>
        </p:spPr>
      </p:pic>
    </p:spTree>
    <p:extLst>
      <p:ext uri="{BB962C8B-B14F-4D97-AF65-F5344CB8AC3E}">
        <p14:creationId xmlns:p14="http://schemas.microsoft.com/office/powerpoint/2010/main" val="102578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7BEE-FAA9-C944-B279-F28A620E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84F8937-D1C1-2F40-9B93-DCE87E9A5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76" y="224309"/>
            <a:ext cx="11371848" cy="6409382"/>
          </a:xfrm>
        </p:spPr>
      </p:pic>
    </p:spTree>
    <p:extLst>
      <p:ext uri="{BB962C8B-B14F-4D97-AF65-F5344CB8AC3E}">
        <p14:creationId xmlns:p14="http://schemas.microsoft.com/office/powerpoint/2010/main" val="9940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F30F71-DD32-6C03-2C33-B3247DB44B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Disaster Risk Reduction cycle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352EF-BA7B-9DFA-B41C-A3681AD56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8" y="2352295"/>
            <a:ext cx="5131088" cy="3655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CFF02A-3005-DD2B-371B-A359C7801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5" y="2217815"/>
            <a:ext cx="3994283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CFF02A-3005-DD2B-371B-A359C780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6" y="561696"/>
            <a:ext cx="5729519" cy="573460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9498B42-8D12-C9E6-BA05-CFE1177B6F0C}"/>
              </a:ext>
            </a:extLst>
          </p:cNvPr>
          <p:cNvSpPr/>
          <p:nvPr/>
        </p:nvSpPr>
        <p:spPr>
          <a:xfrm>
            <a:off x="112141" y="254335"/>
            <a:ext cx="5813964" cy="6431078"/>
          </a:xfrm>
          <a:custGeom>
            <a:avLst/>
            <a:gdLst>
              <a:gd name="connsiteX0" fmla="*/ 2949091 w 5843682"/>
              <a:gd name="connsiteY0" fmla="*/ 0 h 6431078"/>
              <a:gd name="connsiteX1" fmla="*/ 5843682 w 5843682"/>
              <a:gd name="connsiteY1" fmla="*/ 0 h 6431078"/>
              <a:gd name="connsiteX2" fmla="*/ 5843682 w 5843682"/>
              <a:gd name="connsiteY2" fmla="*/ 3168607 h 6431078"/>
              <a:gd name="connsiteX3" fmla="*/ 5843682 w 5843682"/>
              <a:gd name="connsiteY3" fmla="*/ 6431078 h 6431078"/>
              <a:gd name="connsiteX4" fmla="*/ 2949091 w 5843682"/>
              <a:gd name="connsiteY4" fmla="*/ 6431078 h 6431078"/>
              <a:gd name="connsiteX5" fmla="*/ 0 w 5843682"/>
              <a:gd name="connsiteY5" fmla="*/ 6431078 h 6431078"/>
              <a:gd name="connsiteX6" fmla="*/ 0 w 5843682"/>
              <a:gd name="connsiteY6" fmla="*/ 3168607 h 6431078"/>
              <a:gd name="connsiteX7" fmla="*/ 2949091 w 5843682"/>
              <a:gd name="connsiteY7" fmla="*/ 3168607 h 64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3682" h="6431078">
                <a:moveTo>
                  <a:pt x="2949091" y="0"/>
                </a:moveTo>
                <a:lnTo>
                  <a:pt x="5843682" y="0"/>
                </a:lnTo>
                <a:lnTo>
                  <a:pt x="5843682" y="3168607"/>
                </a:lnTo>
                <a:lnTo>
                  <a:pt x="5843682" y="6431078"/>
                </a:lnTo>
                <a:lnTo>
                  <a:pt x="2949091" y="6431078"/>
                </a:lnTo>
                <a:lnTo>
                  <a:pt x="0" y="6431078"/>
                </a:lnTo>
                <a:lnTo>
                  <a:pt x="0" y="3168607"/>
                </a:lnTo>
                <a:lnTo>
                  <a:pt x="2949091" y="31686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39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93A79-5496-54F0-82F2-B710CC961615}"/>
              </a:ext>
            </a:extLst>
          </p:cNvPr>
          <p:cNvSpPr txBox="1"/>
          <p:nvPr/>
        </p:nvSpPr>
        <p:spPr>
          <a:xfrm>
            <a:off x="6364466" y="561696"/>
            <a:ext cx="5547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Prevention – time for research, </a:t>
            </a:r>
          </a:p>
          <a:p>
            <a:r>
              <a:rPr lang="en-US" sz="3200" b="1" dirty="0"/>
              <a:t>science, planning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22833-BE11-0B48-B445-A7872C546923}"/>
              </a:ext>
            </a:extLst>
          </p:cNvPr>
          <p:cNvSpPr txBox="1"/>
          <p:nvPr/>
        </p:nvSpPr>
        <p:spPr>
          <a:xfrm>
            <a:off x="6364466" y="1806636"/>
            <a:ext cx="5129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Preparation and development of monitoring and evaluation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"Public awareness and education"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Land use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resilient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Ecosystem services</a:t>
            </a:r>
          </a:p>
        </p:txBody>
      </p:sp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BF4EF41-F339-1C7E-B81A-D6F275FEA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446" y="5155065"/>
            <a:ext cx="1530348" cy="1530348"/>
          </a:xfrm>
          <a:prstGeom prst="rect">
            <a:avLst/>
          </a:prstGeom>
        </p:spPr>
      </p:pic>
      <p:pic>
        <p:nvPicPr>
          <p:cNvPr id="17" name="Picture 16" descr="A logo of a company&#10;&#10;Description automatically generated">
            <a:extLst>
              <a:ext uri="{FF2B5EF4-FFF2-40B4-BE49-F238E27FC236}">
                <a16:creationId xmlns:a16="http://schemas.microsoft.com/office/drawing/2014/main" id="{728AFE5D-BBDA-2862-ED45-C6D0D108B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621" y="3825393"/>
            <a:ext cx="1710228" cy="1710228"/>
          </a:xfrm>
          <a:prstGeom prst="rect">
            <a:avLst/>
          </a:prstGeom>
        </p:spPr>
      </p:pic>
      <p:pic>
        <p:nvPicPr>
          <p:cNvPr id="18" name="Picture 17" descr="A logo of a satellite&#10;&#10;Description automatically generated">
            <a:extLst>
              <a:ext uri="{FF2B5EF4-FFF2-40B4-BE49-F238E27FC236}">
                <a16:creationId xmlns:a16="http://schemas.microsoft.com/office/drawing/2014/main" id="{252F9C17-DE00-5F9E-4EF3-80EBF05F7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168" y="3813518"/>
            <a:ext cx="1710227" cy="1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CFF02A-3005-DD2B-371B-A359C780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6" y="561696"/>
            <a:ext cx="5729519" cy="573460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9498B42-8D12-C9E6-BA05-CFE1177B6F0C}"/>
              </a:ext>
            </a:extLst>
          </p:cNvPr>
          <p:cNvSpPr/>
          <p:nvPr/>
        </p:nvSpPr>
        <p:spPr>
          <a:xfrm rot="5400000">
            <a:off x="106085" y="173782"/>
            <a:ext cx="5813964" cy="6431078"/>
          </a:xfrm>
          <a:custGeom>
            <a:avLst/>
            <a:gdLst>
              <a:gd name="connsiteX0" fmla="*/ 2949091 w 5843682"/>
              <a:gd name="connsiteY0" fmla="*/ 0 h 6431078"/>
              <a:gd name="connsiteX1" fmla="*/ 5843682 w 5843682"/>
              <a:gd name="connsiteY1" fmla="*/ 0 h 6431078"/>
              <a:gd name="connsiteX2" fmla="*/ 5843682 w 5843682"/>
              <a:gd name="connsiteY2" fmla="*/ 3168607 h 6431078"/>
              <a:gd name="connsiteX3" fmla="*/ 5843682 w 5843682"/>
              <a:gd name="connsiteY3" fmla="*/ 6431078 h 6431078"/>
              <a:gd name="connsiteX4" fmla="*/ 2949091 w 5843682"/>
              <a:gd name="connsiteY4" fmla="*/ 6431078 h 6431078"/>
              <a:gd name="connsiteX5" fmla="*/ 0 w 5843682"/>
              <a:gd name="connsiteY5" fmla="*/ 6431078 h 6431078"/>
              <a:gd name="connsiteX6" fmla="*/ 0 w 5843682"/>
              <a:gd name="connsiteY6" fmla="*/ 3168607 h 6431078"/>
              <a:gd name="connsiteX7" fmla="*/ 2949091 w 5843682"/>
              <a:gd name="connsiteY7" fmla="*/ 3168607 h 64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3682" h="6431078">
                <a:moveTo>
                  <a:pt x="2949091" y="0"/>
                </a:moveTo>
                <a:lnTo>
                  <a:pt x="5843682" y="0"/>
                </a:lnTo>
                <a:lnTo>
                  <a:pt x="5843682" y="3168607"/>
                </a:lnTo>
                <a:lnTo>
                  <a:pt x="5843682" y="6431078"/>
                </a:lnTo>
                <a:lnTo>
                  <a:pt x="2949091" y="6431078"/>
                </a:lnTo>
                <a:lnTo>
                  <a:pt x="0" y="6431078"/>
                </a:lnTo>
                <a:lnTo>
                  <a:pt x="0" y="3168607"/>
                </a:lnTo>
                <a:lnTo>
                  <a:pt x="2949091" y="31686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39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F7AF3-C915-6D7E-0EA3-DAAFC4A6E1C5}"/>
              </a:ext>
            </a:extLst>
          </p:cNvPr>
          <p:cNvSpPr txBox="1"/>
          <p:nvPr/>
        </p:nvSpPr>
        <p:spPr>
          <a:xfrm>
            <a:off x="6364466" y="482339"/>
            <a:ext cx="4428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Preparedness – eyes open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26AA6-926B-E5B6-C0E8-86551848C6BB}"/>
              </a:ext>
            </a:extLst>
          </p:cNvPr>
          <p:cNvSpPr txBox="1"/>
          <p:nvPr/>
        </p:nvSpPr>
        <p:spPr>
          <a:xfrm>
            <a:off x="6364466" y="1168216"/>
            <a:ext cx="5401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Early warning systems monitor statuses as well as processes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sensing of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Carriers of drones, satellites, airplanes, balloons, airships 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Camera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 of Things - 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 – AI / ML / 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Forecasting and warning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 – AI / ML / 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Digital twins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F6645-C5D0-3C29-3A0F-BC661A890635}"/>
              </a:ext>
            </a:extLst>
          </p:cNvPr>
          <p:cNvSpPr txBox="1"/>
          <p:nvPr/>
        </p:nvSpPr>
        <p:spPr>
          <a:xfrm>
            <a:off x="6609834" y="5689784"/>
            <a:ext cx="472338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 with connection to "real time" data</a:t>
            </a: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6A23265-7309-550C-DC4A-AAFFB37EB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820" y="3766432"/>
            <a:ext cx="1530348" cy="1530348"/>
          </a:xfrm>
          <a:prstGeom prst="rect">
            <a:avLst/>
          </a:prstGeom>
        </p:spPr>
      </p:pic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230E5270-F43D-AB56-AC59-7200E40B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995" y="2436760"/>
            <a:ext cx="1710228" cy="1710228"/>
          </a:xfrm>
          <a:prstGeom prst="rect">
            <a:avLst/>
          </a:prstGeom>
        </p:spPr>
      </p:pic>
      <p:pic>
        <p:nvPicPr>
          <p:cNvPr id="9" name="Picture 8" descr="A logo of a satellite&#10;&#10;Description automatically generated">
            <a:extLst>
              <a:ext uri="{FF2B5EF4-FFF2-40B4-BE49-F238E27FC236}">
                <a16:creationId xmlns:a16="http://schemas.microsoft.com/office/drawing/2014/main" id="{8BB1FAE5-56D1-89A1-B4F1-D372A0FF9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4542" y="2424885"/>
            <a:ext cx="1710227" cy="1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9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CFF02A-3005-DD2B-371B-A359C780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6" y="561696"/>
            <a:ext cx="5729519" cy="573460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9498B42-8D12-C9E6-BA05-CFE1177B6F0C}"/>
              </a:ext>
            </a:extLst>
          </p:cNvPr>
          <p:cNvSpPr/>
          <p:nvPr/>
        </p:nvSpPr>
        <p:spPr>
          <a:xfrm rot="10800000">
            <a:off x="190530" y="177124"/>
            <a:ext cx="5813964" cy="6431078"/>
          </a:xfrm>
          <a:custGeom>
            <a:avLst/>
            <a:gdLst>
              <a:gd name="connsiteX0" fmla="*/ 2949091 w 5843682"/>
              <a:gd name="connsiteY0" fmla="*/ 0 h 6431078"/>
              <a:gd name="connsiteX1" fmla="*/ 5843682 w 5843682"/>
              <a:gd name="connsiteY1" fmla="*/ 0 h 6431078"/>
              <a:gd name="connsiteX2" fmla="*/ 5843682 w 5843682"/>
              <a:gd name="connsiteY2" fmla="*/ 3168607 h 6431078"/>
              <a:gd name="connsiteX3" fmla="*/ 5843682 w 5843682"/>
              <a:gd name="connsiteY3" fmla="*/ 6431078 h 6431078"/>
              <a:gd name="connsiteX4" fmla="*/ 2949091 w 5843682"/>
              <a:gd name="connsiteY4" fmla="*/ 6431078 h 6431078"/>
              <a:gd name="connsiteX5" fmla="*/ 0 w 5843682"/>
              <a:gd name="connsiteY5" fmla="*/ 6431078 h 6431078"/>
              <a:gd name="connsiteX6" fmla="*/ 0 w 5843682"/>
              <a:gd name="connsiteY6" fmla="*/ 3168607 h 6431078"/>
              <a:gd name="connsiteX7" fmla="*/ 2949091 w 5843682"/>
              <a:gd name="connsiteY7" fmla="*/ 3168607 h 64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3682" h="6431078">
                <a:moveTo>
                  <a:pt x="2949091" y="0"/>
                </a:moveTo>
                <a:lnTo>
                  <a:pt x="5843682" y="0"/>
                </a:lnTo>
                <a:lnTo>
                  <a:pt x="5843682" y="3168607"/>
                </a:lnTo>
                <a:lnTo>
                  <a:pt x="5843682" y="6431078"/>
                </a:lnTo>
                <a:lnTo>
                  <a:pt x="2949091" y="6431078"/>
                </a:lnTo>
                <a:lnTo>
                  <a:pt x="0" y="6431078"/>
                </a:lnTo>
                <a:lnTo>
                  <a:pt x="0" y="3168607"/>
                </a:lnTo>
                <a:lnTo>
                  <a:pt x="2949091" y="31686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39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A5106-5385-4D7A-0AAF-A36D0BE2BEFF}"/>
              </a:ext>
            </a:extLst>
          </p:cNvPr>
          <p:cNvSpPr txBox="1"/>
          <p:nvPr/>
        </p:nvSpPr>
        <p:spPr>
          <a:xfrm>
            <a:off x="6364466" y="410137"/>
            <a:ext cx="444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Response – speed,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0F3E0-F019-9D54-4DBB-846B918FD1B4}"/>
              </a:ext>
            </a:extLst>
          </p:cNvPr>
          <p:cNvSpPr txBox="1"/>
          <p:nvPr/>
        </p:nvSpPr>
        <p:spPr>
          <a:xfrm>
            <a:off x="6364466" y="992006"/>
            <a:ext cx="5401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time systems…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sensing of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Carriers: drones, satellites, airplanes, balloons, airships ....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Camera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 of Things - 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Artificial intelligence – AI / ML / 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4A77F-28D2-3CB5-4BC3-F382C4D07FBE}"/>
              </a:ext>
            </a:extLst>
          </p:cNvPr>
          <p:cNvSpPr txBox="1"/>
          <p:nvPr/>
        </p:nvSpPr>
        <p:spPr>
          <a:xfrm>
            <a:off x="6703581" y="6146538"/>
            <a:ext cx="472338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Spatial Decision Support Systems</a:t>
            </a:r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441E407-8924-C9FE-7F89-2EDFAD67E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333" y="4512258"/>
            <a:ext cx="1530348" cy="1530348"/>
          </a:xfrm>
          <a:prstGeom prst="rect">
            <a:avLst/>
          </a:prstGeom>
        </p:spPr>
      </p:pic>
      <p:pic>
        <p:nvPicPr>
          <p:cNvPr id="11" name="Picture 10" descr="A logo of a company&#10;&#10;Description automatically generated">
            <a:extLst>
              <a:ext uri="{FF2B5EF4-FFF2-40B4-BE49-F238E27FC236}">
                <a16:creationId xmlns:a16="http://schemas.microsoft.com/office/drawing/2014/main" id="{7B9CA7AE-E125-9A96-A3C4-ECE76A19C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649" y="2244466"/>
            <a:ext cx="1439719" cy="1439719"/>
          </a:xfrm>
          <a:prstGeom prst="rect">
            <a:avLst/>
          </a:prstGeom>
        </p:spPr>
      </p:pic>
      <p:pic>
        <p:nvPicPr>
          <p:cNvPr id="15" name="Picture 14" descr="A logo of a company&#10;&#10;Description automatically generated">
            <a:extLst>
              <a:ext uri="{FF2B5EF4-FFF2-40B4-BE49-F238E27FC236}">
                <a16:creationId xmlns:a16="http://schemas.microsoft.com/office/drawing/2014/main" id="{34998C7F-EC19-A59D-C067-6B702EF6F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275" y="3263897"/>
            <a:ext cx="1710228" cy="1710228"/>
          </a:xfrm>
          <a:prstGeom prst="rect">
            <a:avLst/>
          </a:prstGeom>
        </p:spPr>
      </p:pic>
      <p:pic>
        <p:nvPicPr>
          <p:cNvPr id="17" name="Picture 16" descr="A logo of a satellite&#10;&#10;Description automatically generated">
            <a:extLst>
              <a:ext uri="{FF2B5EF4-FFF2-40B4-BE49-F238E27FC236}">
                <a16:creationId xmlns:a16="http://schemas.microsoft.com/office/drawing/2014/main" id="{F85C71B2-2D24-7191-C62F-25EC5524A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394" y="3263897"/>
            <a:ext cx="1710227" cy="1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CFF02A-3005-DD2B-371B-A359C780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6" y="561696"/>
            <a:ext cx="5729519" cy="5734607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79498B42-8D12-C9E6-BA05-CFE1177B6F0C}"/>
              </a:ext>
            </a:extLst>
          </p:cNvPr>
          <p:cNvSpPr/>
          <p:nvPr/>
        </p:nvSpPr>
        <p:spPr>
          <a:xfrm rot="16200000">
            <a:off x="178756" y="248279"/>
            <a:ext cx="5813964" cy="6431078"/>
          </a:xfrm>
          <a:custGeom>
            <a:avLst/>
            <a:gdLst>
              <a:gd name="connsiteX0" fmla="*/ 2949091 w 5843682"/>
              <a:gd name="connsiteY0" fmla="*/ 0 h 6431078"/>
              <a:gd name="connsiteX1" fmla="*/ 5843682 w 5843682"/>
              <a:gd name="connsiteY1" fmla="*/ 0 h 6431078"/>
              <a:gd name="connsiteX2" fmla="*/ 5843682 w 5843682"/>
              <a:gd name="connsiteY2" fmla="*/ 3168607 h 6431078"/>
              <a:gd name="connsiteX3" fmla="*/ 5843682 w 5843682"/>
              <a:gd name="connsiteY3" fmla="*/ 6431078 h 6431078"/>
              <a:gd name="connsiteX4" fmla="*/ 2949091 w 5843682"/>
              <a:gd name="connsiteY4" fmla="*/ 6431078 h 6431078"/>
              <a:gd name="connsiteX5" fmla="*/ 0 w 5843682"/>
              <a:gd name="connsiteY5" fmla="*/ 6431078 h 6431078"/>
              <a:gd name="connsiteX6" fmla="*/ 0 w 5843682"/>
              <a:gd name="connsiteY6" fmla="*/ 3168607 h 6431078"/>
              <a:gd name="connsiteX7" fmla="*/ 2949091 w 5843682"/>
              <a:gd name="connsiteY7" fmla="*/ 3168607 h 643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3682" h="6431078">
                <a:moveTo>
                  <a:pt x="2949091" y="0"/>
                </a:moveTo>
                <a:lnTo>
                  <a:pt x="5843682" y="0"/>
                </a:lnTo>
                <a:lnTo>
                  <a:pt x="5843682" y="3168607"/>
                </a:lnTo>
                <a:lnTo>
                  <a:pt x="5843682" y="6431078"/>
                </a:lnTo>
                <a:lnTo>
                  <a:pt x="2949091" y="6431078"/>
                </a:lnTo>
                <a:lnTo>
                  <a:pt x="0" y="6431078"/>
                </a:lnTo>
                <a:lnTo>
                  <a:pt x="0" y="3168607"/>
                </a:lnTo>
                <a:lnTo>
                  <a:pt x="2949091" y="3168607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390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k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E66FE-E398-15FF-7290-7A3E0AF8019D}"/>
              </a:ext>
            </a:extLst>
          </p:cNvPr>
          <p:cNvSpPr txBox="1"/>
          <p:nvPr/>
        </p:nvSpPr>
        <p:spPr>
          <a:xfrm>
            <a:off x="6364466" y="702455"/>
            <a:ext cx="557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Recovery - prioritization,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29D4B-5DA6-D511-EFAD-8F94B0669E96}"/>
              </a:ext>
            </a:extLst>
          </p:cNvPr>
          <p:cNvSpPr txBox="1"/>
          <p:nvPr/>
        </p:nvSpPr>
        <p:spPr>
          <a:xfrm>
            <a:off x="6467413" y="1447012"/>
            <a:ext cx="5401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capture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“on-site“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Satellites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Data sharing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(WMS, WFS 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  <a:p>
            <a:endParaRPr lang="en-US" dirty="0"/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1E09FF4-0356-811A-803A-20ECA279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333" y="4512258"/>
            <a:ext cx="1530348" cy="1530348"/>
          </a:xfrm>
          <a:prstGeom prst="rect">
            <a:avLst/>
          </a:prstGeom>
        </p:spPr>
      </p:pic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0D3AAC59-2111-8FC6-DC86-7A3773F03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649" y="2244466"/>
            <a:ext cx="1439719" cy="1439719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9980CF25-1BC6-2509-2802-B5ED8AA8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563" y="3226417"/>
            <a:ext cx="1710228" cy="1710228"/>
          </a:xfrm>
          <a:prstGeom prst="rect">
            <a:avLst/>
          </a:prstGeom>
        </p:spPr>
      </p:pic>
      <p:pic>
        <p:nvPicPr>
          <p:cNvPr id="8" name="Picture 7" descr="A logo of a satellite&#10;&#10;Description automatically generated">
            <a:extLst>
              <a:ext uri="{FF2B5EF4-FFF2-40B4-BE49-F238E27FC236}">
                <a16:creationId xmlns:a16="http://schemas.microsoft.com/office/drawing/2014/main" id="{A6D79B26-62BE-8785-2008-896DBF75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2394" y="3263897"/>
            <a:ext cx="1710227" cy="17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2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225</Words>
  <Application>Microsoft Macintosh PowerPoint</Application>
  <PresentationFormat>Widescreen</PresentationFormat>
  <Paragraphs>61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(Text)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Disaster Risk Reduction cycle</vt:lpstr>
      <vt:lpstr>PowerPoint Presentation</vt:lpstr>
      <vt:lpstr>PowerPoint Presentation</vt:lpstr>
      <vt:lpstr>PowerPoint Presentation</vt:lpstr>
      <vt:lpstr>PowerPoint Presentation</vt:lpstr>
      <vt:lpstr>Developed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2021-11-17T14:41:19Z</dcterms:created>
  <dcterms:modified xsi:type="dcterms:W3CDTF">2023-11-29T21:36:24Z</dcterms:modified>
</cp:coreProperties>
</file>