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 id="2147483671" r:id="rId5"/>
  </p:sldMasterIdLst>
  <p:notesMasterIdLst>
    <p:notesMasterId r:id="rId17"/>
  </p:notesMasterIdLst>
  <p:sldIdLst>
    <p:sldId id="256" r:id="rId6"/>
    <p:sldId id="297" r:id="rId7"/>
    <p:sldId id="271" r:id="rId8"/>
    <p:sldId id="298" r:id="rId9"/>
    <p:sldId id="302" r:id="rId10"/>
    <p:sldId id="300" r:id="rId11"/>
    <p:sldId id="286" r:id="rId12"/>
    <p:sldId id="301" r:id="rId13"/>
    <p:sldId id="296" r:id="rId14"/>
    <p:sldId id="304" r:id="rId15"/>
    <p:sldId id="303"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66250-8A81-4B00-A047-6FD146E88674}" v="7" dt="2023-12-11T16:30:23.113"/>
  </p1510:revLst>
</p1510:revInfo>
</file>

<file path=ppt/tableStyles.xml><?xml version="1.0" encoding="utf-8"?>
<a:tblStyleLst xmlns:a="http://schemas.openxmlformats.org/drawingml/2006/main" def="{5B30F4C6-D91C-45ED-8741-93F3758082BE}">
  <a:tblStyle styleId="{5B30F4C6-D91C-45ED-8741-93F3758082B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4660"/>
  </p:normalViewPr>
  <p:slideViewPr>
    <p:cSldViewPr snapToGrid="0">
      <p:cViewPr varScale="1">
        <p:scale>
          <a:sx n="78" d="100"/>
          <a:sy n="78" d="100"/>
        </p:scale>
        <p:origin x="11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24f1cbd65_2_9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2224f1cbd65_2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24f1cbd65_2_10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2224f1cbd65_2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0929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224f1cbd65_2_18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6" name="Google Shape;566;g2224f1cbd65_2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456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24f1cbd65_2_10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2224f1cbd65_2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25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1e701d7b345_10_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 [3min] Definition and scope of climate services- EC 2015 roadmap / Importance of climate services in environmental decision-making (why you can’t do adaptation on scale without data-based services…) / </a:t>
            </a:r>
            <a:r>
              <a:rPr lang="en-GB" sz="1800" dirty="0">
                <a:effectLst/>
                <a:latin typeface="Calibri" panose="020F0502020204030204" pitchFamily="34" charset="0"/>
                <a:ea typeface="Calibri" panose="020F0502020204030204" pitchFamily="34" charset="0"/>
              </a:rPr>
              <a:t>The role of PCP in the context of climate services (market stimulation)- role of taxonomies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
        <p:nvSpPr>
          <p:cNvPr id="960" name="Google Shape;960;g1e701d7b345_1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24f1cbd65_2_10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2224f1cbd65_2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9186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24f1cbd65_2_10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380990" indent="-380990">
              <a:lnSpc>
                <a:spcPct val="120000"/>
              </a:lnSpc>
              <a:spcBef>
                <a:spcPts val="0"/>
              </a:spcBef>
            </a:pPr>
            <a:r>
              <a:rPr lang="en-US" sz="1600" b="1" dirty="0">
                <a:solidFill>
                  <a:schemeClr val="accent2"/>
                </a:solidFill>
              </a:rPr>
              <a:t>Competitive development in phases:</a:t>
            </a:r>
          </a:p>
          <a:p>
            <a:pPr marL="0" indent="0">
              <a:lnSpc>
                <a:spcPct val="120000"/>
              </a:lnSpc>
              <a:spcBef>
                <a:spcPts val="0"/>
              </a:spcBef>
              <a:buNone/>
            </a:pPr>
            <a:r>
              <a:rPr lang="en-US" dirty="0"/>
              <a:t>In PCP, public procurers buy R&amp;D from several competing suppliers in parallel to compare alternative solution approaches and identify the best value for money solutions that the market can deliver to address their needs. R&amp;D is split into phases (solution design, prototyping, original development and validation/testing of a limited set of first products) with the number of competing R&amp;D providers being reduced after each R&amp;D phase.</a:t>
            </a:r>
          </a:p>
          <a:p>
            <a:pPr marL="0" indent="0">
              <a:lnSpc>
                <a:spcPct val="120000"/>
              </a:lnSpc>
              <a:spcBef>
                <a:spcPts val="0"/>
              </a:spcBef>
              <a:buNone/>
            </a:pPr>
            <a:endParaRPr lang="en-US" dirty="0"/>
          </a:p>
          <a:p>
            <a:pPr marL="380990" indent="-380990">
              <a:lnSpc>
                <a:spcPct val="120000"/>
              </a:lnSpc>
              <a:spcBef>
                <a:spcPts val="0"/>
              </a:spcBef>
            </a:pPr>
            <a:r>
              <a:rPr lang="en-US" sz="1600" b="1" dirty="0">
                <a:solidFill>
                  <a:schemeClr val="accent2"/>
                </a:solidFill>
              </a:rPr>
              <a:t>Risk-benefit sharing under market conditions:</a:t>
            </a:r>
          </a:p>
          <a:p>
            <a:pPr marL="0" indent="0">
              <a:lnSpc>
                <a:spcPct val="120000"/>
              </a:lnSpc>
              <a:spcBef>
                <a:spcPts val="0"/>
              </a:spcBef>
              <a:buNone/>
            </a:pPr>
            <a:r>
              <a:rPr lang="en-US" dirty="0"/>
              <a:t>in PCP, public procurers share the benefits and risks related to the IPRs resulting from the research and development (R&amp;D) with suppliers at market price. Suppliers retain IPR ownership rights, while procurers keep some usage and licensing rights.</a:t>
            </a:r>
          </a:p>
          <a:p>
            <a:pPr marL="0" indent="0">
              <a:lnSpc>
                <a:spcPct val="120000"/>
              </a:lnSpc>
              <a:spcBef>
                <a:spcPts val="0"/>
              </a:spcBef>
              <a:buNone/>
            </a:pPr>
            <a:endParaRPr lang="en-US" dirty="0"/>
          </a:p>
          <a:p>
            <a:pPr marL="380990" indent="-380990">
              <a:lnSpc>
                <a:spcPct val="120000"/>
              </a:lnSpc>
              <a:spcBef>
                <a:spcPts val="0"/>
              </a:spcBef>
            </a:pPr>
            <a:r>
              <a:rPr lang="en-US" sz="1600" b="1" dirty="0">
                <a:solidFill>
                  <a:schemeClr val="accent2"/>
                </a:solidFill>
              </a:rPr>
              <a:t>Separation from the deployment of commercial volumes of end-products / services:</a:t>
            </a:r>
          </a:p>
          <a:p>
            <a:pPr marL="0" indent="0">
              <a:lnSpc>
                <a:spcPct val="120000"/>
              </a:lnSpc>
              <a:spcBef>
                <a:spcPts val="0"/>
              </a:spcBef>
              <a:buNone/>
            </a:pPr>
            <a:r>
              <a:rPr lang="en-US" dirty="0"/>
              <a:t>PCP can go up to the development and the purchase of a limited volume of first products or services developed in the PCP ('limited' because in a services contract like PCP the total value of supplies purchased needs to remain below 50% of the total PCP contract value). As R&amp;D cannot include quantity production (large scale production to produce commercial volumes of end-products), PCP does not cover large scale </a:t>
            </a:r>
            <a:r>
              <a:rPr lang="en-US" dirty="0" err="1"/>
              <a:t>commercialisation</a:t>
            </a:r>
            <a:r>
              <a:rPr lang="en-US" dirty="0"/>
              <a:t>. The deployment of commercial volumes of end-products is the remit of PPI. PCP is thus complementary to Public Procurement of Innovative Solutions (PPI).</a:t>
            </a:r>
          </a:p>
          <a:p>
            <a:pPr marL="0" indent="0">
              <a:spcBef>
                <a:spcPts val="0"/>
              </a:spcBef>
              <a:buNone/>
            </a:pPr>
            <a:endParaRPr lang="en-US" dirty="0"/>
          </a:p>
          <a:p>
            <a:pPr marL="0" indent="0" algn="r">
              <a:spcBef>
                <a:spcPts val="0"/>
              </a:spcBef>
              <a:buNone/>
            </a:pPr>
            <a:r>
              <a:rPr lang="en-US" i="1" dirty="0">
                <a:solidFill>
                  <a:schemeClr val="accent2"/>
                </a:solidFill>
              </a:rPr>
              <a:t>Source: EC</a:t>
            </a:r>
          </a:p>
          <a:p>
            <a:pPr marL="0" lvl="0" indent="0" algn="l" rtl="0">
              <a:spcBef>
                <a:spcPts val="0"/>
              </a:spcBef>
              <a:spcAft>
                <a:spcPts val="0"/>
              </a:spcAft>
              <a:buNone/>
            </a:pPr>
            <a:endParaRPr dirty="0"/>
          </a:p>
        </p:txBody>
      </p:sp>
      <p:sp>
        <p:nvSpPr>
          <p:cNvPr id="160" name="Google Shape;160;g2224f1cbd65_2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172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24f1cbd65_2_10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2224f1cbd65_2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193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224f1cbd65_0_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dirty="0">
                <a:solidFill>
                  <a:schemeClr val="dk1"/>
                </a:solidFill>
              </a:rPr>
              <a:t>what it means for user – traditionally, a lot of taxonomie are supply driven and data driven. This is justified to an extend, but this is also shifting – e.g. the EUPSA </a:t>
            </a:r>
            <a:r>
              <a:rPr lang="en" b="1" dirty="0">
                <a:solidFill>
                  <a:schemeClr val="dk1"/>
                </a:solidFill>
              </a:rPr>
              <a:t>taxonomy</a:t>
            </a:r>
            <a:r>
              <a:rPr lang="en" dirty="0">
                <a:solidFill>
                  <a:schemeClr val="dk1"/>
                </a:solidFill>
              </a:rPr>
              <a:t> is user-driven (looking into demand).</a:t>
            </a:r>
            <a:endParaRPr dirty="0"/>
          </a:p>
        </p:txBody>
      </p:sp>
      <p:sp>
        <p:nvSpPr>
          <p:cNvPr id="362" name="Google Shape;362;g2224f1cbd65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24f1cbd65_2_10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2224f1cbd65_2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641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224f1cbd65_2_18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6" name="Google Shape;566;g2224f1cbd65_2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60"/>
        <p:cNvGrpSpPr/>
        <p:nvPr/>
      </p:nvGrpSpPr>
      <p:grpSpPr>
        <a:xfrm>
          <a:off x="0" y="0"/>
          <a:ext cx="0" cy="0"/>
          <a:chOff x="0" y="0"/>
          <a:chExt cx="0" cy="0"/>
        </a:xfrm>
      </p:grpSpPr>
      <p:sp>
        <p:nvSpPr>
          <p:cNvPr id="61" name="Google Shape;61;p14"/>
          <p:cNvSpPr/>
          <p:nvPr/>
        </p:nvSpPr>
        <p:spPr>
          <a:xfrm>
            <a:off x="0" y="195349"/>
            <a:ext cx="9144000" cy="4959677"/>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2" name="Google Shape;62;p14"/>
          <p:cNvPicPr preferRelativeResize="0"/>
          <p:nvPr/>
        </p:nvPicPr>
        <p:blipFill rotWithShape="1">
          <a:blip r:embed="rId2">
            <a:alphaModFix/>
          </a:blip>
          <a:srcRect/>
          <a:stretch/>
        </p:blipFill>
        <p:spPr>
          <a:xfrm>
            <a:off x="2181225" y="2847975"/>
            <a:ext cx="6962775" cy="2295525"/>
          </a:xfrm>
          <a:prstGeom prst="rect">
            <a:avLst/>
          </a:prstGeom>
          <a:noFill/>
          <a:ln>
            <a:noFill/>
          </a:ln>
        </p:spPr>
      </p:pic>
      <p:sp>
        <p:nvSpPr>
          <p:cNvPr id="63" name="Google Shape;63;p14"/>
          <p:cNvSpPr txBox="1">
            <a:spLocks noGrp="1"/>
          </p:cNvSpPr>
          <p:nvPr>
            <p:ph type="ctrTitle"/>
          </p:nvPr>
        </p:nvSpPr>
        <p:spPr>
          <a:xfrm>
            <a:off x="395288" y="1551068"/>
            <a:ext cx="4843659" cy="1764349"/>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2600"/>
              <a:buFont typeface="Arial"/>
              <a:buNone/>
              <a:defRPr sz="2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4"/>
          <p:cNvSpPr txBox="1">
            <a:spLocks noGrp="1"/>
          </p:cNvSpPr>
          <p:nvPr>
            <p:ph type="subTitle" idx="1"/>
          </p:nvPr>
        </p:nvSpPr>
        <p:spPr>
          <a:xfrm>
            <a:off x="395288" y="3705225"/>
            <a:ext cx="3005432" cy="853147"/>
          </a:xfrm>
          <a:prstGeom prst="rect">
            <a:avLst/>
          </a:prstGeom>
          <a:noFill/>
          <a:ln>
            <a:noFill/>
          </a:ln>
        </p:spPr>
        <p:txBody>
          <a:bodyPr spcFirstLastPara="1" wrap="square" lIns="68575" tIns="34275" rIns="68575" bIns="34275" anchor="t" anchorCtr="0">
            <a:normAutofit/>
          </a:bodyPr>
          <a:lstStyle>
            <a:lvl1pPr lvl="0" algn="l">
              <a:lnSpc>
                <a:spcPct val="100000"/>
              </a:lnSpc>
              <a:spcBef>
                <a:spcPts val="800"/>
              </a:spcBef>
              <a:spcAft>
                <a:spcPts val="0"/>
              </a:spcAft>
              <a:buSzPts val="1200"/>
              <a:buNone/>
              <a:defRPr sz="1200"/>
            </a:lvl1pPr>
            <a:lvl2pPr lvl="1" algn="ctr">
              <a:lnSpc>
                <a:spcPct val="100000"/>
              </a:lnSpc>
              <a:spcBef>
                <a:spcPts val="400"/>
              </a:spcBef>
              <a:spcAft>
                <a:spcPts val="0"/>
              </a:spcAft>
              <a:buSzPts val="1500"/>
              <a:buNone/>
              <a:defRPr sz="1500"/>
            </a:lvl2pPr>
            <a:lvl3pPr lvl="2" algn="ctr">
              <a:lnSpc>
                <a:spcPct val="100000"/>
              </a:lnSpc>
              <a:spcBef>
                <a:spcPts val="400"/>
              </a:spcBef>
              <a:spcAft>
                <a:spcPts val="0"/>
              </a:spcAft>
              <a:buSzPts val="1400"/>
              <a:buNone/>
              <a:defRPr sz="1400"/>
            </a:lvl3pPr>
            <a:lvl4pPr lvl="3" algn="ctr">
              <a:lnSpc>
                <a:spcPct val="100000"/>
              </a:lnSpc>
              <a:spcBef>
                <a:spcPts val="400"/>
              </a:spcBef>
              <a:spcAft>
                <a:spcPts val="0"/>
              </a:spcAft>
              <a:buSzPts val="1200"/>
              <a:buNone/>
              <a:defRPr sz="1200"/>
            </a:lvl4pPr>
            <a:lvl5pPr lvl="4" algn="ctr">
              <a:lnSpc>
                <a:spcPct val="10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65" name="Google Shape;65;p14"/>
          <p:cNvPicPr preferRelativeResize="0"/>
          <p:nvPr/>
        </p:nvPicPr>
        <p:blipFill rotWithShape="1">
          <a:blip r:embed="rId3">
            <a:alphaModFix/>
          </a:blip>
          <a:srcRect/>
          <a:stretch/>
        </p:blipFill>
        <p:spPr>
          <a:xfrm>
            <a:off x="0" y="-4149"/>
            <a:ext cx="9144000" cy="104775"/>
          </a:xfrm>
          <a:prstGeom prst="rect">
            <a:avLst/>
          </a:prstGeom>
          <a:noFill/>
          <a:ln>
            <a:noFill/>
          </a:ln>
        </p:spPr>
      </p:pic>
      <p:pic>
        <p:nvPicPr>
          <p:cNvPr id="66" name="Google Shape;66;p14"/>
          <p:cNvPicPr preferRelativeResize="0"/>
          <p:nvPr/>
        </p:nvPicPr>
        <p:blipFill rotWithShape="1">
          <a:blip r:embed="rId4">
            <a:alphaModFix/>
          </a:blip>
          <a:srcRect/>
          <a:stretch/>
        </p:blipFill>
        <p:spPr>
          <a:xfrm>
            <a:off x="0" y="451778"/>
            <a:ext cx="5362575" cy="838200"/>
          </a:xfrm>
          <a:prstGeom prst="rect">
            <a:avLst/>
          </a:prstGeom>
          <a:noFill/>
          <a:ln>
            <a:noFill/>
          </a:ln>
        </p:spPr>
      </p:pic>
      <p:pic>
        <p:nvPicPr>
          <p:cNvPr id="67" name="Google Shape;67;p14"/>
          <p:cNvPicPr preferRelativeResize="0"/>
          <p:nvPr/>
        </p:nvPicPr>
        <p:blipFill rotWithShape="1">
          <a:blip r:embed="rId5">
            <a:alphaModFix/>
          </a:blip>
          <a:srcRect/>
          <a:stretch/>
        </p:blipFill>
        <p:spPr>
          <a:xfrm>
            <a:off x="4928402" y="1055849"/>
            <a:ext cx="4010025" cy="3181350"/>
          </a:xfrm>
          <a:prstGeom prst="rect">
            <a:avLst/>
          </a:prstGeom>
          <a:noFill/>
          <a:ln>
            <a:noFill/>
          </a:ln>
        </p:spPr>
      </p:pic>
      <p:sp>
        <p:nvSpPr>
          <p:cNvPr id="68" name="Google Shape;68;p14"/>
          <p:cNvSpPr txBox="1">
            <a:spLocks noGrp="1"/>
          </p:cNvSpPr>
          <p:nvPr>
            <p:ph type="body" idx="2"/>
          </p:nvPr>
        </p:nvSpPr>
        <p:spPr>
          <a:xfrm>
            <a:off x="395287" y="3365897"/>
            <a:ext cx="3400721" cy="339328"/>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SzPts val="1200"/>
              <a:buNone/>
              <a:defRPr sz="1200" b="1">
                <a:solidFill>
                  <a:schemeClr val="accent2"/>
                </a:solidFill>
              </a:defRPr>
            </a:lvl1pPr>
            <a:lvl2pPr marL="914400" lvl="1" indent="-228600" algn="l">
              <a:lnSpc>
                <a:spcPct val="100000"/>
              </a:lnSpc>
              <a:spcBef>
                <a:spcPts val="400"/>
              </a:spcBef>
              <a:spcAft>
                <a:spcPts val="0"/>
              </a:spcAft>
              <a:buSzPts val="1200"/>
              <a:buNone/>
              <a:defRPr sz="1200" b="1">
                <a:solidFill>
                  <a:schemeClr val="accent2"/>
                </a:solidFill>
              </a:defRPr>
            </a:lvl2pPr>
            <a:lvl3pPr marL="1371600" lvl="2" indent="-228600" algn="l">
              <a:lnSpc>
                <a:spcPct val="100000"/>
              </a:lnSpc>
              <a:spcBef>
                <a:spcPts val="400"/>
              </a:spcBef>
              <a:spcAft>
                <a:spcPts val="0"/>
              </a:spcAft>
              <a:buSzPts val="1200"/>
              <a:buNone/>
              <a:defRPr sz="1200" b="1">
                <a:solidFill>
                  <a:schemeClr val="accent2"/>
                </a:solidFill>
              </a:defRPr>
            </a:lvl3pPr>
            <a:lvl4pPr marL="1828800" lvl="3" indent="-228600" algn="l">
              <a:lnSpc>
                <a:spcPct val="100000"/>
              </a:lnSpc>
              <a:spcBef>
                <a:spcPts val="400"/>
              </a:spcBef>
              <a:spcAft>
                <a:spcPts val="0"/>
              </a:spcAft>
              <a:buSzPts val="1200"/>
              <a:buNone/>
              <a:defRPr sz="1200" b="1">
                <a:solidFill>
                  <a:schemeClr val="accent2"/>
                </a:solidFill>
              </a:defRPr>
            </a:lvl4pPr>
            <a:lvl5pPr marL="2286000" lvl="4" indent="-228600" algn="l">
              <a:lnSpc>
                <a:spcPct val="100000"/>
              </a:lnSpc>
              <a:spcBef>
                <a:spcPts val="400"/>
              </a:spcBef>
              <a:spcAft>
                <a:spcPts val="0"/>
              </a:spcAft>
              <a:buSzPts val="1200"/>
              <a:buNone/>
              <a:defRPr sz="1200" b="1">
                <a:solidFill>
                  <a:schemeClr val="accent2"/>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9" name="Google Shape;69;p14"/>
          <p:cNvPicPr preferRelativeResize="0"/>
          <p:nvPr/>
        </p:nvPicPr>
        <p:blipFill rotWithShape="1">
          <a:blip r:embed="rId6">
            <a:alphaModFix/>
          </a:blip>
          <a:srcRect/>
          <a:stretch/>
        </p:blipFill>
        <p:spPr>
          <a:xfrm>
            <a:off x="2682785" y="4717586"/>
            <a:ext cx="371475" cy="266700"/>
          </a:xfrm>
          <a:prstGeom prst="rect">
            <a:avLst/>
          </a:prstGeom>
          <a:noFill/>
          <a:ln>
            <a:noFill/>
          </a:ln>
        </p:spPr>
      </p:pic>
      <p:sp>
        <p:nvSpPr>
          <p:cNvPr id="70" name="Google Shape;70;p14"/>
          <p:cNvSpPr txBox="1"/>
          <p:nvPr/>
        </p:nvSpPr>
        <p:spPr>
          <a:xfrm>
            <a:off x="3103773" y="4760008"/>
            <a:ext cx="5828122" cy="18466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b="0" i="0" u="none" strike="noStrike" cap="none">
                <a:solidFill>
                  <a:schemeClr val="lt1"/>
                </a:solidFill>
                <a:latin typeface="Arial"/>
                <a:ea typeface="Arial"/>
                <a:cs typeface="Arial"/>
                <a:sym typeface="Arial"/>
              </a:rPr>
              <a:t>This project has received funding from the Horizon Europe Framework Programme (HORIZON) under grant agreement No 101060592</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410066" y="123605"/>
            <a:ext cx="8323868" cy="788648"/>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5"/>
          <p:cNvSpPr txBox="1">
            <a:spLocks noGrp="1"/>
          </p:cNvSpPr>
          <p:nvPr>
            <p:ph type="body" idx="1"/>
          </p:nvPr>
        </p:nvSpPr>
        <p:spPr>
          <a:xfrm>
            <a:off x="410066" y="1300900"/>
            <a:ext cx="8323868" cy="3194754"/>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SzPts val="1400"/>
              <a:buChar char="•"/>
              <a:defRPr/>
            </a:lvl1pPr>
            <a:lvl2pPr marL="914400" lvl="1" indent="-317500" algn="l">
              <a:lnSpc>
                <a:spcPct val="100000"/>
              </a:lnSpc>
              <a:spcBef>
                <a:spcPts val="400"/>
              </a:spcBef>
              <a:spcAft>
                <a:spcPts val="0"/>
              </a:spcAft>
              <a:buSzPts val="1400"/>
              <a:buChar char="•"/>
              <a:defRPr/>
            </a:lvl2pPr>
            <a:lvl3pPr marL="1371600" lvl="2" indent="-317500" algn="l">
              <a:lnSpc>
                <a:spcPct val="100000"/>
              </a:lnSpc>
              <a:spcBef>
                <a:spcPts val="400"/>
              </a:spcBef>
              <a:spcAft>
                <a:spcPts val="0"/>
              </a:spcAft>
              <a:buSzPts val="14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5"/>
          <p:cNvSpPr txBox="1">
            <a:spLocks noGrp="1"/>
          </p:cNvSpPr>
          <p:nvPr>
            <p:ph type="dt" idx="10"/>
          </p:nvPr>
        </p:nvSpPr>
        <p:spPr>
          <a:xfrm>
            <a:off x="6191250" y="4767263"/>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15"/>
          <p:cNvSpPr txBox="1">
            <a:spLocks noGrp="1"/>
          </p:cNvSpPr>
          <p:nvPr>
            <p:ph type="ftr" idx="11"/>
          </p:nvPr>
        </p:nvSpPr>
        <p:spPr>
          <a:xfrm>
            <a:off x="1406951" y="4767263"/>
            <a:ext cx="4708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5"/>
          <p:cNvSpPr txBox="1">
            <a:spLocks noGrp="1"/>
          </p:cNvSpPr>
          <p:nvPr>
            <p:ph type="sldNum" idx="12"/>
          </p:nvPr>
        </p:nvSpPr>
        <p:spPr>
          <a:xfrm>
            <a:off x="8597245" y="4788473"/>
            <a:ext cx="402996"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‹N°›</a:t>
            </a:fld>
            <a:endParaRPr/>
          </a:p>
        </p:txBody>
      </p:sp>
      <p:pic>
        <p:nvPicPr>
          <p:cNvPr id="77" name="Google Shape;77;p15"/>
          <p:cNvPicPr preferRelativeResize="0"/>
          <p:nvPr/>
        </p:nvPicPr>
        <p:blipFill rotWithShape="1">
          <a:blip r:embed="rId2">
            <a:alphaModFix/>
          </a:blip>
          <a:srcRect/>
          <a:stretch/>
        </p:blipFill>
        <p:spPr>
          <a:xfrm>
            <a:off x="0" y="951015"/>
            <a:ext cx="8791575" cy="571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623888" y="1119692"/>
            <a:ext cx="7886700" cy="2122381"/>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1800"/>
              <a:buNone/>
              <a:defRPr sz="1800">
                <a:solidFill>
                  <a:srgbClr val="888888"/>
                </a:solidFill>
              </a:defRPr>
            </a:lvl1pPr>
            <a:lvl2pPr marL="914400" lvl="1" indent="-228600" algn="l">
              <a:lnSpc>
                <a:spcPct val="100000"/>
              </a:lnSpc>
              <a:spcBef>
                <a:spcPts val="400"/>
              </a:spcBef>
              <a:spcAft>
                <a:spcPts val="0"/>
              </a:spcAft>
              <a:buSzPts val="1500"/>
              <a:buNone/>
              <a:defRPr sz="1500">
                <a:solidFill>
                  <a:srgbClr val="888888"/>
                </a:solidFill>
              </a:defRPr>
            </a:lvl2pPr>
            <a:lvl3pPr marL="1371600" lvl="2" indent="-228600" algn="l">
              <a:lnSpc>
                <a:spcPct val="100000"/>
              </a:lnSpc>
              <a:spcBef>
                <a:spcPts val="400"/>
              </a:spcBef>
              <a:spcAft>
                <a:spcPts val="0"/>
              </a:spcAft>
              <a:buSzPts val="1400"/>
              <a:buNone/>
              <a:defRPr sz="1400">
                <a:solidFill>
                  <a:srgbClr val="888888"/>
                </a:solidFill>
              </a:defRPr>
            </a:lvl3pPr>
            <a:lvl4pPr marL="1828800" lvl="3" indent="-228600" algn="l">
              <a:lnSpc>
                <a:spcPct val="100000"/>
              </a:lnSpc>
              <a:spcBef>
                <a:spcPts val="400"/>
              </a:spcBef>
              <a:spcAft>
                <a:spcPts val="0"/>
              </a:spcAft>
              <a:buSzPts val="1200"/>
              <a:buNone/>
              <a:defRPr sz="1200">
                <a:solidFill>
                  <a:srgbClr val="888888"/>
                </a:solidFill>
              </a:defRPr>
            </a:lvl4pPr>
            <a:lvl5pPr marL="2286000" lvl="4" indent="-228600" algn="l">
              <a:lnSpc>
                <a:spcPct val="10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1" name="Google Shape;81;p16"/>
          <p:cNvSpPr txBox="1">
            <a:spLocks noGrp="1"/>
          </p:cNvSpPr>
          <p:nvPr>
            <p:ph type="dt" idx="10"/>
          </p:nvPr>
        </p:nvSpPr>
        <p:spPr>
          <a:xfrm>
            <a:off x="6191250" y="4767263"/>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16"/>
          <p:cNvSpPr txBox="1">
            <a:spLocks noGrp="1"/>
          </p:cNvSpPr>
          <p:nvPr>
            <p:ph type="ftr" idx="11"/>
          </p:nvPr>
        </p:nvSpPr>
        <p:spPr>
          <a:xfrm>
            <a:off x="1406951" y="4767263"/>
            <a:ext cx="4708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6"/>
          <p:cNvSpPr txBox="1">
            <a:spLocks noGrp="1"/>
          </p:cNvSpPr>
          <p:nvPr>
            <p:ph type="sldNum" idx="12"/>
          </p:nvPr>
        </p:nvSpPr>
        <p:spPr>
          <a:xfrm>
            <a:off x="8597245" y="4788473"/>
            <a:ext cx="402996"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‹N°›</a:t>
            </a:fld>
            <a:endParaRPr/>
          </a:p>
        </p:txBody>
      </p:sp>
      <p:pic>
        <p:nvPicPr>
          <p:cNvPr id="84" name="Google Shape;84;p16"/>
          <p:cNvPicPr preferRelativeResize="0"/>
          <p:nvPr/>
        </p:nvPicPr>
        <p:blipFill rotWithShape="1">
          <a:blip r:embed="rId2">
            <a:alphaModFix/>
          </a:blip>
          <a:srcRect/>
          <a:stretch/>
        </p:blipFill>
        <p:spPr>
          <a:xfrm>
            <a:off x="0" y="3272795"/>
            <a:ext cx="8791575" cy="571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410066" y="123605"/>
            <a:ext cx="8323868" cy="788648"/>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7"/>
          <p:cNvSpPr txBox="1">
            <a:spLocks noGrp="1"/>
          </p:cNvSpPr>
          <p:nvPr>
            <p:ph type="body" idx="1"/>
          </p:nvPr>
        </p:nvSpPr>
        <p:spPr>
          <a:xfrm>
            <a:off x="410066" y="1369219"/>
            <a:ext cx="4062362" cy="3120297"/>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SzPts val="1400"/>
              <a:buChar char="•"/>
              <a:defRPr/>
            </a:lvl1pPr>
            <a:lvl2pPr marL="914400" lvl="1" indent="-317500" algn="l">
              <a:lnSpc>
                <a:spcPct val="100000"/>
              </a:lnSpc>
              <a:spcBef>
                <a:spcPts val="400"/>
              </a:spcBef>
              <a:spcAft>
                <a:spcPts val="0"/>
              </a:spcAft>
              <a:buSzPts val="1400"/>
              <a:buChar char="•"/>
              <a:defRPr/>
            </a:lvl2pPr>
            <a:lvl3pPr marL="1371600" lvl="2" indent="-317500" algn="l">
              <a:lnSpc>
                <a:spcPct val="100000"/>
              </a:lnSpc>
              <a:spcBef>
                <a:spcPts val="400"/>
              </a:spcBef>
              <a:spcAft>
                <a:spcPts val="0"/>
              </a:spcAft>
              <a:buSzPts val="14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7"/>
          <p:cNvSpPr txBox="1">
            <a:spLocks noGrp="1"/>
          </p:cNvSpPr>
          <p:nvPr>
            <p:ph type="body" idx="2"/>
          </p:nvPr>
        </p:nvSpPr>
        <p:spPr>
          <a:xfrm>
            <a:off x="4671572" y="1369219"/>
            <a:ext cx="4062362" cy="3120297"/>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SzPts val="1400"/>
              <a:buChar char="•"/>
              <a:defRPr/>
            </a:lvl1pPr>
            <a:lvl2pPr marL="914400" lvl="1" indent="-317500" algn="l">
              <a:lnSpc>
                <a:spcPct val="100000"/>
              </a:lnSpc>
              <a:spcBef>
                <a:spcPts val="400"/>
              </a:spcBef>
              <a:spcAft>
                <a:spcPts val="0"/>
              </a:spcAft>
              <a:buSzPts val="1400"/>
              <a:buChar char="•"/>
              <a:defRPr/>
            </a:lvl2pPr>
            <a:lvl3pPr marL="1371600" lvl="2" indent="-317500" algn="l">
              <a:lnSpc>
                <a:spcPct val="100000"/>
              </a:lnSpc>
              <a:spcBef>
                <a:spcPts val="400"/>
              </a:spcBef>
              <a:spcAft>
                <a:spcPts val="0"/>
              </a:spcAft>
              <a:buSzPts val="14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7"/>
          <p:cNvSpPr txBox="1">
            <a:spLocks noGrp="1"/>
          </p:cNvSpPr>
          <p:nvPr>
            <p:ph type="dt" idx="10"/>
          </p:nvPr>
        </p:nvSpPr>
        <p:spPr>
          <a:xfrm>
            <a:off x="6191250" y="4767263"/>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p17"/>
          <p:cNvSpPr txBox="1">
            <a:spLocks noGrp="1"/>
          </p:cNvSpPr>
          <p:nvPr>
            <p:ph type="ftr" idx="11"/>
          </p:nvPr>
        </p:nvSpPr>
        <p:spPr>
          <a:xfrm>
            <a:off x="1406951" y="4767263"/>
            <a:ext cx="4708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7"/>
          <p:cNvSpPr txBox="1">
            <a:spLocks noGrp="1"/>
          </p:cNvSpPr>
          <p:nvPr>
            <p:ph type="sldNum" idx="12"/>
          </p:nvPr>
        </p:nvSpPr>
        <p:spPr>
          <a:xfrm>
            <a:off x="8597245" y="4788473"/>
            <a:ext cx="402996"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‹N°›</a:t>
            </a:fld>
            <a:endParaRPr/>
          </a:p>
        </p:txBody>
      </p:sp>
      <p:pic>
        <p:nvPicPr>
          <p:cNvPr id="92" name="Google Shape;92;p17"/>
          <p:cNvPicPr preferRelativeResize="0"/>
          <p:nvPr/>
        </p:nvPicPr>
        <p:blipFill rotWithShape="1">
          <a:blip r:embed="rId2">
            <a:alphaModFix/>
          </a:blip>
          <a:srcRect/>
          <a:stretch/>
        </p:blipFill>
        <p:spPr>
          <a:xfrm>
            <a:off x="0" y="951015"/>
            <a:ext cx="8791575" cy="571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10066" y="171038"/>
            <a:ext cx="8323868" cy="68406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18"/>
          <p:cNvSpPr txBox="1">
            <a:spLocks noGrp="1"/>
          </p:cNvSpPr>
          <p:nvPr>
            <p:ph type="body" idx="1"/>
          </p:nvPr>
        </p:nvSpPr>
        <p:spPr>
          <a:xfrm>
            <a:off x="629841" y="1211381"/>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800"/>
              </a:spcBef>
              <a:spcAft>
                <a:spcPts val="0"/>
              </a:spcAft>
              <a:buSzPts val="1500"/>
              <a:buNone/>
              <a:defRPr sz="1500" b="1"/>
            </a:lvl1pPr>
            <a:lvl2pPr marL="914400" lvl="1" indent="-228600" algn="l">
              <a:lnSpc>
                <a:spcPct val="100000"/>
              </a:lnSpc>
              <a:spcBef>
                <a:spcPts val="400"/>
              </a:spcBef>
              <a:spcAft>
                <a:spcPts val="0"/>
              </a:spcAft>
              <a:buSzPts val="1500"/>
              <a:buNone/>
              <a:defRPr sz="1500" b="1"/>
            </a:lvl2pPr>
            <a:lvl3pPr marL="1371600" lvl="2" indent="-228600" algn="l">
              <a:lnSpc>
                <a:spcPct val="100000"/>
              </a:lnSpc>
              <a:spcBef>
                <a:spcPts val="400"/>
              </a:spcBef>
              <a:spcAft>
                <a:spcPts val="0"/>
              </a:spcAft>
              <a:buSzPts val="1400"/>
              <a:buNone/>
              <a:defRPr sz="1400" b="1"/>
            </a:lvl3pPr>
            <a:lvl4pPr marL="1828800" lvl="3" indent="-228600" algn="l">
              <a:lnSpc>
                <a:spcPct val="100000"/>
              </a:lnSpc>
              <a:spcBef>
                <a:spcPts val="400"/>
              </a:spcBef>
              <a:spcAft>
                <a:spcPts val="0"/>
              </a:spcAft>
              <a:buSzPts val="1200"/>
              <a:buNone/>
              <a:defRPr sz="1200" b="1"/>
            </a:lvl4pPr>
            <a:lvl5pPr marL="2286000" lvl="4" indent="-228600" algn="l">
              <a:lnSpc>
                <a:spcPct val="10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6" name="Google Shape;96;p18"/>
          <p:cNvSpPr txBox="1">
            <a:spLocks noGrp="1"/>
          </p:cNvSpPr>
          <p:nvPr>
            <p:ph type="body" idx="2"/>
          </p:nvPr>
        </p:nvSpPr>
        <p:spPr>
          <a:xfrm>
            <a:off x="629841" y="1885877"/>
            <a:ext cx="3868340" cy="2596569"/>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SzPts val="1400"/>
              <a:buChar char="•"/>
              <a:defRPr sz="1400"/>
            </a:lvl1pPr>
            <a:lvl2pPr marL="914400" lvl="1" indent="-304800" algn="l">
              <a:lnSpc>
                <a:spcPct val="100000"/>
              </a:lnSpc>
              <a:spcBef>
                <a:spcPts val="400"/>
              </a:spcBef>
              <a:spcAft>
                <a:spcPts val="0"/>
              </a:spcAft>
              <a:buSzPts val="1200"/>
              <a:buChar char="•"/>
              <a:defRPr sz="1200"/>
            </a:lvl2pPr>
            <a:lvl3pPr marL="1371600" lvl="2" indent="-298450" algn="l">
              <a:lnSpc>
                <a:spcPct val="100000"/>
              </a:lnSpc>
              <a:spcBef>
                <a:spcPts val="400"/>
              </a:spcBef>
              <a:spcAft>
                <a:spcPts val="0"/>
              </a:spcAft>
              <a:buSzPts val="1100"/>
              <a:buChar char="•"/>
              <a:defRPr sz="1100"/>
            </a:lvl3pPr>
            <a:lvl4pPr marL="1828800" lvl="3" indent="-285750" algn="l">
              <a:lnSpc>
                <a:spcPct val="100000"/>
              </a:lnSpc>
              <a:spcBef>
                <a:spcPts val="400"/>
              </a:spcBef>
              <a:spcAft>
                <a:spcPts val="0"/>
              </a:spcAft>
              <a:buSzPts val="900"/>
              <a:buChar char="•"/>
              <a:defRPr sz="900"/>
            </a:lvl4pPr>
            <a:lvl5pPr marL="2286000" lvl="4" indent="-285750" algn="l">
              <a:lnSpc>
                <a:spcPct val="100000"/>
              </a:lnSpc>
              <a:spcBef>
                <a:spcPts val="400"/>
              </a:spcBef>
              <a:spcAft>
                <a:spcPts val="0"/>
              </a:spcAft>
              <a:buSzPts val="900"/>
              <a:buChar char="•"/>
              <a:defRPr sz="9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7" name="Google Shape;97;p18"/>
          <p:cNvSpPr txBox="1">
            <a:spLocks noGrp="1"/>
          </p:cNvSpPr>
          <p:nvPr>
            <p:ph type="body" idx="3"/>
          </p:nvPr>
        </p:nvSpPr>
        <p:spPr>
          <a:xfrm>
            <a:off x="4629150" y="1211381"/>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800"/>
              </a:spcBef>
              <a:spcAft>
                <a:spcPts val="0"/>
              </a:spcAft>
              <a:buSzPts val="1500"/>
              <a:buNone/>
              <a:defRPr sz="1500" b="1"/>
            </a:lvl1pPr>
            <a:lvl2pPr marL="914400" lvl="1" indent="-228600" algn="l">
              <a:lnSpc>
                <a:spcPct val="100000"/>
              </a:lnSpc>
              <a:spcBef>
                <a:spcPts val="400"/>
              </a:spcBef>
              <a:spcAft>
                <a:spcPts val="0"/>
              </a:spcAft>
              <a:buSzPts val="1500"/>
              <a:buNone/>
              <a:defRPr sz="1500" b="1"/>
            </a:lvl2pPr>
            <a:lvl3pPr marL="1371600" lvl="2" indent="-228600" algn="l">
              <a:lnSpc>
                <a:spcPct val="100000"/>
              </a:lnSpc>
              <a:spcBef>
                <a:spcPts val="400"/>
              </a:spcBef>
              <a:spcAft>
                <a:spcPts val="0"/>
              </a:spcAft>
              <a:buSzPts val="1400"/>
              <a:buNone/>
              <a:defRPr sz="1400" b="1"/>
            </a:lvl3pPr>
            <a:lvl4pPr marL="1828800" lvl="3" indent="-228600" algn="l">
              <a:lnSpc>
                <a:spcPct val="100000"/>
              </a:lnSpc>
              <a:spcBef>
                <a:spcPts val="400"/>
              </a:spcBef>
              <a:spcAft>
                <a:spcPts val="0"/>
              </a:spcAft>
              <a:buSzPts val="1200"/>
              <a:buNone/>
              <a:defRPr sz="1200" b="1"/>
            </a:lvl4pPr>
            <a:lvl5pPr marL="2286000" lvl="4" indent="-228600" algn="l">
              <a:lnSpc>
                <a:spcPct val="10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8" name="Google Shape;98;p18"/>
          <p:cNvSpPr txBox="1">
            <a:spLocks noGrp="1"/>
          </p:cNvSpPr>
          <p:nvPr>
            <p:ph type="body" idx="4"/>
          </p:nvPr>
        </p:nvSpPr>
        <p:spPr>
          <a:xfrm>
            <a:off x="4629150" y="1885877"/>
            <a:ext cx="3887391" cy="2596569"/>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SzPts val="1400"/>
              <a:buChar char="•"/>
              <a:defRPr sz="1400"/>
            </a:lvl1pPr>
            <a:lvl2pPr marL="914400" lvl="1" indent="-304800" algn="l">
              <a:lnSpc>
                <a:spcPct val="100000"/>
              </a:lnSpc>
              <a:spcBef>
                <a:spcPts val="400"/>
              </a:spcBef>
              <a:spcAft>
                <a:spcPts val="0"/>
              </a:spcAft>
              <a:buSzPts val="1200"/>
              <a:buChar char="•"/>
              <a:defRPr sz="1200"/>
            </a:lvl2pPr>
            <a:lvl3pPr marL="1371600" lvl="2" indent="-298450" algn="l">
              <a:lnSpc>
                <a:spcPct val="100000"/>
              </a:lnSpc>
              <a:spcBef>
                <a:spcPts val="400"/>
              </a:spcBef>
              <a:spcAft>
                <a:spcPts val="0"/>
              </a:spcAft>
              <a:buSzPts val="1100"/>
              <a:buChar char="•"/>
              <a:defRPr sz="1100"/>
            </a:lvl3pPr>
            <a:lvl4pPr marL="1828800" lvl="3" indent="-285750" algn="l">
              <a:lnSpc>
                <a:spcPct val="100000"/>
              </a:lnSpc>
              <a:spcBef>
                <a:spcPts val="400"/>
              </a:spcBef>
              <a:spcAft>
                <a:spcPts val="0"/>
              </a:spcAft>
              <a:buSzPts val="900"/>
              <a:buChar char="•"/>
              <a:defRPr sz="900"/>
            </a:lvl4pPr>
            <a:lvl5pPr marL="2286000" lvl="4" indent="-285750" algn="l">
              <a:lnSpc>
                <a:spcPct val="100000"/>
              </a:lnSpc>
              <a:spcBef>
                <a:spcPts val="400"/>
              </a:spcBef>
              <a:spcAft>
                <a:spcPts val="0"/>
              </a:spcAft>
              <a:buSzPts val="900"/>
              <a:buChar char="•"/>
              <a:defRPr sz="9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18"/>
          <p:cNvSpPr txBox="1">
            <a:spLocks noGrp="1"/>
          </p:cNvSpPr>
          <p:nvPr>
            <p:ph type="dt" idx="10"/>
          </p:nvPr>
        </p:nvSpPr>
        <p:spPr>
          <a:xfrm>
            <a:off x="6191250" y="4767263"/>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18"/>
          <p:cNvSpPr txBox="1">
            <a:spLocks noGrp="1"/>
          </p:cNvSpPr>
          <p:nvPr>
            <p:ph type="ftr" idx="11"/>
          </p:nvPr>
        </p:nvSpPr>
        <p:spPr>
          <a:xfrm>
            <a:off x="1406951" y="4767263"/>
            <a:ext cx="4708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18"/>
          <p:cNvSpPr txBox="1">
            <a:spLocks noGrp="1"/>
          </p:cNvSpPr>
          <p:nvPr>
            <p:ph type="sldNum" idx="12"/>
          </p:nvPr>
        </p:nvSpPr>
        <p:spPr>
          <a:xfrm>
            <a:off x="8597245" y="4788473"/>
            <a:ext cx="402996"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‹N°›</a:t>
            </a:fld>
            <a:endParaRPr/>
          </a:p>
        </p:txBody>
      </p:sp>
      <p:pic>
        <p:nvPicPr>
          <p:cNvPr id="102" name="Google Shape;102;p18"/>
          <p:cNvPicPr preferRelativeResize="0"/>
          <p:nvPr/>
        </p:nvPicPr>
        <p:blipFill rotWithShape="1">
          <a:blip r:embed="rId2">
            <a:alphaModFix/>
          </a:blip>
          <a:srcRect/>
          <a:stretch/>
        </p:blipFill>
        <p:spPr>
          <a:xfrm>
            <a:off x="0" y="951015"/>
            <a:ext cx="8791575" cy="571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410066" y="123605"/>
            <a:ext cx="8323868" cy="788648"/>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5" name="Google Shape;105;p19"/>
          <p:cNvSpPr txBox="1">
            <a:spLocks noGrp="1"/>
          </p:cNvSpPr>
          <p:nvPr>
            <p:ph type="dt" idx="10"/>
          </p:nvPr>
        </p:nvSpPr>
        <p:spPr>
          <a:xfrm>
            <a:off x="6191250" y="4767263"/>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19"/>
          <p:cNvSpPr txBox="1">
            <a:spLocks noGrp="1"/>
          </p:cNvSpPr>
          <p:nvPr>
            <p:ph type="ftr" idx="11"/>
          </p:nvPr>
        </p:nvSpPr>
        <p:spPr>
          <a:xfrm>
            <a:off x="1406951" y="4767263"/>
            <a:ext cx="4708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7" name="Google Shape;107;p19"/>
          <p:cNvSpPr txBox="1">
            <a:spLocks noGrp="1"/>
          </p:cNvSpPr>
          <p:nvPr>
            <p:ph type="sldNum" idx="12"/>
          </p:nvPr>
        </p:nvSpPr>
        <p:spPr>
          <a:xfrm>
            <a:off x="8597245" y="4788473"/>
            <a:ext cx="402996"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‹N°›</a:t>
            </a:fld>
            <a:endParaRPr/>
          </a:p>
        </p:txBody>
      </p:sp>
      <p:pic>
        <p:nvPicPr>
          <p:cNvPr id="108" name="Google Shape;108;p19"/>
          <p:cNvPicPr preferRelativeResize="0"/>
          <p:nvPr/>
        </p:nvPicPr>
        <p:blipFill rotWithShape="1">
          <a:blip r:embed="rId2">
            <a:alphaModFix/>
          </a:blip>
          <a:srcRect/>
          <a:stretch/>
        </p:blipFill>
        <p:spPr>
          <a:xfrm>
            <a:off x="0" y="951015"/>
            <a:ext cx="8791575" cy="571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09"/>
        <p:cNvGrpSpPr/>
        <p:nvPr/>
      </p:nvGrpSpPr>
      <p:grpSpPr>
        <a:xfrm>
          <a:off x="0" y="0"/>
          <a:ext cx="0" cy="0"/>
          <a:chOff x="0" y="0"/>
          <a:chExt cx="0" cy="0"/>
        </a:xfrm>
      </p:grpSpPr>
      <p:sp>
        <p:nvSpPr>
          <p:cNvPr id="110" name="Google Shape;110;p20"/>
          <p:cNvSpPr txBox="1">
            <a:spLocks noGrp="1"/>
          </p:cNvSpPr>
          <p:nvPr>
            <p:ph type="dt" idx="10"/>
          </p:nvPr>
        </p:nvSpPr>
        <p:spPr>
          <a:xfrm>
            <a:off x="6191250" y="4767263"/>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0"/>
          <p:cNvSpPr txBox="1">
            <a:spLocks noGrp="1"/>
          </p:cNvSpPr>
          <p:nvPr>
            <p:ph type="ftr" idx="11"/>
          </p:nvPr>
        </p:nvSpPr>
        <p:spPr>
          <a:xfrm>
            <a:off x="1406951" y="4767263"/>
            <a:ext cx="4708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0"/>
          <p:cNvSpPr txBox="1">
            <a:spLocks noGrp="1"/>
          </p:cNvSpPr>
          <p:nvPr>
            <p:ph type="sldNum" idx="12"/>
          </p:nvPr>
        </p:nvSpPr>
        <p:spPr>
          <a:xfrm>
            <a:off x="8597245" y="4788473"/>
            <a:ext cx="402996"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67646" y="342900"/>
            <a:ext cx="3211373"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1"/>
          <p:cNvSpPr txBox="1">
            <a:spLocks noGrp="1"/>
          </p:cNvSpPr>
          <p:nvPr>
            <p:ph type="body" idx="1"/>
          </p:nvPr>
        </p:nvSpPr>
        <p:spPr>
          <a:xfrm>
            <a:off x="3887391" y="740569"/>
            <a:ext cx="4888964" cy="3655219"/>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800"/>
              </a:spcBef>
              <a:spcAft>
                <a:spcPts val="0"/>
              </a:spcAft>
              <a:buSzPts val="1800"/>
              <a:buChar char="•"/>
              <a:defRPr sz="1800"/>
            </a:lvl1pPr>
            <a:lvl2pPr marL="914400" lvl="1" indent="-323850" algn="l">
              <a:lnSpc>
                <a:spcPct val="100000"/>
              </a:lnSpc>
              <a:spcBef>
                <a:spcPts val="400"/>
              </a:spcBef>
              <a:spcAft>
                <a:spcPts val="0"/>
              </a:spcAft>
              <a:buSzPts val="1500"/>
              <a:buChar char="•"/>
              <a:defRPr sz="1500"/>
            </a:lvl2pPr>
            <a:lvl3pPr marL="1371600" lvl="2" indent="-317500" algn="l">
              <a:lnSpc>
                <a:spcPct val="100000"/>
              </a:lnSpc>
              <a:spcBef>
                <a:spcPts val="400"/>
              </a:spcBef>
              <a:spcAft>
                <a:spcPts val="0"/>
              </a:spcAft>
              <a:buSzPts val="1400"/>
              <a:buChar char="•"/>
              <a:defRPr sz="1400"/>
            </a:lvl3pPr>
            <a:lvl4pPr marL="1828800" lvl="3" indent="-304800" algn="l">
              <a:lnSpc>
                <a:spcPct val="100000"/>
              </a:lnSpc>
              <a:spcBef>
                <a:spcPts val="400"/>
              </a:spcBef>
              <a:spcAft>
                <a:spcPts val="0"/>
              </a:spcAft>
              <a:buSzPts val="1200"/>
              <a:buChar char="•"/>
              <a:defRPr sz="1200"/>
            </a:lvl4pPr>
            <a:lvl5pPr marL="2286000" lvl="4" indent="-304800" algn="l">
              <a:lnSpc>
                <a:spcPct val="100000"/>
              </a:lnSpc>
              <a:spcBef>
                <a:spcPts val="400"/>
              </a:spcBef>
              <a:spcAft>
                <a:spcPts val="0"/>
              </a:spcAft>
              <a:buSzPts val="1200"/>
              <a:buChar char="•"/>
              <a:defRPr sz="12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6" name="Google Shape;116;p21"/>
          <p:cNvSpPr txBox="1">
            <a:spLocks noGrp="1"/>
          </p:cNvSpPr>
          <p:nvPr>
            <p:ph type="body" idx="2"/>
          </p:nvPr>
        </p:nvSpPr>
        <p:spPr>
          <a:xfrm>
            <a:off x="367646" y="1795806"/>
            <a:ext cx="3211373" cy="2605935"/>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1200"/>
              <a:buNone/>
              <a:defRPr sz="1200"/>
            </a:lvl1pPr>
            <a:lvl2pPr marL="914400" lvl="1" indent="-228600" algn="l">
              <a:lnSpc>
                <a:spcPct val="100000"/>
              </a:lnSpc>
              <a:spcBef>
                <a:spcPts val="400"/>
              </a:spcBef>
              <a:spcAft>
                <a:spcPts val="0"/>
              </a:spcAft>
              <a:buSzPts val="1100"/>
              <a:buNone/>
              <a:defRPr sz="1100"/>
            </a:lvl2pPr>
            <a:lvl3pPr marL="1371600" lvl="2" indent="-228600" algn="l">
              <a:lnSpc>
                <a:spcPct val="100000"/>
              </a:lnSpc>
              <a:spcBef>
                <a:spcPts val="400"/>
              </a:spcBef>
              <a:spcAft>
                <a:spcPts val="0"/>
              </a:spcAft>
              <a:buSzPts val="900"/>
              <a:buNone/>
              <a:defRPr sz="900"/>
            </a:lvl3pPr>
            <a:lvl4pPr marL="1828800" lvl="3" indent="-228600" algn="l">
              <a:lnSpc>
                <a:spcPct val="100000"/>
              </a:lnSpc>
              <a:spcBef>
                <a:spcPts val="400"/>
              </a:spcBef>
              <a:spcAft>
                <a:spcPts val="0"/>
              </a:spcAft>
              <a:buSzPts val="800"/>
              <a:buNone/>
              <a:defRPr sz="800"/>
            </a:lvl4pPr>
            <a:lvl5pPr marL="2286000" lvl="4" indent="-228600" algn="l">
              <a:lnSpc>
                <a:spcPct val="10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7" name="Google Shape;117;p21"/>
          <p:cNvSpPr txBox="1">
            <a:spLocks noGrp="1"/>
          </p:cNvSpPr>
          <p:nvPr>
            <p:ph type="dt" idx="10"/>
          </p:nvPr>
        </p:nvSpPr>
        <p:spPr>
          <a:xfrm>
            <a:off x="6191250" y="4767263"/>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1"/>
          <p:cNvSpPr txBox="1">
            <a:spLocks noGrp="1"/>
          </p:cNvSpPr>
          <p:nvPr>
            <p:ph type="ftr" idx="11"/>
          </p:nvPr>
        </p:nvSpPr>
        <p:spPr>
          <a:xfrm>
            <a:off x="1406951" y="4767263"/>
            <a:ext cx="4708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9" name="Google Shape;119;p21"/>
          <p:cNvSpPr txBox="1">
            <a:spLocks noGrp="1"/>
          </p:cNvSpPr>
          <p:nvPr>
            <p:ph type="sldNum" idx="12"/>
          </p:nvPr>
        </p:nvSpPr>
        <p:spPr>
          <a:xfrm>
            <a:off x="8597245" y="4788473"/>
            <a:ext cx="402996"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‹N°›</a:t>
            </a:fld>
            <a:endParaRPr/>
          </a:p>
        </p:txBody>
      </p:sp>
      <p:pic>
        <p:nvPicPr>
          <p:cNvPr id="120" name="Google Shape;120;p21"/>
          <p:cNvPicPr preferRelativeResize="0"/>
          <p:nvPr/>
        </p:nvPicPr>
        <p:blipFill rotWithShape="1">
          <a:blip r:embed="rId2">
            <a:alphaModFix/>
          </a:blip>
          <a:srcRect/>
          <a:stretch/>
        </p:blipFill>
        <p:spPr>
          <a:xfrm>
            <a:off x="-5212556" y="1611805"/>
            <a:ext cx="8791575" cy="57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60576" y="342900"/>
            <a:ext cx="3218444"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3" name="Google Shape;123;p22"/>
          <p:cNvSpPr>
            <a:spLocks noGrp="1"/>
          </p:cNvSpPr>
          <p:nvPr>
            <p:ph type="pic" idx="2"/>
          </p:nvPr>
        </p:nvSpPr>
        <p:spPr>
          <a:xfrm>
            <a:off x="3887391" y="740569"/>
            <a:ext cx="4896033" cy="3655219"/>
          </a:xfrm>
          <a:prstGeom prst="rect">
            <a:avLst/>
          </a:prstGeom>
          <a:noFill/>
          <a:ln>
            <a:noFill/>
          </a:ln>
        </p:spPr>
      </p:sp>
      <p:sp>
        <p:nvSpPr>
          <p:cNvPr id="124" name="Google Shape;124;p22"/>
          <p:cNvSpPr txBox="1">
            <a:spLocks noGrp="1"/>
          </p:cNvSpPr>
          <p:nvPr>
            <p:ph type="body" idx="1"/>
          </p:nvPr>
        </p:nvSpPr>
        <p:spPr>
          <a:xfrm>
            <a:off x="360576" y="1795806"/>
            <a:ext cx="3218443" cy="2605935"/>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1200"/>
              <a:buNone/>
              <a:defRPr sz="1200"/>
            </a:lvl1pPr>
            <a:lvl2pPr marL="914400" lvl="1" indent="-228600" algn="l">
              <a:lnSpc>
                <a:spcPct val="100000"/>
              </a:lnSpc>
              <a:spcBef>
                <a:spcPts val="400"/>
              </a:spcBef>
              <a:spcAft>
                <a:spcPts val="0"/>
              </a:spcAft>
              <a:buSzPts val="1100"/>
              <a:buNone/>
              <a:defRPr sz="1100"/>
            </a:lvl2pPr>
            <a:lvl3pPr marL="1371600" lvl="2" indent="-228600" algn="l">
              <a:lnSpc>
                <a:spcPct val="100000"/>
              </a:lnSpc>
              <a:spcBef>
                <a:spcPts val="400"/>
              </a:spcBef>
              <a:spcAft>
                <a:spcPts val="0"/>
              </a:spcAft>
              <a:buSzPts val="900"/>
              <a:buNone/>
              <a:defRPr sz="900"/>
            </a:lvl3pPr>
            <a:lvl4pPr marL="1828800" lvl="3" indent="-228600" algn="l">
              <a:lnSpc>
                <a:spcPct val="100000"/>
              </a:lnSpc>
              <a:spcBef>
                <a:spcPts val="400"/>
              </a:spcBef>
              <a:spcAft>
                <a:spcPts val="0"/>
              </a:spcAft>
              <a:buSzPts val="800"/>
              <a:buNone/>
              <a:defRPr sz="800"/>
            </a:lvl4pPr>
            <a:lvl5pPr marL="2286000" lvl="4" indent="-228600" algn="l">
              <a:lnSpc>
                <a:spcPct val="10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5" name="Google Shape;125;p22"/>
          <p:cNvSpPr txBox="1">
            <a:spLocks noGrp="1"/>
          </p:cNvSpPr>
          <p:nvPr>
            <p:ph type="dt" idx="10"/>
          </p:nvPr>
        </p:nvSpPr>
        <p:spPr>
          <a:xfrm>
            <a:off x="6191250" y="4767263"/>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 name="Google Shape;126;p22"/>
          <p:cNvSpPr txBox="1">
            <a:spLocks noGrp="1"/>
          </p:cNvSpPr>
          <p:nvPr>
            <p:ph type="ftr" idx="11"/>
          </p:nvPr>
        </p:nvSpPr>
        <p:spPr>
          <a:xfrm>
            <a:off x="1406951" y="4767263"/>
            <a:ext cx="4708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7" name="Google Shape;127;p22"/>
          <p:cNvSpPr txBox="1">
            <a:spLocks noGrp="1"/>
          </p:cNvSpPr>
          <p:nvPr>
            <p:ph type="sldNum" idx="12"/>
          </p:nvPr>
        </p:nvSpPr>
        <p:spPr>
          <a:xfrm>
            <a:off x="8597245" y="4788473"/>
            <a:ext cx="402996"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‹N°›</a:t>
            </a:fld>
            <a:endParaRPr/>
          </a:p>
        </p:txBody>
      </p:sp>
      <p:pic>
        <p:nvPicPr>
          <p:cNvPr id="128" name="Google Shape;128;p22"/>
          <p:cNvPicPr preferRelativeResize="0"/>
          <p:nvPr/>
        </p:nvPicPr>
        <p:blipFill rotWithShape="1">
          <a:blip r:embed="rId2">
            <a:alphaModFix/>
          </a:blip>
          <a:srcRect/>
          <a:stretch/>
        </p:blipFill>
        <p:spPr>
          <a:xfrm>
            <a:off x="-5212556" y="1611805"/>
            <a:ext cx="8791575" cy="571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410066" y="123605"/>
            <a:ext cx="8323868" cy="788648"/>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1" name="Google Shape;131;p23"/>
          <p:cNvSpPr txBox="1">
            <a:spLocks noGrp="1"/>
          </p:cNvSpPr>
          <p:nvPr>
            <p:ph type="body" idx="1"/>
          </p:nvPr>
        </p:nvSpPr>
        <p:spPr>
          <a:xfrm rot="5400000">
            <a:off x="2974623" y="-1263657"/>
            <a:ext cx="3194754" cy="8323868"/>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SzPts val="1400"/>
              <a:buChar char="•"/>
              <a:defRPr/>
            </a:lvl1pPr>
            <a:lvl2pPr marL="914400" lvl="1" indent="-317500" algn="l">
              <a:lnSpc>
                <a:spcPct val="100000"/>
              </a:lnSpc>
              <a:spcBef>
                <a:spcPts val="400"/>
              </a:spcBef>
              <a:spcAft>
                <a:spcPts val="0"/>
              </a:spcAft>
              <a:buSzPts val="1400"/>
              <a:buChar char="•"/>
              <a:defRPr/>
            </a:lvl2pPr>
            <a:lvl3pPr marL="1371600" lvl="2" indent="-317500" algn="l">
              <a:lnSpc>
                <a:spcPct val="100000"/>
              </a:lnSpc>
              <a:spcBef>
                <a:spcPts val="400"/>
              </a:spcBef>
              <a:spcAft>
                <a:spcPts val="0"/>
              </a:spcAft>
              <a:buSzPts val="14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23"/>
          <p:cNvSpPr txBox="1">
            <a:spLocks noGrp="1"/>
          </p:cNvSpPr>
          <p:nvPr>
            <p:ph type="dt" idx="10"/>
          </p:nvPr>
        </p:nvSpPr>
        <p:spPr>
          <a:xfrm>
            <a:off x="6191250" y="4767263"/>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3" name="Google Shape;133;p23"/>
          <p:cNvSpPr txBox="1">
            <a:spLocks noGrp="1"/>
          </p:cNvSpPr>
          <p:nvPr>
            <p:ph type="ftr" idx="11"/>
          </p:nvPr>
        </p:nvSpPr>
        <p:spPr>
          <a:xfrm>
            <a:off x="1406951" y="4767263"/>
            <a:ext cx="4708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4" name="Google Shape;134;p23"/>
          <p:cNvSpPr txBox="1">
            <a:spLocks noGrp="1"/>
          </p:cNvSpPr>
          <p:nvPr>
            <p:ph type="sldNum" idx="12"/>
          </p:nvPr>
        </p:nvSpPr>
        <p:spPr>
          <a:xfrm>
            <a:off x="8597245" y="4788473"/>
            <a:ext cx="402996"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‹N°›</a:t>
            </a:fld>
            <a:endParaRPr/>
          </a:p>
        </p:txBody>
      </p:sp>
      <p:pic>
        <p:nvPicPr>
          <p:cNvPr id="135" name="Google Shape;135;p23"/>
          <p:cNvPicPr preferRelativeResize="0"/>
          <p:nvPr/>
        </p:nvPicPr>
        <p:blipFill rotWithShape="1">
          <a:blip r:embed="rId2">
            <a:alphaModFix/>
          </a:blip>
          <a:srcRect/>
          <a:stretch/>
        </p:blipFill>
        <p:spPr>
          <a:xfrm>
            <a:off x="0" y="951015"/>
            <a:ext cx="8791575" cy="571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8" name="Google Shape;138;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100000"/>
              </a:lnSpc>
              <a:spcBef>
                <a:spcPts val="800"/>
              </a:spcBef>
              <a:spcAft>
                <a:spcPts val="0"/>
              </a:spcAft>
              <a:buSzPts val="1400"/>
              <a:buChar char="•"/>
              <a:defRPr/>
            </a:lvl1pPr>
            <a:lvl2pPr marL="914400" lvl="1" indent="-317500" algn="l">
              <a:lnSpc>
                <a:spcPct val="100000"/>
              </a:lnSpc>
              <a:spcBef>
                <a:spcPts val="400"/>
              </a:spcBef>
              <a:spcAft>
                <a:spcPts val="0"/>
              </a:spcAft>
              <a:buSzPts val="1400"/>
              <a:buChar char="•"/>
              <a:defRPr/>
            </a:lvl2pPr>
            <a:lvl3pPr marL="1371600" lvl="2" indent="-317500" algn="l">
              <a:lnSpc>
                <a:spcPct val="100000"/>
              </a:lnSpc>
              <a:spcBef>
                <a:spcPts val="400"/>
              </a:spcBef>
              <a:spcAft>
                <a:spcPts val="0"/>
              </a:spcAft>
              <a:buSzPts val="14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9" name="Google Shape;139;p24"/>
          <p:cNvSpPr txBox="1">
            <a:spLocks noGrp="1"/>
          </p:cNvSpPr>
          <p:nvPr>
            <p:ph type="dt" idx="10"/>
          </p:nvPr>
        </p:nvSpPr>
        <p:spPr>
          <a:xfrm>
            <a:off x="6191250" y="4767263"/>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0" name="Google Shape;140;p24"/>
          <p:cNvSpPr txBox="1">
            <a:spLocks noGrp="1"/>
          </p:cNvSpPr>
          <p:nvPr>
            <p:ph type="ftr" idx="11"/>
          </p:nvPr>
        </p:nvSpPr>
        <p:spPr>
          <a:xfrm>
            <a:off x="1406951" y="4767263"/>
            <a:ext cx="4708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1" name="Google Shape;141;p24"/>
          <p:cNvSpPr txBox="1">
            <a:spLocks noGrp="1"/>
          </p:cNvSpPr>
          <p:nvPr>
            <p:ph type="sldNum" idx="12"/>
          </p:nvPr>
        </p:nvSpPr>
        <p:spPr>
          <a:xfrm>
            <a:off x="8597245" y="4788473"/>
            <a:ext cx="402996"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13">
            <a:alphaModFix/>
          </a:blip>
          <a:srcRect/>
          <a:stretch/>
        </p:blipFill>
        <p:spPr>
          <a:xfrm>
            <a:off x="0" y="4667250"/>
            <a:ext cx="8929688" cy="476250"/>
          </a:xfrm>
          <a:prstGeom prst="rect">
            <a:avLst/>
          </a:prstGeom>
          <a:noFill/>
          <a:ln>
            <a:noFill/>
          </a:ln>
        </p:spPr>
      </p:pic>
      <p:pic>
        <p:nvPicPr>
          <p:cNvPr id="52" name="Google Shape;52;p13"/>
          <p:cNvPicPr preferRelativeResize="0"/>
          <p:nvPr/>
        </p:nvPicPr>
        <p:blipFill rotWithShape="1">
          <a:blip r:embed="rId14">
            <a:alphaModFix/>
          </a:blip>
          <a:srcRect/>
          <a:stretch/>
        </p:blipFill>
        <p:spPr>
          <a:xfrm>
            <a:off x="8248650" y="4610100"/>
            <a:ext cx="895350" cy="533400"/>
          </a:xfrm>
          <a:prstGeom prst="rect">
            <a:avLst/>
          </a:prstGeom>
          <a:noFill/>
          <a:ln>
            <a:noFill/>
          </a:ln>
        </p:spPr>
      </p:pic>
      <p:sp>
        <p:nvSpPr>
          <p:cNvPr id="53" name="Google Shape;53;p13"/>
          <p:cNvSpPr txBox="1">
            <a:spLocks noGrp="1"/>
          </p:cNvSpPr>
          <p:nvPr>
            <p:ph type="title"/>
          </p:nvPr>
        </p:nvSpPr>
        <p:spPr>
          <a:xfrm>
            <a:off x="410066" y="123605"/>
            <a:ext cx="8323868" cy="788648"/>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2"/>
              </a:buClr>
              <a:buSzPts val="2400"/>
              <a:buFont typeface="Arial"/>
              <a:buNone/>
              <a:defRPr sz="2400" b="1" i="0" u="none" strike="noStrike" cap="none">
                <a:solidFill>
                  <a:schemeClr val="dk2"/>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4" name="Google Shape;54;p13"/>
          <p:cNvSpPr txBox="1">
            <a:spLocks noGrp="1"/>
          </p:cNvSpPr>
          <p:nvPr>
            <p:ph type="body" idx="1"/>
          </p:nvPr>
        </p:nvSpPr>
        <p:spPr>
          <a:xfrm>
            <a:off x="410066" y="1300900"/>
            <a:ext cx="8323868" cy="3194754"/>
          </a:xfrm>
          <a:prstGeom prst="rect">
            <a:avLst/>
          </a:prstGeom>
          <a:noFill/>
          <a:ln>
            <a:noFill/>
          </a:ln>
        </p:spPr>
        <p:txBody>
          <a:bodyPr spcFirstLastPara="1" wrap="square" lIns="68575" tIns="34275" rIns="68575" bIns="34275" anchor="t" anchorCtr="0">
            <a:normAutofit/>
          </a:bodyPr>
          <a:lstStyle>
            <a:lvl1pPr marL="457200" marR="0" lvl="0" indent="-317500" algn="l" rtl="0">
              <a:lnSpc>
                <a:spcPct val="100000"/>
              </a:lnSpc>
              <a:spcBef>
                <a:spcPts val="800"/>
              </a:spcBef>
              <a:spcAft>
                <a:spcPts val="0"/>
              </a:spcAft>
              <a:buClr>
                <a:schemeClr val="accent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00000"/>
              </a:lnSpc>
              <a:spcBef>
                <a:spcPts val="400"/>
              </a:spcBef>
              <a:spcAft>
                <a:spcPts val="0"/>
              </a:spcAft>
              <a:buClr>
                <a:schemeClr val="accent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298450" algn="l" rtl="0">
              <a:lnSpc>
                <a:spcPct val="100000"/>
              </a:lnSpc>
              <a:spcBef>
                <a:spcPts val="400"/>
              </a:spcBef>
              <a:spcAft>
                <a:spcPts val="0"/>
              </a:spcAft>
              <a:buClr>
                <a:schemeClr val="accent2"/>
              </a:buClr>
              <a:buSzPts val="1100"/>
              <a:buFont typeface="Arial"/>
              <a:buChar char="•"/>
              <a:defRPr sz="1100" b="0" i="0" u="none" strike="noStrike" cap="none">
                <a:solidFill>
                  <a:schemeClr val="dk2"/>
                </a:solidFill>
                <a:latin typeface="Arial"/>
                <a:ea typeface="Arial"/>
                <a:cs typeface="Arial"/>
                <a:sym typeface="Arial"/>
              </a:defRPr>
            </a:lvl3pPr>
            <a:lvl4pPr marL="1828800" marR="0" lvl="3" indent="-285750" algn="l" rtl="0">
              <a:lnSpc>
                <a:spcPct val="100000"/>
              </a:lnSpc>
              <a:spcBef>
                <a:spcPts val="400"/>
              </a:spcBef>
              <a:spcAft>
                <a:spcPts val="0"/>
              </a:spcAft>
              <a:buClr>
                <a:schemeClr val="accent2"/>
              </a:buClr>
              <a:buSzPts val="900"/>
              <a:buFont typeface="Arial"/>
              <a:buChar char="•"/>
              <a:defRPr sz="900" b="0" i="0" u="none" strike="noStrike" cap="none">
                <a:solidFill>
                  <a:schemeClr val="dk2"/>
                </a:solidFill>
                <a:latin typeface="Arial"/>
                <a:ea typeface="Arial"/>
                <a:cs typeface="Arial"/>
                <a:sym typeface="Arial"/>
              </a:defRPr>
            </a:lvl4pPr>
            <a:lvl5pPr marL="2286000" marR="0" lvl="4" indent="-285750" algn="l" rtl="0">
              <a:lnSpc>
                <a:spcPct val="100000"/>
              </a:lnSpc>
              <a:spcBef>
                <a:spcPts val="400"/>
              </a:spcBef>
              <a:spcAft>
                <a:spcPts val="0"/>
              </a:spcAft>
              <a:buClr>
                <a:schemeClr val="accent2"/>
              </a:buClr>
              <a:buSzPts val="900"/>
              <a:buFont typeface="Arial"/>
              <a:buChar char="•"/>
              <a:defRPr sz="9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dt" idx="10"/>
          </p:nvPr>
        </p:nvSpPr>
        <p:spPr>
          <a:xfrm>
            <a:off x="6191250" y="4767263"/>
            <a:ext cx="2057400" cy="273844"/>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0" i="0" u="none" strike="noStrike" cap="none">
                <a:solidFill>
                  <a:srgbClr val="CAEAC6"/>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6" name="Google Shape;56;p13"/>
          <p:cNvSpPr txBox="1">
            <a:spLocks noGrp="1"/>
          </p:cNvSpPr>
          <p:nvPr>
            <p:ph type="ftr" idx="11"/>
          </p:nvPr>
        </p:nvSpPr>
        <p:spPr>
          <a:xfrm>
            <a:off x="1406951" y="4767263"/>
            <a:ext cx="47081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rgbClr val="CAEAC6"/>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7" name="Google Shape;57;p13"/>
          <p:cNvSpPr txBox="1">
            <a:spLocks noGrp="1"/>
          </p:cNvSpPr>
          <p:nvPr>
            <p:ph type="sldNum" idx="12"/>
          </p:nvPr>
        </p:nvSpPr>
        <p:spPr>
          <a:xfrm>
            <a:off x="8597245" y="4788473"/>
            <a:ext cx="402996" cy="273844"/>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800" b="1" i="0" u="none" strike="noStrike" cap="none">
                <a:solidFill>
                  <a:schemeClr val="dk2"/>
                </a:solidFill>
                <a:latin typeface="Arial"/>
                <a:ea typeface="Arial"/>
                <a:cs typeface="Arial"/>
                <a:sym typeface="Arial"/>
              </a:defRPr>
            </a:lvl1pPr>
            <a:lvl2pPr marL="0" marR="0" lvl="1" indent="0" algn="ctr" rtl="0">
              <a:spcBef>
                <a:spcPts val="0"/>
              </a:spcBef>
              <a:buNone/>
              <a:defRPr sz="800" b="1" i="0" u="none" strike="noStrike" cap="none">
                <a:solidFill>
                  <a:schemeClr val="dk2"/>
                </a:solidFill>
                <a:latin typeface="Arial"/>
                <a:ea typeface="Arial"/>
                <a:cs typeface="Arial"/>
                <a:sym typeface="Arial"/>
              </a:defRPr>
            </a:lvl2pPr>
            <a:lvl3pPr marL="0" marR="0" lvl="2" indent="0" algn="ctr" rtl="0">
              <a:spcBef>
                <a:spcPts val="0"/>
              </a:spcBef>
              <a:buNone/>
              <a:defRPr sz="800" b="1" i="0" u="none" strike="noStrike" cap="none">
                <a:solidFill>
                  <a:schemeClr val="dk2"/>
                </a:solidFill>
                <a:latin typeface="Arial"/>
                <a:ea typeface="Arial"/>
                <a:cs typeface="Arial"/>
                <a:sym typeface="Arial"/>
              </a:defRPr>
            </a:lvl3pPr>
            <a:lvl4pPr marL="0" marR="0" lvl="3" indent="0" algn="ctr" rtl="0">
              <a:spcBef>
                <a:spcPts val="0"/>
              </a:spcBef>
              <a:buNone/>
              <a:defRPr sz="800" b="1" i="0" u="none" strike="noStrike" cap="none">
                <a:solidFill>
                  <a:schemeClr val="dk2"/>
                </a:solidFill>
                <a:latin typeface="Arial"/>
                <a:ea typeface="Arial"/>
                <a:cs typeface="Arial"/>
                <a:sym typeface="Arial"/>
              </a:defRPr>
            </a:lvl4pPr>
            <a:lvl5pPr marL="0" marR="0" lvl="4" indent="0" algn="ctr" rtl="0">
              <a:spcBef>
                <a:spcPts val="0"/>
              </a:spcBef>
              <a:buNone/>
              <a:defRPr sz="800" b="1" i="0" u="none" strike="noStrike" cap="none">
                <a:solidFill>
                  <a:schemeClr val="dk2"/>
                </a:solidFill>
                <a:latin typeface="Arial"/>
                <a:ea typeface="Arial"/>
                <a:cs typeface="Arial"/>
                <a:sym typeface="Arial"/>
              </a:defRPr>
            </a:lvl5pPr>
            <a:lvl6pPr marL="0" marR="0" lvl="5" indent="0" algn="ctr" rtl="0">
              <a:spcBef>
                <a:spcPts val="0"/>
              </a:spcBef>
              <a:buNone/>
              <a:defRPr sz="800" b="1" i="0" u="none" strike="noStrike" cap="none">
                <a:solidFill>
                  <a:schemeClr val="dk2"/>
                </a:solidFill>
                <a:latin typeface="Arial"/>
                <a:ea typeface="Arial"/>
                <a:cs typeface="Arial"/>
                <a:sym typeface="Arial"/>
              </a:defRPr>
            </a:lvl6pPr>
            <a:lvl7pPr marL="0" marR="0" lvl="6" indent="0" algn="ctr" rtl="0">
              <a:spcBef>
                <a:spcPts val="0"/>
              </a:spcBef>
              <a:buNone/>
              <a:defRPr sz="800" b="1" i="0" u="none" strike="noStrike" cap="none">
                <a:solidFill>
                  <a:schemeClr val="dk2"/>
                </a:solidFill>
                <a:latin typeface="Arial"/>
                <a:ea typeface="Arial"/>
                <a:cs typeface="Arial"/>
                <a:sym typeface="Arial"/>
              </a:defRPr>
            </a:lvl7pPr>
            <a:lvl8pPr marL="0" marR="0" lvl="7" indent="0" algn="ctr" rtl="0">
              <a:spcBef>
                <a:spcPts val="0"/>
              </a:spcBef>
              <a:buNone/>
              <a:defRPr sz="800" b="1" i="0" u="none" strike="noStrike" cap="none">
                <a:solidFill>
                  <a:schemeClr val="dk2"/>
                </a:solidFill>
                <a:latin typeface="Arial"/>
                <a:ea typeface="Arial"/>
                <a:cs typeface="Arial"/>
                <a:sym typeface="Arial"/>
              </a:defRPr>
            </a:lvl8pPr>
            <a:lvl9pPr marL="0" marR="0" lvl="8" indent="0" algn="ctr" rtl="0">
              <a:spcBef>
                <a:spcPts val="0"/>
              </a:spcBef>
              <a:buNone/>
              <a:defRPr sz="800" b="1"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‹N°›</a:t>
            </a:fld>
            <a:endParaRPr/>
          </a:p>
        </p:txBody>
      </p:sp>
      <p:pic>
        <p:nvPicPr>
          <p:cNvPr id="58" name="Google Shape;58;p13"/>
          <p:cNvPicPr preferRelativeResize="0"/>
          <p:nvPr/>
        </p:nvPicPr>
        <p:blipFill rotWithShape="1">
          <a:blip r:embed="rId15">
            <a:alphaModFix/>
          </a:blip>
          <a:srcRect/>
          <a:stretch/>
        </p:blipFill>
        <p:spPr>
          <a:xfrm>
            <a:off x="0" y="-4405"/>
            <a:ext cx="9144000" cy="83820"/>
          </a:xfrm>
          <a:prstGeom prst="rect">
            <a:avLst/>
          </a:prstGeom>
          <a:noFill/>
          <a:ln>
            <a:noFill/>
          </a:ln>
        </p:spPr>
      </p:pic>
      <p:pic>
        <p:nvPicPr>
          <p:cNvPr id="59" name="Google Shape;59;p13"/>
          <p:cNvPicPr preferRelativeResize="0"/>
          <p:nvPr/>
        </p:nvPicPr>
        <p:blipFill rotWithShape="1">
          <a:blip r:embed="rId16">
            <a:alphaModFix/>
          </a:blip>
          <a:srcRect/>
          <a:stretch/>
        </p:blipFill>
        <p:spPr>
          <a:xfrm>
            <a:off x="295030" y="4781403"/>
            <a:ext cx="876300" cy="2476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protect-pcp.eu/relevant-resource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ctrTitle"/>
          </p:nvPr>
        </p:nvSpPr>
        <p:spPr>
          <a:xfrm>
            <a:off x="218553" y="1533330"/>
            <a:ext cx="5548344" cy="1911658"/>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6"/>
              </a:buClr>
              <a:buSzPts val="2600"/>
              <a:buFont typeface="Arial"/>
              <a:buNone/>
            </a:pPr>
            <a:r>
              <a:rPr lang="en" dirty="0">
                <a:solidFill>
                  <a:schemeClr val="bg2"/>
                </a:solidFill>
              </a:rPr>
              <a:t>Pre-commercial procurement supporting the uptake of EO services: </a:t>
            </a:r>
            <a:r>
              <a:rPr lang="en" dirty="0">
                <a:solidFill>
                  <a:schemeClr val="accent2"/>
                </a:solidFill>
              </a:rPr>
              <a:t>the case of PROTECT</a:t>
            </a:r>
            <a:endParaRPr dirty="0">
              <a:solidFill>
                <a:schemeClr val="accent2"/>
              </a:solidFill>
            </a:endParaRPr>
          </a:p>
        </p:txBody>
      </p:sp>
      <p:sp>
        <p:nvSpPr>
          <p:cNvPr id="147" name="Google Shape;147;p25"/>
          <p:cNvSpPr txBox="1">
            <a:spLocks noGrp="1"/>
          </p:cNvSpPr>
          <p:nvPr>
            <p:ph type="body" idx="2"/>
          </p:nvPr>
        </p:nvSpPr>
        <p:spPr>
          <a:xfrm>
            <a:off x="218553" y="4365864"/>
            <a:ext cx="3400721" cy="339328"/>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200"/>
              <a:buNone/>
            </a:pPr>
            <a:r>
              <a:rPr lang="en" dirty="0">
                <a:solidFill>
                  <a:schemeClr val="accent1"/>
                </a:solidFill>
              </a:rPr>
              <a:t>S</a:t>
            </a:r>
            <a:r>
              <a:rPr lang="en-GB" dirty="0">
                <a:solidFill>
                  <a:schemeClr val="accent1"/>
                </a:solidFill>
              </a:rPr>
              <a:t>t</a:t>
            </a:r>
            <a:r>
              <a:rPr lang="en" dirty="0">
                <a:solidFill>
                  <a:schemeClr val="accent1"/>
                </a:solidFill>
              </a:rPr>
              <a:t>efka D</a:t>
            </a:r>
            <a:r>
              <a:rPr lang="en-GB" dirty="0">
                <a:solidFill>
                  <a:schemeClr val="accent1"/>
                </a:solidFill>
              </a:rPr>
              <a:t>o</a:t>
            </a:r>
            <a:r>
              <a:rPr lang="en" dirty="0">
                <a:solidFill>
                  <a:schemeClr val="accent1"/>
                </a:solidFill>
              </a:rPr>
              <a:t>muzova</a:t>
            </a:r>
          </a:p>
          <a:p>
            <a:pPr marL="0" lvl="0" indent="0" algn="l" rtl="0">
              <a:lnSpc>
                <a:spcPct val="100000"/>
              </a:lnSpc>
              <a:spcBef>
                <a:spcPts val="0"/>
              </a:spcBef>
              <a:spcAft>
                <a:spcPts val="0"/>
              </a:spcAft>
              <a:buSzPts val="1200"/>
              <a:buNone/>
            </a:pPr>
            <a:r>
              <a:rPr lang="en" dirty="0">
                <a:solidFill>
                  <a:schemeClr val="accent1"/>
                </a:solidFill>
              </a:rPr>
              <a:t>EIT Climate-KIC</a:t>
            </a:r>
            <a:endParaRPr dirty="0">
              <a:solidFill>
                <a:schemeClr val="accent1"/>
              </a:solidFill>
            </a:endParaRPr>
          </a:p>
        </p:txBody>
      </p:sp>
      <p:sp>
        <p:nvSpPr>
          <p:cNvPr id="2" name="Google Shape;147;p25">
            <a:extLst>
              <a:ext uri="{FF2B5EF4-FFF2-40B4-BE49-F238E27FC236}">
                <a16:creationId xmlns:a16="http://schemas.microsoft.com/office/drawing/2014/main" id="{A4C4F267-18DD-262D-EC95-A5D199FF7608}"/>
              </a:ext>
            </a:extLst>
          </p:cNvPr>
          <p:cNvSpPr txBox="1">
            <a:spLocks/>
          </p:cNvSpPr>
          <p:nvPr/>
        </p:nvSpPr>
        <p:spPr>
          <a:xfrm>
            <a:off x="218554" y="3524571"/>
            <a:ext cx="3400721" cy="76171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800"/>
              </a:spcBef>
              <a:spcAft>
                <a:spcPts val="0"/>
              </a:spcAft>
              <a:buClr>
                <a:schemeClr val="accent2"/>
              </a:buClr>
              <a:buSzPts val="1200"/>
              <a:buFont typeface="Arial"/>
              <a:buNone/>
              <a:defRPr sz="1200" b="1" i="0" u="none" strike="noStrike" cap="none">
                <a:solidFill>
                  <a:schemeClr val="accent2"/>
                </a:solidFill>
                <a:latin typeface="Arial"/>
                <a:ea typeface="Arial"/>
                <a:cs typeface="Arial"/>
                <a:sym typeface="Arial"/>
              </a:defRPr>
            </a:lvl1pPr>
            <a:lvl2pPr marL="914400" marR="0" lvl="1" indent="-228600" algn="l" rtl="0">
              <a:lnSpc>
                <a:spcPct val="100000"/>
              </a:lnSpc>
              <a:spcBef>
                <a:spcPts val="400"/>
              </a:spcBef>
              <a:spcAft>
                <a:spcPts val="0"/>
              </a:spcAft>
              <a:buClr>
                <a:schemeClr val="accent2"/>
              </a:buClr>
              <a:buSzPts val="1200"/>
              <a:buFont typeface="Arial"/>
              <a:buNone/>
              <a:defRPr sz="1200" b="1" i="0" u="none" strike="noStrike" cap="none">
                <a:solidFill>
                  <a:schemeClr val="accent2"/>
                </a:solidFill>
                <a:latin typeface="Arial"/>
                <a:ea typeface="Arial"/>
                <a:cs typeface="Arial"/>
                <a:sym typeface="Arial"/>
              </a:defRPr>
            </a:lvl2pPr>
            <a:lvl3pPr marL="1371600" marR="0" lvl="2" indent="-228600" algn="l" rtl="0">
              <a:lnSpc>
                <a:spcPct val="100000"/>
              </a:lnSpc>
              <a:spcBef>
                <a:spcPts val="400"/>
              </a:spcBef>
              <a:spcAft>
                <a:spcPts val="0"/>
              </a:spcAft>
              <a:buClr>
                <a:schemeClr val="accent2"/>
              </a:buClr>
              <a:buSzPts val="1200"/>
              <a:buFont typeface="Arial"/>
              <a:buNone/>
              <a:defRPr sz="1200" b="1" i="0" u="none" strike="noStrike" cap="none">
                <a:solidFill>
                  <a:schemeClr val="accent2"/>
                </a:solidFill>
                <a:latin typeface="Arial"/>
                <a:ea typeface="Arial"/>
                <a:cs typeface="Arial"/>
                <a:sym typeface="Arial"/>
              </a:defRPr>
            </a:lvl3pPr>
            <a:lvl4pPr marL="1828800" marR="0" lvl="3" indent="-228600" algn="l" rtl="0">
              <a:lnSpc>
                <a:spcPct val="100000"/>
              </a:lnSpc>
              <a:spcBef>
                <a:spcPts val="400"/>
              </a:spcBef>
              <a:spcAft>
                <a:spcPts val="0"/>
              </a:spcAft>
              <a:buClr>
                <a:schemeClr val="accent2"/>
              </a:buClr>
              <a:buSzPts val="1200"/>
              <a:buFont typeface="Arial"/>
              <a:buNone/>
              <a:defRPr sz="1200" b="1" i="0" u="none" strike="noStrike" cap="none">
                <a:solidFill>
                  <a:schemeClr val="accent2"/>
                </a:solidFill>
                <a:latin typeface="Arial"/>
                <a:ea typeface="Arial"/>
                <a:cs typeface="Arial"/>
                <a:sym typeface="Arial"/>
              </a:defRPr>
            </a:lvl4pPr>
            <a:lvl5pPr marL="2286000" marR="0" lvl="4" indent="-228600" algn="l" rtl="0">
              <a:lnSpc>
                <a:spcPct val="100000"/>
              </a:lnSpc>
              <a:spcBef>
                <a:spcPts val="400"/>
              </a:spcBef>
              <a:spcAft>
                <a:spcPts val="0"/>
              </a:spcAft>
              <a:buClr>
                <a:schemeClr val="accent2"/>
              </a:buClr>
              <a:buSzPts val="1200"/>
              <a:buFont typeface="Arial"/>
              <a:buNone/>
              <a:defRPr sz="1200" b="1" i="0" u="none" strike="noStrike" cap="none">
                <a:solidFill>
                  <a:schemeClr val="accent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0" indent="0">
              <a:spcBef>
                <a:spcPts val="0"/>
              </a:spcBef>
            </a:pPr>
            <a:endParaRPr lang="en-GB" dirty="0"/>
          </a:p>
          <a:p>
            <a:pPr marL="0" indent="0">
              <a:spcBef>
                <a:spcPts val="0"/>
              </a:spcBef>
            </a:pPr>
            <a:r>
              <a:rPr lang="en-GB" dirty="0"/>
              <a:t>EURISY Member’s Day</a:t>
            </a:r>
          </a:p>
          <a:p>
            <a:pPr marL="0" indent="0">
              <a:spcBef>
                <a:spcPts val="0"/>
              </a:spcBef>
            </a:pPr>
            <a:r>
              <a:rPr lang="en-GB" dirty="0"/>
              <a:t>12</a:t>
            </a:r>
            <a:r>
              <a:rPr lang="en-GB" baseline="30000" dirty="0"/>
              <a:t>th</a:t>
            </a:r>
            <a:r>
              <a:rPr lang="en-GB" dirty="0"/>
              <a:t> December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410066" y="123605"/>
            <a:ext cx="8323868" cy="788648"/>
          </a:xfrm>
          <a:prstGeom prst="rect">
            <a:avLst/>
          </a:prstGeom>
          <a:noFill/>
          <a:ln>
            <a:noFill/>
          </a:ln>
        </p:spPr>
        <p:txBody>
          <a:bodyPr spcFirstLastPara="1" wrap="square" lIns="68575" tIns="34275" rIns="68575" bIns="34275" anchor="ctr" anchorCtr="0">
            <a:normAutofit/>
          </a:bodyPr>
          <a:lstStyle/>
          <a:p>
            <a:pPr>
              <a:buSzPts val="2400"/>
            </a:pPr>
            <a:r>
              <a:rPr lang="en-US" dirty="0"/>
              <a:t>What have we produced to help public procurers (and not only):</a:t>
            </a:r>
            <a:endParaRPr dirty="0"/>
          </a:p>
        </p:txBody>
      </p:sp>
      <p:sp>
        <p:nvSpPr>
          <p:cNvPr id="163" name="Google Shape;163;p27"/>
          <p:cNvSpPr txBox="1">
            <a:spLocks noGrp="1"/>
          </p:cNvSpPr>
          <p:nvPr>
            <p:ph type="body" idx="1"/>
          </p:nvPr>
        </p:nvSpPr>
        <p:spPr>
          <a:xfrm>
            <a:off x="410066" y="1300900"/>
            <a:ext cx="8323867" cy="3194260"/>
          </a:xfrm>
          <a:prstGeom prst="rect">
            <a:avLst/>
          </a:prstGeom>
          <a:noFill/>
          <a:ln>
            <a:noFill/>
          </a:ln>
        </p:spPr>
        <p:txBody>
          <a:bodyPr spcFirstLastPara="1" wrap="square" lIns="68575" tIns="34275" rIns="68575" bIns="34275" anchor="t" anchorCtr="0">
            <a:normAutofit/>
          </a:bodyPr>
          <a:lstStyle/>
          <a:p>
            <a:pPr marL="285750" indent="-285750">
              <a:spcBef>
                <a:spcPts val="0"/>
              </a:spcBef>
            </a:pPr>
            <a:r>
              <a:rPr lang="en-US" b="1" dirty="0"/>
              <a:t>The PROTECT taxonomy of climate services</a:t>
            </a:r>
          </a:p>
          <a:p>
            <a:pPr marL="285750" indent="-285750">
              <a:spcBef>
                <a:spcPts val="0"/>
              </a:spcBef>
            </a:pPr>
            <a:r>
              <a:rPr lang="en-US" b="1" dirty="0"/>
              <a:t>Analysis on the Market of CS/EO services in the 5 PROTECT domains</a:t>
            </a:r>
          </a:p>
          <a:p>
            <a:pPr marL="285750" indent="-285750">
              <a:spcBef>
                <a:spcPts val="0"/>
              </a:spcBef>
            </a:pPr>
            <a:r>
              <a:rPr lang="en-US" b="1" dirty="0"/>
              <a:t>Analysis of the perceived climate adaptation risks around Europe (per region)</a:t>
            </a:r>
          </a:p>
          <a:p>
            <a:pPr marL="285750" indent="-285750">
              <a:spcBef>
                <a:spcPts val="0"/>
              </a:spcBef>
            </a:pPr>
            <a:r>
              <a:rPr lang="en-US" b="1" dirty="0"/>
              <a:t>Analysis of national legal frameworks </a:t>
            </a:r>
            <a:r>
              <a:rPr lang="en-US" b="1" i="1" dirty="0"/>
              <a:t>vis-à-vis</a:t>
            </a:r>
            <a:r>
              <a:rPr lang="en-US" b="1" dirty="0"/>
              <a:t> innovation procurement</a:t>
            </a:r>
          </a:p>
          <a:p>
            <a:pPr marL="285750" indent="-285750">
              <a:spcBef>
                <a:spcPts val="0"/>
              </a:spcBef>
            </a:pPr>
            <a:r>
              <a:rPr lang="en-US" b="1" dirty="0"/>
              <a:t>Training webinars and materials on PCP, climate services, Earth Observation and the interaction of these</a:t>
            </a:r>
          </a:p>
          <a:p>
            <a:pPr marL="285750" indent="-285750">
              <a:spcBef>
                <a:spcPts val="0"/>
              </a:spcBef>
            </a:pPr>
            <a:r>
              <a:rPr lang="en-US" b="1" dirty="0"/>
              <a:t>Other awareness-raising material (e.g., policy briefs)</a:t>
            </a:r>
          </a:p>
          <a:p>
            <a:pPr marL="285750" indent="-285750">
              <a:spcBef>
                <a:spcPts val="0"/>
              </a:spcBef>
            </a:pPr>
            <a:r>
              <a:rPr lang="en-US" b="1" dirty="0"/>
              <a:t>…</a:t>
            </a:r>
          </a:p>
          <a:p>
            <a:pPr marL="285750" indent="-285750">
              <a:spcBef>
                <a:spcPts val="0"/>
              </a:spcBef>
            </a:pPr>
            <a:endParaRPr lang="en-US" b="1" dirty="0"/>
          </a:p>
          <a:p>
            <a:pPr marL="0" indent="0">
              <a:spcBef>
                <a:spcPts val="0"/>
              </a:spcBef>
              <a:buNone/>
            </a:pPr>
            <a:r>
              <a:rPr lang="en-US" b="1" dirty="0"/>
              <a:t>All available at </a:t>
            </a:r>
            <a:r>
              <a:rPr lang="en-US" b="1" dirty="0">
                <a:hlinkClick r:id="rId3"/>
              </a:rPr>
              <a:t>https://www.protect-pcp.eu/</a:t>
            </a:r>
            <a:r>
              <a:rPr lang="en-US" dirty="0">
                <a:hlinkClick r:id="rId3"/>
              </a:rPr>
              <a:t>relevant-resources/</a:t>
            </a:r>
            <a:r>
              <a:rPr lang="en-US" b="1" dirty="0"/>
              <a:t> and </a:t>
            </a:r>
            <a:r>
              <a:rPr lang="en-US" b="1" u="sng" dirty="0">
                <a:solidFill>
                  <a:schemeClr val="accent2">
                    <a:lumMod val="75000"/>
                  </a:schemeClr>
                </a:solidFill>
              </a:rPr>
              <a:t>https://www.protect-pcp.eu/</a:t>
            </a:r>
            <a:r>
              <a:rPr lang="en-US" u="sng" dirty="0">
                <a:solidFill>
                  <a:schemeClr val="accent2">
                    <a:lumMod val="75000"/>
                  </a:schemeClr>
                </a:solidFill>
              </a:rPr>
              <a:t>downloads/</a:t>
            </a:r>
          </a:p>
        </p:txBody>
      </p:sp>
      <p:sp>
        <p:nvSpPr>
          <p:cNvPr id="166" name="Google Shape;166;p27"/>
          <p:cNvSpPr txBox="1">
            <a:spLocks noGrp="1"/>
          </p:cNvSpPr>
          <p:nvPr>
            <p:ph type="sldNum" idx="12"/>
          </p:nvPr>
        </p:nvSpPr>
        <p:spPr>
          <a:xfrm>
            <a:off x="8597245" y="4788473"/>
            <a:ext cx="402996"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732655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5"/>
          <p:cNvSpPr txBox="1">
            <a:spLocks noGrp="1"/>
          </p:cNvSpPr>
          <p:nvPr>
            <p:ph type="ctrTitle"/>
          </p:nvPr>
        </p:nvSpPr>
        <p:spPr>
          <a:xfrm>
            <a:off x="241607" y="1532588"/>
            <a:ext cx="4843659" cy="1764349"/>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2"/>
              </a:buClr>
              <a:buSzPts val="2600"/>
              <a:buFont typeface="Arial"/>
              <a:buNone/>
            </a:pPr>
            <a:r>
              <a:rPr lang="en" dirty="0"/>
              <a:t>Thank you!</a:t>
            </a:r>
            <a:br>
              <a:rPr lang="en" dirty="0"/>
            </a:br>
            <a:br>
              <a:rPr lang="en" dirty="0"/>
            </a:br>
            <a:r>
              <a:rPr lang="en" sz="2000" dirty="0">
                <a:solidFill>
                  <a:schemeClr val="bg2"/>
                </a:solidFill>
              </a:rPr>
              <a:t>M</a:t>
            </a:r>
            <a:r>
              <a:rPr lang="en-US" sz="2000" dirty="0">
                <a:solidFill>
                  <a:schemeClr val="bg2"/>
                </a:solidFill>
              </a:rPr>
              <a:t>ore information at</a:t>
            </a:r>
            <a:r>
              <a:rPr lang="en" sz="2000" dirty="0">
                <a:solidFill>
                  <a:schemeClr val="bg2"/>
                </a:solidFill>
              </a:rPr>
              <a:t>:</a:t>
            </a:r>
            <a:br>
              <a:rPr lang="en" dirty="0">
                <a:solidFill>
                  <a:srgbClr val="00B050"/>
                </a:solidFill>
              </a:rPr>
            </a:br>
            <a:r>
              <a:rPr lang="en-GB" dirty="0">
                <a:solidFill>
                  <a:srgbClr val="00B050"/>
                </a:solidFill>
              </a:rPr>
              <a:t>https://www.protect-pcp.eu/</a:t>
            </a:r>
            <a:br>
              <a:rPr lang="en-GB" dirty="0">
                <a:solidFill>
                  <a:srgbClr val="00B050"/>
                </a:solidFill>
              </a:rPr>
            </a:br>
            <a:br>
              <a:rPr lang="en-GB" dirty="0">
                <a:solidFill>
                  <a:srgbClr val="00B050"/>
                </a:solidFill>
              </a:rPr>
            </a:br>
            <a:r>
              <a:rPr lang="en-GB" sz="2000" dirty="0">
                <a:solidFill>
                  <a:schemeClr val="bg2"/>
                </a:solidFill>
              </a:rPr>
              <a:t>For questions:</a:t>
            </a:r>
            <a:br>
              <a:rPr lang="en-GB" sz="2000" dirty="0">
                <a:solidFill>
                  <a:schemeClr val="bg2"/>
                </a:solidFill>
              </a:rPr>
            </a:br>
            <a:r>
              <a:rPr lang="en-GB" sz="2000" dirty="0">
                <a:solidFill>
                  <a:schemeClr val="bg2"/>
                </a:solidFill>
              </a:rPr>
              <a:t>Stefka.Domuzova@climate-kic.org</a:t>
            </a:r>
            <a:endParaRPr dirty="0">
              <a:solidFill>
                <a:schemeClr val="bg2"/>
              </a:solidFill>
            </a:endParaRPr>
          </a:p>
        </p:txBody>
      </p:sp>
    </p:spTree>
    <p:extLst>
      <p:ext uri="{BB962C8B-B14F-4D97-AF65-F5344CB8AC3E}">
        <p14:creationId xmlns:p14="http://schemas.microsoft.com/office/powerpoint/2010/main" val="490401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410066" y="123605"/>
            <a:ext cx="8323868" cy="788648"/>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2"/>
              </a:buClr>
              <a:buSzPts val="2400"/>
              <a:buFont typeface="Arial"/>
              <a:buNone/>
            </a:pPr>
            <a:r>
              <a:rPr lang="en"/>
              <a:t>What is PROTECT?</a:t>
            </a:r>
            <a:endParaRPr/>
          </a:p>
        </p:txBody>
      </p:sp>
      <p:sp>
        <p:nvSpPr>
          <p:cNvPr id="163" name="Google Shape;163;p27"/>
          <p:cNvSpPr txBox="1">
            <a:spLocks noGrp="1"/>
          </p:cNvSpPr>
          <p:nvPr>
            <p:ph type="body" idx="1"/>
          </p:nvPr>
        </p:nvSpPr>
        <p:spPr>
          <a:xfrm>
            <a:off x="194218" y="1055048"/>
            <a:ext cx="8647086" cy="2098370"/>
          </a:xfrm>
          <a:prstGeom prst="rect">
            <a:avLst/>
          </a:prstGeom>
          <a:noFill/>
          <a:ln>
            <a:noFill/>
          </a:ln>
        </p:spPr>
        <p:txBody>
          <a:bodyPr spcFirstLastPara="1" wrap="square" lIns="68575" tIns="34275" rIns="68575" bIns="34275" anchor="t" anchorCtr="0">
            <a:normAutofit fontScale="92500" lnSpcReduction="10000"/>
          </a:bodyPr>
          <a:lstStyle/>
          <a:p>
            <a:pPr marL="0" lvl="0" indent="0" algn="l" rtl="0">
              <a:lnSpc>
                <a:spcPct val="100000"/>
              </a:lnSpc>
              <a:spcBef>
                <a:spcPts val="0"/>
              </a:spcBef>
              <a:spcAft>
                <a:spcPts val="0"/>
              </a:spcAft>
              <a:buSzPts val="1400"/>
              <a:buNone/>
            </a:pPr>
            <a:r>
              <a:rPr lang="en" dirty="0"/>
              <a:t>HEurope project aiming at </a:t>
            </a:r>
            <a:r>
              <a:rPr lang="en" b="1" dirty="0"/>
              <a:t>raising awareness and building capacity </a:t>
            </a:r>
            <a:r>
              <a:rPr lang="en" dirty="0"/>
              <a:t>for the use of pre-commercial procurement schemes in the </a:t>
            </a:r>
            <a:r>
              <a:rPr lang="en" b="1" dirty="0"/>
              <a:t>co-development of climate services</a:t>
            </a:r>
            <a:r>
              <a:rPr lang="en" dirty="0"/>
              <a:t>.</a:t>
            </a:r>
          </a:p>
          <a:p>
            <a:pPr marL="0" lvl="0" indent="0" algn="l" rtl="0">
              <a:lnSpc>
                <a:spcPct val="100000"/>
              </a:lnSpc>
              <a:spcBef>
                <a:spcPts val="0"/>
              </a:spcBef>
              <a:spcAft>
                <a:spcPts val="0"/>
              </a:spcAft>
              <a:buSzPts val="1400"/>
              <a:buNone/>
            </a:pPr>
            <a:endParaRPr lang="en" dirty="0"/>
          </a:p>
          <a:p>
            <a:pPr marL="0" lvl="0" indent="0" algn="l" rtl="0">
              <a:lnSpc>
                <a:spcPct val="100000"/>
              </a:lnSpc>
              <a:spcBef>
                <a:spcPts val="0"/>
              </a:spcBef>
              <a:spcAft>
                <a:spcPts val="0"/>
              </a:spcAft>
              <a:buSzPts val="1400"/>
              <a:buNone/>
            </a:pPr>
            <a:r>
              <a:rPr lang="en-US" dirty="0"/>
              <a:t>This is </a:t>
            </a:r>
            <a:r>
              <a:rPr lang="en-US" b="1" dirty="0"/>
              <a:t>in preparation of a future Pre-Commercial Procurement fully funded by the European Commission </a:t>
            </a:r>
            <a:r>
              <a:rPr lang="en-US" dirty="0"/>
              <a:t>and expected to be launched in 2024 with a funding amount of up to EUR 19 million: </a:t>
            </a:r>
            <a:r>
              <a:rPr lang="en-US" b="1" i="1" dirty="0">
                <a:solidFill>
                  <a:schemeClr val="accent2">
                    <a:lumMod val="75000"/>
                  </a:schemeClr>
                </a:solidFill>
              </a:rPr>
              <a:t>HORIZON-CL6-2024-GOVERNANCE-01-5: </a:t>
            </a:r>
            <a:r>
              <a:rPr lang="en-US" b="1" i="1" dirty="0" err="1">
                <a:solidFill>
                  <a:schemeClr val="accent2">
                    <a:lumMod val="75000"/>
                  </a:schemeClr>
                </a:solidFill>
              </a:rPr>
              <a:t>Customisation</a:t>
            </a:r>
            <a:r>
              <a:rPr lang="en-US" b="1" i="1" dirty="0">
                <a:solidFill>
                  <a:schemeClr val="accent2">
                    <a:lumMod val="75000"/>
                  </a:schemeClr>
                </a:solidFill>
              </a:rPr>
              <a:t>/pre-</a:t>
            </a:r>
            <a:r>
              <a:rPr lang="en-US" b="1" i="1" dirty="0" err="1">
                <a:solidFill>
                  <a:schemeClr val="accent2">
                    <a:lumMod val="75000"/>
                  </a:schemeClr>
                </a:solidFill>
              </a:rPr>
              <a:t>operationalisation</a:t>
            </a:r>
            <a:r>
              <a:rPr lang="en-US" b="1" i="1" dirty="0">
                <a:solidFill>
                  <a:schemeClr val="accent2">
                    <a:lumMod val="75000"/>
                  </a:schemeClr>
                </a:solidFill>
              </a:rPr>
              <a:t> of prototypes end-user services in the area Climate Change Adaptation and Mitigation</a:t>
            </a:r>
            <a:endParaRPr b="1" i="1" dirty="0">
              <a:solidFill>
                <a:schemeClr val="accent2">
                  <a:lumMod val="75000"/>
                </a:schemeClr>
              </a:solidFill>
            </a:endParaRPr>
          </a:p>
          <a:p>
            <a:pPr marL="0" lvl="0" indent="0" algn="l" rtl="0">
              <a:lnSpc>
                <a:spcPct val="100000"/>
              </a:lnSpc>
              <a:spcBef>
                <a:spcPts val="800"/>
              </a:spcBef>
              <a:spcAft>
                <a:spcPts val="0"/>
              </a:spcAft>
              <a:buSzPts val="1400"/>
              <a:buNone/>
            </a:pPr>
            <a:r>
              <a:rPr lang="en" dirty="0"/>
              <a:t>We look for service developers and public procurers – public authorities (regions, cities, national and regional agencies, etc.) that may be interested in exploring innovative procurement for tackling adaptation and mitigation issues in one of the 5 domains below, </a:t>
            </a:r>
            <a:r>
              <a:rPr lang="en" b="1" dirty="0"/>
              <a:t>in order to stimulate the market of (EO-based) climate services</a:t>
            </a:r>
            <a:endParaRPr b="1" dirty="0"/>
          </a:p>
        </p:txBody>
      </p:sp>
      <p:sp>
        <p:nvSpPr>
          <p:cNvPr id="166" name="Google Shape;166;p27"/>
          <p:cNvSpPr txBox="1">
            <a:spLocks noGrp="1"/>
          </p:cNvSpPr>
          <p:nvPr>
            <p:ph type="sldNum" idx="12"/>
          </p:nvPr>
        </p:nvSpPr>
        <p:spPr>
          <a:xfrm>
            <a:off x="8597245" y="4788473"/>
            <a:ext cx="402996"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2" name="Google Shape;423;p53">
            <a:extLst>
              <a:ext uri="{FF2B5EF4-FFF2-40B4-BE49-F238E27FC236}">
                <a16:creationId xmlns:a16="http://schemas.microsoft.com/office/drawing/2014/main" id="{3CEBCD51-C797-1859-93E4-20F30045F9E9}"/>
              </a:ext>
            </a:extLst>
          </p:cNvPr>
          <p:cNvGrpSpPr/>
          <p:nvPr/>
        </p:nvGrpSpPr>
        <p:grpSpPr>
          <a:xfrm>
            <a:off x="-67587" y="3250809"/>
            <a:ext cx="9279172" cy="3623015"/>
            <a:chOff x="291254" y="3372929"/>
            <a:chExt cx="6990359" cy="2710807"/>
          </a:xfrm>
        </p:grpSpPr>
        <p:grpSp>
          <p:nvGrpSpPr>
            <p:cNvPr id="3" name="Google Shape;424;p53">
              <a:extLst>
                <a:ext uri="{FF2B5EF4-FFF2-40B4-BE49-F238E27FC236}">
                  <a16:creationId xmlns:a16="http://schemas.microsoft.com/office/drawing/2014/main" id="{4EC0F29E-B4C0-DBFA-4039-E1C2343E7B1D}"/>
                </a:ext>
              </a:extLst>
            </p:cNvPr>
            <p:cNvGrpSpPr/>
            <p:nvPr/>
          </p:nvGrpSpPr>
          <p:grpSpPr>
            <a:xfrm>
              <a:off x="488482" y="3372929"/>
              <a:ext cx="6514184" cy="597582"/>
              <a:chOff x="499893" y="1382369"/>
              <a:chExt cx="6514184" cy="597582"/>
            </a:xfrm>
          </p:grpSpPr>
          <p:sp>
            <p:nvSpPr>
              <p:cNvPr id="15" name="Google Shape;425;p53">
                <a:extLst>
                  <a:ext uri="{FF2B5EF4-FFF2-40B4-BE49-F238E27FC236}">
                    <a16:creationId xmlns:a16="http://schemas.microsoft.com/office/drawing/2014/main" id="{034EEB3E-239A-ED66-7A02-C3F2B8DBD11C}"/>
                  </a:ext>
                </a:extLst>
              </p:cNvPr>
              <p:cNvSpPr/>
              <p:nvPr/>
            </p:nvSpPr>
            <p:spPr>
              <a:xfrm>
                <a:off x="499893" y="1382369"/>
                <a:ext cx="1058698" cy="592056"/>
              </a:xfrm>
              <a:prstGeom prst="rect">
                <a:avLst/>
              </a:prstGeom>
              <a:solidFill>
                <a:schemeClr val="dk2"/>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a:solidFill>
                      <a:schemeClr val="lt1"/>
                    </a:solidFill>
                    <a:latin typeface="Arial"/>
                    <a:ea typeface="Arial"/>
                    <a:cs typeface="Arial"/>
                    <a:sym typeface="Arial"/>
                  </a:rPr>
                  <a:t>Marine and coastal environments</a:t>
                </a:r>
                <a:endParaRPr sz="1200" b="1">
                  <a:solidFill>
                    <a:schemeClr val="lt1"/>
                  </a:solidFill>
                  <a:latin typeface="Arial"/>
                  <a:ea typeface="Arial"/>
                  <a:cs typeface="Arial"/>
                  <a:sym typeface="Arial"/>
                </a:endParaRPr>
              </a:p>
            </p:txBody>
          </p:sp>
          <p:sp>
            <p:nvSpPr>
              <p:cNvPr id="16" name="Google Shape;426;p53">
                <a:extLst>
                  <a:ext uri="{FF2B5EF4-FFF2-40B4-BE49-F238E27FC236}">
                    <a16:creationId xmlns:a16="http://schemas.microsoft.com/office/drawing/2014/main" id="{B242152E-2518-97F5-82E7-DF3A3EF7A1EA}"/>
                  </a:ext>
                </a:extLst>
              </p:cNvPr>
              <p:cNvSpPr/>
              <p:nvPr/>
            </p:nvSpPr>
            <p:spPr>
              <a:xfrm>
                <a:off x="1773529" y="1402124"/>
                <a:ext cx="1058698" cy="577827"/>
              </a:xfrm>
              <a:prstGeom prst="rect">
                <a:avLst/>
              </a:prstGeom>
              <a:solidFill>
                <a:schemeClr val="dk2"/>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a:solidFill>
                      <a:schemeClr val="lt1"/>
                    </a:solidFill>
                    <a:latin typeface="Arial"/>
                    <a:ea typeface="Arial"/>
                    <a:cs typeface="Arial"/>
                    <a:sym typeface="Arial"/>
                  </a:rPr>
                  <a:t>Energy &amp; Utilities</a:t>
                </a:r>
                <a:endParaRPr sz="1100"/>
              </a:p>
            </p:txBody>
          </p:sp>
          <p:sp>
            <p:nvSpPr>
              <p:cNvPr id="17" name="Google Shape;427;p53">
                <a:extLst>
                  <a:ext uri="{FF2B5EF4-FFF2-40B4-BE49-F238E27FC236}">
                    <a16:creationId xmlns:a16="http://schemas.microsoft.com/office/drawing/2014/main" id="{0BC6D9DE-19A4-5C88-9C93-3FE2143E5369}"/>
                  </a:ext>
                </a:extLst>
              </p:cNvPr>
              <p:cNvSpPr/>
              <p:nvPr/>
            </p:nvSpPr>
            <p:spPr>
              <a:xfrm>
                <a:off x="3116082" y="1383074"/>
                <a:ext cx="1148867" cy="596877"/>
              </a:xfrm>
              <a:prstGeom prst="rect">
                <a:avLst/>
              </a:prstGeom>
              <a:solidFill>
                <a:schemeClr val="dk2"/>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a:solidFill>
                      <a:schemeClr val="lt1"/>
                    </a:solidFill>
                    <a:latin typeface="Arial"/>
                    <a:ea typeface="Arial"/>
                    <a:cs typeface="Arial"/>
                    <a:sym typeface="Arial"/>
                  </a:rPr>
                  <a:t>Sustainable urban communities</a:t>
                </a:r>
                <a:endParaRPr sz="1100"/>
              </a:p>
            </p:txBody>
          </p:sp>
          <p:sp>
            <p:nvSpPr>
              <p:cNvPr id="18" name="Google Shape;428;p53">
                <a:extLst>
                  <a:ext uri="{FF2B5EF4-FFF2-40B4-BE49-F238E27FC236}">
                    <a16:creationId xmlns:a16="http://schemas.microsoft.com/office/drawing/2014/main" id="{109F56AE-39FA-9CBD-1045-31A00587A10E}"/>
                  </a:ext>
                </a:extLst>
              </p:cNvPr>
              <p:cNvSpPr/>
              <p:nvPr/>
            </p:nvSpPr>
            <p:spPr>
              <a:xfrm>
                <a:off x="4604392" y="1383073"/>
                <a:ext cx="1071715" cy="596877"/>
              </a:xfrm>
              <a:prstGeom prst="rect">
                <a:avLst/>
              </a:prstGeom>
              <a:solidFill>
                <a:schemeClr val="dk2"/>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a:solidFill>
                      <a:schemeClr val="lt1"/>
                    </a:solidFill>
                    <a:latin typeface="Arial"/>
                    <a:ea typeface="Arial"/>
                    <a:cs typeface="Arial"/>
                    <a:sym typeface="Arial"/>
                  </a:rPr>
                  <a:t>Agriculture, Forestry and other land use</a:t>
                </a:r>
                <a:endParaRPr sz="1100"/>
              </a:p>
            </p:txBody>
          </p:sp>
          <p:sp>
            <p:nvSpPr>
              <p:cNvPr id="19" name="Google Shape;429;p53">
                <a:extLst>
                  <a:ext uri="{FF2B5EF4-FFF2-40B4-BE49-F238E27FC236}">
                    <a16:creationId xmlns:a16="http://schemas.microsoft.com/office/drawing/2014/main" id="{79EB0868-9D8F-1310-DBC2-F5739A9BC813}"/>
                  </a:ext>
                </a:extLst>
              </p:cNvPr>
              <p:cNvSpPr/>
              <p:nvPr/>
            </p:nvSpPr>
            <p:spPr>
              <a:xfrm>
                <a:off x="5955054" y="1383074"/>
                <a:ext cx="1059023" cy="596877"/>
              </a:xfrm>
              <a:prstGeom prst="rect">
                <a:avLst/>
              </a:prstGeom>
              <a:solidFill>
                <a:schemeClr val="dk2"/>
              </a:solidFill>
              <a:ln w="12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a:solidFill>
                      <a:schemeClr val="lt1"/>
                    </a:solidFill>
                    <a:latin typeface="Arial"/>
                    <a:ea typeface="Arial"/>
                    <a:cs typeface="Arial"/>
                    <a:sym typeface="Arial"/>
                  </a:rPr>
                  <a:t>Civil security &amp; protection</a:t>
                </a:r>
                <a:endParaRPr sz="1100"/>
              </a:p>
            </p:txBody>
          </p:sp>
        </p:grpSp>
        <p:sp>
          <p:nvSpPr>
            <p:cNvPr id="4" name="Google Shape;430;p53">
              <a:extLst>
                <a:ext uri="{FF2B5EF4-FFF2-40B4-BE49-F238E27FC236}">
                  <a16:creationId xmlns:a16="http://schemas.microsoft.com/office/drawing/2014/main" id="{31D3FFAF-6274-D847-2170-4F3B8C472734}"/>
                </a:ext>
              </a:extLst>
            </p:cNvPr>
            <p:cNvSpPr txBox="1"/>
            <p:nvPr/>
          </p:nvSpPr>
          <p:spPr>
            <a:xfrm>
              <a:off x="291254" y="3392684"/>
              <a:ext cx="6990359" cy="2691052"/>
            </a:xfrm>
            <a:prstGeom prst="rect">
              <a:avLst/>
            </a:prstGeom>
            <a:noFill/>
            <a:ln>
              <a:noFill/>
            </a:ln>
          </p:spPr>
          <p:txBody>
            <a:bodyPr spcFirstLastPara="1" wrap="square" lIns="68575" tIns="34275" rIns="68575" bIns="34275" anchor="t" anchorCtr="0">
              <a:normAutofit/>
            </a:bodyPr>
            <a:lstStyle/>
            <a:p>
              <a:pPr marL="177800" marR="0" lvl="0" indent="-114300" algn="l" rtl="0">
                <a:lnSpc>
                  <a:spcPct val="100000"/>
                </a:lnSpc>
                <a:spcBef>
                  <a:spcPts val="0"/>
                </a:spcBef>
                <a:spcAft>
                  <a:spcPts val="0"/>
                </a:spcAft>
                <a:buClr>
                  <a:schemeClr val="accent2"/>
                </a:buClr>
                <a:buSzPts val="900"/>
                <a:buFont typeface="Arial"/>
                <a:buNone/>
              </a:pPr>
              <a:endParaRPr sz="900" b="1">
                <a:solidFill>
                  <a:schemeClr val="dk2"/>
                </a:solidFill>
                <a:latin typeface="Arial"/>
                <a:ea typeface="Arial"/>
                <a:cs typeface="Arial"/>
                <a:sym typeface="Arial"/>
              </a:endParaRPr>
            </a:p>
          </p:txBody>
        </p:sp>
        <p:pic>
          <p:nvPicPr>
            <p:cNvPr id="5" name="Google Shape;431;p53" descr="Vague avec un remplissage uni">
              <a:extLst>
                <a:ext uri="{FF2B5EF4-FFF2-40B4-BE49-F238E27FC236}">
                  <a16:creationId xmlns:a16="http://schemas.microsoft.com/office/drawing/2014/main" id="{F9A35980-7B5E-DE8B-DD56-2DB4FBFDDDD2}"/>
                </a:ext>
              </a:extLst>
            </p:cNvPr>
            <p:cNvPicPr preferRelativeResize="0"/>
            <p:nvPr/>
          </p:nvPicPr>
          <p:blipFill rotWithShape="1">
            <a:blip r:embed="rId3">
              <a:alphaModFix/>
            </a:blip>
            <a:srcRect/>
            <a:stretch/>
          </p:blipFill>
          <p:spPr>
            <a:xfrm>
              <a:off x="1026686" y="4004992"/>
              <a:ext cx="432413" cy="432413"/>
            </a:xfrm>
            <a:prstGeom prst="rect">
              <a:avLst/>
            </a:prstGeom>
            <a:noFill/>
            <a:ln>
              <a:noFill/>
            </a:ln>
          </p:spPr>
        </p:pic>
        <p:pic>
          <p:nvPicPr>
            <p:cNvPr id="6" name="Google Shape;432;p53" descr="Tracteur avec un remplissage uni">
              <a:extLst>
                <a:ext uri="{FF2B5EF4-FFF2-40B4-BE49-F238E27FC236}">
                  <a16:creationId xmlns:a16="http://schemas.microsoft.com/office/drawing/2014/main" id="{4FB720CC-101B-AD89-45B7-D77DF142375F}"/>
                </a:ext>
              </a:extLst>
            </p:cNvPr>
            <p:cNvPicPr preferRelativeResize="0"/>
            <p:nvPr/>
          </p:nvPicPr>
          <p:blipFill rotWithShape="1">
            <a:blip r:embed="rId4">
              <a:alphaModFix/>
            </a:blip>
            <a:srcRect/>
            <a:stretch/>
          </p:blipFill>
          <p:spPr>
            <a:xfrm>
              <a:off x="4592827" y="3952993"/>
              <a:ext cx="505763" cy="505763"/>
            </a:xfrm>
            <a:prstGeom prst="rect">
              <a:avLst/>
            </a:prstGeom>
            <a:noFill/>
            <a:ln>
              <a:noFill/>
            </a:ln>
          </p:spPr>
        </p:pic>
        <p:pic>
          <p:nvPicPr>
            <p:cNvPr id="7" name="Google Shape;433;p53" descr="Feu avec un remplissage uni">
              <a:extLst>
                <a:ext uri="{FF2B5EF4-FFF2-40B4-BE49-F238E27FC236}">
                  <a16:creationId xmlns:a16="http://schemas.microsoft.com/office/drawing/2014/main" id="{D285DA09-9FE9-9AF6-9C98-FF2F88BB0BBD}"/>
                </a:ext>
              </a:extLst>
            </p:cNvPr>
            <p:cNvPicPr preferRelativeResize="0"/>
            <p:nvPr/>
          </p:nvPicPr>
          <p:blipFill rotWithShape="1">
            <a:blip r:embed="rId5">
              <a:alphaModFix/>
            </a:blip>
            <a:srcRect/>
            <a:stretch/>
          </p:blipFill>
          <p:spPr>
            <a:xfrm>
              <a:off x="6533892" y="4037658"/>
              <a:ext cx="399747" cy="399747"/>
            </a:xfrm>
            <a:prstGeom prst="rect">
              <a:avLst/>
            </a:prstGeom>
            <a:noFill/>
            <a:ln>
              <a:noFill/>
            </a:ln>
          </p:spPr>
        </p:pic>
        <p:pic>
          <p:nvPicPr>
            <p:cNvPr id="8" name="Google Shape;434;p53" descr="Bouche à incendie avec un remplissage uni">
              <a:extLst>
                <a:ext uri="{FF2B5EF4-FFF2-40B4-BE49-F238E27FC236}">
                  <a16:creationId xmlns:a16="http://schemas.microsoft.com/office/drawing/2014/main" id="{1B5C18C7-E6B5-9CDD-787F-0B471AB46980}"/>
                </a:ext>
              </a:extLst>
            </p:cNvPr>
            <p:cNvPicPr preferRelativeResize="0"/>
            <p:nvPr/>
          </p:nvPicPr>
          <p:blipFill rotWithShape="1">
            <a:blip r:embed="rId6">
              <a:alphaModFix/>
            </a:blip>
            <a:srcRect/>
            <a:stretch/>
          </p:blipFill>
          <p:spPr>
            <a:xfrm>
              <a:off x="5992596" y="4002833"/>
              <a:ext cx="390360" cy="390360"/>
            </a:xfrm>
            <a:prstGeom prst="rect">
              <a:avLst/>
            </a:prstGeom>
            <a:noFill/>
            <a:ln>
              <a:noFill/>
            </a:ln>
          </p:spPr>
        </p:pic>
        <p:pic>
          <p:nvPicPr>
            <p:cNvPr id="9" name="Google Shape;435;p53" descr="Voiture électrique avec un remplissage uni">
              <a:extLst>
                <a:ext uri="{FF2B5EF4-FFF2-40B4-BE49-F238E27FC236}">
                  <a16:creationId xmlns:a16="http://schemas.microsoft.com/office/drawing/2014/main" id="{8F1FF914-E45E-F292-E57E-409A65DDD982}"/>
                </a:ext>
              </a:extLst>
            </p:cNvPr>
            <p:cNvPicPr preferRelativeResize="0"/>
            <p:nvPr/>
          </p:nvPicPr>
          <p:blipFill rotWithShape="1">
            <a:blip r:embed="rId7">
              <a:alphaModFix/>
            </a:blip>
            <a:srcRect/>
            <a:stretch/>
          </p:blipFill>
          <p:spPr>
            <a:xfrm>
              <a:off x="3679104" y="3977934"/>
              <a:ext cx="483847" cy="483847"/>
            </a:xfrm>
            <a:prstGeom prst="rect">
              <a:avLst/>
            </a:prstGeom>
            <a:noFill/>
            <a:ln>
              <a:noFill/>
            </a:ln>
          </p:spPr>
        </p:pic>
        <p:pic>
          <p:nvPicPr>
            <p:cNvPr id="10" name="Google Shape;436;p53" descr="Sapin avec un remplissage uni">
              <a:extLst>
                <a:ext uri="{FF2B5EF4-FFF2-40B4-BE49-F238E27FC236}">
                  <a16:creationId xmlns:a16="http://schemas.microsoft.com/office/drawing/2014/main" id="{6C4D79A3-8194-43B7-0CC0-6E581DBD1326}"/>
                </a:ext>
              </a:extLst>
            </p:cNvPr>
            <p:cNvPicPr preferRelativeResize="0"/>
            <p:nvPr/>
          </p:nvPicPr>
          <p:blipFill rotWithShape="1">
            <a:blip r:embed="rId8">
              <a:alphaModFix/>
            </a:blip>
            <a:srcRect/>
            <a:stretch/>
          </p:blipFill>
          <p:spPr>
            <a:xfrm>
              <a:off x="5189421" y="4028497"/>
              <a:ext cx="376039" cy="376039"/>
            </a:xfrm>
            <a:prstGeom prst="rect">
              <a:avLst/>
            </a:prstGeom>
            <a:noFill/>
            <a:ln>
              <a:noFill/>
            </a:ln>
          </p:spPr>
        </p:pic>
        <p:pic>
          <p:nvPicPr>
            <p:cNvPr id="11" name="Google Shape;437;p53" descr="Ville avec un remplissage uni">
              <a:extLst>
                <a:ext uri="{FF2B5EF4-FFF2-40B4-BE49-F238E27FC236}">
                  <a16:creationId xmlns:a16="http://schemas.microsoft.com/office/drawing/2014/main" id="{005BD77C-7BC8-2138-2611-C08D5DA025B7}"/>
                </a:ext>
              </a:extLst>
            </p:cNvPr>
            <p:cNvPicPr preferRelativeResize="0"/>
            <p:nvPr/>
          </p:nvPicPr>
          <p:blipFill rotWithShape="1">
            <a:blip r:embed="rId9">
              <a:alphaModFix/>
            </a:blip>
            <a:srcRect/>
            <a:stretch/>
          </p:blipFill>
          <p:spPr>
            <a:xfrm>
              <a:off x="3082386" y="4024032"/>
              <a:ext cx="399747" cy="399747"/>
            </a:xfrm>
            <a:prstGeom prst="rect">
              <a:avLst/>
            </a:prstGeom>
            <a:noFill/>
            <a:ln>
              <a:noFill/>
            </a:ln>
          </p:spPr>
        </p:pic>
        <p:pic>
          <p:nvPicPr>
            <p:cNvPr id="12" name="Google Shape;438;p53" descr="Énergie renouvelable avec un remplissage uni">
              <a:extLst>
                <a:ext uri="{FF2B5EF4-FFF2-40B4-BE49-F238E27FC236}">
                  <a16:creationId xmlns:a16="http://schemas.microsoft.com/office/drawing/2014/main" id="{CF289C78-94BE-0BC6-335D-201C15DC9C3A}"/>
                </a:ext>
              </a:extLst>
            </p:cNvPr>
            <p:cNvPicPr preferRelativeResize="0"/>
            <p:nvPr/>
          </p:nvPicPr>
          <p:blipFill rotWithShape="1">
            <a:blip r:embed="rId10">
              <a:alphaModFix/>
            </a:blip>
            <a:srcRect/>
            <a:stretch/>
          </p:blipFill>
          <p:spPr>
            <a:xfrm>
              <a:off x="2330342" y="4037658"/>
              <a:ext cx="399747" cy="399747"/>
            </a:xfrm>
            <a:prstGeom prst="rect">
              <a:avLst/>
            </a:prstGeom>
            <a:noFill/>
            <a:ln>
              <a:noFill/>
            </a:ln>
          </p:spPr>
        </p:pic>
        <p:pic>
          <p:nvPicPr>
            <p:cNvPr id="13" name="Google Shape;439;p53" descr="Durabilité avec un remplissage uni">
              <a:extLst>
                <a:ext uri="{FF2B5EF4-FFF2-40B4-BE49-F238E27FC236}">
                  <a16:creationId xmlns:a16="http://schemas.microsoft.com/office/drawing/2014/main" id="{E10D3B01-AB6A-9128-00F5-CB6701C584C7}"/>
                </a:ext>
              </a:extLst>
            </p:cNvPr>
            <p:cNvPicPr preferRelativeResize="0"/>
            <p:nvPr/>
          </p:nvPicPr>
          <p:blipFill rotWithShape="1">
            <a:blip r:embed="rId11">
              <a:alphaModFix/>
            </a:blip>
            <a:srcRect/>
            <a:stretch/>
          </p:blipFill>
          <p:spPr>
            <a:xfrm>
              <a:off x="1794784" y="4024032"/>
              <a:ext cx="399747" cy="399747"/>
            </a:xfrm>
            <a:prstGeom prst="rect">
              <a:avLst/>
            </a:prstGeom>
            <a:noFill/>
            <a:ln>
              <a:noFill/>
            </a:ln>
          </p:spPr>
        </p:pic>
        <p:pic>
          <p:nvPicPr>
            <p:cNvPr id="14" name="Google Shape;440;p53" descr="Agriculture avec un remplissage uni">
              <a:extLst>
                <a:ext uri="{FF2B5EF4-FFF2-40B4-BE49-F238E27FC236}">
                  <a16:creationId xmlns:a16="http://schemas.microsoft.com/office/drawing/2014/main" id="{95D15793-4030-F8B4-19A6-F85CDB6DA850}"/>
                </a:ext>
              </a:extLst>
            </p:cNvPr>
            <p:cNvPicPr preferRelativeResize="0"/>
            <p:nvPr/>
          </p:nvPicPr>
          <p:blipFill rotWithShape="1">
            <a:blip r:embed="rId12">
              <a:alphaModFix/>
            </a:blip>
            <a:srcRect/>
            <a:stretch/>
          </p:blipFill>
          <p:spPr>
            <a:xfrm>
              <a:off x="497337" y="4021325"/>
              <a:ext cx="399747" cy="399747"/>
            </a:xfrm>
            <a:prstGeom prst="rect">
              <a:avLst/>
            </a:prstGeom>
            <a:noFill/>
            <a:ln>
              <a:noFill/>
            </a:ln>
          </p:spPr>
        </p:pic>
      </p:grpSp>
    </p:spTree>
    <p:extLst>
      <p:ext uri="{BB962C8B-B14F-4D97-AF65-F5344CB8AC3E}">
        <p14:creationId xmlns:p14="http://schemas.microsoft.com/office/powerpoint/2010/main" val="441563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g1e701d7b345_10_92"/>
          <p:cNvSpPr txBox="1">
            <a:spLocks noGrp="1"/>
          </p:cNvSpPr>
          <p:nvPr>
            <p:ph type="title"/>
          </p:nvPr>
        </p:nvSpPr>
        <p:spPr>
          <a:xfrm>
            <a:off x="410066" y="123606"/>
            <a:ext cx="8323868" cy="788648"/>
          </a:xfrm>
          <a:prstGeom prst="rect">
            <a:avLst/>
          </a:prstGeom>
          <a:noFill/>
          <a:ln>
            <a:noFill/>
          </a:ln>
        </p:spPr>
        <p:txBody>
          <a:bodyPr spcFirstLastPara="1" wrap="square" lIns="68569" tIns="34275" rIns="68569" bIns="34275" anchor="ctr" anchorCtr="0">
            <a:normAutofit/>
          </a:bodyPr>
          <a:lstStyle/>
          <a:p>
            <a:pPr>
              <a:buSzPts val="3200"/>
            </a:pPr>
            <a:r>
              <a:rPr lang="nl-NL" dirty="0"/>
              <a:t>Climate Services</a:t>
            </a:r>
            <a:endParaRPr dirty="0"/>
          </a:p>
        </p:txBody>
      </p:sp>
      <p:sp>
        <p:nvSpPr>
          <p:cNvPr id="963" name="Google Shape;963;g1e701d7b345_10_92"/>
          <p:cNvSpPr txBox="1">
            <a:spLocks noGrp="1"/>
          </p:cNvSpPr>
          <p:nvPr>
            <p:ph type="body" idx="1"/>
          </p:nvPr>
        </p:nvSpPr>
        <p:spPr>
          <a:xfrm>
            <a:off x="410067" y="1079112"/>
            <a:ext cx="5381133" cy="3333828"/>
          </a:xfrm>
          <a:prstGeom prst="rect">
            <a:avLst/>
          </a:prstGeom>
          <a:noFill/>
          <a:ln>
            <a:noFill/>
          </a:ln>
        </p:spPr>
        <p:txBody>
          <a:bodyPr spcFirstLastPara="1" wrap="square" lIns="68569" tIns="34275" rIns="68569" bIns="34275" anchor="t" anchorCtr="0">
            <a:normAutofit lnSpcReduction="10000"/>
          </a:bodyPr>
          <a:lstStyle/>
          <a:p>
            <a:pPr marL="171450" indent="-171450">
              <a:spcBef>
                <a:spcPts val="0"/>
              </a:spcBef>
              <a:buSzPct val="100000"/>
            </a:pPr>
            <a:r>
              <a:rPr lang="nl-NL" sz="1500" b="1" dirty="0"/>
              <a:t>Climate services are customised solutions </a:t>
            </a:r>
            <a:r>
              <a:rPr lang="nl-NL" sz="1500" dirty="0"/>
              <a:t>that</a:t>
            </a:r>
            <a:r>
              <a:rPr lang="nl-NL" sz="1500" b="1" dirty="0"/>
              <a:t> </a:t>
            </a:r>
            <a:r>
              <a:rPr lang="nl-NL" sz="1500" b="1" dirty="0">
                <a:solidFill>
                  <a:srgbClr val="00B050"/>
                </a:solidFill>
              </a:rPr>
              <a:t>transform climate-related data </a:t>
            </a:r>
            <a:r>
              <a:rPr lang="nl-NL" sz="1500" dirty="0"/>
              <a:t>together with other relevant information to help address a wide range of needs. </a:t>
            </a:r>
            <a:endParaRPr dirty="0"/>
          </a:p>
          <a:p>
            <a:pPr marL="171450" indent="-171450">
              <a:spcBef>
                <a:spcPts val="750"/>
              </a:spcBef>
              <a:buSzPct val="100000"/>
            </a:pPr>
            <a:r>
              <a:rPr lang="nl-NL" sz="1500" dirty="0"/>
              <a:t>They include, for instance </a:t>
            </a:r>
            <a:r>
              <a:rPr lang="nl-NL" sz="1500" b="1" dirty="0">
                <a:solidFill>
                  <a:srgbClr val="00B050"/>
                </a:solidFill>
              </a:rPr>
              <a:t>projections, forecasts, economic analyses, assessments, counselling on best practices,</a:t>
            </a:r>
            <a:r>
              <a:rPr lang="nl-NL" sz="1500" dirty="0"/>
              <a:t> or any other solution or service in relation to climate that may be of use for the society at large.</a:t>
            </a:r>
            <a:endParaRPr dirty="0"/>
          </a:p>
          <a:p>
            <a:pPr marL="171450" indent="-171450">
              <a:spcBef>
                <a:spcPts val="750"/>
              </a:spcBef>
              <a:buSzPct val="100000"/>
            </a:pPr>
            <a:r>
              <a:rPr lang="nl-NL" sz="1500" dirty="0"/>
              <a:t>Because </a:t>
            </a:r>
            <a:r>
              <a:rPr lang="nl-NL" sz="1500" b="1" dirty="0">
                <a:solidFill>
                  <a:srgbClr val="00B050"/>
                </a:solidFill>
              </a:rPr>
              <a:t>CS allow all categories of end-users</a:t>
            </a:r>
            <a:r>
              <a:rPr lang="nl-NL" sz="1500" dirty="0"/>
              <a:t> to access and action relevant climate-related data, climate services are essential to support their needs related to climate mitigation and adaptation. </a:t>
            </a:r>
            <a:endParaRPr dirty="0"/>
          </a:p>
          <a:p>
            <a:pPr marL="171450" indent="-171450">
              <a:spcBef>
                <a:spcPts val="750"/>
              </a:spcBef>
              <a:buSzPct val="100000"/>
            </a:pPr>
            <a:r>
              <a:rPr lang="nl-NL" sz="1500" dirty="0"/>
              <a:t>The potential for new, innovative, connected climate services is untapped.</a:t>
            </a:r>
            <a:endParaRPr dirty="0"/>
          </a:p>
        </p:txBody>
      </p:sp>
      <p:sp>
        <p:nvSpPr>
          <p:cNvPr id="964" name="Google Shape;964;g1e701d7b345_10_92"/>
          <p:cNvSpPr txBox="1">
            <a:spLocks noGrp="1"/>
          </p:cNvSpPr>
          <p:nvPr>
            <p:ph type="sldNum" idx="12"/>
          </p:nvPr>
        </p:nvSpPr>
        <p:spPr>
          <a:xfrm>
            <a:off x="8597246" y="4788474"/>
            <a:ext cx="402996"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nl-NL"/>
              <a:pPr/>
              <a:t>3</a:t>
            </a:fld>
            <a:endParaRPr/>
          </a:p>
        </p:txBody>
      </p:sp>
      <p:pic>
        <p:nvPicPr>
          <p:cNvPr id="967" name="Google Shape;967;g1e701d7b345_10_92"/>
          <p:cNvPicPr preferRelativeResize="0"/>
          <p:nvPr/>
        </p:nvPicPr>
        <p:blipFill rotWithShape="1">
          <a:blip r:embed="rId3">
            <a:alphaModFix/>
          </a:blip>
          <a:srcRect/>
          <a:stretch/>
        </p:blipFill>
        <p:spPr>
          <a:xfrm>
            <a:off x="5694556" y="1611798"/>
            <a:ext cx="3178918" cy="1919904"/>
          </a:xfrm>
          <a:prstGeom prst="rect">
            <a:avLst/>
          </a:prstGeom>
          <a:noFill/>
          <a:ln>
            <a:noFill/>
          </a:ln>
        </p:spPr>
      </p:pic>
      <p:sp>
        <p:nvSpPr>
          <p:cNvPr id="2" name="TextBox 1">
            <a:extLst>
              <a:ext uri="{FF2B5EF4-FFF2-40B4-BE49-F238E27FC236}">
                <a16:creationId xmlns:a16="http://schemas.microsoft.com/office/drawing/2014/main" id="{09A86871-45F7-3935-6474-3AF057826767}"/>
              </a:ext>
            </a:extLst>
          </p:cNvPr>
          <p:cNvSpPr txBox="1"/>
          <p:nvPr/>
        </p:nvSpPr>
        <p:spPr>
          <a:xfrm flipH="1">
            <a:off x="2754087" y="4021588"/>
            <a:ext cx="3502010" cy="276999"/>
          </a:xfrm>
          <a:prstGeom prst="rect">
            <a:avLst/>
          </a:prstGeom>
          <a:noFill/>
        </p:spPr>
        <p:txBody>
          <a:bodyPr wrap="square" rtlCol="0">
            <a:spAutoFit/>
          </a:bodyPr>
          <a:lstStyle/>
          <a:p>
            <a:r>
              <a:rPr lang="en-GB" sz="1200" kern="100" dirty="0">
                <a:solidFill>
                  <a:schemeClr val="accent2">
                    <a:lumMod val="75000"/>
                  </a:schemeClr>
                </a:solidFill>
                <a:effectLst/>
                <a:latin typeface="+mj-lt"/>
                <a:ea typeface="Calibri" panose="020F0502020204030204" pitchFamily="34" charset="0"/>
                <a:cs typeface="Calibri" panose="020F0502020204030204" pitchFamily="34" charset="0"/>
              </a:rPr>
              <a:t>EC 2015 Roadmap of climate services </a:t>
            </a:r>
            <a:endParaRPr lang="LID4096" sz="1200" dirty="0">
              <a:solidFill>
                <a:schemeClr val="accent2">
                  <a:lumMod val="75000"/>
                </a:schemeClr>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410066" y="123605"/>
            <a:ext cx="8323868" cy="788648"/>
          </a:xfrm>
          <a:prstGeom prst="rect">
            <a:avLst/>
          </a:prstGeom>
          <a:noFill/>
          <a:ln>
            <a:noFill/>
          </a:ln>
        </p:spPr>
        <p:txBody>
          <a:bodyPr spcFirstLastPara="1" wrap="square" lIns="68575" tIns="34275" rIns="68575" bIns="34275" anchor="ctr" anchorCtr="0">
            <a:normAutofit/>
          </a:bodyPr>
          <a:lstStyle/>
          <a:p>
            <a:pPr>
              <a:buSzPts val="2400"/>
            </a:pPr>
            <a:r>
              <a:rPr lang="en-US" dirty="0"/>
              <a:t>Known challenges in stimulating the climate service market:</a:t>
            </a:r>
            <a:endParaRPr dirty="0"/>
          </a:p>
        </p:txBody>
      </p:sp>
      <p:sp>
        <p:nvSpPr>
          <p:cNvPr id="163" name="Google Shape;163;p27"/>
          <p:cNvSpPr txBox="1">
            <a:spLocks noGrp="1"/>
          </p:cNvSpPr>
          <p:nvPr>
            <p:ph type="body" idx="1"/>
          </p:nvPr>
        </p:nvSpPr>
        <p:spPr>
          <a:xfrm>
            <a:off x="410066" y="1300900"/>
            <a:ext cx="8323867" cy="3194260"/>
          </a:xfrm>
          <a:prstGeom prst="rect">
            <a:avLst/>
          </a:prstGeom>
          <a:noFill/>
          <a:ln>
            <a:noFill/>
          </a:ln>
        </p:spPr>
        <p:txBody>
          <a:bodyPr spcFirstLastPara="1" wrap="square" lIns="68575" tIns="34275" rIns="68575" bIns="34275" anchor="t" anchorCtr="0">
            <a:normAutofit/>
          </a:bodyPr>
          <a:lstStyle/>
          <a:p>
            <a:pPr marL="285750" indent="-285750">
              <a:spcBef>
                <a:spcPts val="0"/>
              </a:spcBef>
            </a:pPr>
            <a:r>
              <a:rPr lang="en-US" b="1" dirty="0"/>
              <a:t>The market </a:t>
            </a:r>
            <a:r>
              <a:rPr lang="en-US" dirty="0"/>
              <a:t>of climate services is growing </a:t>
            </a:r>
            <a:r>
              <a:rPr lang="en-US" dirty="0">
                <a:solidFill>
                  <a:schemeClr val="accent2"/>
                </a:solidFill>
              </a:rPr>
              <a:t>(EUSPA Market report 2022) </a:t>
            </a:r>
            <a:r>
              <a:rPr lang="en-US" dirty="0"/>
              <a:t>but remains </a:t>
            </a:r>
            <a:r>
              <a:rPr lang="en-US" b="1" dirty="0"/>
              <a:t>scattered, incomplete and not fully mature </a:t>
            </a:r>
            <a:r>
              <a:rPr lang="en-US" dirty="0">
                <a:solidFill>
                  <a:schemeClr val="accent2"/>
                </a:solidFill>
              </a:rPr>
              <a:t>(H2020 MARCO, H2020 EUMACS)</a:t>
            </a:r>
          </a:p>
          <a:p>
            <a:pPr marL="285750" indent="-285750">
              <a:spcBef>
                <a:spcPts val="0"/>
              </a:spcBef>
            </a:pPr>
            <a:endParaRPr lang="en-US" b="1" dirty="0"/>
          </a:p>
          <a:p>
            <a:pPr marL="285750" indent="-285750">
              <a:spcBef>
                <a:spcPts val="0"/>
              </a:spcBef>
            </a:pPr>
            <a:r>
              <a:rPr lang="en-US" b="1" dirty="0"/>
              <a:t>Lack of clarity </a:t>
            </a:r>
            <a:r>
              <a:rPr lang="en-US" dirty="0"/>
              <a:t>on what is a climate service, and what is not. A number of “partial” definitions </a:t>
            </a:r>
            <a:r>
              <a:rPr lang="en-US" dirty="0">
                <a:solidFill>
                  <a:schemeClr val="accent2"/>
                </a:solidFill>
              </a:rPr>
              <a:t>(EC2015 Roadmap of climate services)</a:t>
            </a:r>
          </a:p>
          <a:p>
            <a:pPr marL="285750" indent="-285750">
              <a:spcBef>
                <a:spcPts val="0"/>
              </a:spcBef>
            </a:pPr>
            <a:endParaRPr lang="en-US" dirty="0">
              <a:solidFill>
                <a:schemeClr val="accent2"/>
              </a:solidFill>
            </a:endParaRPr>
          </a:p>
          <a:p>
            <a:pPr marL="285750" indent="-285750">
              <a:spcBef>
                <a:spcPts val="0"/>
              </a:spcBef>
            </a:pPr>
            <a:r>
              <a:rPr lang="en-US" dirty="0"/>
              <a:t>Various involved communities (research, local authorities, service providers) seem to be using very different terms when navigating the same issues as the information that gets provided often does not match the users’ needs </a:t>
            </a:r>
            <a:r>
              <a:rPr lang="en-US" dirty="0">
                <a:solidFill>
                  <a:schemeClr val="accent2"/>
                </a:solidFill>
              </a:rPr>
              <a:t>(EC2015 Roadmap of climate services)</a:t>
            </a:r>
          </a:p>
          <a:p>
            <a:pPr marL="0" indent="0">
              <a:spcBef>
                <a:spcPts val="0"/>
              </a:spcBef>
              <a:buNone/>
            </a:pPr>
            <a:endParaRPr lang="en-US" dirty="0"/>
          </a:p>
          <a:p>
            <a:pPr marL="285750" indent="-285750">
              <a:spcBef>
                <a:spcPts val="0"/>
              </a:spcBef>
            </a:pPr>
            <a:r>
              <a:rPr lang="en-US" b="1" dirty="0"/>
              <a:t>Difficulty to define the market offer </a:t>
            </a:r>
            <a:r>
              <a:rPr lang="en-US" dirty="0"/>
              <a:t>on one side results in difficulty in formulating the demand on the other </a:t>
            </a:r>
            <a:r>
              <a:rPr lang="en-US" dirty="0">
                <a:solidFill>
                  <a:schemeClr val="accent2"/>
                </a:solidFill>
              </a:rPr>
              <a:t>(H2020 MARCO, HE PROTECT, HE Climateurope2)</a:t>
            </a:r>
            <a:endParaRPr lang="en-US" dirty="0"/>
          </a:p>
        </p:txBody>
      </p:sp>
      <p:sp>
        <p:nvSpPr>
          <p:cNvPr id="166" name="Google Shape;166;p27"/>
          <p:cNvSpPr txBox="1">
            <a:spLocks noGrp="1"/>
          </p:cNvSpPr>
          <p:nvPr>
            <p:ph type="sldNum" idx="12"/>
          </p:nvPr>
        </p:nvSpPr>
        <p:spPr>
          <a:xfrm>
            <a:off x="8597245" y="4788473"/>
            <a:ext cx="402996"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334817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410067" y="123606"/>
            <a:ext cx="8323868" cy="788648"/>
          </a:xfrm>
          <a:prstGeom prst="rect">
            <a:avLst/>
          </a:prstGeom>
          <a:noFill/>
          <a:ln>
            <a:noFill/>
          </a:ln>
        </p:spPr>
        <p:txBody>
          <a:bodyPr spcFirstLastPara="1" vert="horz" wrap="square" lIns="68575" tIns="34275" rIns="68575" bIns="34275" rtlCol="0" anchor="ctr" anchorCtr="0">
            <a:normAutofit fontScale="90000"/>
          </a:bodyPr>
          <a:lstStyle/>
          <a:p>
            <a:pPr>
              <a:buSzPts val="2400"/>
            </a:pPr>
            <a:r>
              <a:rPr lang="en" dirty="0"/>
              <a:t>The main principles of a PCP: </a:t>
            </a:r>
            <a:r>
              <a:rPr lang="en" dirty="0">
                <a:solidFill>
                  <a:schemeClr val="accent2"/>
                </a:solidFill>
              </a:rPr>
              <a:t>Competitive development in phases, risk-benefit sharing, separation from market entry</a:t>
            </a:r>
            <a:endParaRPr dirty="0">
              <a:solidFill>
                <a:schemeClr val="accent2"/>
              </a:solidFill>
            </a:endParaRPr>
          </a:p>
        </p:txBody>
      </p:sp>
      <p:sp>
        <p:nvSpPr>
          <p:cNvPr id="163" name="Google Shape;163;p27"/>
          <p:cNvSpPr txBox="1">
            <a:spLocks noGrp="1"/>
          </p:cNvSpPr>
          <p:nvPr>
            <p:ph type="body" idx="1"/>
          </p:nvPr>
        </p:nvSpPr>
        <p:spPr>
          <a:xfrm>
            <a:off x="410067" y="3292462"/>
            <a:ext cx="7908598" cy="1288823"/>
          </a:xfrm>
          <a:prstGeom prst="rect">
            <a:avLst/>
          </a:prstGeom>
          <a:noFill/>
          <a:ln>
            <a:noFill/>
          </a:ln>
        </p:spPr>
        <p:txBody>
          <a:bodyPr spcFirstLastPara="1" vert="horz" wrap="square" lIns="68575" tIns="34275" rIns="68575" bIns="34275" rtlCol="0" anchor="t" anchorCtr="0">
            <a:normAutofit fontScale="77500" lnSpcReduction="20000"/>
          </a:bodyPr>
          <a:lstStyle/>
          <a:p>
            <a:pPr marL="285743" indent="-285743">
              <a:lnSpc>
                <a:spcPct val="120000"/>
              </a:lnSpc>
              <a:spcBef>
                <a:spcPts val="0"/>
              </a:spcBef>
            </a:pPr>
            <a:r>
              <a:rPr lang="en-US" sz="1800" b="1" dirty="0"/>
              <a:t>Competitive development in phases</a:t>
            </a:r>
            <a:endParaRPr lang="en-US" dirty="0"/>
          </a:p>
          <a:p>
            <a:pPr marL="0" indent="0">
              <a:lnSpc>
                <a:spcPct val="120000"/>
              </a:lnSpc>
              <a:spcBef>
                <a:spcPts val="0"/>
              </a:spcBef>
              <a:buNone/>
            </a:pPr>
            <a:endParaRPr lang="en-US" dirty="0"/>
          </a:p>
          <a:p>
            <a:pPr marL="285743" indent="-285743">
              <a:lnSpc>
                <a:spcPct val="120000"/>
              </a:lnSpc>
              <a:spcBef>
                <a:spcPts val="0"/>
              </a:spcBef>
            </a:pPr>
            <a:r>
              <a:rPr lang="en-US" sz="1800" b="1" dirty="0"/>
              <a:t>Risk-benefit sharing under market conditions</a:t>
            </a:r>
          </a:p>
          <a:p>
            <a:pPr marL="0" indent="0">
              <a:lnSpc>
                <a:spcPct val="120000"/>
              </a:lnSpc>
              <a:spcBef>
                <a:spcPts val="0"/>
              </a:spcBef>
              <a:buNone/>
            </a:pPr>
            <a:endParaRPr lang="en-US" dirty="0"/>
          </a:p>
          <a:p>
            <a:pPr marL="285743" indent="-285743">
              <a:lnSpc>
                <a:spcPct val="120000"/>
              </a:lnSpc>
              <a:spcBef>
                <a:spcPts val="0"/>
              </a:spcBef>
            </a:pPr>
            <a:r>
              <a:rPr lang="en-US" sz="1800" b="1" dirty="0"/>
              <a:t>Separation from the deployment of commercial volumes of end-products / services</a:t>
            </a:r>
            <a:endParaRPr lang="en-US" dirty="0"/>
          </a:p>
          <a:p>
            <a:pPr marL="0" indent="0" algn="r">
              <a:spcBef>
                <a:spcPts val="0"/>
              </a:spcBef>
              <a:buNone/>
            </a:pPr>
            <a:r>
              <a:rPr lang="en-US" i="1" dirty="0"/>
              <a:t>Source: EC</a:t>
            </a:r>
          </a:p>
        </p:txBody>
      </p:sp>
      <p:sp>
        <p:nvSpPr>
          <p:cNvPr id="166" name="Google Shape;166;p27"/>
          <p:cNvSpPr txBox="1">
            <a:spLocks noGrp="1"/>
          </p:cNvSpPr>
          <p:nvPr>
            <p:ph type="sldNum" idx="12"/>
          </p:nvPr>
        </p:nvSpPr>
        <p:spPr>
          <a:xfrm>
            <a:off x="8597245" y="4788474"/>
            <a:ext cx="402996" cy="273844"/>
          </a:xfrm>
          <a:prstGeom prst="rect">
            <a:avLst/>
          </a:prstGeom>
          <a:noFill/>
          <a:ln>
            <a:noFill/>
          </a:ln>
        </p:spPr>
        <p:txBody>
          <a:bodyPr spcFirstLastPara="1" vert="horz" wrap="square" lIns="68575" tIns="34275" rIns="68575" bIns="34275" rtlCol="0" anchor="ctr" anchorCtr="0">
            <a:noAutofit/>
          </a:bodyPr>
          <a:lstStyle/>
          <a:p>
            <a:fld id="{00000000-1234-1234-1234-123412341234}" type="slidenum">
              <a:rPr lang="en"/>
              <a:pPr/>
              <a:t>5</a:t>
            </a:fld>
            <a:endParaRPr/>
          </a:p>
        </p:txBody>
      </p:sp>
      <p:pic>
        <p:nvPicPr>
          <p:cNvPr id="3" name="Picture 2" descr="A diagram of a process&#10;&#10;Description automatically generated">
            <a:extLst>
              <a:ext uri="{FF2B5EF4-FFF2-40B4-BE49-F238E27FC236}">
                <a16:creationId xmlns:a16="http://schemas.microsoft.com/office/drawing/2014/main" id="{E355C06A-9212-1B55-30B7-B40BD185E3BE}"/>
              </a:ext>
            </a:extLst>
          </p:cNvPr>
          <p:cNvPicPr>
            <a:picLocks noChangeAspect="1"/>
          </p:cNvPicPr>
          <p:nvPr/>
        </p:nvPicPr>
        <p:blipFill>
          <a:blip r:embed="rId3"/>
          <a:stretch>
            <a:fillRect/>
          </a:stretch>
        </p:blipFill>
        <p:spPr>
          <a:xfrm>
            <a:off x="1371969" y="1007588"/>
            <a:ext cx="6074295" cy="2352646"/>
          </a:xfrm>
          <a:prstGeom prst="rect">
            <a:avLst/>
          </a:prstGeom>
        </p:spPr>
      </p:pic>
    </p:spTree>
    <p:extLst>
      <p:ext uri="{BB962C8B-B14F-4D97-AF65-F5344CB8AC3E}">
        <p14:creationId xmlns:p14="http://schemas.microsoft.com/office/powerpoint/2010/main" val="321398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410066" y="123605"/>
            <a:ext cx="8323868" cy="788648"/>
          </a:xfrm>
          <a:prstGeom prst="rect">
            <a:avLst/>
          </a:prstGeom>
          <a:noFill/>
          <a:ln>
            <a:noFill/>
          </a:ln>
        </p:spPr>
        <p:txBody>
          <a:bodyPr spcFirstLastPara="1" wrap="square" lIns="68575" tIns="34275" rIns="68575" bIns="34275" anchor="ctr" anchorCtr="0">
            <a:normAutofit fontScale="90000"/>
          </a:bodyPr>
          <a:lstStyle/>
          <a:p>
            <a:pPr>
              <a:buSzPts val="2400"/>
            </a:pPr>
            <a:r>
              <a:rPr lang="en" dirty="0"/>
              <a:t>How does PCP support the development of (EO-based) climate services - </a:t>
            </a:r>
            <a:r>
              <a:rPr lang="en-US" b="1" dirty="0">
                <a:solidFill>
                  <a:schemeClr val="accent2"/>
                </a:solidFill>
              </a:rPr>
              <a:t>Early-stage funding, co-development, tailored services</a:t>
            </a:r>
            <a:endParaRPr dirty="0"/>
          </a:p>
        </p:txBody>
      </p:sp>
      <p:sp>
        <p:nvSpPr>
          <p:cNvPr id="163" name="Google Shape;163;p27"/>
          <p:cNvSpPr txBox="1">
            <a:spLocks noGrp="1"/>
          </p:cNvSpPr>
          <p:nvPr>
            <p:ph type="body" idx="1"/>
          </p:nvPr>
        </p:nvSpPr>
        <p:spPr>
          <a:xfrm>
            <a:off x="410066" y="1300900"/>
            <a:ext cx="8323867" cy="3194260"/>
          </a:xfrm>
          <a:prstGeom prst="rect">
            <a:avLst/>
          </a:prstGeom>
          <a:noFill/>
          <a:ln>
            <a:noFill/>
          </a:ln>
        </p:spPr>
        <p:txBody>
          <a:bodyPr spcFirstLastPara="1" wrap="square" lIns="68575" tIns="34275" rIns="68575" bIns="34275" anchor="t" anchorCtr="0">
            <a:normAutofit/>
          </a:bodyPr>
          <a:lstStyle/>
          <a:p>
            <a:pPr marL="285750" indent="-285750">
              <a:spcBef>
                <a:spcPts val="0"/>
              </a:spcBef>
            </a:pPr>
            <a:r>
              <a:rPr lang="en-US" b="1" dirty="0"/>
              <a:t>Competitive development in phases</a:t>
            </a:r>
            <a:r>
              <a:rPr lang="en-US" dirty="0"/>
              <a:t>: Instead of issuing a classical procurement call and choosing the one best provider, in PCP, public procurers buy R&amp;D from several competing suppliers in parallel to compare alternative solution approaches and identify the best value for money solutions that the market as a whole can deliver to address their needs.</a:t>
            </a:r>
          </a:p>
          <a:p>
            <a:pPr marL="285750" indent="-285750">
              <a:spcBef>
                <a:spcPts val="0"/>
              </a:spcBef>
            </a:pPr>
            <a:r>
              <a:rPr lang="en-US" b="1" dirty="0"/>
              <a:t>Securing fit-for-purpose </a:t>
            </a:r>
            <a:r>
              <a:rPr lang="en-US" dirty="0"/>
              <a:t>service for the procurer and </a:t>
            </a:r>
            <a:r>
              <a:rPr lang="en-US" b="1" dirty="0"/>
              <a:t>early-stage funding</a:t>
            </a:r>
            <a:r>
              <a:rPr lang="en-US" dirty="0"/>
              <a:t> for the developer</a:t>
            </a:r>
          </a:p>
          <a:p>
            <a:pPr marL="285750" indent="-285750">
              <a:spcBef>
                <a:spcPts val="0"/>
              </a:spcBef>
            </a:pPr>
            <a:r>
              <a:rPr lang="en-GB" b="1" dirty="0"/>
              <a:t>Co-development processes </a:t>
            </a:r>
            <a:r>
              <a:rPr lang="en-GB" dirty="0"/>
              <a:t>(rather than buying off the shelf). PCP is traditionally used in high technology settings where there is a need to </a:t>
            </a:r>
            <a:r>
              <a:rPr lang="en-GB" b="1" dirty="0"/>
              <a:t>reducing the information asymmetry between parties.</a:t>
            </a:r>
            <a:endParaRPr lang="en-US" b="1" dirty="0"/>
          </a:p>
          <a:p>
            <a:pPr marL="285750" indent="-285750">
              <a:spcBef>
                <a:spcPts val="0"/>
              </a:spcBef>
            </a:pPr>
            <a:r>
              <a:rPr lang="en-US" b="1" dirty="0"/>
              <a:t>Data as a key enabling condition</a:t>
            </a:r>
            <a:r>
              <a:rPr lang="en-GB" b="1" dirty="0"/>
              <a:t>: </a:t>
            </a:r>
            <a:r>
              <a:rPr lang="en-GB" dirty="0"/>
              <a:t>Including local climate and non-climate data in solutions that are very place-specific (also, </a:t>
            </a:r>
            <a:r>
              <a:rPr lang="en-GB" dirty="0" err="1"/>
              <a:t>HEurope</a:t>
            </a:r>
            <a:r>
              <a:rPr lang="en-GB" dirty="0"/>
              <a:t> VALORADA).</a:t>
            </a:r>
          </a:p>
          <a:p>
            <a:pPr marL="285750" indent="-285750">
              <a:spcBef>
                <a:spcPts val="0"/>
              </a:spcBef>
            </a:pPr>
            <a:r>
              <a:rPr lang="en-US" b="1" dirty="0"/>
              <a:t>Separation from the development of commercial volumes of end-products and services</a:t>
            </a:r>
            <a:r>
              <a:rPr lang="en-US" dirty="0"/>
              <a:t>: PCP can go up to the development and the purchase of a limited volume of first products or services; when the solutions are mature enough to go to more industrial volumes, another instrument can take over, namely PPI (Public Procurement of Innovative solutions).</a:t>
            </a:r>
          </a:p>
        </p:txBody>
      </p:sp>
      <p:sp>
        <p:nvSpPr>
          <p:cNvPr id="166" name="Google Shape;166;p27"/>
          <p:cNvSpPr txBox="1">
            <a:spLocks noGrp="1"/>
          </p:cNvSpPr>
          <p:nvPr>
            <p:ph type="sldNum" idx="12"/>
          </p:nvPr>
        </p:nvSpPr>
        <p:spPr>
          <a:xfrm>
            <a:off x="8597245" y="4788473"/>
            <a:ext cx="402996"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06820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7"/>
          <p:cNvSpPr txBox="1">
            <a:spLocks noGrp="1"/>
          </p:cNvSpPr>
          <p:nvPr>
            <p:ph type="title"/>
          </p:nvPr>
        </p:nvSpPr>
        <p:spPr>
          <a:xfrm>
            <a:off x="410066" y="123605"/>
            <a:ext cx="8323800" cy="788700"/>
          </a:xfrm>
          <a:prstGeom prst="rect">
            <a:avLst/>
          </a:prstGeom>
          <a:noFill/>
          <a:ln>
            <a:noFill/>
          </a:ln>
        </p:spPr>
        <p:txBody>
          <a:bodyPr spcFirstLastPara="1" vert="horz" wrap="square" lIns="68575" tIns="34275" rIns="68575" bIns="34275" rtlCol="0" anchor="ctr" anchorCtr="0">
            <a:normAutofit fontScale="90000"/>
          </a:bodyPr>
          <a:lstStyle/>
          <a:p>
            <a:pPr>
              <a:buSzPct val="100000"/>
            </a:pPr>
            <a:r>
              <a:rPr lang="en" dirty="0"/>
              <a:t>Why is it important to know about types of climate services and what is important to know about their taxonomies?</a:t>
            </a:r>
            <a:endParaRPr i="1" dirty="0">
              <a:solidFill>
                <a:srgbClr val="00B050"/>
              </a:solidFill>
            </a:endParaRPr>
          </a:p>
        </p:txBody>
      </p:sp>
      <p:sp>
        <p:nvSpPr>
          <p:cNvPr id="365" name="Google Shape;365;p47"/>
          <p:cNvSpPr txBox="1">
            <a:spLocks noGrp="1"/>
          </p:cNvSpPr>
          <p:nvPr>
            <p:ph type="body" idx="1"/>
          </p:nvPr>
        </p:nvSpPr>
        <p:spPr>
          <a:xfrm>
            <a:off x="410066" y="1300900"/>
            <a:ext cx="8323800" cy="2778600"/>
          </a:xfrm>
          <a:prstGeom prst="rect">
            <a:avLst/>
          </a:prstGeom>
          <a:noFill/>
          <a:ln>
            <a:noFill/>
          </a:ln>
        </p:spPr>
        <p:txBody>
          <a:bodyPr spcFirstLastPara="1" vert="horz" wrap="square" lIns="68575" tIns="34275" rIns="68575" bIns="34275" rtlCol="0" anchor="t" anchorCtr="0">
            <a:normAutofit/>
          </a:bodyPr>
          <a:lstStyle/>
          <a:p>
            <a:pPr marL="457189" indent="-317492">
              <a:lnSpc>
                <a:spcPct val="150000"/>
              </a:lnSpc>
              <a:spcBef>
                <a:spcPts val="0"/>
              </a:spcBef>
              <a:buClr>
                <a:srgbClr val="00B050"/>
              </a:buClr>
            </a:pPr>
            <a:r>
              <a:rPr lang="en" b="1" dirty="0">
                <a:solidFill>
                  <a:srgbClr val="00B050"/>
                </a:solidFill>
              </a:rPr>
              <a:t>It helps to know the structure of the market → </a:t>
            </a:r>
            <a:r>
              <a:rPr lang="en" b="1" dirty="0"/>
              <a:t>knowing where to search for a service provider or for someone with similar needs as your own (e.g. for a PCP)</a:t>
            </a:r>
            <a:endParaRPr b="1" dirty="0"/>
          </a:p>
          <a:p>
            <a:pPr marL="457189" indent="-317492">
              <a:lnSpc>
                <a:spcPct val="150000"/>
              </a:lnSpc>
              <a:spcBef>
                <a:spcPts val="0"/>
              </a:spcBef>
              <a:buClr>
                <a:srgbClr val="00B050"/>
              </a:buClr>
            </a:pPr>
            <a:r>
              <a:rPr lang="en" b="1" dirty="0">
                <a:solidFill>
                  <a:srgbClr val="00B050"/>
                </a:solidFill>
              </a:rPr>
              <a:t>If the taxonomy categories do not match your needs, it probably means that there is a market gap → </a:t>
            </a:r>
            <a:r>
              <a:rPr lang="en" b="1" dirty="0"/>
              <a:t>and probably the service you are looking for does not exist off-the shelf (i.e. you may need a PCP)</a:t>
            </a:r>
            <a:endParaRPr b="1" dirty="0"/>
          </a:p>
          <a:p>
            <a:pPr marL="0" indent="0">
              <a:lnSpc>
                <a:spcPct val="150000"/>
              </a:lnSpc>
              <a:spcBef>
                <a:spcPts val="0"/>
              </a:spcBef>
              <a:buNone/>
            </a:pPr>
            <a:r>
              <a:rPr lang="en" b="1" dirty="0">
                <a:solidFill>
                  <a:srgbClr val="00B050"/>
                </a:solidFill>
              </a:rPr>
              <a:t>          </a:t>
            </a:r>
            <a:r>
              <a:rPr lang="en" b="1" dirty="0">
                <a:solidFill>
                  <a:srgbClr val="265265"/>
                </a:solidFill>
              </a:rPr>
              <a:t>–&gt; </a:t>
            </a:r>
            <a:r>
              <a:rPr lang="en" b="1" dirty="0"/>
              <a:t>Either way, you may need/benefit from PCP</a:t>
            </a:r>
          </a:p>
          <a:p>
            <a:pPr marL="139697" indent="0">
              <a:lnSpc>
                <a:spcPct val="150000"/>
              </a:lnSpc>
              <a:spcBef>
                <a:spcPts val="0"/>
              </a:spcBef>
              <a:buClr>
                <a:srgbClr val="00B050"/>
              </a:buClr>
              <a:buNone/>
            </a:pPr>
            <a:r>
              <a:rPr lang="en" b="1" dirty="0">
                <a:solidFill>
                  <a:srgbClr val="00B050"/>
                </a:solidFill>
              </a:rPr>
              <a:t>And even if you are not doing a PCP, knowing the market can help formulate your demand, or assess if the climate services you are currently using correspond to your needs</a:t>
            </a:r>
            <a:endParaRPr dirty="0"/>
          </a:p>
        </p:txBody>
      </p:sp>
      <p:sp>
        <p:nvSpPr>
          <p:cNvPr id="368" name="Google Shape;368;p47"/>
          <p:cNvSpPr txBox="1">
            <a:spLocks noGrp="1"/>
          </p:cNvSpPr>
          <p:nvPr>
            <p:ph type="sldNum" idx="12"/>
          </p:nvPr>
        </p:nvSpPr>
        <p:spPr>
          <a:xfrm>
            <a:off x="8597246" y="4788473"/>
            <a:ext cx="402900" cy="273900"/>
          </a:xfrm>
          <a:prstGeom prst="rect">
            <a:avLst/>
          </a:prstGeom>
          <a:noFill/>
          <a:ln>
            <a:noFill/>
          </a:ln>
        </p:spPr>
        <p:txBody>
          <a:bodyPr spcFirstLastPara="1" vert="horz" wrap="square" lIns="68575" tIns="34275" rIns="68575" bIns="34275" rtlCol="0" anchor="ctr" anchorCtr="0">
            <a:noAutofit/>
          </a:bodyPr>
          <a:lstStyle/>
          <a:p>
            <a:fld id="{00000000-1234-1234-1234-123412341234}" type="slidenum">
              <a:rPr lang="en"/>
              <a:p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410066" y="123605"/>
            <a:ext cx="8323868" cy="788648"/>
          </a:xfrm>
          <a:prstGeom prst="rect">
            <a:avLst/>
          </a:prstGeom>
          <a:noFill/>
          <a:ln>
            <a:noFill/>
          </a:ln>
        </p:spPr>
        <p:txBody>
          <a:bodyPr spcFirstLastPara="1" wrap="square" lIns="68575" tIns="34275" rIns="68575" bIns="34275" anchor="ctr" anchorCtr="0">
            <a:normAutofit/>
          </a:bodyPr>
          <a:lstStyle/>
          <a:p>
            <a:pPr>
              <a:buSzPts val="2400"/>
            </a:pPr>
            <a:r>
              <a:rPr lang="en-US" dirty="0"/>
              <a:t>Key takeaways</a:t>
            </a:r>
            <a:endParaRPr dirty="0"/>
          </a:p>
        </p:txBody>
      </p:sp>
      <p:sp>
        <p:nvSpPr>
          <p:cNvPr id="163" name="Google Shape;163;p27"/>
          <p:cNvSpPr txBox="1">
            <a:spLocks noGrp="1"/>
          </p:cNvSpPr>
          <p:nvPr>
            <p:ph type="body" idx="1"/>
          </p:nvPr>
        </p:nvSpPr>
        <p:spPr>
          <a:xfrm>
            <a:off x="410066" y="1300900"/>
            <a:ext cx="8323867" cy="3194260"/>
          </a:xfrm>
          <a:prstGeom prst="rect">
            <a:avLst/>
          </a:prstGeom>
          <a:noFill/>
          <a:ln>
            <a:noFill/>
          </a:ln>
        </p:spPr>
        <p:txBody>
          <a:bodyPr spcFirstLastPara="1" wrap="square" lIns="68575" tIns="34275" rIns="68575" bIns="34275" anchor="t" anchorCtr="0">
            <a:normAutofit/>
          </a:bodyPr>
          <a:lstStyle/>
          <a:p>
            <a:pPr marL="285750" indent="-285750">
              <a:spcBef>
                <a:spcPts val="0"/>
              </a:spcBef>
            </a:pPr>
            <a:r>
              <a:rPr lang="en-US" dirty="0"/>
              <a:t>Pre-commercial procurement as a solution offering to leverage and integrate co-development in the dialogue of the creation of climate service</a:t>
            </a:r>
          </a:p>
          <a:p>
            <a:pPr marL="285750" indent="-285750">
              <a:spcBef>
                <a:spcPts val="0"/>
              </a:spcBef>
            </a:pPr>
            <a:endParaRPr lang="en-US" dirty="0"/>
          </a:p>
          <a:p>
            <a:pPr marL="285750" indent="-285750">
              <a:spcBef>
                <a:spcPts val="0"/>
              </a:spcBef>
            </a:pPr>
            <a:r>
              <a:rPr lang="en-US" dirty="0"/>
              <a:t>Not the only instrument enhancing co-development</a:t>
            </a:r>
          </a:p>
          <a:p>
            <a:pPr marL="285750" indent="-285750">
              <a:spcBef>
                <a:spcPts val="0"/>
              </a:spcBef>
            </a:pPr>
            <a:endParaRPr lang="en-US" dirty="0"/>
          </a:p>
          <a:p>
            <a:pPr marL="285750" indent="-285750">
              <a:spcBef>
                <a:spcPts val="0"/>
              </a:spcBef>
            </a:pPr>
            <a:r>
              <a:rPr lang="en-US" dirty="0"/>
              <a:t>Look out for other tools and schemes aimed at co-development, and look into integrating them in your processes.</a:t>
            </a:r>
          </a:p>
        </p:txBody>
      </p:sp>
      <p:sp>
        <p:nvSpPr>
          <p:cNvPr id="166" name="Google Shape;166;p27"/>
          <p:cNvSpPr txBox="1">
            <a:spLocks noGrp="1"/>
          </p:cNvSpPr>
          <p:nvPr>
            <p:ph type="sldNum" idx="12"/>
          </p:nvPr>
        </p:nvSpPr>
        <p:spPr>
          <a:xfrm>
            <a:off x="8597245" y="4788473"/>
            <a:ext cx="402996"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353651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5"/>
          <p:cNvSpPr txBox="1">
            <a:spLocks noGrp="1"/>
          </p:cNvSpPr>
          <p:nvPr>
            <p:ph type="ctrTitle"/>
          </p:nvPr>
        </p:nvSpPr>
        <p:spPr>
          <a:xfrm>
            <a:off x="241607" y="1532588"/>
            <a:ext cx="4843659" cy="1764349"/>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2"/>
              </a:buClr>
              <a:buSzPts val="2600"/>
              <a:buFont typeface="Arial"/>
              <a:buNone/>
            </a:pPr>
            <a:r>
              <a:rPr lang="en-GB" dirty="0"/>
              <a:t>The PROTECT “toolkit”</a:t>
            </a:r>
            <a:endParaRPr dirty="0">
              <a:solidFill>
                <a:schemeClr val="bg2"/>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PROTECT">
      <a:dk1>
        <a:srgbClr val="000000"/>
      </a:dk1>
      <a:lt1>
        <a:srgbClr val="FFFFFF"/>
      </a:lt1>
      <a:dk2>
        <a:srgbClr val="265164"/>
      </a:dk2>
      <a:lt2>
        <a:srgbClr val="E7E6E6"/>
      </a:lt2>
      <a:accent1>
        <a:srgbClr val="00615C"/>
      </a:accent1>
      <a:accent2>
        <a:srgbClr val="61B563"/>
      </a:accent2>
      <a:accent3>
        <a:srgbClr val="83C06F"/>
      </a:accent3>
      <a:accent4>
        <a:srgbClr val="578699"/>
      </a:accent4>
      <a:accent5>
        <a:srgbClr val="C35C10"/>
      </a:accent5>
      <a:accent6>
        <a:srgbClr val="3F5964"/>
      </a:accent6>
      <a:hlink>
        <a:srgbClr val="61B563"/>
      </a:hlink>
      <a:folHlink>
        <a:srgbClr val="578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d09831a-6773-4712-b2d8-f98aeadc290c" xsi:nil="true"/>
    <lcf76f155ced4ddcb4097134ff3c332f xmlns="7448ba10-7c7e-429c-abce-de91d77fd35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D15EC172A1844CA3C8E99172376028" ma:contentTypeVersion="18" ma:contentTypeDescription="Create a new document." ma:contentTypeScope="" ma:versionID="ee416e61f112c1f18a23c06a5733cda4">
  <xsd:schema xmlns:xsd="http://www.w3.org/2001/XMLSchema" xmlns:xs="http://www.w3.org/2001/XMLSchema" xmlns:p="http://schemas.microsoft.com/office/2006/metadata/properties" xmlns:ns2="7448ba10-7c7e-429c-abce-de91d77fd35d" xmlns:ns3="4d09831a-6773-4712-b2d8-f98aeadc290c" targetNamespace="http://schemas.microsoft.com/office/2006/metadata/properties" ma:root="true" ma:fieldsID="7b55a60ef68f35d89304832da7e7a932" ns2:_="" ns3:_="">
    <xsd:import namespace="7448ba10-7c7e-429c-abce-de91d77fd35d"/>
    <xsd:import namespace="4d09831a-6773-4712-b2d8-f98aeadc29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8ba10-7c7e-429c-abce-de91d77fd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6accf20-5fd3-4827-a8e0-fa61dc3b1b4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09831a-6773-4712-b2d8-f98aeadc290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06a5e8f-42e3-43bc-8d31-1a534a015a31}" ma:internalName="TaxCatchAll" ma:showField="CatchAllData" ma:web="4d09831a-6773-4712-b2d8-f98aeadc29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024BC7-4E75-4692-A42B-1C7CB1AB9F11}">
  <ds:schemaRefs>
    <ds:schemaRef ds:uri="http://schemas.microsoft.com/sharepoint/v3/contenttype/forms"/>
  </ds:schemaRefs>
</ds:datastoreItem>
</file>

<file path=customXml/itemProps2.xml><?xml version="1.0" encoding="utf-8"?>
<ds:datastoreItem xmlns:ds="http://schemas.openxmlformats.org/officeDocument/2006/customXml" ds:itemID="{D0103A12-AEE3-425C-A5C7-4B04BBA429C3}">
  <ds:schemaRefs>
    <ds:schemaRef ds:uri="http://schemas.microsoft.com/office/2006/metadata/properties"/>
    <ds:schemaRef ds:uri="http://schemas.microsoft.com/office/infopath/2007/PartnerControls"/>
    <ds:schemaRef ds:uri="4d09831a-6773-4712-b2d8-f98aeadc290c"/>
    <ds:schemaRef ds:uri="7448ba10-7c7e-429c-abce-de91d77fd35d"/>
  </ds:schemaRefs>
</ds:datastoreItem>
</file>

<file path=customXml/itemProps3.xml><?xml version="1.0" encoding="utf-8"?>
<ds:datastoreItem xmlns:ds="http://schemas.openxmlformats.org/officeDocument/2006/customXml" ds:itemID="{05215D29-63E7-45CA-987B-D826755F43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48ba10-7c7e-429c-abce-de91d77fd35d"/>
    <ds:schemaRef ds:uri="4d09831a-6773-4712-b2d8-f98aeadc29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3146</TotalTime>
  <Words>1390</Words>
  <Application>Microsoft Office PowerPoint</Application>
  <PresentationFormat>Affichage à l'écran (16:9)</PresentationFormat>
  <Paragraphs>86</Paragraphs>
  <Slides>11</Slides>
  <Notes>11</Notes>
  <HiddenSlides>0</HiddenSlides>
  <MMClips>0</MMClips>
  <ScaleCrop>false</ScaleCrop>
  <HeadingPairs>
    <vt:vector size="6" baseType="variant">
      <vt:variant>
        <vt:lpstr>Polices utilisées</vt:lpstr>
      </vt:variant>
      <vt:variant>
        <vt:i4>2</vt:i4>
      </vt:variant>
      <vt:variant>
        <vt:lpstr>Thème</vt:lpstr>
      </vt:variant>
      <vt:variant>
        <vt:i4>2</vt:i4>
      </vt:variant>
      <vt:variant>
        <vt:lpstr>Titres des diapositives</vt:lpstr>
      </vt:variant>
      <vt:variant>
        <vt:i4>11</vt:i4>
      </vt:variant>
    </vt:vector>
  </HeadingPairs>
  <TitlesOfParts>
    <vt:vector size="15" baseType="lpstr">
      <vt:lpstr>Arial</vt:lpstr>
      <vt:lpstr>Calibri</vt:lpstr>
      <vt:lpstr>Simple Light</vt:lpstr>
      <vt:lpstr>Thème Office</vt:lpstr>
      <vt:lpstr>Pre-commercial procurement supporting the uptake of EO services: the case of PROTECT</vt:lpstr>
      <vt:lpstr>What is PROTECT?</vt:lpstr>
      <vt:lpstr>Climate Services</vt:lpstr>
      <vt:lpstr>Known challenges in stimulating the climate service market:</vt:lpstr>
      <vt:lpstr>The main principles of a PCP: Competitive development in phases, risk-benefit sharing, separation from market entry</vt:lpstr>
      <vt:lpstr>How does PCP support the development of (EO-based) climate services - Early-stage funding, co-development, tailored services</vt:lpstr>
      <vt:lpstr>Why is it important to know about types of climate services and what is important to know about their taxonomies?</vt:lpstr>
      <vt:lpstr>Key takeaways</vt:lpstr>
      <vt:lpstr>The PROTECT “toolkit”</vt:lpstr>
      <vt:lpstr>What have we produced to help public procurers (and not only):</vt:lpstr>
      <vt:lpstr>Thank you!  More information at: https://www.protect-pcp.eu/  For questions: Stefka.Domuzova@climate-kic.org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 training curriculum: Exploring the wide range and scope of climate services</dc:title>
  <dc:creator>EURISY</dc:creator>
  <cp:lastModifiedBy>Admin Eurisy</cp:lastModifiedBy>
  <cp:revision>2</cp:revision>
  <dcterms:modified xsi:type="dcterms:W3CDTF">2023-12-22T09:11:15Z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0x0101004BD15EC172A1844CA3C8E99172376028</vt:lpwstr>
  </property>
</Properties>
</file>