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270" r:id="rId4"/>
    <p:sldMasterId id="2147487295" r:id="rId5"/>
    <p:sldMasterId id="2147487308" r:id="rId6"/>
    <p:sldMasterId id="2147487330" r:id="rId7"/>
    <p:sldMasterId id="2147487340" r:id="rId8"/>
    <p:sldMasterId id="2147487351" r:id="rId9"/>
    <p:sldMasterId id="2147487367" r:id="rId10"/>
  </p:sldMasterIdLst>
  <p:notesMasterIdLst>
    <p:notesMasterId r:id="rId28"/>
  </p:notesMasterIdLst>
  <p:handoutMasterIdLst>
    <p:handoutMasterId r:id="rId29"/>
  </p:handoutMasterIdLst>
  <p:sldIdLst>
    <p:sldId id="2147376077" r:id="rId11"/>
    <p:sldId id="2147376090" r:id="rId12"/>
    <p:sldId id="311" r:id="rId13"/>
    <p:sldId id="2147376137" r:id="rId14"/>
    <p:sldId id="2147376130" r:id="rId15"/>
    <p:sldId id="267" r:id="rId16"/>
    <p:sldId id="286" r:id="rId17"/>
    <p:sldId id="2147376135" r:id="rId18"/>
    <p:sldId id="2147376136" r:id="rId19"/>
    <p:sldId id="2147376081" r:id="rId20"/>
    <p:sldId id="2147376091" r:id="rId21"/>
    <p:sldId id="300" r:id="rId22"/>
    <p:sldId id="293" r:id="rId23"/>
    <p:sldId id="2147376079" r:id="rId24"/>
    <p:sldId id="2147376087" r:id="rId25"/>
    <p:sldId id="2147376089" r:id="rId26"/>
    <p:sldId id="307" r:id="rId27"/>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9561A-1582-5793-C30D-0130633F5D67}" name="Geraldine Naja" initials="GN" userId="S::Geraldine.Naja@esa.int::a10122af-6935-49b5-b702-2e368bcf77a4" providerId="AD"/>
  <p188:author id="{338BEC2B-4C30-EEA8-2071-86105CCBE878}" name="Aude Yveline Adeline De Clercq" initials="AC" userId="S::aude.de.clercq@esa.int::e9927f81-9655-41df-b5b2-be261608bd7c" providerId="AD"/>
  <p188:author id="{94F1A041-EACE-CCA2-546C-2A5FE3415981}" name="Diana Ferrer Prats" initials="DP" userId="S::diana.ferrer.prats@ext.esa.int::ac0e44ae-49ca-41f4-834f-e1fac055fed3" providerId="AD"/>
  <p188:author id="{27B9E390-D26D-02D9-93B6-1F8C5BA69950}" name="Gianluigi Baldesi" initials="GB" userId="S::gianluigi.baldesi@esa.int::1c95b0c6-a0db-4775-b1b2-6552a2535f53" providerId="AD"/>
  <p188:author id="{4B73AACC-2B4D-09F2-13E2-F61D611A425C}" name="Riho Palis" initials="RP" userId="S::riho.palis@ext.esa.int::8aa995b6-bd3b-4f31-9ca3-a689169dbd0f" providerId="AD"/>
  <p188:author id="{60D538D5-BCAB-B155-26CF-F7FD06A0A0D5}" name="Diana Ferrer Prats" initials="DFP" userId="Diana Ferrer Prats" providerId="None"/>
  <p188:author id="{8DE58AD7-09E4-9C0C-44B7-31F8ED816DB3}" name="Jules Varma" initials="JV" userId="S::jules.varma@esa.int::56558804-c790-4bb1-bc72-5f656aefa062" providerId="AD"/>
  <p188:author id="{2C8AC7EC-E771-25F9-7B7F-F3FFE1A02FED}" name="Michele Di Magno" initials="MM" userId="S::michele.di.magno@ext.esa.int::12c52efb-fb82-4399-8225-ae10de66e0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derica Lusi" initials="OL"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29EE0"/>
    <a:srgbClr val="000000"/>
    <a:srgbClr val="053249"/>
    <a:srgbClr val="00AE9C"/>
    <a:srgbClr val="002A3D"/>
    <a:srgbClr val="012231"/>
    <a:srgbClr val="8196A7"/>
    <a:srgbClr val="003249"/>
    <a:srgbClr val="FFC100"/>
    <a:srgbClr val="C4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sait-my.sharepoint.com/personal/jakob_peters_esa_int/Documents/Documents/Space%20Economy%20report/2023/Space%20eco%20report%20data_16%2002%20202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oleObject" Target="https://esait.sharepoint.com/sites/TIA-SM/Shared%20Documents/General/2_Market%20Intelligence%20Framework/2_c_MIF%20Products/Working%20Documents/JCB%20-%20Private%20investments%20in%20the%20space%20sector/Private%20Investment%20Exce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24581455127708"/>
          <c:y val="0.17896224843956793"/>
          <c:w val="0.63128992585916477"/>
          <c:h val="0.8009934426850798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4F-4B95-9AF0-077E73B7C9A8}"/>
              </c:ext>
            </c:extLst>
          </c:dPt>
          <c:dPt>
            <c:idx val="1"/>
            <c:bubble3D val="0"/>
            <c:explosion val="10"/>
            <c:spPr>
              <a:solidFill>
                <a:srgbClr val="0070C0"/>
              </a:solidFill>
              <a:ln w="19050">
                <a:solidFill>
                  <a:schemeClr val="lt1"/>
                </a:solidFill>
              </a:ln>
              <a:effectLst/>
            </c:spPr>
            <c:extLst>
              <c:ext xmlns:c16="http://schemas.microsoft.com/office/drawing/2014/chart" uri="{C3380CC4-5D6E-409C-BE32-E72D297353CC}">
                <c16:uniqueId val="{00000003-524F-4B95-9AF0-077E73B7C9A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524F-4B95-9AF0-077E73B7C9A8}"/>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524F-4B95-9AF0-077E73B7C9A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24F-4B95-9AF0-077E73B7C9A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24F-4B95-9AF0-077E73B7C9A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24F-4B95-9AF0-077E73B7C9A8}"/>
              </c:ext>
            </c:extLst>
          </c:dPt>
          <c:dLbls>
            <c:dLbl>
              <c:idx val="0"/>
              <c:layout>
                <c:manualLayout>
                  <c:x val="0.13097860957175891"/>
                  <c:y val="0.103172860103898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4F-4B95-9AF0-077E73B7C9A8}"/>
                </c:ext>
              </c:extLst>
            </c:dLbl>
            <c:dLbl>
              <c:idx val="1"/>
              <c:layout>
                <c:manualLayout>
                  <c:x val="-0.15942498163454649"/>
                  <c:y val="0.1090950913801845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24F-4B95-9AF0-077E73B7C9A8}"/>
                </c:ext>
              </c:extLst>
            </c:dLbl>
            <c:dLbl>
              <c:idx val="2"/>
              <c:layout>
                <c:manualLayout>
                  <c:x val="-0.15935083690859417"/>
                  <c:y val="-2.60035348285432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24F-4B95-9AF0-077E73B7C9A8}"/>
                </c:ext>
              </c:extLst>
            </c:dLbl>
            <c:dLbl>
              <c:idx val="3"/>
              <c:layout>
                <c:manualLayout>
                  <c:x val="-0.1704018156352366"/>
                  <c:y val="-0.1313531138977661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24F-4B95-9AF0-077E73B7C9A8}"/>
                </c:ext>
              </c:extLst>
            </c:dLbl>
            <c:dLbl>
              <c:idx val="4"/>
              <c:layout>
                <c:manualLayout>
                  <c:x val="-0.14649352706048685"/>
                  <c:y val="-0.1970808448213852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24F-4B95-9AF0-077E73B7C9A8}"/>
                </c:ext>
              </c:extLst>
            </c:dLbl>
            <c:dLbl>
              <c:idx val="5"/>
              <c:layout>
                <c:manualLayout>
                  <c:x val="-6.1480286445791267E-2"/>
                  <c:y val="-0.2095346779658056"/>
                </c:manualLayout>
              </c:layout>
              <c:showLegendKey val="0"/>
              <c:showVal val="0"/>
              <c:showCatName val="1"/>
              <c:showSerName val="0"/>
              <c:showPercent val="1"/>
              <c:showBubbleSize val="0"/>
              <c:extLst>
                <c:ext xmlns:c15="http://schemas.microsoft.com/office/drawing/2012/chart" uri="{CE6537A1-D6FC-4f65-9D91-7224C49458BB}">
                  <c15:layout>
                    <c:manualLayout>
                      <c:w val="0.13244231751698418"/>
                      <c:h val="0.16020077559911766"/>
                    </c:manualLayout>
                  </c15:layout>
                </c:ext>
                <c:ext xmlns:c16="http://schemas.microsoft.com/office/drawing/2014/chart" uri="{C3380CC4-5D6E-409C-BE32-E72D297353CC}">
                  <c16:uniqueId val="{0000000B-524F-4B95-9AF0-077E73B7C9A8}"/>
                </c:ext>
              </c:extLst>
            </c:dLbl>
            <c:dLbl>
              <c:idx val="6"/>
              <c:layout>
                <c:manualLayout>
                  <c:x val="0.11178471883702039"/>
                  <c:y val="-0.19414041230792525"/>
                </c:manualLayout>
              </c:layout>
              <c:showLegendKey val="0"/>
              <c:showVal val="0"/>
              <c:showCatName val="1"/>
              <c:showSerName val="0"/>
              <c:showPercent val="1"/>
              <c:showBubbleSize val="0"/>
              <c:extLst>
                <c:ext xmlns:c15="http://schemas.microsoft.com/office/drawing/2012/chart" uri="{CE6537A1-D6FC-4f65-9D91-7224C49458BB}">
                  <c15:layout>
                    <c:manualLayout>
                      <c:w val="0.34942019149501458"/>
                      <c:h val="0.17626348906461811"/>
                    </c:manualLayout>
                  </c15:layout>
                </c:ext>
                <c:ext xmlns:c16="http://schemas.microsoft.com/office/drawing/2014/chart" uri="{C3380CC4-5D6E-409C-BE32-E72D297353CC}">
                  <c16:uniqueId val="{0000000D-524F-4B95-9AF0-077E73B7C9A8}"/>
                </c:ext>
              </c:extLst>
            </c:dLbl>
            <c:spPr>
              <a:no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bg1"/>
                    </a:solidFill>
                    <a:latin typeface="NotesEsa" panose="02000506030000020004" pitchFamily="2"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Data!$A$13:$A$19</c:f>
              <c:strCache>
                <c:ptCount val="7"/>
                <c:pt idx="0">
                  <c:v>USA</c:v>
                </c:pt>
                <c:pt idx="1">
                  <c:v>Europe</c:v>
                </c:pt>
                <c:pt idx="2">
                  <c:v>China</c:v>
                </c:pt>
                <c:pt idx="3">
                  <c:v>Russia</c:v>
                </c:pt>
                <c:pt idx="4">
                  <c:v>Japan</c:v>
                </c:pt>
                <c:pt idx="5">
                  <c:v>India</c:v>
                </c:pt>
                <c:pt idx="6">
                  <c:v>Rest of the World</c:v>
                </c:pt>
              </c:strCache>
            </c:strRef>
          </c:cat>
          <c:val>
            <c:numRef>
              <c:f>Data!$K$13:$K$19</c:f>
              <c:numCache>
                <c:formatCode>_-* #,##0_-;\-* #,##0_-;_-* "-"??_-;_-@_-</c:formatCode>
                <c:ptCount val="7"/>
                <c:pt idx="0">
                  <c:v>61967.434675000004</c:v>
                </c:pt>
                <c:pt idx="1">
                  <c:v>14616.085058567727</c:v>
                </c:pt>
                <c:pt idx="2">
                  <c:v>11934.645331509517</c:v>
                </c:pt>
                <c:pt idx="3">
                  <c:v>3417.2098243298506</c:v>
                </c:pt>
                <c:pt idx="4">
                  <c:v>4898.1694913120809</c:v>
                </c:pt>
                <c:pt idx="5">
                  <c:v>1933.718678507626</c:v>
                </c:pt>
                <c:pt idx="6">
                  <c:v>4805.6259299727462</c:v>
                </c:pt>
              </c:numCache>
            </c:numRef>
          </c:val>
          <c:extLst>
            <c:ext xmlns:c16="http://schemas.microsoft.com/office/drawing/2014/chart" uri="{C3380CC4-5D6E-409C-BE32-E72D297353CC}">
              <c16:uniqueId val="{0000000E-524F-4B95-9AF0-077E73B7C9A8}"/>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sz="1800">
          <a:solidFill>
            <a:schemeClr val="bg1"/>
          </a:solidFill>
          <a:latin typeface="NotesEsa" panose="02000506030000020004"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0" i="0" u="none" strike="noStrike" kern="1200" spc="0" baseline="0">
                <a:solidFill>
                  <a:schemeClr val="bg1"/>
                </a:solidFill>
                <a:latin typeface="Arial" panose="020B0604020202020204" pitchFamily="34" charset="0"/>
                <a:ea typeface="+mn-ea"/>
                <a:cs typeface="Arial" panose="020B0604020202020204" pitchFamily="34" charset="0"/>
              </a:defRPr>
            </a:pPr>
            <a:r>
              <a:rPr lang="en-GB" sz="2200" b="1" i="0" baseline="0">
                <a:solidFill>
                  <a:srgbClr val="00AE9C"/>
                </a:solidFill>
                <a:effectLst/>
              </a:rPr>
              <a:t>European Space Start-Up Private Investment*</a:t>
            </a:r>
            <a:endParaRPr lang="en-GB" sz="2200" b="1">
              <a:solidFill>
                <a:srgbClr val="00AE9C"/>
              </a:solidFill>
              <a:effectLst/>
            </a:endParaRP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ESPI!$A$4</c:f>
              <c:strCache>
                <c:ptCount val="1"/>
                <c:pt idx="0">
                  <c:v>Total Investment (€M)</c:v>
                </c:pt>
              </c:strCache>
            </c:strRef>
          </c:tx>
          <c:spPr>
            <a:solidFill>
              <a:srgbClr val="F1666A"/>
            </a:solidFill>
            <a:ln>
              <a:noFill/>
            </a:ln>
            <a:effectLst/>
          </c:spPr>
          <c:invertIfNegative val="0"/>
          <c:cat>
            <c:numRef>
              <c:f>ESPI!$E$3:$J$3</c:f>
              <c:numCache>
                <c:formatCode>General</c:formatCode>
                <c:ptCount val="6"/>
                <c:pt idx="0">
                  <c:v>2017</c:v>
                </c:pt>
                <c:pt idx="1">
                  <c:v>2018</c:v>
                </c:pt>
                <c:pt idx="2">
                  <c:v>2019</c:v>
                </c:pt>
                <c:pt idx="3">
                  <c:v>2020</c:v>
                </c:pt>
                <c:pt idx="4">
                  <c:v>2021</c:v>
                </c:pt>
                <c:pt idx="5">
                  <c:v>2022</c:v>
                </c:pt>
              </c:numCache>
              <c:extLst/>
            </c:numRef>
          </c:cat>
          <c:val>
            <c:numRef>
              <c:f>ESPI!$E$4:$J$4</c:f>
              <c:numCache>
                <c:formatCode>General</c:formatCode>
                <c:ptCount val="6"/>
                <c:pt idx="0">
                  <c:v>220</c:v>
                </c:pt>
                <c:pt idx="1">
                  <c:v>220</c:v>
                </c:pt>
                <c:pt idx="2">
                  <c:v>190</c:v>
                </c:pt>
                <c:pt idx="3">
                  <c:v>530</c:v>
                </c:pt>
                <c:pt idx="4">
                  <c:v>611.5</c:v>
                </c:pt>
                <c:pt idx="5">
                  <c:v>1017</c:v>
                </c:pt>
              </c:numCache>
              <c:extLst/>
            </c:numRef>
          </c:val>
          <c:extLst>
            <c:ext xmlns:c16="http://schemas.microsoft.com/office/drawing/2014/chart" uri="{C3380CC4-5D6E-409C-BE32-E72D297353CC}">
              <c16:uniqueId val="{00000000-E322-416C-AFEF-5E2D2AE1251C}"/>
            </c:ext>
          </c:extLst>
        </c:ser>
        <c:dLbls>
          <c:showLegendKey val="0"/>
          <c:showVal val="0"/>
          <c:showCatName val="0"/>
          <c:showSerName val="0"/>
          <c:showPercent val="0"/>
          <c:showBubbleSize val="0"/>
        </c:dLbls>
        <c:gapWidth val="100"/>
        <c:axId val="1708365184"/>
        <c:axId val="1708369344"/>
      </c:barChart>
      <c:lineChart>
        <c:grouping val="standard"/>
        <c:varyColors val="0"/>
        <c:ser>
          <c:idx val="1"/>
          <c:order val="1"/>
          <c:tx>
            <c:strRef>
              <c:f>ESPI!$A$5</c:f>
              <c:strCache>
                <c:ptCount val="1"/>
                <c:pt idx="0">
                  <c:v>Number of Deals </c:v>
                </c:pt>
              </c:strCache>
            </c:strRef>
          </c:tx>
          <c:spPr>
            <a:ln w="53975" cap="rnd">
              <a:solidFill>
                <a:srgbClr val="009BDA"/>
              </a:solidFill>
              <a:prstDash val="dash"/>
              <a:round/>
            </a:ln>
            <a:effectLst/>
          </c:spPr>
          <c:marker>
            <c:symbol val="none"/>
          </c:marker>
          <c:cat>
            <c:numRef>
              <c:f>ESPI!$E$3:$J$3</c:f>
              <c:numCache>
                <c:formatCode>General</c:formatCode>
                <c:ptCount val="6"/>
                <c:pt idx="0">
                  <c:v>2017</c:v>
                </c:pt>
                <c:pt idx="1">
                  <c:v>2018</c:v>
                </c:pt>
                <c:pt idx="2">
                  <c:v>2019</c:v>
                </c:pt>
                <c:pt idx="3">
                  <c:v>2020</c:v>
                </c:pt>
                <c:pt idx="4">
                  <c:v>2021</c:v>
                </c:pt>
                <c:pt idx="5">
                  <c:v>2022</c:v>
                </c:pt>
              </c:numCache>
              <c:extLst/>
            </c:numRef>
          </c:cat>
          <c:val>
            <c:numRef>
              <c:f>ESPI!$E$5:$J$5</c:f>
              <c:numCache>
                <c:formatCode>General</c:formatCode>
                <c:ptCount val="6"/>
                <c:pt idx="0">
                  <c:v>59</c:v>
                </c:pt>
                <c:pt idx="1">
                  <c:v>57</c:v>
                </c:pt>
                <c:pt idx="2">
                  <c:v>50</c:v>
                </c:pt>
                <c:pt idx="3">
                  <c:v>59</c:v>
                </c:pt>
                <c:pt idx="4">
                  <c:v>86</c:v>
                </c:pt>
                <c:pt idx="5">
                  <c:v>108</c:v>
                </c:pt>
              </c:numCache>
              <c:extLst/>
            </c:numRef>
          </c:val>
          <c:smooth val="0"/>
          <c:extLst>
            <c:ext xmlns:c16="http://schemas.microsoft.com/office/drawing/2014/chart" uri="{C3380CC4-5D6E-409C-BE32-E72D297353CC}">
              <c16:uniqueId val="{00000001-E322-416C-AFEF-5E2D2AE1251C}"/>
            </c:ext>
          </c:extLst>
        </c:ser>
        <c:dLbls>
          <c:showLegendKey val="0"/>
          <c:showVal val="0"/>
          <c:showCatName val="0"/>
          <c:showSerName val="0"/>
          <c:showPercent val="0"/>
          <c:showBubbleSize val="0"/>
        </c:dLbls>
        <c:marker val="1"/>
        <c:smooth val="0"/>
        <c:axId val="1708371008"/>
        <c:axId val="1708367264"/>
      </c:lineChart>
      <c:catAx>
        <c:axId val="170836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708369344"/>
        <c:crosses val="autoZero"/>
        <c:auto val="1"/>
        <c:lblAlgn val="ctr"/>
        <c:lblOffset val="100"/>
        <c:noMultiLvlLbl val="0"/>
      </c:catAx>
      <c:valAx>
        <c:axId val="170836934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accent2">
                        <a:lumMod val="40000"/>
                        <a:lumOff val="60000"/>
                      </a:schemeClr>
                    </a:solidFill>
                    <a:latin typeface="Arial" panose="020B0604020202020204" pitchFamily="34" charset="0"/>
                    <a:ea typeface="+mn-ea"/>
                    <a:cs typeface="Arial" panose="020B0604020202020204" pitchFamily="34" charset="0"/>
                  </a:defRPr>
                </a:pPr>
                <a:r>
                  <a:rPr lang="en-GB">
                    <a:solidFill>
                      <a:schemeClr val="accent2">
                        <a:lumMod val="40000"/>
                        <a:lumOff val="60000"/>
                      </a:schemeClr>
                    </a:solidFill>
                  </a:rPr>
                  <a:t>Investment Value (€M)</a:t>
                </a:r>
              </a:p>
            </c:rich>
          </c:tx>
          <c:layout>
            <c:manualLayout>
              <c:xMode val="edge"/>
              <c:yMode val="edge"/>
              <c:x val="1.6666666666666666E-2"/>
              <c:y val="0.2444017935258092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accent2">
                      <a:lumMod val="40000"/>
                      <a:lumOff val="60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2">
                    <a:lumMod val="40000"/>
                    <a:lumOff val="60000"/>
                  </a:schemeClr>
                </a:solidFill>
                <a:latin typeface="Arial" panose="020B0604020202020204" pitchFamily="34" charset="0"/>
                <a:ea typeface="+mn-ea"/>
                <a:cs typeface="Arial" panose="020B0604020202020204" pitchFamily="34" charset="0"/>
              </a:defRPr>
            </a:pPr>
            <a:endParaRPr lang="en-US"/>
          </a:p>
        </c:txPr>
        <c:crossAx val="1708365184"/>
        <c:crosses val="autoZero"/>
        <c:crossBetween val="between"/>
      </c:valAx>
      <c:valAx>
        <c:axId val="1708367264"/>
        <c:scaling>
          <c:orientation val="minMax"/>
        </c:scaling>
        <c:delete val="0"/>
        <c:axPos val="r"/>
        <c:title>
          <c:tx>
            <c:rich>
              <a:bodyPr rot="-5400000" spcFirstLastPara="1" vertOverflow="ellipsis" vert="horz" wrap="square" anchor="ctr" anchorCtr="1"/>
              <a:lstStyle/>
              <a:p>
                <a:pPr>
                  <a:defRPr sz="1600" b="0" i="0" u="none" strike="noStrike" kern="1200" baseline="0">
                    <a:solidFill>
                      <a:srgbClr val="8ADDFF"/>
                    </a:solidFill>
                    <a:latin typeface="Arial" panose="020B0604020202020204" pitchFamily="34" charset="0"/>
                    <a:ea typeface="+mn-ea"/>
                    <a:cs typeface="Arial" panose="020B0604020202020204" pitchFamily="34" charset="0"/>
                  </a:defRPr>
                </a:pPr>
                <a:r>
                  <a:rPr lang="en-GB">
                    <a:solidFill>
                      <a:srgbClr val="8ADDFF"/>
                    </a:solidFill>
                  </a:rPr>
                  <a:t>Number of Deals</a:t>
                </a:r>
              </a:p>
            </c:rich>
          </c:tx>
          <c:overlay val="0"/>
          <c:spPr>
            <a:noFill/>
            <a:ln>
              <a:noFill/>
            </a:ln>
            <a:effectLst/>
          </c:spPr>
          <c:txPr>
            <a:bodyPr rot="-5400000" spcFirstLastPara="1" vertOverflow="ellipsis" vert="horz" wrap="square" anchor="ctr" anchorCtr="1"/>
            <a:lstStyle/>
            <a:p>
              <a:pPr>
                <a:defRPr sz="1600" b="0" i="0" u="none" strike="noStrike" kern="1200" baseline="0">
                  <a:solidFill>
                    <a:srgbClr val="8ADDFF"/>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8ADDFF"/>
                </a:solidFill>
                <a:latin typeface="Arial" panose="020B0604020202020204" pitchFamily="34" charset="0"/>
                <a:ea typeface="+mn-ea"/>
                <a:cs typeface="Arial" panose="020B0604020202020204" pitchFamily="34" charset="0"/>
              </a:defRPr>
            </a:pPr>
            <a:endParaRPr lang="en-US"/>
          </a:p>
        </c:txPr>
        <c:crossAx val="1708371008"/>
        <c:crosses val="max"/>
        <c:crossBetween val="between"/>
      </c:valAx>
      <c:catAx>
        <c:axId val="1708371008"/>
        <c:scaling>
          <c:orientation val="minMax"/>
        </c:scaling>
        <c:delete val="1"/>
        <c:axPos val="b"/>
        <c:numFmt formatCode="General" sourceLinked="1"/>
        <c:majorTickMark val="out"/>
        <c:minorTickMark val="none"/>
        <c:tickLblPos val="nextTo"/>
        <c:crossAx val="17083672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bg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sz="1400" b="1"/>
              <a:t>Eurozone Inflation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5581770003217116"/>
          <c:y val="0.19014217418174378"/>
          <c:w val="0.83290151941197998"/>
          <c:h val="0.63680901354601216"/>
        </c:manualLayout>
      </c:layout>
      <c:lineChart>
        <c:grouping val="standard"/>
        <c:varyColors val="0"/>
        <c:ser>
          <c:idx val="0"/>
          <c:order val="0"/>
          <c:spPr>
            <a:ln w="28575" cap="rnd">
              <a:solidFill>
                <a:schemeClr val="bg1"/>
              </a:solidFill>
              <a:round/>
            </a:ln>
            <a:effectLst/>
          </c:spPr>
          <c:marker>
            <c:symbol val="none"/>
          </c:marker>
          <c:cat>
            <c:numRef>
              <c:f>inflation!$B$37:$B$58</c:f>
              <c:numCache>
                <c:formatCode>mmm\-yy</c:formatCode>
                <c:ptCount val="22"/>
                <c:pt idx="0">
                  <c:v>44317</c:v>
                </c:pt>
                <c:pt idx="1">
                  <c:v>44348</c:v>
                </c:pt>
                <c:pt idx="2">
                  <c:v>44378</c:v>
                </c:pt>
                <c:pt idx="3">
                  <c:v>44409</c:v>
                </c:pt>
                <c:pt idx="4">
                  <c:v>44440</c:v>
                </c:pt>
                <c:pt idx="5">
                  <c:v>44470</c:v>
                </c:pt>
                <c:pt idx="6">
                  <c:v>44501</c:v>
                </c:pt>
                <c:pt idx="7">
                  <c:v>44531</c:v>
                </c:pt>
                <c:pt idx="8">
                  <c:v>44562</c:v>
                </c:pt>
                <c:pt idx="9">
                  <c:v>44593</c:v>
                </c:pt>
                <c:pt idx="10">
                  <c:v>44621</c:v>
                </c:pt>
                <c:pt idx="11">
                  <c:v>44652</c:v>
                </c:pt>
                <c:pt idx="12">
                  <c:v>44682</c:v>
                </c:pt>
                <c:pt idx="13">
                  <c:v>44713</c:v>
                </c:pt>
                <c:pt idx="14">
                  <c:v>44743</c:v>
                </c:pt>
                <c:pt idx="15">
                  <c:v>44774</c:v>
                </c:pt>
                <c:pt idx="16">
                  <c:v>44805</c:v>
                </c:pt>
                <c:pt idx="17">
                  <c:v>44835</c:v>
                </c:pt>
                <c:pt idx="18">
                  <c:v>44866</c:v>
                </c:pt>
                <c:pt idx="19">
                  <c:v>44896</c:v>
                </c:pt>
                <c:pt idx="20">
                  <c:v>44927</c:v>
                </c:pt>
                <c:pt idx="21">
                  <c:v>44958</c:v>
                </c:pt>
              </c:numCache>
            </c:numRef>
          </c:cat>
          <c:val>
            <c:numRef>
              <c:f>inflation!$E$37:$E$58</c:f>
              <c:numCache>
                <c:formatCode>0.0%</c:formatCode>
                <c:ptCount val="22"/>
                <c:pt idx="0">
                  <c:v>0.02</c:v>
                </c:pt>
                <c:pt idx="1">
                  <c:v>1.9E-2</c:v>
                </c:pt>
                <c:pt idx="2">
                  <c:v>2.2000000000000002E-2</c:v>
                </c:pt>
                <c:pt idx="3">
                  <c:v>0.03</c:v>
                </c:pt>
                <c:pt idx="4">
                  <c:v>3.4000000000000002E-2</c:v>
                </c:pt>
                <c:pt idx="5">
                  <c:v>4.0999999999999995E-2</c:v>
                </c:pt>
                <c:pt idx="6">
                  <c:v>4.9000000000000002E-2</c:v>
                </c:pt>
                <c:pt idx="7">
                  <c:v>0.05</c:v>
                </c:pt>
                <c:pt idx="8">
                  <c:v>5.0999999999999997E-2</c:v>
                </c:pt>
                <c:pt idx="9">
                  <c:v>5.9000000000000004E-2</c:v>
                </c:pt>
                <c:pt idx="10">
                  <c:v>7.400000000000001E-2</c:v>
                </c:pt>
                <c:pt idx="11">
                  <c:v>7.400000000000001E-2</c:v>
                </c:pt>
                <c:pt idx="12">
                  <c:v>8.1000000000000003E-2</c:v>
                </c:pt>
                <c:pt idx="13">
                  <c:v>8.5999999999999993E-2</c:v>
                </c:pt>
                <c:pt idx="14">
                  <c:v>8.900000000000001E-2</c:v>
                </c:pt>
                <c:pt idx="15">
                  <c:v>9.0999999999999998E-2</c:v>
                </c:pt>
                <c:pt idx="16">
                  <c:v>9.9000000000000005E-2</c:v>
                </c:pt>
                <c:pt idx="17">
                  <c:v>0.106</c:v>
                </c:pt>
                <c:pt idx="18">
                  <c:v>0.10099999999999999</c:v>
                </c:pt>
                <c:pt idx="19">
                  <c:v>9.1999999999999998E-2</c:v>
                </c:pt>
                <c:pt idx="20">
                  <c:v>8.5999999999999993E-2</c:v>
                </c:pt>
                <c:pt idx="21">
                  <c:v>8.5000000000000006E-2</c:v>
                </c:pt>
              </c:numCache>
            </c:numRef>
          </c:val>
          <c:smooth val="0"/>
          <c:extLst>
            <c:ext xmlns:c16="http://schemas.microsoft.com/office/drawing/2014/chart" uri="{C3380CC4-5D6E-409C-BE32-E72D297353CC}">
              <c16:uniqueId val="{00000000-5F3D-430B-9DDA-ECEC50FF2467}"/>
            </c:ext>
          </c:extLst>
        </c:ser>
        <c:dLbls>
          <c:showLegendKey val="0"/>
          <c:showVal val="0"/>
          <c:showCatName val="0"/>
          <c:showSerName val="0"/>
          <c:showPercent val="0"/>
          <c:showBubbleSize val="0"/>
        </c:dLbls>
        <c:smooth val="0"/>
        <c:axId val="1871856895"/>
        <c:axId val="1506172367"/>
      </c:lineChart>
      <c:dateAx>
        <c:axId val="1871856895"/>
        <c:scaling>
          <c:orientation val="minMax"/>
        </c:scaling>
        <c:delete val="0"/>
        <c:axPos val="b"/>
        <c:numFmt formatCode="mmm\-yy" sourceLinked="1"/>
        <c:majorTickMark val="out"/>
        <c:minorTickMark val="none"/>
        <c:tickLblPos val="nextTo"/>
        <c:spPr>
          <a:noFill/>
          <a:ln w="9525" cap="flat" cmpd="sng" algn="ctr">
            <a:solidFill>
              <a:schemeClr val="accent1">
                <a:lumMod val="7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506172367"/>
        <c:crosses val="autoZero"/>
        <c:auto val="1"/>
        <c:lblOffset val="100"/>
        <c:baseTimeUnit val="months"/>
        <c:majorUnit val="6"/>
        <c:majorTimeUnit val="months"/>
      </c:dateAx>
      <c:valAx>
        <c:axId val="150617236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871856895"/>
        <c:crosses val="autoZero"/>
        <c:crossBetween val="between"/>
        <c:majorUnit val="3.0000000000000006E-2"/>
      </c:valAx>
      <c:spPr>
        <a:noFill/>
        <a:ln>
          <a:noFill/>
        </a:ln>
        <a:effectLst/>
      </c:spPr>
    </c:plotArea>
    <c:plotVisOnly val="1"/>
    <c:dispBlanksAs val="gap"/>
    <c:showDLblsOverMax val="0"/>
  </c:chart>
  <c:spPr>
    <a:noFill/>
    <a:ln>
      <a:noFill/>
    </a:ln>
    <a:effectLst/>
  </c:spPr>
  <c:txPr>
    <a:bodyPr/>
    <a:lstStyle/>
    <a:p>
      <a:pPr>
        <a:defRPr sz="11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A21C98-B0A5-40FF-BBE8-7C6CAA9A551D}" type="doc">
      <dgm:prSet loTypeId="urn:microsoft.com/office/officeart/2008/layout/HalfCircleOrganizationChart" loCatId="hierarchy" qsTypeId="urn:microsoft.com/office/officeart/2005/8/quickstyle/simple1" qsCatId="simple" csTypeId="urn:microsoft.com/office/officeart/2005/8/colors/accent4_5" csCatId="accent4" phldr="1"/>
      <dgm:spPr/>
      <dgm:t>
        <a:bodyPr/>
        <a:lstStyle/>
        <a:p>
          <a:endParaRPr lang="en-GB"/>
        </a:p>
      </dgm:t>
    </dgm:pt>
    <dgm:pt modelId="{6EA3BCD5-49E5-4218-883A-E9FD47644C03}">
      <dgm:prSet phldrT="[Text]" custT="1"/>
      <dgm:spPr/>
      <dgm:t>
        <a:bodyPr/>
        <a:lstStyle/>
        <a:p>
          <a:r>
            <a:rPr lang="en-GB" sz="1800">
              <a:solidFill>
                <a:schemeClr val="bg1"/>
              </a:solidFill>
              <a:latin typeface="+mj-lt"/>
            </a:rPr>
            <a:t>Global space economy</a:t>
          </a:r>
        </a:p>
      </dgm:t>
    </dgm:pt>
    <dgm:pt modelId="{E1ADAEA2-C01B-4C35-BC48-4D2310217A3F}" type="parTrans" cxnId="{2F6FD2F1-49B7-4D02-9A95-EA84926C281D}">
      <dgm:prSet/>
      <dgm:spPr/>
      <dgm:t>
        <a:bodyPr/>
        <a:lstStyle/>
        <a:p>
          <a:endParaRPr lang="en-GB" sz="1800">
            <a:solidFill>
              <a:schemeClr val="bg1"/>
            </a:solidFill>
            <a:latin typeface="+mj-lt"/>
          </a:endParaRPr>
        </a:p>
      </dgm:t>
    </dgm:pt>
    <dgm:pt modelId="{F0634535-2F18-4FF0-B58C-2CA2D229A513}" type="sibTrans" cxnId="{2F6FD2F1-49B7-4D02-9A95-EA84926C281D}">
      <dgm:prSet/>
      <dgm:spPr/>
      <dgm:t>
        <a:bodyPr/>
        <a:lstStyle/>
        <a:p>
          <a:endParaRPr lang="en-GB" sz="1800">
            <a:solidFill>
              <a:schemeClr val="bg1"/>
            </a:solidFill>
            <a:latin typeface="+mj-lt"/>
          </a:endParaRPr>
        </a:p>
      </dgm:t>
    </dgm:pt>
    <dgm:pt modelId="{147207F4-C57D-45B5-8773-B800AC81FB41}" type="asst">
      <dgm:prSet phldrT="[Text]" custT="1"/>
      <dgm:spPr/>
      <dgm:t>
        <a:bodyPr/>
        <a:lstStyle/>
        <a:p>
          <a:r>
            <a:rPr lang="en-GB" sz="1800">
              <a:solidFill>
                <a:schemeClr val="bg1"/>
              </a:solidFill>
              <a:latin typeface="+mj-lt"/>
            </a:rPr>
            <a:t>Institutional spending</a:t>
          </a:r>
        </a:p>
      </dgm:t>
    </dgm:pt>
    <dgm:pt modelId="{0E2CE016-5E22-4FFC-AAE5-6A5935131E71}" type="parTrans" cxnId="{A64F5204-362E-4A6B-B580-F0C86B24F18E}">
      <dgm:prSet/>
      <dgm:spPr/>
      <dgm:t>
        <a:bodyPr/>
        <a:lstStyle/>
        <a:p>
          <a:endParaRPr lang="en-GB" sz="1800">
            <a:solidFill>
              <a:schemeClr val="bg1"/>
            </a:solidFill>
            <a:latin typeface="+mj-lt"/>
          </a:endParaRPr>
        </a:p>
      </dgm:t>
    </dgm:pt>
    <dgm:pt modelId="{A3AC1036-30A0-42FA-8973-760ABD39D998}" type="sibTrans" cxnId="{A64F5204-362E-4A6B-B580-F0C86B24F18E}">
      <dgm:prSet/>
      <dgm:spPr/>
      <dgm:t>
        <a:bodyPr/>
        <a:lstStyle/>
        <a:p>
          <a:endParaRPr lang="en-GB" sz="1800">
            <a:solidFill>
              <a:schemeClr val="bg1"/>
            </a:solidFill>
            <a:latin typeface="+mj-lt"/>
          </a:endParaRPr>
        </a:p>
      </dgm:t>
    </dgm:pt>
    <dgm:pt modelId="{6A3582B9-3605-49E8-9340-CEB108E222B7}" type="asst">
      <dgm:prSet custT="1"/>
      <dgm:spPr/>
      <dgm:t>
        <a:bodyPr/>
        <a:lstStyle/>
        <a:p>
          <a:r>
            <a:rPr lang="en-GB" sz="1800">
              <a:solidFill>
                <a:schemeClr val="bg1"/>
              </a:solidFill>
              <a:latin typeface="+mj-lt"/>
            </a:rPr>
            <a:t>Gov. civil contracts</a:t>
          </a:r>
        </a:p>
      </dgm:t>
    </dgm:pt>
    <dgm:pt modelId="{D35E599D-E3A8-400E-9C71-6987068A7C7F}" type="parTrans" cxnId="{E79E5844-471B-4AD6-BEB3-DF469C2636C7}">
      <dgm:prSet/>
      <dgm:spPr/>
      <dgm:t>
        <a:bodyPr/>
        <a:lstStyle/>
        <a:p>
          <a:endParaRPr lang="en-GB" sz="1800">
            <a:solidFill>
              <a:schemeClr val="bg1"/>
            </a:solidFill>
            <a:latin typeface="+mj-lt"/>
          </a:endParaRPr>
        </a:p>
      </dgm:t>
    </dgm:pt>
    <dgm:pt modelId="{353218B4-138E-4B42-A935-1B2EC416BE10}" type="sibTrans" cxnId="{E79E5844-471B-4AD6-BEB3-DF469C2636C7}">
      <dgm:prSet/>
      <dgm:spPr/>
      <dgm:t>
        <a:bodyPr/>
        <a:lstStyle/>
        <a:p>
          <a:endParaRPr lang="en-GB" sz="1800">
            <a:solidFill>
              <a:schemeClr val="bg1"/>
            </a:solidFill>
            <a:latin typeface="+mj-lt"/>
          </a:endParaRPr>
        </a:p>
      </dgm:t>
    </dgm:pt>
    <dgm:pt modelId="{42A4F500-13BE-44E0-BA46-DF461D241642}" type="asst">
      <dgm:prSet custT="1"/>
      <dgm:spPr/>
      <dgm:t>
        <a:bodyPr/>
        <a:lstStyle/>
        <a:p>
          <a:r>
            <a:rPr lang="en-GB" sz="1800">
              <a:solidFill>
                <a:schemeClr val="bg1"/>
              </a:solidFill>
              <a:latin typeface="+mj-lt"/>
            </a:rPr>
            <a:t>Gov. spending (not contracted)*</a:t>
          </a:r>
        </a:p>
      </dgm:t>
    </dgm:pt>
    <dgm:pt modelId="{18EA93F2-464E-43AD-8B33-31101FB0ED8D}" type="parTrans" cxnId="{3193DB03-BD52-4908-B8ED-B50EBCDE00E3}">
      <dgm:prSet/>
      <dgm:spPr/>
      <dgm:t>
        <a:bodyPr/>
        <a:lstStyle/>
        <a:p>
          <a:endParaRPr lang="en-GB" sz="1800">
            <a:solidFill>
              <a:schemeClr val="bg1"/>
            </a:solidFill>
            <a:latin typeface="+mj-lt"/>
          </a:endParaRPr>
        </a:p>
      </dgm:t>
    </dgm:pt>
    <dgm:pt modelId="{7708DE1A-6E41-499F-9865-E92D304CC2AE}" type="sibTrans" cxnId="{3193DB03-BD52-4908-B8ED-B50EBCDE00E3}">
      <dgm:prSet/>
      <dgm:spPr/>
      <dgm:t>
        <a:bodyPr/>
        <a:lstStyle/>
        <a:p>
          <a:endParaRPr lang="en-GB" sz="1800">
            <a:solidFill>
              <a:schemeClr val="bg1"/>
            </a:solidFill>
            <a:latin typeface="+mj-lt"/>
          </a:endParaRPr>
        </a:p>
      </dgm:t>
    </dgm:pt>
    <dgm:pt modelId="{3C692B4D-8585-451A-8EFE-1E8280D89E53}" type="asst">
      <dgm:prSet custT="1"/>
      <dgm:spPr/>
      <dgm:t>
        <a:bodyPr/>
        <a:lstStyle/>
        <a:p>
          <a:r>
            <a:rPr lang="en-GB" sz="1800">
              <a:solidFill>
                <a:schemeClr val="bg1"/>
              </a:solidFill>
              <a:latin typeface="+mj-lt"/>
            </a:rPr>
            <a:t>Gov. defence contracts</a:t>
          </a:r>
        </a:p>
      </dgm:t>
    </dgm:pt>
    <dgm:pt modelId="{79878388-7177-40DB-A545-5836506C17DD}" type="parTrans" cxnId="{0F58AA9D-DAFF-4B2D-AF9C-FE777AFD42E7}">
      <dgm:prSet/>
      <dgm:spPr/>
      <dgm:t>
        <a:bodyPr/>
        <a:lstStyle/>
        <a:p>
          <a:endParaRPr lang="en-GB" sz="1800">
            <a:solidFill>
              <a:schemeClr val="bg1"/>
            </a:solidFill>
            <a:latin typeface="+mj-lt"/>
          </a:endParaRPr>
        </a:p>
      </dgm:t>
    </dgm:pt>
    <dgm:pt modelId="{35838415-C3E4-4B55-BD73-FD8CF7A397AB}" type="sibTrans" cxnId="{0F58AA9D-DAFF-4B2D-AF9C-FE777AFD42E7}">
      <dgm:prSet/>
      <dgm:spPr/>
      <dgm:t>
        <a:bodyPr/>
        <a:lstStyle/>
        <a:p>
          <a:endParaRPr lang="en-GB" sz="1800">
            <a:solidFill>
              <a:schemeClr val="bg1"/>
            </a:solidFill>
            <a:latin typeface="+mj-lt"/>
          </a:endParaRPr>
        </a:p>
      </dgm:t>
    </dgm:pt>
    <dgm:pt modelId="{3FB3D825-1F06-402F-BFEC-A7D4039FF3D1}" type="asst">
      <dgm:prSet custT="1"/>
      <dgm:spPr/>
      <dgm:t>
        <a:bodyPr/>
        <a:lstStyle/>
        <a:p>
          <a:r>
            <a:rPr lang="en-GB" sz="1800">
              <a:solidFill>
                <a:schemeClr val="bg1"/>
              </a:solidFill>
              <a:latin typeface="+mj-lt"/>
            </a:rPr>
            <a:t>Commercial markets</a:t>
          </a:r>
        </a:p>
      </dgm:t>
    </dgm:pt>
    <dgm:pt modelId="{7731B7EC-9415-43DF-B764-EB69B2CA23A2}" type="parTrans" cxnId="{72EBC297-3AA7-4C27-9C23-60BD39065F4E}">
      <dgm:prSet/>
      <dgm:spPr/>
      <dgm:t>
        <a:bodyPr/>
        <a:lstStyle/>
        <a:p>
          <a:endParaRPr lang="en-GB" sz="1800">
            <a:solidFill>
              <a:schemeClr val="bg1"/>
            </a:solidFill>
            <a:latin typeface="+mj-lt"/>
          </a:endParaRPr>
        </a:p>
      </dgm:t>
    </dgm:pt>
    <dgm:pt modelId="{7ADB2A42-D45F-4C1B-BE9E-95FA4235947B}" type="sibTrans" cxnId="{72EBC297-3AA7-4C27-9C23-60BD39065F4E}">
      <dgm:prSet/>
      <dgm:spPr/>
      <dgm:t>
        <a:bodyPr/>
        <a:lstStyle/>
        <a:p>
          <a:endParaRPr lang="en-GB" sz="1800">
            <a:solidFill>
              <a:schemeClr val="bg1"/>
            </a:solidFill>
            <a:latin typeface="+mj-lt"/>
          </a:endParaRPr>
        </a:p>
      </dgm:t>
    </dgm:pt>
    <dgm:pt modelId="{E7B72739-17FA-408C-BCEB-45DF92F81529}">
      <dgm:prSet custT="1"/>
      <dgm:spPr/>
      <dgm:t>
        <a:bodyPr/>
        <a:lstStyle/>
        <a:p>
          <a:r>
            <a:rPr lang="en-GB" sz="1800">
              <a:solidFill>
                <a:schemeClr val="bg1"/>
              </a:solidFill>
              <a:latin typeface="+mj-lt"/>
            </a:rPr>
            <a:t>Downstream</a:t>
          </a:r>
        </a:p>
      </dgm:t>
    </dgm:pt>
    <dgm:pt modelId="{395F39B6-74C0-4A5F-966B-FE881203608E}" type="parTrans" cxnId="{364AF143-4CB7-482A-980B-6657F52CE55C}">
      <dgm:prSet/>
      <dgm:spPr/>
      <dgm:t>
        <a:bodyPr/>
        <a:lstStyle/>
        <a:p>
          <a:endParaRPr lang="en-GB" sz="1800">
            <a:solidFill>
              <a:schemeClr val="bg1"/>
            </a:solidFill>
            <a:latin typeface="+mj-lt"/>
          </a:endParaRPr>
        </a:p>
      </dgm:t>
    </dgm:pt>
    <dgm:pt modelId="{D4B54380-40BE-4E5C-9996-412DF4495159}" type="sibTrans" cxnId="{364AF143-4CB7-482A-980B-6657F52CE55C}">
      <dgm:prSet/>
      <dgm:spPr/>
      <dgm:t>
        <a:bodyPr/>
        <a:lstStyle/>
        <a:p>
          <a:endParaRPr lang="en-GB" sz="1800">
            <a:solidFill>
              <a:schemeClr val="bg1"/>
            </a:solidFill>
            <a:latin typeface="+mj-lt"/>
          </a:endParaRPr>
        </a:p>
      </dgm:t>
    </dgm:pt>
    <dgm:pt modelId="{98FC46FA-46AD-4C7F-B556-9882E0616E4E}">
      <dgm:prSet custT="1"/>
      <dgm:spPr/>
      <dgm:t>
        <a:bodyPr/>
        <a:lstStyle/>
        <a:p>
          <a:r>
            <a:rPr lang="en-GB" sz="1800">
              <a:solidFill>
                <a:schemeClr val="bg1"/>
              </a:solidFill>
              <a:latin typeface="+mj-lt"/>
            </a:rPr>
            <a:t>Upstream</a:t>
          </a:r>
        </a:p>
      </dgm:t>
    </dgm:pt>
    <dgm:pt modelId="{2C6575C7-CF13-4940-8203-3D6A89A498D7}" type="sibTrans" cxnId="{F82B2272-BC16-4AF8-A897-E6FDCE0A8E09}">
      <dgm:prSet/>
      <dgm:spPr/>
      <dgm:t>
        <a:bodyPr/>
        <a:lstStyle/>
        <a:p>
          <a:endParaRPr lang="en-GB" sz="1800">
            <a:solidFill>
              <a:schemeClr val="bg1"/>
            </a:solidFill>
            <a:latin typeface="+mj-lt"/>
          </a:endParaRPr>
        </a:p>
      </dgm:t>
    </dgm:pt>
    <dgm:pt modelId="{31087765-EA4A-4DFC-99DD-D515EC05DB84}" type="parTrans" cxnId="{F82B2272-BC16-4AF8-A897-E6FDCE0A8E09}">
      <dgm:prSet/>
      <dgm:spPr/>
      <dgm:t>
        <a:bodyPr/>
        <a:lstStyle/>
        <a:p>
          <a:endParaRPr lang="en-GB" sz="1800">
            <a:solidFill>
              <a:schemeClr val="bg1"/>
            </a:solidFill>
            <a:latin typeface="+mj-lt"/>
          </a:endParaRPr>
        </a:p>
      </dgm:t>
    </dgm:pt>
    <dgm:pt modelId="{5B90D1AC-EA22-4F56-A2DF-151051516511}" type="pres">
      <dgm:prSet presAssocID="{11A21C98-B0A5-40FF-BBE8-7C6CAA9A551D}" presName="Name0" presStyleCnt="0">
        <dgm:presLayoutVars>
          <dgm:orgChart val="1"/>
          <dgm:chPref val="1"/>
          <dgm:dir/>
          <dgm:animOne val="branch"/>
          <dgm:animLvl val="lvl"/>
          <dgm:resizeHandles/>
        </dgm:presLayoutVars>
      </dgm:prSet>
      <dgm:spPr/>
    </dgm:pt>
    <dgm:pt modelId="{8F414CFF-30C6-4916-A08A-6767DE626D7E}" type="pres">
      <dgm:prSet presAssocID="{6EA3BCD5-49E5-4218-883A-E9FD47644C03}" presName="hierRoot1" presStyleCnt="0">
        <dgm:presLayoutVars>
          <dgm:hierBranch val="init"/>
        </dgm:presLayoutVars>
      </dgm:prSet>
      <dgm:spPr/>
    </dgm:pt>
    <dgm:pt modelId="{555E8307-1CA3-4660-AF81-0A404FC5A11F}" type="pres">
      <dgm:prSet presAssocID="{6EA3BCD5-49E5-4218-883A-E9FD47644C03}" presName="rootComposite1" presStyleCnt="0"/>
      <dgm:spPr/>
    </dgm:pt>
    <dgm:pt modelId="{64A149D1-9899-40E5-8508-3BC1386DF4F1}" type="pres">
      <dgm:prSet presAssocID="{6EA3BCD5-49E5-4218-883A-E9FD47644C03}" presName="rootText1" presStyleLbl="alignAcc1" presStyleIdx="0" presStyleCnt="0" custLinFactNeighborX="-42027">
        <dgm:presLayoutVars>
          <dgm:chPref val="3"/>
        </dgm:presLayoutVars>
      </dgm:prSet>
      <dgm:spPr/>
    </dgm:pt>
    <dgm:pt modelId="{B1FA912D-7FFD-4BF8-9E37-E8A69F3DAEAB}" type="pres">
      <dgm:prSet presAssocID="{6EA3BCD5-49E5-4218-883A-E9FD47644C03}" presName="topArc1" presStyleLbl="parChTrans1D1" presStyleIdx="0" presStyleCnt="16"/>
      <dgm:spPr/>
    </dgm:pt>
    <dgm:pt modelId="{17F594A3-E1D9-4700-9674-D48435318060}" type="pres">
      <dgm:prSet presAssocID="{6EA3BCD5-49E5-4218-883A-E9FD47644C03}" presName="bottomArc1" presStyleLbl="parChTrans1D1" presStyleIdx="1" presStyleCnt="16"/>
      <dgm:spPr/>
    </dgm:pt>
    <dgm:pt modelId="{350A6DED-B8C7-41CC-9061-254AF383CE42}" type="pres">
      <dgm:prSet presAssocID="{6EA3BCD5-49E5-4218-883A-E9FD47644C03}" presName="topConnNode1" presStyleLbl="node1" presStyleIdx="0" presStyleCnt="0"/>
      <dgm:spPr/>
    </dgm:pt>
    <dgm:pt modelId="{D94C9124-132D-44ED-B3F5-DB5E9688E578}" type="pres">
      <dgm:prSet presAssocID="{6EA3BCD5-49E5-4218-883A-E9FD47644C03}" presName="hierChild2" presStyleCnt="0"/>
      <dgm:spPr/>
    </dgm:pt>
    <dgm:pt modelId="{B5B0C437-633F-45AC-B478-D4E11EFCD2B1}" type="pres">
      <dgm:prSet presAssocID="{6EA3BCD5-49E5-4218-883A-E9FD47644C03}" presName="hierChild3" presStyleCnt="0"/>
      <dgm:spPr/>
    </dgm:pt>
    <dgm:pt modelId="{2CE1E1D7-79A3-4485-A2B5-627DAC869CF0}" type="pres">
      <dgm:prSet presAssocID="{0E2CE016-5E22-4FFC-AAE5-6A5935131E71}" presName="Name101" presStyleLbl="parChTrans1D2" presStyleIdx="0" presStyleCnt="2"/>
      <dgm:spPr/>
    </dgm:pt>
    <dgm:pt modelId="{1A8D6FAD-2929-4F33-90A9-57DF971CF7E7}" type="pres">
      <dgm:prSet presAssocID="{147207F4-C57D-45B5-8773-B800AC81FB41}" presName="hierRoot3" presStyleCnt="0">
        <dgm:presLayoutVars>
          <dgm:hierBranch val="init"/>
        </dgm:presLayoutVars>
      </dgm:prSet>
      <dgm:spPr/>
    </dgm:pt>
    <dgm:pt modelId="{F673EFF1-6DF7-4462-92E9-99E64CCEFCDA}" type="pres">
      <dgm:prSet presAssocID="{147207F4-C57D-45B5-8773-B800AC81FB41}" presName="rootComposite3" presStyleCnt="0"/>
      <dgm:spPr/>
    </dgm:pt>
    <dgm:pt modelId="{80BFB70D-551C-482A-BEB3-A1656AD74D4D}" type="pres">
      <dgm:prSet presAssocID="{147207F4-C57D-45B5-8773-B800AC81FB41}" presName="rootText3" presStyleLbl="alignAcc1" presStyleIdx="0" presStyleCnt="0" custLinFactNeighborX="-26799">
        <dgm:presLayoutVars>
          <dgm:chPref val="3"/>
        </dgm:presLayoutVars>
      </dgm:prSet>
      <dgm:spPr/>
    </dgm:pt>
    <dgm:pt modelId="{35C469CA-C993-4083-9058-B5B9724CAB5B}" type="pres">
      <dgm:prSet presAssocID="{147207F4-C57D-45B5-8773-B800AC81FB41}" presName="topArc3" presStyleLbl="parChTrans1D1" presStyleIdx="2" presStyleCnt="16"/>
      <dgm:spPr>
        <a:ln>
          <a:solidFill>
            <a:schemeClr val="accent1"/>
          </a:solidFill>
        </a:ln>
      </dgm:spPr>
    </dgm:pt>
    <dgm:pt modelId="{54F49BE9-7ECB-4598-862D-E384CAD754A0}" type="pres">
      <dgm:prSet presAssocID="{147207F4-C57D-45B5-8773-B800AC81FB41}" presName="bottomArc3" presStyleLbl="parChTrans1D1" presStyleIdx="3" presStyleCnt="16"/>
      <dgm:spPr>
        <a:ln>
          <a:solidFill>
            <a:schemeClr val="accent1"/>
          </a:solidFill>
        </a:ln>
      </dgm:spPr>
    </dgm:pt>
    <dgm:pt modelId="{6BCBFF26-11F1-45F5-A31E-31FC3AA9EC90}" type="pres">
      <dgm:prSet presAssocID="{147207F4-C57D-45B5-8773-B800AC81FB41}" presName="topConnNode3" presStyleLbl="asst1" presStyleIdx="0" presStyleCnt="0"/>
      <dgm:spPr/>
    </dgm:pt>
    <dgm:pt modelId="{3BE312AF-9F46-435E-849A-C4D231CDD87F}" type="pres">
      <dgm:prSet presAssocID="{147207F4-C57D-45B5-8773-B800AC81FB41}" presName="hierChild6" presStyleCnt="0"/>
      <dgm:spPr/>
    </dgm:pt>
    <dgm:pt modelId="{6285BCF1-4182-4144-8917-56D09409176C}" type="pres">
      <dgm:prSet presAssocID="{147207F4-C57D-45B5-8773-B800AC81FB41}" presName="hierChild7" presStyleCnt="0"/>
      <dgm:spPr/>
    </dgm:pt>
    <dgm:pt modelId="{BF3D7375-7919-4C43-919C-6B80DF3FE075}" type="pres">
      <dgm:prSet presAssocID="{D35E599D-E3A8-400E-9C71-6987068A7C7F}" presName="Name101" presStyleLbl="parChTrans1D3" presStyleIdx="0" presStyleCnt="5"/>
      <dgm:spPr/>
    </dgm:pt>
    <dgm:pt modelId="{D4DBCC24-1787-4C92-A856-F08DBF2F9E16}" type="pres">
      <dgm:prSet presAssocID="{6A3582B9-3605-49E8-9340-CEB108E222B7}" presName="hierRoot3" presStyleCnt="0">
        <dgm:presLayoutVars>
          <dgm:hierBranch val="init"/>
        </dgm:presLayoutVars>
      </dgm:prSet>
      <dgm:spPr/>
    </dgm:pt>
    <dgm:pt modelId="{E9524085-355E-4371-948F-AC7463A4E99F}" type="pres">
      <dgm:prSet presAssocID="{6A3582B9-3605-49E8-9340-CEB108E222B7}" presName="rootComposite3" presStyleCnt="0"/>
      <dgm:spPr/>
    </dgm:pt>
    <dgm:pt modelId="{03F8142B-EA24-4285-A18A-4517197B2FF9}" type="pres">
      <dgm:prSet presAssocID="{6A3582B9-3605-49E8-9340-CEB108E222B7}" presName="rootText3" presStyleLbl="alignAcc1" presStyleIdx="0" presStyleCnt="0" custLinFactNeighborX="-14083" custLinFactNeighborY="-394">
        <dgm:presLayoutVars>
          <dgm:chPref val="3"/>
        </dgm:presLayoutVars>
      </dgm:prSet>
      <dgm:spPr/>
    </dgm:pt>
    <dgm:pt modelId="{D201C44C-7A43-4305-BBC8-9854806D6CF5}" type="pres">
      <dgm:prSet presAssocID="{6A3582B9-3605-49E8-9340-CEB108E222B7}" presName="topArc3" presStyleLbl="parChTrans1D1" presStyleIdx="4" presStyleCnt="16"/>
      <dgm:spPr>
        <a:ln>
          <a:solidFill>
            <a:schemeClr val="accent1"/>
          </a:solidFill>
        </a:ln>
      </dgm:spPr>
    </dgm:pt>
    <dgm:pt modelId="{ABBB1EAA-9BD1-445B-B796-8C0A25D1EEEE}" type="pres">
      <dgm:prSet presAssocID="{6A3582B9-3605-49E8-9340-CEB108E222B7}" presName="bottomArc3" presStyleLbl="parChTrans1D1" presStyleIdx="5" presStyleCnt="16"/>
      <dgm:spPr>
        <a:ln>
          <a:solidFill>
            <a:schemeClr val="accent1"/>
          </a:solidFill>
        </a:ln>
      </dgm:spPr>
    </dgm:pt>
    <dgm:pt modelId="{E5839590-B02E-421F-8330-0395BE22A6E7}" type="pres">
      <dgm:prSet presAssocID="{6A3582B9-3605-49E8-9340-CEB108E222B7}" presName="topConnNode3" presStyleLbl="asst1" presStyleIdx="0" presStyleCnt="0"/>
      <dgm:spPr/>
    </dgm:pt>
    <dgm:pt modelId="{172716D1-F853-440E-9544-68A174029B84}" type="pres">
      <dgm:prSet presAssocID="{6A3582B9-3605-49E8-9340-CEB108E222B7}" presName="hierChild6" presStyleCnt="0"/>
      <dgm:spPr/>
    </dgm:pt>
    <dgm:pt modelId="{C66C19E7-6B14-4BF3-B84F-B0208E1039BE}" type="pres">
      <dgm:prSet presAssocID="{6A3582B9-3605-49E8-9340-CEB108E222B7}" presName="hierChild7" presStyleCnt="0"/>
      <dgm:spPr/>
    </dgm:pt>
    <dgm:pt modelId="{6723A2A4-8F83-4549-A175-8665DDC61CFF}" type="pres">
      <dgm:prSet presAssocID="{18EA93F2-464E-43AD-8B33-31101FB0ED8D}" presName="Name101" presStyleLbl="parChTrans1D3" presStyleIdx="1" presStyleCnt="5"/>
      <dgm:spPr/>
    </dgm:pt>
    <dgm:pt modelId="{0B35D74E-8071-4D3D-9582-9679BBE7946D}" type="pres">
      <dgm:prSet presAssocID="{42A4F500-13BE-44E0-BA46-DF461D241642}" presName="hierRoot3" presStyleCnt="0">
        <dgm:presLayoutVars>
          <dgm:hierBranch val="init"/>
        </dgm:presLayoutVars>
      </dgm:prSet>
      <dgm:spPr/>
    </dgm:pt>
    <dgm:pt modelId="{243B9F53-9F1E-4D71-88ED-8991DF22F833}" type="pres">
      <dgm:prSet presAssocID="{42A4F500-13BE-44E0-BA46-DF461D241642}" presName="rootComposite3" presStyleCnt="0"/>
      <dgm:spPr/>
    </dgm:pt>
    <dgm:pt modelId="{7F56F30D-FF0C-423D-8E81-65703BF45897}" type="pres">
      <dgm:prSet presAssocID="{42A4F500-13BE-44E0-BA46-DF461D241642}" presName="rootText3" presStyleLbl="alignAcc1" presStyleIdx="0" presStyleCnt="0" custLinFactNeighborX="-34034">
        <dgm:presLayoutVars>
          <dgm:chPref val="3"/>
        </dgm:presLayoutVars>
      </dgm:prSet>
      <dgm:spPr/>
    </dgm:pt>
    <dgm:pt modelId="{246E4AE1-0EBE-48A2-95D2-B689C05F9582}" type="pres">
      <dgm:prSet presAssocID="{42A4F500-13BE-44E0-BA46-DF461D241642}" presName="topArc3" presStyleLbl="parChTrans1D1" presStyleIdx="6" presStyleCnt="16"/>
      <dgm:spPr>
        <a:ln>
          <a:solidFill>
            <a:schemeClr val="accent5">
              <a:lumMod val="40000"/>
              <a:lumOff val="60000"/>
            </a:schemeClr>
          </a:solidFill>
          <a:prstDash val="sysDash"/>
        </a:ln>
      </dgm:spPr>
    </dgm:pt>
    <dgm:pt modelId="{AB716A2C-A7D6-4320-9E3E-FB087BC07544}" type="pres">
      <dgm:prSet presAssocID="{42A4F500-13BE-44E0-BA46-DF461D241642}" presName="bottomArc3" presStyleLbl="parChTrans1D1" presStyleIdx="7" presStyleCnt="16"/>
      <dgm:spPr>
        <a:ln>
          <a:solidFill>
            <a:schemeClr val="accent5">
              <a:lumMod val="40000"/>
              <a:lumOff val="60000"/>
            </a:schemeClr>
          </a:solidFill>
          <a:prstDash val="sysDash"/>
        </a:ln>
      </dgm:spPr>
    </dgm:pt>
    <dgm:pt modelId="{77A324B9-6DB7-497A-AC88-8E9C4F218A40}" type="pres">
      <dgm:prSet presAssocID="{42A4F500-13BE-44E0-BA46-DF461D241642}" presName="topConnNode3" presStyleLbl="asst1" presStyleIdx="0" presStyleCnt="0"/>
      <dgm:spPr/>
    </dgm:pt>
    <dgm:pt modelId="{75CCE459-C1F6-4730-A440-8DF49EEFDB8B}" type="pres">
      <dgm:prSet presAssocID="{42A4F500-13BE-44E0-BA46-DF461D241642}" presName="hierChild6" presStyleCnt="0"/>
      <dgm:spPr/>
    </dgm:pt>
    <dgm:pt modelId="{2E795AF4-AA2D-4210-BF51-9D797F445EFC}" type="pres">
      <dgm:prSet presAssocID="{42A4F500-13BE-44E0-BA46-DF461D241642}" presName="hierChild7" presStyleCnt="0"/>
      <dgm:spPr/>
    </dgm:pt>
    <dgm:pt modelId="{D2BC45BE-4BF4-4753-A420-A460D6AC2638}" type="pres">
      <dgm:prSet presAssocID="{79878388-7177-40DB-A545-5836506C17DD}" presName="Name101" presStyleLbl="parChTrans1D3" presStyleIdx="2" presStyleCnt="5"/>
      <dgm:spPr/>
    </dgm:pt>
    <dgm:pt modelId="{076BF9E3-86A6-4A97-8AAB-8746DCE821C0}" type="pres">
      <dgm:prSet presAssocID="{3C692B4D-8585-451A-8EFE-1E8280D89E53}" presName="hierRoot3" presStyleCnt="0">
        <dgm:presLayoutVars>
          <dgm:hierBranch val="init"/>
        </dgm:presLayoutVars>
      </dgm:prSet>
      <dgm:spPr/>
    </dgm:pt>
    <dgm:pt modelId="{435B9E63-3D2B-4ABA-89CA-68B387684F7E}" type="pres">
      <dgm:prSet presAssocID="{3C692B4D-8585-451A-8EFE-1E8280D89E53}" presName="rootComposite3" presStyleCnt="0"/>
      <dgm:spPr/>
    </dgm:pt>
    <dgm:pt modelId="{6218A016-BDBB-41DE-8938-91D349B6E8F0}" type="pres">
      <dgm:prSet presAssocID="{3C692B4D-8585-451A-8EFE-1E8280D89E53}" presName="rootText3" presStyleLbl="alignAcc1" presStyleIdx="0" presStyleCnt="0" custLinFactNeighborX="-47178">
        <dgm:presLayoutVars>
          <dgm:chPref val="3"/>
        </dgm:presLayoutVars>
      </dgm:prSet>
      <dgm:spPr/>
    </dgm:pt>
    <dgm:pt modelId="{2DBC7656-63AA-4BDD-A903-97416189CDBE}" type="pres">
      <dgm:prSet presAssocID="{3C692B4D-8585-451A-8EFE-1E8280D89E53}" presName="topArc3" presStyleLbl="parChTrans1D1" presStyleIdx="8" presStyleCnt="16"/>
      <dgm:spPr>
        <a:ln>
          <a:solidFill>
            <a:schemeClr val="accent1"/>
          </a:solidFill>
        </a:ln>
      </dgm:spPr>
    </dgm:pt>
    <dgm:pt modelId="{3E9E3323-3635-4696-9473-B6207A575F18}" type="pres">
      <dgm:prSet presAssocID="{3C692B4D-8585-451A-8EFE-1E8280D89E53}" presName="bottomArc3" presStyleLbl="parChTrans1D1" presStyleIdx="9" presStyleCnt="16"/>
      <dgm:spPr>
        <a:ln>
          <a:solidFill>
            <a:schemeClr val="accent1"/>
          </a:solidFill>
        </a:ln>
      </dgm:spPr>
    </dgm:pt>
    <dgm:pt modelId="{E3454AFC-8835-4B4C-AC9C-C52EBC0F2FF1}" type="pres">
      <dgm:prSet presAssocID="{3C692B4D-8585-451A-8EFE-1E8280D89E53}" presName="topConnNode3" presStyleLbl="asst1" presStyleIdx="0" presStyleCnt="0"/>
      <dgm:spPr/>
    </dgm:pt>
    <dgm:pt modelId="{71517332-62B1-4AAF-AA67-51A0B988281D}" type="pres">
      <dgm:prSet presAssocID="{3C692B4D-8585-451A-8EFE-1E8280D89E53}" presName="hierChild6" presStyleCnt="0"/>
      <dgm:spPr/>
    </dgm:pt>
    <dgm:pt modelId="{AA6344F0-1E51-473C-862C-75A16682E5DF}" type="pres">
      <dgm:prSet presAssocID="{3C692B4D-8585-451A-8EFE-1E8280D89E53}" presName="hierChild7" presStyleCnt="0"/>
      <dgm:spPr/>
    </dgm:pt>
    <dgm:pt modelId="{5A951999-E1D8-4189-9A41-ABD22B1989EA}" type="pres">
      <dgm:prSet presAssocID="{7731B7EC-9415-43DF-B764-EB69B2CA23A2}" presName="Name101" presStyleLbl="parChTrans1D2" presStyleIdx="1" presStyleCnt="2"/>
      <dgm:spPr/>
    </dgm:pt>
    <dgm:pt modelId="{432C5439-B52D-4D32-8D66-BFD74F138292}" type="pres">
      <dgm:prSet presAssocID="{3FB3D825-1F06-402F-BFEC-A7D4039FF3D1}" presName="hierRoot3" presStyleCnt="0">
        <dgm:presLayoutVars>
          <dgm:hierBranch val="init"/>
        </dgm:presLayoutVars>
      </dgm:prSet>
      <dgm:spPr/>
    </dgm:pt>
    <dgm:pt modelId="{265CEE2F-E6E7-4A7F-92FD-BEF56631B9C9}" type="pres">
      <dgm:prSet presAssocID="{3FB3D825-1F06-402F-BFEC-A7D4039FF3D1}" presName="rootComposite3" presStyleCnt="0"/>
      <dgm:spPr/>
    </dgm:pt>
    <dgm:pt modelId="{1E4FA21A-5760-4F50-8D08-50070D30F088}" type="pres">
      <dgm:prSet presAssocID="{3FB3D825-1F06-402F-BFEC-A7D4039FF3D1}" presName="rootText3" presStyleLbl="alignAcc1" presStyleIdx="0" presStyleCnt="0" custLinFactNeighborX="8720" custLinFactNeighborY="-890">
        <dgm:presLayoutVars>
          <dgm:chPref val="3"/>
        </dgm:presLayoutVars>
      </dgm:prSet>
      <dgm:spPr/>
    </dgm:pt>
    <dgm:pt modelId="{C3AF9590-693D-40EA-AEB2-48982D3A0176}" type="pres">
      <dgm:prSet presAssocID="{3FB3D825-1F06-402F-BFEC-A7D4039FF3D1}" presName="topArc3" presStyleLbl="parChTrans1D1" presStyleIdx="10" presStyleCnt="16"/>
      <dgm:spPr>
        <a:ln>
          <a:solidFill>
            <a:schemeClr val="accent2">
              <a:lumMod val="60000"/>
              <a:lumOff val="40000"/>
            </a:schemeClr>
          </a:solidFill>
        </a:ln>
      </dgm:spPr>
    </dgm:pt>
    <dgm:pt modelId="{2FDABDDF-68BE-4B97-888D-4595FF23D161}" type="pres">
      <dgm:prSet presAssocID="{3FB3D825-1F06-402F-BFEC-A7D4039FF3D1}" presName="bottomArc3" presStyleLbl="parChTrans1D1" presStyleIdx="11" presStyleCnt="16"/>
      <dgm:spPr>
        <a:ln>
          <a:solidFill>
            <a:schemeClr val="accent2">
              <a:lumMod val="60000"/>
              <a:lumOff val="40000"/>
            </a:schemeClr>
          </a:solidFill>
        </a:ln>
      </dgm:spPr>
    </dgm:pt>
    <dgm:pt modelId="{F9CF1E57-0803-496A-A325-A29A16235B7E}" type="pres">
      <dgm:prSet presAssocID="{3FB3D825-1F06-402F-BFEC-A7D4039FF3D1}" presName="topConnNode3" presStyleLbl="asst1" presStyleIdx="0" presStyleCnt="0"/>
      <dgm:spPr/>
    </dgm:pt>
    <dgm:pt modelId="{D4757BFF-6BBA-4872-8DA0-A4BD05DD6B6B}" type="pres">
      <dgm:prSet presAssocID="{3FB3D825-1F06-402F-BFEC-A7D4039FF3D1}" presName="hierChild6" presStyleCnt="0"/>
      <dgm:spPr/>
    </dgm:pt>
    <dgm:pt modelId="{ACD8147D-1346-4D45-B0CE-DE94945DBEFA}" type="pres">
      <dgm:prSet presAssocID="{31087765-EA4A-4DFC-99DD-D515EC05DB84}" presName="Name28" presStyleLbl="parChTrans1D3" presStyleIdx="3" presStyleCnt="5"/>
      <dgm:spPr/>
    </dgm:pt>
    <dgm:pt modelId="{47E83F40-E22F-46D9-81E9-3F0F46B0A695}" type="pres">
      <dgm:prSet presAssocID="{98FC46FA-46AD-4C7F-B556-9882E0616E4E}" presName="hierRoot2" presStyleCnt="0">
        <dgm:presLayoutVars>
          <dgm:hierBranch val="init"/>
        </dgm:presLayoutVars>
      </dgm:prSet>
      <dgm:spPr/>
    </dgm:pt>
    <dgm:pt modelId="{0E7BC70B-328E-4EA5-AA06-02C92E058F8C}" type="pres">
      <dgm:prSet presAssocID="{98FC46FA-46AD-4C7F-B556-9882E0616E4E}" presName="rootComposite2" presStyleCnt="0"/>
      <dgm:spPr/>
    </dgm:pt>
    <dgm:pt modelId="{4F3B3937-B3EC-41F4-8839-E21478740C52}" type="pres">
      <dgm:prSet presAssocID="{98FC46FA-46AD-4C7F-B556-9882E0616E4E}" presName="rootText2" presStyleLbl="alignAcc1" presStyleIdx="0" presStyleCnt="0">
        <dgm:presLayoutVars>
          <dgm:chPref val="3"/>
        </dgm:presLayoutVars>
      </dgm:prSet>
      <dgm:spPr/>
    </dgm:pt>
    <dgm:pt modelId="{6FC8D99F-EA9E-4FAD-A805-322F5341ED57}" type="pres">
      <dgm:prSet presAssocID="{98FC46FA-46AD-4C7F-B556-9882E0616E4E}" presName="topArc2" presStyleLbl="parChTrans1D1" presStyleIdx="12" presStyleCnt="16"/>
      <dgm:spPr>
        <a:ln>
          <a:solidFill>
            <a:schemeClr val="accent3"/>
          </a:solidFill>
        </a:ln>
      </dgm:spPr>
    </dgm:pt>
    <dgm:pt modelId="{458984D2-D182-4087-AB79-672D2511FF45}" type="pres">
      <dgm:prSet presAssocID="{98FC46FA-46AD-4C7F-B556-9882E0616E4E}" presName="bottomArc2" presStyleLbl="parChTrans1D1" presStyleIdx="13" presStyleCnt="16"/>
      <dgm:spPr>
        <a:ln>
          <a:solidFill>
            <a:schemeClr val="accent3"/>
          </a:solidFill>
        </a:ln>
      </dgm:spPr>
    </dgm:pt>
    <dgm:pt modelId="{C4F6F22C-8EC6-4F08-9ACA-AA52BA8F7166}" type="pres">
      <dgm:prSet presAssocID="{98FC46FA-46AD-4C7F-B556-9882E0616E4E}" presName="topConnNode2" presStyleLbl="node3" presStyleIdx="0" presStyleCnt="0"/>
      <dgm:spPr/>
    </dgm:pt>
    <dgm:pt modelId="{4414162C-91BD-4115-9B1C-81D26A42F5DC}" type="pres">
      <dgm:prSet presAssocID="{98FC46FA-46AD-4C7F-B556-9882E0616E4E}" presName="hierChild4" presStyleCnt="0"/>
      <dgm:spPr/>
    </dgm:pt>
    <dgm:pt modelId="{BE3CED60-3CF5-44DC-B830-B0DF4325A8EF}" type="pres">
      <dgm:prSet presAssocID="{98FC46FA-46AD-4C7F-B556-9882E0616E4E}" presName="hierChild5" presStyleCnt="0"/>
      <dgm:spPr/>
    </dgm:pt>
    <dgm:pt modelId="{047571DE-28E5-420F-808F-64F93ABD0D0A}" type="pres">
      <dgm:prSet presAssocID="{395F39B6-74C0-4A5F-966B-FE881203608E}" presName="Name28" presStyleLbl="parChTrans1D3" presStyleIdx="4" presStyleCnt="5"/>
      <dgm:spPr/>
    </dgm:pt>
    <dgm:pt modelId="{683D3729-331C-439D-8EE7-4D759EB4B92B}" type="pres">
      <dgm:prSet presAssocID="{E7B72739-17FA-408C-BCEB-45DF92F81529}" presName="hierRoot2" presStyleCnt="0">
        <dgm:presLayoutVars>
          <dgm:hierBranch val="init"/>
        </dgm:presLayoutVars>
      </dgm:prSet>
      <dgm:spPr/>
    </dgm:pt>
    <dgm:pt modelId="{D251296C-8FC4-44CB-BEAD-D4E10789E2F8}" type="pres">
      <dgm:prSet presAssocID="{E7B72739-17FA-408C-BCEB-45DF92F81529}" presName="rootComposite2" presStyleCnt="0"/>
      <dgm:spPr/>
    </dgm:pt>
    <dgm:pt modelId="{BC63EB9B-9E9D-4552-8933-B21DDAA4CAF7}" type="pres">
      <dgm:prSet presAssocID="{E7B72739-17FA-408C-BCEB-45DF92F81529}" presName="rootText2" presStyleLbl="alignAcc1" presStyleIdx="0" presStyleCnt="0">
        <dgm:presLayoutVars>
          <dgm:chPref val="3"/>
        </dgm:presLayoutVars>
      </dgm:prSet>
      <dgm:spPr/>
    </dgm:pt>
    <dgm:pt modelId="{18F84915-5856-4209-B746-8A2DEDF41C7F}" type="pres">
      <dgm:prSet presAssocID="{E7B72739-17FA-408C-BCEB-45DF92F81529}" presName="topArc2" presStyleLbl="parChTrans1D1" presStyleIdx="14" presStyleCnt="16"/>
      <dgm:spPr>
        <a:ln>
          <a:solidFill>
            <a:srgbClr val="7030A0"/>
          </a:solidFill>
        </a:ln>
      </dgm:spPr>
    </dgm:pt>
    <dgm:pt modelId="{9F77DEBF-777B-4C64-AB33-A3A48AB34CC9}" type="pres">
      <dgm:prSet presAssocID="{E7B72739-17FA-408C-BCEB-45DF92F81529}" presName="bottomArc2" presStyleLbl="parChTrans1D1" presStyleIdx="15" presStyleCnt="16"/>
      <dgm:spPr>
        <a:ln>
          <a:solidFill>
            <a:srgbClr val="7030A0"/>
          </a:solidFill>
        </a:ln>
      </dgm:spPr>
    </dgm:pt>
    <dgm:pt modelId="{536D212E-FBF1-405C-95BB-CE2829CD1330}" type="pres">
      <dgm:prSet presAssocID="{E7B72739-17FA-408C-BCEB-45DF92F81529}" presName="topConnNode2" presStyleLbl="node3" presStyleIdx="0" presStyleCnt="0"/>
      <dgm:spPr/>
    </dgm:pt>
    <dgm:pt modelId="{0835B5B3-D218-4D7D-8E37-0C6D7B0696EF}" type="pres">
      <dgm:prSet presAssocID="{E7B72739-17FA-408C-BCEB-45DF92F81529}" presName="hierChild4" presStyleCnt="0"/>
      <dgm:spPr/>
    </dgm:pt>
    <dgm:pt modelId="{0B40A2C8-24BD-4BA0-A0B8-32A60B142C51}" type="pres">
      <dgm:prSet presAssocID="{E7B72739-17FA-408C-BCEB-45DF92F81529}" presName="hierChild5" presStyleCnt="0"/>
      <dgm:spPr/>
    </dgm:pt>
    <dgm:pt modelId="{9E57BE2E-27D3-4A31-9C4B-514D0CEAC989}" type="pres">
      <dgm:prSet presAssocID="{3FB3D825-1F06-402F-BFEC-A7D4039FF3D1}" presName="hierChild7" presStyleCnt="0"/>
      <dgm:spPr/>
    </dgm:pt>
  </dgm:ptLst>
  <dgm:cxnLst>
    <dgm:cxn modelId="{CC26BA03-8A4C-4B52-982A-E6668F114EFD}" type="presOf" srcId="{42A4F500-13BE-44E0-BA46-DF461D241642}" destId="{77A324B9-6DB7-497A-AC88-8E9C4F218A40}" srcOrd="1" destOrd="0" presId="urn:microsoft.com/office/officeart/2008/layout/HalfCircleOrganizationChart"/>
    <dgm:cxn modelId="{3193DB03-BD52-4908-B8ED-B50EBCDE00E3}" srcId="{147207F4-C57D-45B5-8773-B800AC81FB41}" destId="{42A4F500-13BE-44E0-BA46-DF461D241642}" srcOrd="1" destOrd="0" parTransId="{18EA93F2-464E-43AD-8B33-31101FB0ED8D}" sibTransId="{7708DE1A-6E41-499F-9865-E92D304CC2AE}"/>
    <dgm:cxn modelId="{A64F5204-362E-4A6B-B580-F0C86B24F18E}" srcId="{6EA3BCD5-49E5-4218-883A-E9FD47644C03}" destId="{147207F4-C57D-45B5-8773-B800AC81FB41}" srcOrd="0" destOrd="0" parTransId="{0E2CE016-5E22-4FFC-AAE5-6A5935131E71}" sibTransId="{A3AC1036-30A0-42FA-8973-760ABD39D998}"/>
    <dgm:cxn modelId="{7B420B0D-9DF6-45E5-9B8F-CDF95015EBB5}" type="presOf" srcId="{42A4F500-13BE-44E0-BA46-DF461D241642}" destId="{7F56F30D-FF0C-423D-8E81-65703BF45897}" srcOrd="0" destOrd="0" presId="urn:microsoft.com/office/officeart/2008/layout/HalfCircleOrganizationChart"/>
    <dgm:cxn modelId="{DB5B4310-BA4D-4508-829D-E28E1A2D580E}" type="presOf" srcId="{E7B72739-17FA-408C-BCEB-45DF92F81529}" destId="{536D212E-FBF1-405C-95BB-CE2829CD1330}" srcOrd="1" destOrd="0" presId="urn:microsoft.com/office/officeart/2008/layout/HalfCircleOrganizationChart"/>
    <dgm:cxn modelId="{EFC5F810-B0EF-4123-BAF1-EDAA752BD91A}" type="presOf" srcId="{D35E599D-E3A8-400E-9C71-6987068A7C7F}" destId="{BF3D7375-7919-4C43-919C-6B80DF3FE075}" srcOrd="0" destOrd="0" presId="urn:microsoft.com/office/officeart/2008/layout/HalfCircleOrganizationChart"/>
    <dgm:cxn modelId="{9A362F1A-3BDB-42F5-A0F5-297DC224E431}" type="presOf" srcId="{3C692B4D-8585-451A-8EFE-1E8280D89E53}" destId="{6218A016-BDBB-41DE-8938-91D349B6E8F0}" srcOrd="0" destOrd="0" presId="urn:microsoft.com/office/officeart/2008/layout/HalfCircleOrganizationChart"/>
    <dgm:cxn modelId="{7B20BE22-87E0-4D1E-A254-8C440C5EEE53}" type="presOf" srcId="{147207F4-C57D-45B5-8773-B800AC81FB41}" destId="{80BFB70D-551C-482A-BEB3-A1656AD74D4D}" srcOrd="0" destOrd="0" presId="urn:microsoft.com/office/officeart/2008/layout/HalfCircleOrganizationChart"/>
    <dgm:cxn modelId="{C846EC2A-4770-4C0D-A635-37AB6E32DA4A}" type="presOf" srcId="{31087765-EA4A-4DFC-99DD-D515EC05DB84}" destId="{ACD8147D-1346-4D45-B0CE-DE94945DBEFA}" srcOrd="0" destOrd="0" presId="urn:microsoft.com/office/officeart/2008/layout/HalfCircleOrganizationChart"/>
    <dgm:cxn modelId="{8763D95D-D1B6-4326-A4D6-E457A845B449}" type="presOf" srcId="{11A21C98-B0A5-40FF-BBE8-7C6CAA9A551D}" destId="{5B90D1AC-EA22-4F56-A2DF-151051516511}" srcOrd="0" destOrd="0" presId="urn:microsoft.com/office/officeart/2008/layout/HalfCircleOrganizationChart"/>
    <dgm:cxn modelId="{33EF5143-D297-4FE6-A51B-16EEC2880DFD}" type="presOf" srcId="{3FB3D825-1F06-402F-BFEC-A7D4039FF3D1}" destId="{1E4FA21A-5760-4F50-8D08-50070D30F088}" srcOrd="0" destOrd="0" presId="urn:microsoft.com/office/officeart/2008/layout/HalfCircleOrganizationChart"/>
    <dgm:cxn modelId="{364AF143-4CB7-482A-980B-6657F52CE55C}" srcId="{3FB3D825-1F06-402F-BFEC-A7D4039FF3D1}" destId="{E7B72739-17FA-408C-BCEB-45DF92F81529}" srcOrd="1" destOrd="0" parTransId="{395F39B6-74C0-4A5F-966B-FE881203608E}" sibTransId="{D4B54380-40BE-4E5C-9996-412DF4495159}"/>
    <dgm:cxn modelId="{E79E5844-471B-4AD6-BEB3-DF469C2636C7}" srcId="{147207F4-C57D-45B5-8773-B800AC81FB41}" destId="{6A3582B9-3605-49E8-9340-CEB108E222B7}" srcOrd="0" destOrd="0" parTransId="{D35E599D-E3A8-400E-9C71-6987068A7C7F}" sibTransId="{353218B4-138E-4B42-A935-1B2EC416BE10}"/>
    <dgm:cxn modelId="{66BD9264-79A1-4901-A83E-F7A756EC12E7}" type="presOf" srcId="{395F39B6-74C0-4A5F-966B-FE881203608E}" destId="{047571DE-28E5-420F-808F-64F93ABD0D0A}" srcOrd="0" destOrd="0" presId="urn:microsoft.com/office/officeart/2008/layout/HalfCircleOrganizationChart"/>
    <dgm:cxn modelId="{182BAF66-8395-4BE3-AB0D-4D5D75372167}" type="presOf" srcId="{18EA93F2-464E-43AD-8B33-31101FB0ED8D}" destId="{6723A2A4-8F83-4549-A175-8665DDC61CFF}" srcOrd="0" destOrd="0" presId="urn:microsoft.com/office/officeart/2008/layout/HalfCircleOrganizationChart"/>
    <dgm:cxn modelId="{BAE99B49-6650-4A61-BE71-41DF9A02D551}" type="presOf" srcId="{3C692B4D-8585-451A-8EFE-1E8280D89E53}" destId="{E3454AFC-8835-4B4C-AC9C-C52EBC0F2FF1}" srcOrd="1" destOrd="0" presId="urn:microsoft.com/office/officeart/2008/layout/HalfCircleOrganizationChart"/>
    <dgm:cxn modelId="{A3D2654E-B328-4B69-9C4C-D2AD0CA8A829}" type="presOf" srcId="{0E2CE016-5E22-4FFC-AAE5-6A5935131E71}" destId="{2CE1E1D7-79A3-4485-A2B5-627DAC869CF0}" srcOrd="0" destOrd="0" presId="urn:microsoft.com/office/officeart/2008/layout/HalfCircleOrganizationChart"/>
    <dgm:cxn modelId="{F82B2272-BC16-4AF8-A897-E6FDCE0A8E09}" srcId="{3FB3D825-1F06-402F-BFEC-A7D4039FF3D1}" destId="{98FC46FA-46AD-4C7F-B556-9882E0616E4E}" srcOrd="0" destOrd="0" parTransId="{31087765-EA4A-4DFC-99DD-D515EC05DB84}" sibTransId="{2C6575C7-CF13-4940-8203-3D6A89A498D7}"/>
    <dgm:cxn modelId="{AB2CA476-70C0-41A2-8460-C4D9BC15C6E6}" type="presOf" srcId="{6EA3BCD5-49E5-4218-883A-E9FD47644C03}" destId="{350A6DED-B8C7-41CC-9061-254AF383CE42}" srcOrd="1" destOrd="0" presId="urn:microsoft.com/office/officeart/2008/layout/HalfCircleOrganizationChart"/>
    <dgm:cxn modelId="{B828E380-160B-40B0-BF51-8DF4ACF77DC7}" type="presOf" srcId="{98FC46FA-46AD-4C7F-B556-9882E0616E4E}" destId="{C4F6F22C-8EC6-4F08-9ACA-AA52BA8F7166}" srcOrd="1" destOrd="0" presId="urn:microsoft.com/office/officeart/2008/layout/HalfCircleOrganizationChart"/>
    <dgm:cxn modelId="{27FCC082-0553-4A75-AF08-3CBCE9F2A529}" type="presOf" srcId="{98FC46FA-46AD-4C7F-B556-9882E0616E4E}" destId="{4F3B3937-B3EC-41F4-8839-E21478740C52}" srcOrd="0" destOrd="0" presId="urn:microsoft.com/office/officeart/2008/layout/HalfCircleOrganizationChart"/>
    <dgm:cxn modelId="{72EBC297-3AA7-4C27-9C23-60BD39065F4E}" srcId="{6EA3BCD5-49E5-4218-883A-E9FD47644C03}" destId="{3FB3D825-1F06-402F-BFEC-A7D4039FF3D1}" srcOrd="1" destOrd="0" parTransId="{7731B7EC-9415-43DF-B764-EB69B2CA23A2}" sibTransId="{7ADB2A42-D45F-4C1B-BE9E-95FA4235947B}"/>
    <dgm:cxn modelId="{0F58AA9D-DAFF-4B2D-AF9C-FE777AFD42E7}" srcId="{147207F4-C57D-45B5-8773-B800AC81FB41}" destId="{3C692B4D-8585-451A-8EFE-1E8280D89E53}" srcOrd="2" destOrd="0" parTransId="{79878388-7177-40DB-A545-5836506C17DD}" sibTransId="{35838415-C3E4-4B55-BD73-FD8CF7A397AB}"/>
    <dgm:cxn modelId="{250A69AA-25CE-4B1F-84C5-16FDC3D7F757}" type="presOf" srcId="{79878388-7177-40DB-A545-5836506C17DD}" destId="{D2BC45BE-4BF4-4753-A420-A460D6AC2638}" srcOrd="0" destOrd="0" presId="urn:microsoft.com/office/officeart/2008/layout/HalfCircleOrganizationChart"/>
    <dgm:cxn modelId="{939542AB-D22F-4F69-84EC-27F60500E9A0}" type="presOf" srcId="{3FB3D825-1F06-402F-BFEC-A7D4039FF3D1}" destId="{F9CF1E57-0803-496A-A325-A29A16235B7E}" srcOrd="1" destOrd="0" presId="urn:microsoft.com/office/officeart/2008/layout/HalfCircleOrganizationChart"/>
    <dgm:cxn modelId="{1E2E3CAC-28B3-4B1A-8554-4D071E36D8CC}" type="presOf" srcId="{6EA3BCD5-49E5-4218-883A-E9FD47644C03}" destId="{64A149D1-9899-40E5-8508-3BC1386DF4F1}" srcOrd="0" destOrd="0" presId="urn:microsoft.com/office/officeart/2008/layout/HalfCircleOrganizationChart"/>
    <dgm:cxn modelId="{04C50CBA-5392-47B5-B35A-D7C649B8A99C}" type="presOf" srcId="{6A3582B9-3605-49E8-9340-CEB108E222B7}" destId="{03F8142B-EA24-4285-A18A-4517197B2FF9}" srcOrd="0" destOrd="0" presId="urn:microsoft.com/office/officeart/2008/layout/HalfCircleOrganizationChart"/>
    <dgm:cxn modelId="{BA8CD1CE-F62E-4ADF-B9D9-27C07DC8D2B3}" type="presOf" srcId="{7731B7EC-9415-43DF-B764-EB69B2CA23A2}" destId="{5A951999-E1D8-4189-9A41-ABD22B1989EA}" srcOrd="0" destOrd="0" presId="urn:microsoft.com/office/officeart/2008/layout/HalfCircleOrganizationChart"/>
    <dgm:cxn modelId="{DE3F34DC-B1E6-4EF1-927A-693AEDB7111F}" type="presOf" srcId="{E7B72739-17FA-408C-BCEB-45DF92F81529}" destId="{BC63EB9B-9E9D-4552-8933-B21DDAA4CAF7}" srcOrd="0" destOrd="0" presId="urn:microsoft.com/office/officeart/2008/layout/HalfCircleOrganizationChart"/>
    <dgm:cxn modelId="{2F6FD2F1-49B7-4D02-9A95-EA84926C281D}" srcId="{11A21C98-B0A5-40FF-BBE8-7C6CAA9A551D}" destId="{6EA3BCD5-49E5-4218-883A-E9FD47644C03}" srcOrd="0" destOrd="0" parTransId="{E1ADAEA2-C01B-4C35-BC48-4D2310217A3F}" sibTransId="{F0634535-2F18-4FF0-B58C-2CA2D229A513}"/>
    <dgm:cxn modelId="{DFBC56F3-957C-4873-A999-63251FDF0046}" type="presOf" srcId="{147207F4-C57D-45B5-8773-B800AC81FB41}" destId="{6BCBFF26-11F1-45F5-A31E-31FC3AA9EC90}" srcOrd="1" destOrd="0" presId="urn:microsoft.com/office/officeart/2008/layout/HalfCircleOrganizationChart"/>
    <dgm:cxn modelId="{F3D1ACF6-F85A-4718-8E9E-837C0B03E1D2}" type="presOf" srcId="{6A3582B9-3605-49E8-9340-CEB108E222B7}" destId="{E5839590-B02E-421F-8330-0395BE22A6E7}" srcOrd="1" destOrd="0" presId="urn:microsoft.com/office/officeart/2008/layout/HalfCircleOrganizationChart"/>
    <dgm:cxn modelId="{9ABB404F-E1F6-4175-A4FC-73EA89618120}" type="presParOf" srcId="{5B90D1AC-EA22-4F56-A2DF-151051516511}" destId="{8F414CFF-30C6-4916-A08A-6767DE626D7E}" srcOrd="0" destOrd="0" presId="urn:microsoft.com/office/officeart/2008/layout/HalfCircleOrganizationChart"/>
    <dgm:cxn modelId="{1B285D8A-6372-4570-8E5E-6C88CEEF3193}" type="presParOf" srcId="{8F414CFF-30C6-4916-A08A-6767DE626D7E}" destId="{555E8307-1CA3-4660-AF81-0A404FC5A11F}" srcOrd="0" destOrd="0" presId="urn:microsoft.com/office/officeart/2008/layout/HalfCircleOrganizationChart"/>
    <dgm:cxn modelId="{34DE405F-32D5-423A-B234-96339968290C}" type="presParOf" srcId="{555E8307-1CA3-4660-AF81-0A404FC5A11F}" destId="{64A149D1-9899-40E5-8508-3BC1386DF4F1}" srcOrd="0" destOrd="0" presId="urn:microsoft.com/office/officeart/2008/layout/HalfCircleOrganizationChart"/>
    <dgm:cxn modelId="{BE732BC8-AA48-4858-BB24-8CE9F7756828}" type="presParOf" srcId="{555E8307-1CA3-4660-AF81-0A404FC5A11F}" destId="{B1FA912D-7FFD-4BF8-9E37-E8A69F3DAEAB}" srcOrd="1" destOrd="0" presId="urn:microsoft.com/office/officeart/2008/layout/HalfCircleOrganizationChart"/>
    <dgm:cxn modelId="{EEE2F101-614E-4E6D-8F87-22144C614385}" type="presParOf" srcId="{555E8307-1CA3-4660-AF81-0A404FC5A11F}" destId="{17F594A3-E1D9-4700-9674-D48435318060}" srcOrd="2" destOrd="0" presId="urn:microsoft.com/office/officeart/2008/layout/HalfCircleOrganizationChart"/>
    <dgm:cxn modelId="{EE54B1FA-9889-427F-95B2-EE0B3F023F0D}" type="presParOf" srcId="{555E8307-1CA3-4660-AF81-0A404FC5A11F}" destId="{350A6DED-B8C7-41CC-9061-254AF383CE42}" srcOrd="3" destOrd="0" presId="urn:microsoft.com/office/officeart/2008/layout/HalfCircleOrganizationChart"/>
    <dgm:cxn modelId="{872C900E-5ECE-47F0-A567-61AA9D2AF48D}" type="presParOf" srcId="{8F414CFF-30C6-4916-A08A-6767DE626D7E}" destId="{D94C9124-132D-44ED-B3F5-DB5E9688E578}" srcOrd="1" destOrd="0" presId="urn:microsoft.com/office/officeart/2008/layout/HalfCircleOrganizationChart"/>
    <dgm:cxn modelId="{6412670A-CB3F-4EE4-8E9D-94FABBC2577E}" type="presParOf" srcId="{8F414CFF-30C6-4916-A08A-6767DE626D7E}" destId="{B5B0C437-633F-45AC-B478-D4E11EFCD2B1}" srcOrd="2" destOrd="0" presId="urn:microsoft.com/office/officeart/2008/layout/HalfCircleOrganizationChart"/>
    <dgm:cxn modelId="{D140AD8A-E5D5-4CBA-946E-235B9FBB3992}" type="presParOf" srcId="{B5B0C437-633F-45AC-B478-D4E11EFCD2B1}" destId="{2CE1E1D7-79A3-4485-A2B5-627DAC869CF0}" srcOrd="0" destOrd="0" presId="urn:microsoft.com/office/officeart/2008/layout/HalfCircleOrganizationChart"/>
    <dgm:cxn modelId="{F69A968D-F088-4A1C-87B8-876D29A29823}" type="presParOf" srcId="{B5B0C437-633F-45AC-B478-D4E11EFCD2B1}" destId="{1A8D6FAD-2929-4F33-90A9-57DF971CF7E7}" srcOrd="1" destOrd="0" presId="urn:microsoft.com/office/officeart/2008/layout/HalfCircleOrganizationChart"/>
    <dgm:cxn modelId="{24A15FFA-1334-4077-9369-08927886B310}" type="presParOf" srcId="{1A8D6FAD-2929-4F33-90A9-57DF971CF7E7}" destId="{F673EFF1-6DF7-4462-92E9-99E64CCEFCDA}" srcOrd="0" destOrd="0" presId="urn:microsoft.com/office/officeart/2008/layout/HalfCircleOrganizationChart"/>
    <dgm:cxn modelId="{F15621DE-8F11-440D-B12B-68EEE5CBBEAD}" type="presParOf" srcId="{F673EFF1-6DF7-4462-92E9-99E64CCEFCDA}" destId="{80BFB70D-551C-482A-BEB3-A1656AD74D4D}" srcOrd="0" destOrd="0" presId="urn:microsoft.com/office/officeart/2008/layout/HalfCircleOrganizationChart"/>
    <dgm:cxn modelId="{43DEE244-B2E6-464F-9AFD-E4B9FAC332F8}" type="presParOf" srcId="{F673EFF1-6DF7-4462-92E9-99E64CCEFCDA}" destId="{35C469CA-C993-4083-9058-B5B9724CAB5B}" srcOrd="1" destOrd="0" presId="urn:microsoft.com/office/officeart/2008/layout/HalfCircleOrganizationChart"/>
    <dgm:cxn modelId="{A6D102B5-8FB5-4785-8D47-7DE19C4E3F41}" type="presParOf" srcId="{F673EFF1-6DF7-4462-92E9-99E64CCEFCDA}" destId="{54F49BE9-7ECB-4598-862D-E384CAD754A0}" srcOrd="2" destOrd="0" presId="urn:microsoft.com/office/officeart/2008/layout/HalfCircleOrganizationChart"/>
    <dgm:cxn modelId="{D3DE4BF1-53B5-4A82-AC05-A28E21E2BCBB}" type="presParOf" srcId="{F673EFF1-6DF7-4462-92E9-99E64CCEFCDA}" destId="{6BCBFF26-11F1-45F5-A31E-31FC3AA9EC90}" srcOrd="3" destOrd="0" presId="urn:microsoft.com/office/officeart/2008/layout/HalfCircleOrganizationChart"/>
    <dgm:cxn modelId="{922E109E-ECAD-453C-99ED-0631F20445E8}" type="presParOf" srcId="{1A8D6FAD-2929-4F33-90A9-57DF971CF7E7}" destId="{3BE312AF-9F46-435E-849A-C4D231CDD87F}" srcOrd="1" destOrd="0" presId="urn:microsoft.com/office/officeart/2008/layout/HalfCircleOrganizationChart"/>
    <dgm:cxn modelId="{FB51C0A9-BB1F-4613-9E68-DC90AF2F2BB4}" type="presParOf" srcId="{1A8D6FAD-2929-4F33-90A9-57DF971CF7E7}" destId="{6285BCF1-4182-4144-8917-56D09409176C}" srcOrd="2" destOrd="0" presId="urn:microsoft.com/office/officeart/2008/layout/HalfCircleOrganizationChart"/>
    <dgm:cxn modelId="{6D3E96F6-F860-46B0-B412-AEC14D89672D}" type="presParOf" srcId="{6285BCF1-4182-4144-8917-56D09409176C}" destId="{BF3D7375-7919-4C43-919C-6B80DF3FE075}" srcOrd="0" destOrd="0" presId="urn:microsoft.com/office/officeart/2008/layout/HalfCircleOrganizationChart"/>
    <dgm:cxn modelId="{03445EFF-E237-43C3-888D-0858EA8D6AB4}" type="presParOf" srcId="{6285BCF1-4182-4144-8917-56D09409176C}" destId="{D4DBCC24-1787-4C92-A856-F08DBF2F9E16}" srcOrd="1" destOrd="0" presId="urn:microsoft.com/office/officeart/2008/layout/HalfCircleOrganizationChart"/>
    <dgm:cxn modelId="{E5E4DB07-3AB6-4065-AC85-EB9942D6506E}" type="presParOf" srcId="{D4DBCC24-1787-4C92-A856-F08DBF2F9E16}" destId="{E9524085-355E-4371-948F-AC7463A4E99F}" srcOrd="0" destOrd="0" presId="urn:microsoft.com/office/officeart/2008/layout/HalfCircleOrganizationChart"/>
    <dgm:cxn modelId="{D505F3B2-7DF6-4703-8273-6559FF7DA275}" type="presParOf" srcId="{E9524085-355E-4371-948F-AC7463A4E99F}" destId="{03F8142B-EA24-4285-A18A-4517197B2FF9}" srcOrd="0" destOrd="0" presId="urn:microsoft.com/office/officeart/2008/layout/HalfCircleOrganizationChart"/>
    <dgm:cxn modelId="{8805ACCA-F8D0-4E84-8C51-106E6DD893D6}" type="presParOf" srcId="{E9524085-355E-4371-948F-AC7463A4E99F}" destId="{D201C44C-7A43-4305-BBC8-9854806D6CF5}" srcOrd="1" destOrd="0" presId="urn:microsoft.com/office/officeart/2008/layout/HalfCircleOrganizationChart"/>
    <dgm:cxn modelId="{9A5ED110-67B0-4DCC-84A9-1D96BEC8D90D}" type="presParOf" srcId="{E9524085-355E-4371-948F-AC7463A4E99F}" destId="{ABBB1EAA-9BD1-445B-B796-8C0A25D1EEEE}" srcOrd="2" destOrd="0" presId="urn:microsoft.com/office/officeart/2008/layout/HalfCircleOrganizationChart"/>
    <dgm:cxn modelId="{360407AA-9D05-467C-8FEC-1F949A9A0150}" type="presParOf" srcId="{E9524085-355E-4371-948F-AC7463A4E99F}" destId="{E5839590-B02E-421F-8330-0395BE22A6E7}" srcOrd="3" destOrd="0" presId="urn:microsoft.com/office/officeart/2008/layout/HalfCircleOrganizationChart"/>
    <dgm:cxn modelId="{EE202709-2E49-4676-B372-A61EDF5CE74F}" type="presParOf" srcId="{D4DBCC24-1787-4C92-A856-F08DBF2F9E16}" destId="{172716D1-F853-440E-9544-68A174029B84}" srcOrd="1" destOrd="0" presId="urn:microsoft.com/office/officeart/2008/layout/HalfCircleOrganizationChart"/>
    <dgm:cxn modelId="{9B488D70-81B5-4426-B44A-FFCDC164D6A3}" type="presParOf" srcId="{D4DBCC24-1787-4C92-A856-F08DBF2F9E16}" destId="{C66C19E7-6B14-4BF3-B84F-B0208E1039BE}" srcOrd="2" destOrd="0" presId="urn:microsoft.com/office/officeart/2008/layout/HalfCircleOrganizationChart"/>
    <dgm:cxn modelId="{7DDAE75D-4445-451F-AF72-2F7488DBFAAA}" type="presParOf" srcId="{6285BCF1-4182-4144-8917-56D09409176C}" destId="{6723A2A4-8F83-4549-A175-8665DDC61CFF}" srcOrd="2" destOrd="0" presId="urn:microsoft.com/office/officeart/2008/layout/HalfCircleOrganizationChart"/>
    <dgm:cxn modelId="{CFCD2D1F-55E4-4777-8E5F-0BDC5A552290}" type="presParOf" srcId="{6285BCF1-4182-4144-8917-56D09409176C}" destId="{0B35D74E-8071-4D3D-9582-9679BBE7946D}" srcOrd="3" destOrd="0" presId="urn:microsoft.com/office/officeart/2008/layout/HalfCircleOrganizationChart"/>
    <dgm:cxn modelId="{25B72078-211E-437F-87B8-F8E58A9528D7}" type="presParOf" srcId="{0B35D74E-8071-4D3D-9582-9679BBE7946D}" destId="{243B9F53-9F1E-4D71-88ED-8991DF22F833}" srcOrd="0" destOrd="0" presId="urn:microsoft.com/office/officeart/2008/layout/HalfCircleOrganizationChart"/>
    <dgm:cxn modelId="{ECAD8A60-A8FB-484B-B5B0-E6B79CC51E35}" type="presParOf" srcId="{243B9F53-9F1E-4D71-88ED-8991DF22F833}" destId="{7F56F30D-FF0C-423D-8E81-65703BF45897}" srcOrd="0" destOrd="0" presId="urn:microsoft.com/office/officeart/2008/layout/HalfCircleOrganizationChart"/>
    <dgm:cxn modelId="{878F90A6-6FE0-4305-8DDE-B2BAA818C970}" type="presParOf" srcId="{243B9F53-9F1E-4D71-88ED-8991DF22F833}" destId="{246E4AE1-0EBE-48A2-95D2-B689C05F9582}" srcOrd="1" destOrd="0" presId="urn:microsoft.com/office/officeart/2008/layout/HalfCircleOrganizationChart"/>
    <dgm:cxn modelId="{1E0F3A7A-A38C-4BF5-87DB-EE179E2BF3D2}" type="presParOf" srcId="{243B9F53-9F1E-4D71-88ED-8991DF22F833}" destId="{AB716A2C-A7D6-4320-9E3E-FB087BC07544}" srcOrd="2" destOrd="0" presId="urn:microsoft.com/office/officeart/2008/layout/HalfCircleOrganizationChart"/>
    <dgm:cxn modelId="{96B478BB-45F9-4DCF-BCE7-8494405DC03B}" type="presParOf" srcId="{243B9F53-9F1E-4D71-88ED-8991DF22F833}" destId="{77A324B9-6DB7-497A-AC88-8E9C4F218A40}" srcOrd="3" destOrd="0" presId="urn:microsoft.com/office/officeart/2008/layout/HalfCircleOrganizationChart"/>
    <dgm:cxn modelId="{1BE1CEBA-1DC7-462E-969F-3837F5C125D5}" type="presParOf" srcId="{0B35D74E-8071-4D3D-9582-9679BBE7946D}" destId="{75CCE459-C1F6-4730-A440-8DF49EEFDB8B}" srcOrd="1" destOrd="0" presId="urn:microsoft.com/office/officeart/2008/layout/HalfCircleOrganizationChart"/>
    <dgm:cxn modelId="{96272BF9-8DCD-407A-9F3F-204A60BF8C65}" type="presParOf" srcId="{0B35D74E-8071-4D3D-9582-9679BBE7946D}" destId="{2E795AF4-AA2D-4210-BF51-9D797F445EFC}" srcOrd="2" destOrd="0" presId="urn:microsoft.com/office/officeart/2008/layout/HalfCircleOrganizationChart"/>
    <dgm:cxn modelId="{79CAD7E6-C558-4A98-A02F-A5AC2EF6B759}" type="presParOf" srcId="{6285BCF1-4182-4144-8917-56D09409176C}" destId="{D2BC45BE-4BF4-4753-A420-A460D6AC2638}" srcOrd="4" destOrd="0" presId="urn:microsoft.com/office/officeart/2008/layout/HalfCircleOrganizationChart"/>
    <dgm:cxn modelId="{F2BFEA68-497E-4585-8FD2-D94637F5F3FA}" type="presParOf" srcId="{6285BCF1-4182-4144-8917-56D09409176C}" destId="{076BF9E3-86A6-4A97-8AAB-8746DCE821C0}" srcOrd="5" destOrd="0" presId="urn:microsoft.com/office/officeart/2008/layout/HalfCircleOrganizationChart"/>
    <dgm:cxn modelId="{A0212752-0FBB-4382-81BF-C50A2FFB42E9}" type="presParOf" srcId="{076BF9E3-86A6-4A97-8AAB-8746DCE821C0}" destId="{435B9E63-3D2B-4ABA-89CA-68B387684F7E}" srcOrd="0" destOrd="0" presId="urn:microsoft.com/office/officeart/2008/layout/HalfCircleOrganizationChart"/>
    <dgm:cxn modelId="{A7EABF7D-3EF0-493A-A6B6-2A40F6975B57}" type="presParOf" srcId="{435B9E63-3D2B-4ABA-89CA-68B387684F7E}" destId="{6218A016-BDBB-41DE-8938-91D349B6E8F0}" srcOrd="0" destOrd="0" presId="urn:microsoft.com/office/officeart/2008/layout/HalfCircleOrganizationChart"/>
    <dgm:cxn modelId="{EEB16AF7-5F66-45FD-B16C-B6F100F4B888}" type="presParOf" srcId="{435B9E63-3D2B-4ABA-89CA-68B387684F7E}" destId="{2DBC7656-63AA-4BDD-A903-97416189CDBE}" srcOrd="1" destOrd="0" presId="urn:microsoft.com/office/officeart/2008/layout/HalfCircleOrganizationChart"/>
    <dgm:cxn modelId="{D3294365-8059-42F8-96D0-F9DE9533DBD0}" type="presParOf" srcId="{435B9E63-3D2B-4ABA-89CA-68B387684F7E}" destId="{3E9E3323-3635-4696-9473-B6207A575F18}" srcOrd="2" destOrd="0" presId="urn:microsoft.com/office/officeart/2008/layout/HalfCircleOrganizationChart"/>
    <dgm:cxn modelId="{DA0FF1BD-D4A9-402E-A72D-7E0CB8A60CDE}" type="presParOf" srcId="{435B9E63-3D2B-4ABA-89CA-68B387684F7E}" destId="{E3454AFC-8835-4B4C-AC9C-C52EBC0F2FF1}" srcOrd="3" destOrd="0" presId="urn:microsoft.com/office/officeart/2008/layout/HalfCircleOrganizationChart"/>
    <dgm:cxn modelId="{F0823CAF-6A7D-47DF-B4C4-01DAB1F31A71}" type="presParOf" srcId="{076BF9E3-86A6-4A97-8AAB-8746DCE821C0}" destId="{71517332-62B1-4AAF-AA67-51A0B988281D}" srcOrd="1" destOrd="0" presId="urn:microsoft.com/office/officeart/2008/layout/HalfCircleOrganizationChart"/>
    <dgm:cxn modelId="{C6BA2B18-7101-4EDE-ABFF-539F715AD1C2}" type="presParOf" srcId="{076BF9E3-86A6-4A97-8AAB-8746DCE821C0}" destId="{AA6344F0-1E51-473C-862C-75A16682E5DF}" srcOrd="2" destOrd="0" presId="urn:microsoft.com/office/officeart/2008/layout/HalfCircleOrganizationChart"/>
    <dgm:cxn modelId="{EDFEE482-B2F6-4DE0-8FB4-00D2C73AF6CB}" type="presParOf" srcId="{B5B0C437-633F-45AC-B478-D4E11EFCD2B1}" destId="{5A951999-E1D8-4189-9A41-ABD22B1989EA}" srcOrd="2" destOrd="0" presId="urn:microsoft.com/office/officeart/2008/layout/HalfCircleOrganizationChart"/>
    <dgm:cxn modelId="{FDF629BC-D73A-496D-B030-BBC7C2A2D577}" type="presParOf" srcId="{B5B0C437-633F-45AC-B478-D4E11EFCD2B1}" destId="{432C5439-B52D-4D32-8D66-BFD74F138292}" srcOrd="3" destOrd="0" presId="urn:microsoft.com/office/officeart/2008/layout/HalfCircleOrganizationChart"/>
    <dgm:cxn modelId="{C2E14F4B-C64A-4A29-A88D-1E224BC8FA64}" type="presParOf" srcId="{432C5439-B52D-4D32-8D66-BFD74F138292}" destId="{265CEE2F-E6E7-4A7F-92FD-BEF56631B9C9}" srcOrd="0" destOrd="0" presId="urn:microsoft.com/office/officeart/2008/layout/HalfCircleOrganizationChart"/>
    <dgm:cxn modelId="{F8838101-F72F-4B41-85E3-DE9012C5AE65}" type="presParOf" srcId="{265CEE2F-E6E7-4A7F-92FD-BEF56631B9C9}" destId="{1E4FA21A-5760-4F50-8D08-50070D30F088}" srcOrd="0" destOrd="0" presId="urn:microsoft.com/office/officeart/2008/layout/HalfCircleOrganizationChart"/>
    <dgm:cxn modelId="{50714CDF-706D-4837-B385-A2003BB6F3F9}" type="presParOf" srcId="{265CEE2F-E6E7-4A7F-92FD-BEF56631B9C9}" destId="{C3AF9590-693D-40EA-AEB2-48982D3A0176}" srcOrd="1" destOrd="0" presId="urn:microsoft.com/office/officeart/2008/layout/HalfCircleOrganizationChart"/>
    <dgm:cxn modelId="{C75D7F03-DA07-4312-9A23-1DE44F2C7A5C}" type="presParOf" srcId="{265CEE2F-E6E7-4A7F-92FD-BEF56631B9C9}" destId="{2FDABDDF-68BE-4B97-888D-4595FF23D161}" srcOrd="2" destOrd="0" presId="urn:microsoft.com/office/officeart/2008/layout/HalfCircleOrganizationChart"/>
    <dgm:cxn modelId="{FB19531C-B3C7-4AD4-ADFE-89BFD0398436}" type="presParOf" srcId="{265CEE2F-E6E7-4A7F-92FD-BEF56631B9C9}" destId="{F9CF1E57-0803-496A-A325-A29A16235B7E}" srcOrd="3" destOrd="0" presId="urn:microsoft.com/office/officeart/2008/layout/HalfCircleOrganizationChart"/>
    <dgm:cxn modelId="{16A6DF67-F0AE-4604-90C3-D1B3FBDF7652}" type="presParOf" srcId="{432C5439-B52D-4D32-8D66-BFD74F138292}" destId="{D4757BFF-6BBA-4872-8DA0-A4BD05DD6B6B}" srcOrd="1" destOrd="0" presId="urn:microsoft.com/office/officeart/2008/layout/HalfCircleOrganizationChart"/>
    <dgm:cxn modelId="{425993F0-8621-434C-9F55-A60594ED24A0}" type="presParOf" srcId="{D4757BFF-6BBA-4872-8DA0-A4BD05DD6B6B}" destId="{ACD8147D-1346-4D45-B0CE-DE94945DBEFA}" srcOrd="0" destOrd="0" presId="urn:microsoft.com/office/officeart/2008/layout/HalfCircleOrganizationChart"/>
    <dgm:cxn modelId="{262ADB5F-F2CD-47EC-B159-D5C7F596A239}" type="presParOf" srcId="{D4757BFF-6BBA-4872-8DA0-A4BD05DD6B6B}" destId="{47E83F40-E22F-46D9-81E9-3F0F46B0A695}" srcOrd="1" destOrd="0" presId="urn:microsoft.com/office/officeart/2008/layout/HalfCircleOrganizationChart"/>
    <dgm:cxn modelId="{BC73E8C2-EA04-4286-AB69-15CE881B77F6}" type="presParOf" srcId="{47E83F40-E22F-46D9-81E9-3F0F46B0A695}" destId="{0E7BC70B-328E-4EA5-AA06-02C92E058F8C}" srcOrd="0" destOrd="0" presId="urn:microsoft.com/office/officeart/2008/layout/HalfCircleOrganizationChart"/>
    <dgm:cxn modelId="{ED7AF722-F690-4A57-81E1-C7CCA0680F4F}" type="presParOf" srcId="{0E7BC70B-328E-4EA5-AA06-02C92E058F8C}" destId="{4F3B3937-B3EC-41F4-8839-E21478740C52}" srcOrd="0" destOrd="0" presId="urn:microsoft.com/office/officeart/2008/layout/HalfCircleOrganizationChart"/>
    <dgm:cxn modelId="{BA69C225-A8F4-471C-83D7-06FB5870BBEB}" type="presParOf" srcId="{0E7BC70B-328E-4EA5-AA06-02C92E058F8C}" destId="{6FC8D99F-EA9E-4FAD-A805-322F5341ED57}" srcOrd="1" destOrd="0" presId="urn:microsoft.com/office/officeart/2008/layout/HalfCircleOrganizationChart"/>
    <dgm:cxn modelId="{AF9B2672-CC88-4B35-BB62-4B50A28C43C1}" type="presParOf" srcId="{0E7BC70B-328E-4EA5-AA06-02C92E058F8C}" destId="{458984D2-D182-4087-AB79-672D2511FF45}" srcOrd="2" destOrd="0" presId="urn:microsoft.com/office/officeart/2008/layout/HalfCircleOrganizationChart"/>
    <dgm:cxn modelId="{2D17EACF-F627-442A-8BA9-DA7885E93051}" type="presParOf" srcId="{0E7BC70B-328E-4EA5-AA06-02C92E058F8C}" destId="{C4F6F22C-8EC6-4F08-9ACA-AA52BA8F7166}" srcOrd="3" destOrd="0" presId="urn:microsoft.com/office/officeart/2008/layout/HalfCircleOrganizationChart"/>
    <dgm:cxn modelId="{D144CBE0-7CAA-4619-8A95-06B540EDB429}" type="presParOf" srcId="{47E83F40-E22F-46D9-81E9-3F0F46B0A695}" destId="{4414162C-91BD-4115-9B1C-81D26A42F5DC}" srcOrd="1" destOrd="0" presId="urn:microsoft.com/office/officeart/2008/layout/HalfCircleOrganizationChart"/>
    <dgm:cxn modelId="{30F0A700-9ED5-4B8B-8C3D-4085684CB39B}" type="presParOf" srcId="{47E83F40-E22F-46D9-81E9-3F0F46B0A695}" destId="{BE3CED60-3CF5-44DC-B830-B0DF4325A8EF}" srcOrd="2" destOrd="0" presId="urn:microsoft.com/office/officeart/2008/layout/HalfCircleOrganizationChart"/>
    <dgm:cxn modelId="{5B020DC4-7D0D-450F-9C9B-B14F4E83D3A4}" type="presParOf" srcId="{D4757BFF-6BBA-4872-8DA0-A4BD05DD6B6B}" destId="{047571DE-28E5-420F-808F-64F93ABD0D0A}" srcOrd="2" destOrd="0" presId="urn:microsoft.com/office/officeart/2008/layout/HalfCircleOrganizationChart"/>
    <dgm:cxn modelId="{FE85D22D-317F-428A-AC17-2491CAE11307}" type="presParOf" srcId="{D4757BFF-6BBA-4872-8DA0-A4BD05DD6B6B}" destId="{683D3729-331C-439D-8EE7-4D759EB4B92B}" srcOrd="3" destOrd="0" presId="urn:microsoft.com/office/officeart/2008/layout/HalfCircleOrganizationChart"/>
    <dgm:cxn modelId="{38DAF995-758A-4D05-B1EA-6040E2732009}" type="presParOf" srcId="{683D3729-331C-439D-8EE7-4D759EB4B92B}" destId="{D251296C-8FC4-44CB-BEAD-D4E10789E2F8}" srcOrd="0" destOrd="0" presId="urn:microsoft.com/office/officeart/2008/layout/HalfCircleOrganizationChart"/>
    <dgm:cxn modelId="{C5F48780-8C6C-49EF-8029-52773A40A120}" type="presParOf" srcId="{D251296C-8FC4-44CB-BEAD-D4E10789E2F8}" destId="{BC63EB9B-9E9D-4552-8933-B21DDAA4CAF7}" srcOrd="0" destOrd="0" presId="urn:microsoft.com/office/officeart/2008/layout/HalfCircleOrganizationChart"/>
    <dgm:cxn modelId="{1FE0FAEB-2314-4248-A1CC-A633F0194AAD}" type="presParOf" srcId="{D251296C-8FC4-44CB-BEAD-D4E10789E2F8}" destId="{18F84915-5856-4209-B746-8A2DEDF41C7F}" srcOrd="1" destOrd="0" presId="urn:microsoft.com/office/officeart/2008/layout/HalfCircleOrganizationChart"/>
    <dgm:cxn modelId="{0B7B22DF-F5EA-43ED-9162-938C0C41D464}" type="presParOf" srcId="{D251296C-8FC4-44CB-BEAD-D4E10789E2F8}" destId="{9F77DEBF-777B-4C64-AB33-A3A48AB34CC9}" srcOrd="2" destOrd="0" presId="urn:microsoft.com/office/officeart/2008/layout/HalfCircleOrganizationChart"/>
    <dgm:cxn modelId="{718E1D57-BC04-4681-BC76-4BF306722BFB}" type="presParOf" srcId="{D251296C-8FC4-44CB-BEAD-D4E10789E2F8}" destId="{536D212E-FBF1-405C-95BB-CE2829CD1330}" srcOrd="3" destOrd="0" presId="urn:microsoft.com/office/officeart/2008/layout/HalfCircleOrganizationChart"/>
    <dgm:cxn modelId="{8335EF63-E816-4333-AF2B-3FAF4FD90E94}" type="presParOf" srcId="{683D3729-331C-439D-8EE7-4D759EB4B92B}" destId="{0835B5B3-D218-4D7D-8E37-0C6D7B0696EF}" srcOrd="1" destOrd="0" presId="urn:microsoft.com/office/officeart/2008/layout/HalfCircleOrganizationChart"/>
    <dgm:cxn modelId="{F4CC9F71-C76E-4E95-9A9F-4FAE81F0D713}" type="presParOf" srcId="{683D3729-331C-439D-8EE7-4D759EB4B92B}" destId="{0B40A2C8-24BD-4BA0-A0B8-32A60B142C51}" srcOrd="2" destOrd="0" presId="urn:microsoft.com/office/officeart/2008/layout/HalfCircleOrganizationChart"/>
    <dgm:cxn modelId="{0EB86398-23F1-429C-9B7E-64A4B73679FD}" type="presParOf" srcId="{432C5439-B52D-4D32-8D66-BFD74F138292}" destId="{9E57BE2E-27D3-4A31-9C4B-514D0CEAC989}"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E572D5-4193-4484-80E7-010753DD4E15}"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GB"/>
        </a:p>
      </dgm:t>
    </dgm:pt>
    <dgm:pt modelId="{BAEC019D-1D14-4D88-A285-7B747BA2ED23}">
      <dgm:prSet phldrT="[Text]" custT="1"/>
      <dgm:spPr>
        <a:ln>
          <a:noFill/>
        </a:ln>
      </dgm:spPr>
      <dgm:t>
        <a:bodyPr/>
        <a:lstStyle/>
        <a:p>
          <a:pPr algn="ctr"/>
          <a:r>
            <a:rPr lang="en-US" altLang="en-US" sz="1600" b="1">
              <a:solidFill>
                <a:schemeClr val="tx1"/>
              </a:solidFill>
              <a:latin typeface="NotesEsa" panose="02000506030000020004" pitchFamily="2" charset="77"/>
              <a:cs typeface="Calibri" panose="020F0502020204030204" pitchFamily="34" charset="0"/>
            </a:rPr>
            <a:t>€€€ </a:t>
          </a:r>
          <a:br>
            <a:rPr lang="en-US" altLang="en-US" sz="1600" b="1">
              <a:solidFill>
                <a:schemeClr val="tx1"/>
              </a:solidFill>
              <a:latin typeface="NotesEsa" panose="02000506030000020004" pitchFamily="2" charset="77"/>
              <a:cs typeface="Calibri" panose="020F0502020204030204" pitchFamily="34" charset="0"/>
            </a:rPr>
          </a:br>
          <a:r>
            <a:rPr lang="en-US" altLang="en-US" sz="1600" b="1">
              <a:solidFill>
                <a:schemeClr val="tx1"/>
              </a:solidFill>
              <a:latin typeface="NotesEsa" panose="02000506030000020004" pitchFamily="2" charset="77"/>
              <a:cs typeface="Calibri" panose="020F0502020204030204" pitchFamily="34" charset="0"/>
            </a:rPr>
            <a:t>to co-finance B2B deal</a:t>
          </a:r>
          <a:endParaRPr lang="en-GB" sz="1100" b="1">
            <a:solidFill>
              <a:schemeClr val="tx1"/>
            </a:solidFill>
          </a:endParaRPr>
        </a:p>
      </dgm:t>
    </dgm:pt>
    <dgm:pt modelId="{520708CF-D92D-48FE-8D92-ADD845E8C05C}" type="parTrans" cxnId="{1844F080-F0F5-40ED-A795-C34ABC78A568}">
      <dgm:prSet/>
      <dgm:spPr/>
      <dgm:t>
        <a:bodyPr/>
        <a:lstStyle/>
        <a:p>
          <a:endParaRPr lang="en-GB"/>
        </a:p>
      </dgm:t>
    </dgm:pt>
    <dgm:pt modelId="{CB45DE80-6059-4563-901F-DC3120FDD256}" type="sibTrans" cxnId="{1844F080-F0F5-40ED-A795-C34ABC78A568}">
      <dgm:prSet/>
      <dgm:spPr/>
      <dgm:t>
        <a:bodyPr/>
        <a:lstStyle/>
        <a:p>
          <a:endParaRPr lang="en-GB"/>
        </a:p>
      </dgm:t>
    </dgm:pt>
    <dgm:pt modelId="{AA476F8F-6A01-4BC4-B29A-F4F489BB3363}">
      <dgm:prSet phldrT="[Text]" custT="1"/>
      <dgm:spPr/>
      <dgm:t>
        <a:bodyPr/>
        <a:lstStyle/>
        <a:p>
          <a:pPr algn="ctr"/>
          <a:r>
            <a:rPr lang="en-GB" sz="1400" b="1">
              <a:solidFill>
                <a:schemeClr val="tx1"/>
              </a:solidFill>
              <a:latin typeface="NotesEsa" panose="02000506030000020004" pitchFamily="2" charset="0"/>
            </a:rPr>
            <a:t>BUSINESS &amp; TECHNICAL INSIGHT</a:t>
          </a:r>
          <a:r>
            <a:rPr lang="en-GB" sz="1400">
              <a:solidFill>
                <a:schemeClr val="tx1"/>
              </a:solidFill>
              <a:latin typeface="NotesEsa" panose="02000506030000020004" pitchFamily="2" charset="0"/>
            </a:rPr>
            <a:t> </a:t>
          </a:r>
          <a:endParaRPr lang="en-GB" sz="1400" b="1">
            <a:solidFill>
              <a:schemeClr val="tx1"/>
            </a:solidFill>
            <a:latin typeface="NotesEsa" panose="02000506030000020004" pitchFamily="2" charset="0"/>
          </a:endParaRPr>
        </a:p>
      </dgm:t>
    </dgm:pt>
    <dgm:pt modelId="{BE05A2FF-ACB5-4EB7-BE19-B6773E68FDB1}" type="parTrans" cxnId="{08EF6266-BBA6-46D4-A8A5-725E077A18D7}">
      <dgm:prSet/>
      <dgm:spPr/>
      <dgm:t>
        <a:bodyPr/>
        <a:lstStyle/>
        <a:p>
          <a:endParaRPr lang="en-GB"/>
        </a:p>
      </dgm:t>
    </dgm:pt>
    <dgm:pt modelId="{3CB66A8C-96D4-45A5-BD01-8EE0B44272E3}" type="sibTrans" cxnId="{08EF6266-BBA6-46D4-A8A5-725E077A18D7}">
      <dgm:prSet/>
      <dgm:spPr/>
      <dgm:t>
        <a:bodyPr/>
        <a:lstStyle/>
        <a:p>
          <a:endParaRPr lang="en-GB"/>
        </a:p>
      </dgm:t>
    </dgm:pt>
    <dgm:pt modelId="{C0514267-A277-487F-9568-4839B5B5B6C2}" type="pres">
      <dgm:prSet presAssocID="{7DE572D5-4193-4484-80E7-010753DD4E15}" presName="compositeShape" presStyleCnt="0">
        <dgm:presLayoutVars>
          <dgm:chMax val="2"/>
          <dgm:dir/>
          <dgm:resizeHandles val="exact"/>
        </dgm:presLayoutVars>
      </dgm:prSet>
      <dgm:spPr/>
    </dgm:pt>
    <dgm:pt modelId="{04C0BA94-C54F-46D6-B3E5-9F412E2DB201}" type="pres">
      <dgm:prSet presAssocID="{BAEC019D-1D14-4D88-A285-7B747BA2ED23}" presName="upArrow" presStyleLbl="node1" presStyleIdx="0" presStyleCnt="2" custAng="0" custScaleX="18990" custScaleY="47615" custLinFactX="100000" custLinFactNeighborX="119120" custLinFactNeighborY="-10949"/>
      <dgm:spPr>
        <a:solidFill>
          <a:srgbClr val="EC1A2F"/>
        </a:solidFill>
        <a:ln w="12700">
          <a:noFill/>
        </a:ln>
      </dgm:spPr>
    </dgm:pt>
    <dgm:pt modelId="{D69B1510-A526-4825-8DD2-ADECD11678E0}" type="pres">
      <dgm:prSet presAssocID="{BAEC019D-1D14-4D88-A285-7B747BA2ED23}" presName="upArrowText" presStyleLbl="revTx" presStyleIdx="0" presStyleCnt="2" custFlipHor="1" custScaleX="67977" custScaleY="70366" custLinFactNeighborX="-45208" custLinFactNeighborY="39579">
        <dgm:presLayoutVars>
          <dgm:chMax val="0"/>
          <dgm:bulletEnabled val="1"/>
        </dgm:presLayoutVars>
      </dgm:prSet>
      <dgm:spPr/>
    </dgm:pt>
    <dgm:pt modelId="{4929F762-68B4-4AC7-86FA-E3AA73F1AF2C}" type="pres">
      <dgm:prSet presAssocID="{AA476F8F-6A01-4BC4-B29A-F4F489BB3363}" presName="downArrow" presStyleLbl="node1" presStyleIdx="1" presStyleCnt="2" custAng="0" custScaleX="18990" custScaleY="47615" custLinFactX="100000" custLinFactNeighborX="110669" custLinFactNeighborY="-92298"/>
      <dgm:spPr>
        <a:solidFill>
          <a:srgbClr val="EC1A2F"/>
        </a:solidFill>
        <a:ln w="15875">
          <a:noFill/>
        </a:ln>
      </dgm:spPr>
    </dgm:pt>
    <dgm:pt modelId="{F9C19BE6-232E-404B-9382-A918CD3CF337}" type="pres">
      <dgm:prSet presAssocID="{AA476F8F-6A01-4BC4-B29A-F4F489BB3363}" presName="downArrowText" presStyleLbl="revTx" presStyleIdx="1" presStyleCnt="2" custScaleX="72818" custScaleY="103544" custLinFactNeighborX="35391" custLinFactNeighborY="-45977">
        <dgm:presLayoutVars>
          <dgm:chMax val="0"/>
          <dgm:bulletEnabled val="1"/>
        </dgm:presLayoutVars>
      </dgm:prSet>
      <dgm:spPr/>
    </dgm:pt>
  </dgm:ptLst>
  <dgm:cxnLst>
    <dgm:cxn modelId="{08EF6266-BBA6-46D4-A8A5-725E077A18D7}" srcId="{7DE572D5-4193-4484-80E7-010753DD4E15}" destId="{AA476F8F-6A01-4BC4-B29A-F4F489BB3363}" srcOrd="1" destOrd="0" parTransId="{BE05A2FF-ACB5-4EB7-BE19-B6773E68FDB1}" sibTransId="{3CB66A8C-96D4-45A5-BD01-8EE0B44272E3}"/>
    <dgm:cxn modelId="{1844F080-F0F5-40ED-A795-C34ABC78A568}" srcId="{7DE572D5-4193-4484-80E7-010753DD4E15}" destId="{BAEC019D-1D14-4D88-A285-7B747BA2ED23}" srcOrd="0" destOrd="0" parTransId="{520708CF-D92D-48FE-8D92-ADD845E8C05C}" sibTransId="{CB45DE80-6059-4563-901F-DC3120FDD256}"/>
    <dgm:cxn modelId="{A41A34AF-5CC4-4605-B070-7D99FAD1C6B9}" type="presOf" srcId="{BAEC019D-1D14-4D88-A285-7B747BA2ED23}" destId="{D69B1510-A526-4825-8DD2-ADECD11678E0}" srcOrd="0" destOrd="0" presId="urn:microsoft.com/office/officeart/2005/8/layout/arrow4"/>
    <dgm:cxn modelId="{829EFDB3-2F02-487D-9F13-7B4C630B005F}" type="presOf" srcId="{AA476F8F-6A01-4BC4-B29A-F4F489BB3363}" destId="{F9C19BE6-232E-404B-9382-A918CD3CF337}" srcOrd="0" destOrd="0" presId="urn:microsoft.com/office/officeart/2005/8/layout/arrow4"/>
    <dgm:cxn modelId="{771F1BE2-FA6F-46D0-AA48-602CA3D1F3F8}" type="presOf" srcId="{7DE572D5-4193-4484-80E7-010753DD4E15}" destId="{C0514267-A277-487F-9568-4839B5B5B6C2}" srcOrd="0" destOrd="0" presId="urn:microsoft.com/office/officeart/2005/8/layout/arrow4"/>
    <dgm:cxn modelId="{8D61B9B2-28A4-4DBC-A1E2-0B81F494FB0E}" type="presParOf" srcId="{C0514267-A277-487F-9568-4839B5B5B6C2}" destId="{04C0BA94-C54F-46D6-B3E5-9F412E2DB201}" srcOrd="0" destOrd="0" presId="urn:microsoft.com/office/officeart/2005/8/layout/arrow4"/>
    <dgm:cxn modelId="{8E61928B-4EF5-4806-99C9-F59DC76D2E7F}" type="presParOf" srcId="{C0514267-A277-487F-9568-4839B5B5B6C2}" destId="{D69B1510-A526-4825-8DD2-ADECD11678E0}" srcOrd="1" destOrd="0" presId="urn:microsoft.com/office/officeart/2005/8/layout/arrow4"/>
    <dgm:cxn modelId="{1E01DF6A-1324-4661-BADF-60E5CF3C63DC}" type="presParOf" srcId="{C0514267-A277-487F-9568-4839B5B5B6C2}" destId="{4929F762-68B4-4AC7-86FA-E3AA73F1AF2C}" srcOrd="2" destOrd="0" presId="urn:microsoft.com/office/officeart/2005/8/layout/arrow4"/>
    <dgm:cxn modelId="{B98DD011-623C-45D8-821B-48DE91CC0131}" type="presParOf" srcId="{C0514267-A277-487F-9568-4839B5B5B6C2}" destId="{F9C19BE6-232E-404B-9382-A918CD3CF337}"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571DE-28E5-420F-808F-64F93ABD0D0A}">
      <dsp:nvSpPr>
        <dsp:cNvPr id="0" name=""/>
        <dsp:cNvSpPr/>
      </dsp:nvSpPr>
      <dsp:spPr>
        <a:xfrm>
          <a:off x="5879868" y="2256970"/>
          <a:ext cx="696313" cy="1891790"/>
        </a:xfrm>
        <a:custGeom>
          <a:avLst/>
          <a:gdLst/>
          <a:ahLst/>
          <a:cxnLst/>
          <a:rect l="0" t="0" r="0" b="0"/>
          <a:pathLst>
            <a:path>
              <a:moveTo>
                <a:pt x="0" y="0"/>
              </a:moveTo>
              <a:lnTo>
                <a:pt x="0" y="1891790"/>
              </a:lnTo>
              <a:lnTo>
                <a:pt x="696313" y="1891790"/>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D8147D-1346-4D45-B0CE-DE94945DBEFA}">
      <dsp:nvSpPr>
        <dsp:cNvPr id="0" name=""/>
        <dsp:cNvSpPr/>
      </dsp:nvSpPr>
      <dsp:spPr>
        <a:xfrm>
          <a:off x="5879868" y="2256970"/>
          <a:ext cx="696313" cy="565657"/>
        </a:xfrm>
        <a:custGeom>
          <a:avLst/>
          <a:gdLst/>
          <a:ahLst/>
          <a:cxnLst/>
          <a:rect l="0" t="0" r="0" b="0"/>
          <a:pathLst>
            <a:path>
              <a:moveTo>
                <a:pt x="0" y="0"/>
              </a:moveTo>
              <a:lnTo>
                <a:pt x="0" y="565657"/>
              </a:lnTo>
              <a:lnTo>
                <a:pt x="696313" y="565657"/>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951999-E1D8-4189-9A41-ABD22B1989EA}">
      <dsp:nvSpPr>
        <dsp:cNvPr id="0" name=""/>
        <dsp:cNvSpPr/>
      </dsp:nvSpPr>
      <dsp:spPr>
        <a:xfrm>
          <a:off x="3802004" y="936156"/>
          <a:ext cx="1722982" cy="555018"/>
        </a:xfrm>
        <a:custGeom>
          <a:avLst/>
          <a:gdLst/>
          <a:ahLst/>
          <a:cxnLst/>
          <a:rect l="0" t="0" r="0" b="0"/>
          <a:pathLst>
            <a:path>
              <a:moveTo>
                <a:pt x="0" y="0"/>
              </a:moveTo>
              <a:lnTo>
                <a:pt x="0" y="555018"/>
              </a:lnTo>
              <a:lnTo>
                <a:pt x="1722982" y="555018"/>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BC45BE-4BF4-4753-A420-A460D6AC2638}">
      <dsp:nvSpPr>
        <dsp:cNvPr id="0" name=""/>
        <dsp:cNvSpPr/>
      </dsp:nvSpPr>
      <dsp:spPr>
        <a:xfrm>
          <a:off x="1288777" y="2262289"/>
          <a:ext cx="537625" cy="1886470"/>
        </a:xfrm>
        <a:custGeom>
          <a:avLst/>
          <a:gdLst/>
          <a:ahLst/>
          <a:cxnLst/>
          <a:rect l="0" t="0" r="0" b="0"/>
          <a:pathLst>
            <a:path>
              <a:moveTo>
                <a:pt x="537625" y="0"/>
              </a:moveTo>
              <a:lnTo>
                <a:pt x="537625" y="1886470"/>
              </a:lnTo>
              <a:lnTo>
                <a:pt x="0" y="1886470"/>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3A2A4-8F83-4549-A175-8665DDC61CFF}">
      <dsp:nvSpPr>
        <dsp:cNvPr id="0" name=""/>
        <dsp:cNvSpPr/>
      </dsp:nvSpPr>
      <dsp:spPr>
        <a:xfrm>
          <a:off x="1826402" y="2262289"/>
          <a:ext cx="639999" cy="560337"/>
        </a:xfrm>
        <a:custGeom>
          <a:avLst/>
          <a:gdLst/>
          <a:ahLst/>
          <a:cxnLst/>
          <a:rect l="0" t="0" r="0" b="0"/>
          <a:pathLst>
            <a:path>
              <a:moveTo>
                <a:pt x="0" y="0"/>
              </a:moveTo>
              <a:lnTo>
                <a:pt x="0" y="560337"/>
              </a:lnTo>
              <a:lnTo>
                <a:pt x="639999" y="560337"/>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3D7375-7919-4C43-919C-6B80DF3FE075}">
      <dsp:nvSpPr>
        <dsp:cNvPr id="0" name=""/>
        <dsp:cNvSpPr/>
      </dsp:nvSpPr>
      <dsp:spPr>
        <a:xfrm>
          <a:off x="1288777" y="2262289"/>
          <a:ext cx="537625" cy="557982"/>
        </a:xfrm>
        <a:custGeom>
          <a:avLst/>
          <a:gdLst/>
          <a:ahLst/>
          <a:cxnLst/>
          <a:rect l="0" t="0" r="0" b="0"/>
          <a:pathLst>
            <a:path>
              <a:moveTo>
                <a:pt x="537625" y="0"/>
              </a:moveTo>
              <a:lnTo>
                <a:pt x="537625" y="557982"/>
              </a:lnTo>
              <a:lnTo>
                <a:pt x="0" y="557982"/>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E1E1D7-79A3-4485-A2B5-627DAC869CF0}">
      <dsp:nvSpPr>
        <dsp:cNvPr id="0" name=""/>
        <dsp:cNvSpPr/>
      </dsp:nvSpPr>
      <dsp:spPr>
        <a:xfrm>
          <a:off x="2181283" y="936156"/>
          <a:ext cx="1620721" cy="560337"/>
        </a:xfrm>
        <a:custGeom>
          <a:avLst/>
          <a:gdLst/>
          <a:ahLst/>
          <a:cxnLst/>
          <a:rect l="0" t="0" r="0" b="0"/>
          <a:pathLst>
            <a:path>
              <a:moveTo>
                <a:pt x="1620721" y="0"/>
              </a:moveTo>
              <a:lnTo>
                <a:pt x="1620721" y="560337"/>
              </a:lnTo>
              <a:lnTo>
                <a:pt x="0" y="560337"/>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FA912D-7FFD-4BF8-9E37-E8A69F3DAEAB}">
      <dsp:nvSpPr>
        <dsp:cNvPr id="0" name=""/>
        <dsp:cNvSpPr/>
      </dsp:nvSpPr>
      <dsp:spPr>
        <a:xfrm>
          <a:off x="3335056" y="2260"/>
          <a:ext cx="933896" cy="933896"/>
        </a:xfrm>
        <a:prstGeom prst="arc">
          <a:avLst>
            <a:gd name="adj1" fmla="val 13200000"/>
            <a:gd name="adj2" fmla="val 1920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594A3-E1D9-4700-9674-D48435318060}">
      <dsp:nvSpPr>
        <dsp:cNvPr id="0" name=""/>
        <dsp:cNvSpPr/>
      </dsp:nvSpPr>
      <dsp:spPr>
        <a:xfrm>
          <a:off x="3335056" y="2260"/>
          <a:ext cx="933896" cy="933896"/>
        </a:xfrm>
        <a:prstGeom prst="arc">
          <a:avLst>
            <a:gd name="adj1" fmla="val 2400000"/>
            <a:gd name="adj2" fmla="val 8400000"/>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A149D1-9899-40E5-8508-3BC1386DF4F1}">
      <dsp:nvSpPr>
        <dsp:cNvPr id="0" name=""/>
        <dsp:cNvSpPr/>
      </dsp:nvSpPr>
      <dsp:spPr>
        <a:xfrm>
          <a:off x="2868108" y="170361"/>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Global space economy</a:t>
          </a:r>
        </a:p>
      </dsp:txBody>
      <dsp:txXfrm>
        <a:off x="2868108" y="170361"/>
        <a:ext cx="1867792" cy="597693"/>
      </dsp:txXfrm>
    </dsp:sp>
    <dsp:sp modelId="{35C469CA-C993-4083-9058-B5B9724CAB5B}">
      <dsp:nvSpPr>
        <dsp:cNvPr id="0" name=""/>
        <dsp:cNvSpPr/>
      </dsp:nvSpPr>
      <dsp:spPr>
        <a:xfrm>
          <a:off x="1359454" y="1328393"/>
          <a:ext cx="933896" cy="933896"/>
        </a:xfrm>
        <a:prstGeom prst="arc">
          <a:avLst>
            <a:gd name="adj1" fmla="val 13200000"/>
            <a:gd name="adj2" fmla="val 19200000"/>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4F49BE9-7ECB-4598-862D-E384CAD754A0}">
      <dsp:nvSpPr>
        <dsp:cNvPr id="0" name=""/>
        <dsp:cNvSpPr/>
      </dsp:nvSpPr>
      <dsp:spPr>
        <a:xfrm>
          <a:off x="1359454" y="1328393"/>
          <a:ext cx="933896" cy="933896"/>
        </a:xfrm>
        <a:prstGeom prst="arc">
          <a:avLst>
            <a:gd name="adj1" fmla="val 2400000"/>
            <a:gd name="adj2" fmla="val 8400000"/>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80BFB70D-551C-482A-BEB3-A1656AD74D4D}">
      <dsp:nvSpPr>
        <dsp:cNvPr id="0" name=""/>
        <dsp:cNvSpPr/>
      </dsp:nvSpPr>
      <dsp:spPr>
        <a:xfrm>
          <a:off x="892506" y="1496494"/>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Institutional spending</a:t>
          </a:r>
        </a:p>
      </dsp:txBody>
      <dsp:txXfrm>
        <a:off x="892506" y="1496494"/>
        <a:ext cx="1867792" cy="597693"/>
      </dsp:txXfrm>
    </dsp:sp>
    <dsp:sp modelId="{D201C44C-7A43-4305-BBC8-9854806D6CF5}">
      <dsp:nvSpPr>
        <dsp:cNvPr id="0" name=""/>
        <dsp:cNvSpPr/>
      </dsp:nvSpPr>
      <dsp:spPr>
        <a:xfrm>
          <a:off x="466948" y="2652171"/>
          <a:ext cx="933896" cy="933896"/>
        </a:xfrm>
        <a:prstGeom prst="arc">
          <a:avLst>
            <a:gd name="adj1" fmla="val 13200000"/>
            <a:gd name="adj2" fmla="val 19200000"/>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BBB1EAA-9BD1-445B-B796-8C0A25D1EEEE}">
      <dsp:nvSpPr>
        <dsp:cNvPr id="0" name=""/>
        <dsp:cNvSpPr/>
      </dsp:nvSpPr>
      <dsp:spPr>
        <a:xfrm>
          <a:off x="466948" y="2652171"/>
          <a:ext cx="933896" cy="933896"/>
        </a:xfrm>
        <a:prstGeom prst="arc">
          <a:avLst>
            <a:gd name="adj1" fmla="val 2400000"/>
            <a:gd name="adj2" fmla="val 8400000"/>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03F8142B-EA24-4285-A18A-4517197B2FF9}">
      <dsp:nvSpPr>
        <dsp:cNvPr id="0" name=""/>
        <dsp:cNvSpPr/>
      </dsp:nvSpPr>
      <dsp:spPr>
        <a:xfrm>
          <a:off x="0" y="2820272"/>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Gov. civil contracts</a:t>
          </a:r>
        </a:p>
      </dsp:txBody>
      <dsp:txXfrm>
        <a:off x="0" y="2820272"/>
        <a:ext cx="1867792" cy="597693"/>
      </dsp:txXfrm>
    </dsp:sp>
    <dsp:sp modelId="{246E4AE1-0EBE-48A2-95D2-B689C05F9582}">
      <dsp:nvSpPr>
        <dsp:cNvPr id="0" name=""/>
        <dsp:cNvSpPr/>
      </dsp:nvSpPr>
      <dsp:spPr>
        <a:xfrm>
          <a:off x="2354334" y="2654526"/>
          <a:ext cx="933896" cy="933896"/>
        </a:xfrm>
        <a:prstGeom prst="arc">
          <a:avLst>
            <a:gd name="adj1" fmla="val 13200000"/>
            <a:gd name="adj2" fmla="val 19200000"/>
          </a:avLst>
        </a:prstGeom>
        <a:noFill/>
        <a:ln w="25400" cap="flat" cmpd="sng" algn="ctr">
          <a:solidFill>
            <a:schemeClr val="accent5">
              <a:lumMod val="40000"/>
              <a:lumOff val="60000"/>
            </a:schemeClr>
          </a:solidFill>
          <a:prstDash val="sysDash"/>
        </a:ln>
        <a:effectLst/>
      </dsp:spPr>
      <dsp:style>
        <a:lnRef idx="2">
          <a:scrgbClr r="0" g="0" b="0"/>
        </a:lnRef>
        <a:fillRef idx="0">
          <a:scrgbClr r="0" g="0" b="0"/>
        </a:fillRef>
        <a:effectRef idx="0">
          <a:scrgbClr r="0" g="0" b="0"/>
        </a:effectRef>
        <a:fontRef idx="minor"/>
      </dsp:style>
    </dsp:sp>
    <dsp:sp modelId="{AB716A2C-A7D6-4320-9E3E-FB087BC07544}">
      <dsp:nvSpPr>
        <dsp:cNvPr id="0" name=""/>
        <dsp:cNvSpPr/>
      </dsp:nvSpPr>
      <dsp:spPr>
        <a:xfrm>
          <a:off x="2354334" y="2654526"/>
          <a:ext cx="933896" cy="933896"/>
        </a:xfrm>
        <a:prstGeom prst="arc">
          <a:avLst>
            <a:gd name="adj1" fmla="val 2400000"/>
            <a:gd name="adj2" fmla="val 8400000"/>
          </a:avLst>
        </a:prstGeom>
        <a:noFill/>
        <a:ln w="25400" cap="flat" cmpd="sng" algn="ctr">
          <a:solidFill>
            <a:schemeClr val="accent5">
              <a:lumMod val="40000"/>
              <a:lumOff val="60000"/>
            </a:schemeClr>
          </a:solidFill>
          <a:prstDash val="sysDash"/>
        </a:ln>
        <a:effectLst/>
      </dsp:spPr>
      <dsp:style>
        <a:lnRef idx="2">
          <a:scrgbClr r="0" g="0" b="0"/>
        </a:lnRef>
        <a:fillRef idx="0">
          <a:scrgbClr r="0" g="0" b="0"/>
        </a:fillRef>
        <a:effectRef idx="0">
          <a:scrgbClr r="0" g="0" b="0"/>
        </a:effectRef>
        <a:fontRef idx="minor"/>
      </dsp:style>
    </dsp:sp>
    <dsp:sp modelId="{7F56F30D-FF0C-423D-8E81-65703BF45897}">
      <dsp:nvSpPr>
        <dsp:cNvPr id="0" name=""/>
        <dsp:cNvSpPr/>
      </dsp:nvSpPr>
      <dsp:spPr>
        <a:xfrm>
          <a:off x="1887386" y="2822627"/>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Gov. spending (not contracted)*</a:t>
          </a:r>
        </a:p>
      </dsp:txBody>
      <dsp:txXfrm>
        <a:off x="1887386" y="2822627"/>
        <a:ext cx="1867792" cy="597693"/>
      </dsp:txXfrm>
    </dsp:sp>
    <dsp:sp modelId="{2DBC7656-63AA-4BDD-A903-97416189CDBE}">
      <dsp:nvSpPr>
        <dsp:cNvPr id="0" name=""/>
        <dsp:cNvSpPr/>
      </dsp:nvSpPr>
      <dsp:spPr>
        <a:xfrm>
          <a:off x="466948" y="3980659"/>
          <a:ext cx="933896" cy="933896"/>
        </a:xfrm>
        <a:prstGeom prst="arc">
          <a:avLst>
            <a:gd name="adj1" fmla="val 13200000"/>
            <a:gd name="adj2" fmla="val 19200000"/>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3E9E3323-3635-4696-9473-B6207A575F18}">
      <dsp:nvSpPr>
        <dsp:cNvPr id="0" name=""/>
        <dsp:cNvSpPr/>
      </dsp:nvSpPr>
      <dsp:spPr>
        <a:xfrm>
          <a:off x="466948" y="3980659"/>
          <a:ext cx="933896" cy="933896"/>
        </a:xfrm>
        <a:prstGeom prst="arc">
          <a:avLst>
            <a:gd name="adj1" fmla="val 2400000"/>
            <a:gd name="adj2" fmla="val 8400000"/>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218A016-BDBB-41DE-8938-91D349B6E8F0}">
      <dsp:nvSpPr>
        <dsp:cNvPr id="0" name=""/>
        <dsp:cNvSpPr/>
      </dsp:nvSpPr>
      <dsp:spPr>
        <a:xfrm>
          <a:off x="0" y="4148760"/>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Gov. defence contracts</a:t>
          </a:r>
        </a:p>
      </dsp:txBody>
      <dsp:txXfrm>
        <a:off x="0" y="4148760"/>
        <a:ext cx="1867792" cy="597693"/>
      </dsp:txXfrm>
    </dsp:sp>
    <dsp:sp modelId="{C3AF9590-693D-40EA-AEB2-48982D3A0176}">
      <dsp:nvSpPr>
        <dsp:cNvPr id="0" name=""/>
        <dsp:cNvSpPr/>
      </dsp:nvSpPr>
      <dsp:spPr>
        <a:xfrm>
          <a:off x="5412920" y="1323073"/>
          <a:ext cx="933896" cy="933896"/>
        </a:xfrm>
        <a:prstGeom prst="arc">
          <a:avLst>
            <a:gd name="adj1" fmla="val 13200000"/>
            <a:gd name="adj2" fmla="val 19200000"/>
          </a:avLst>
        </a:pr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2FDABDDF-68BE-4B97-888D-4595FF23D161}">
      <dsp:nvSpPr>
        <dsp:cNvPr id="0" name=""/>
        <dsp:cNvSpPr/>
      </dsp:nvSpPr>
      <dsp:spPr>
        <a:xfrm>
          <a:off x="5412920" y="1323073"/>
          <a:ext cx="933896" cy="933896"/>
        </a:xfrm>
        <a:prstGeom prst="arc">
          <a:avLst>
            <a:gd name="adj1" fmla="val 2400000"/>
            <a:gd name="adj2" fmla="val 8400000"/>
          </a:avLst>
        </a:pr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1E4FA21A-5760-4F50-8D08-50070D30F088}">
      <dsp:nvSpPr>
        <dsp:cNvPr id="0" name=""/>
        <dsp:cNvSpPr/>
      </dsp:nvSpPr>
      <dsp:spPr>
        <a:xfrm>
          <a:off x="4945971" y="1491175"/>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Commercial markets</a:t>
          </a:r>
        </a:p>
      </dsp:txBody>
      <dsp:txXfrm>
        <a:off x="4945971" y="1491175"/>
        <a:ext cx="1867792" cy="597693"/>
      </dsp:txXfrm>
    </dsp:sp>
    <dsp:sp modelId="{6FC8D99F-EA9E-4FAD-A805-322F5341ED57}">
      <dsp:nvSpPr>
        <dsp:cNvPr id="0" name=""/>
        <dsp:cNvSpPr/>
      </dsp:nvSpPr>
      <dsp:spPr>
        <a:xfrm>
          <a:off x="6464113" y="2654526"/>
          <a:ext cx="933896" cy="933896"/>
        </a:xfrm>
        <a:prstGeom prst="arc">
          <a:avLst>
            <a:gd name="adj1" fmla="val 13200000"/>
            <a:gd name="adj2" fmla="val 19200000"/>
          </a:avLst>
        </a:pr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458984D2-D182-4087-AB79-672D2511FF45}">
      <dsp:nvSpPr>
        <dsp:cNvPr id="0" name=""/>
        <dsp:cNvSpPr/>
      </dsp:nvSpPr>
      <dsp:spPr>
        <a:xfrm>
          <a:off x="6464113" y="2654526"/>
          <a:ext cx="933896" cy="933896"/>
        </a:xfrm>
        <a:prstGeom prst="arc">
          <a:avLst>
            <a:gd name="adj1" fmla="val 2400000"/>
            <a:gd name="adj2" fmla="val 8400000"/>
          </a:avLst>
        </a:pr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4F3B3937-B3EC-41F4-8839-E21478740C52}">
      <dsp:nvSpPr>
        <dsp:cNvPr id="0" name=""/>
        <dsp:cNvSpPr/>
      </dsp:nvSpPr>
      <dsp:spPr>
        <a:xfrm>
          <a:off x="5997165" y="2822627"/>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Upstream</a:t>
          </a:r>
        </a:p>
      </dsp:txBody>
      <dsp:txXfrm>
        <a:off x="5997165" y="2822627"/>
        <a:ext cx="1867792" cy="597693"/>
      </dsp:txXfrm>
    </dsp:sp>
    <dsp:sp modelId="{18F84915-5856-4209-B746-8A2DEDF41C7F}">
      <dsp:nvSpPr>
        <dsp:cNvPr id="0" name=""/>
        <dsp:cNvSpPr/>
      </dsp:nvSpPr>
      <dsp:spPr>
        <a:xfrm>
          <a:off x="6464113" y="3980659"/>
          <a:ext cx="933896" cy="933896"/>
        </a:xfrm>
        <a:prstGeom prst="arc">
          <a:avLst>
            <a:gd name="adj1" fmla="val 13200000"/>
            <a:gd name="adj2" fmla="val 19200000"/>
          </a:avLst>
        </a:pr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9F77DEBF-777B-4C64-AB33-A3A48AB34CC9}">
      <dsp:nvSpPr>
        <dsp:cNvPr id="0" name=""/>
        <dsp:cNvSpPr/>
      </dsp:nvSpPr>
      <dsp:spPr>
        <a:xfrm>
          <a:off x="6464113" y="3980659"/>
          <a:ext cx="933896" cy="933896"/>
        </a:xfrm>
        <a:prstGeom prst="arc">
          <a:avLst>
            <a:gd name="adj1" fmla="val 2400000"/>
            <a:gd name="adj2" fmla="val 8400000"/>
          </a:avLst>
        </a:pr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BC63EB9B-9E9D-4552-8933-B21DDAA4CAF7}">
      <dsp:nvSpPr>
        <dsp:cNvPr id="0" name=""/>
        <dsp:cNvSpPr/>
      </dsp:nvSpPr>
      <dsp:spPr>
        <a:xfrm>
          <a:off x="5997165" y="4148760"/>
          <a:ext cx="1867792" cy="597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latin typeface="+mj-lt"/>
            </a:rPr>
            <a:t>Downstream</a:t>
          </a:r>
        </a:p>
      </dsp:txBody>
      <dsp:txXfrm>
        <a:off x="5997165" y="4148760"/>
        <a:ext cx="1867792" cy="597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BA94-C54F-46D6-B3E5-9F412E2DB201}">
      <dsp:nvSpPr>
        <dsp:cNvPr id="0" name=""/>
        <dsp:cNvSpPr/>
      </dsp:nvSpPr>
      <dsp:spPr>
        <a:xfrm>
          <a:off x="2692661" y="40610"/>
          <a:ext cx="147971" cy="278264"/>
        </a:xfrm>
        <a:prstGeom prst="upArrow">
          <a:avLst/>
        </a:prstGeom>
        <a:solidFill>
          <a:srgbClr val="EC1A2F"/>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9B1510-A526-4825-8DD2-ADECD11678E0}">
      <dsp:nvSpPr>
        <dsp:cNvPr id="0" name=""/>
        <dsp:cNvSpPr/>
      </dsp:nvSpPr>
      <dsp:spPr>
        <a:xfrm flipH="1">
          <a:off x="619656" y="269419"/>
          <a:ext cx="1985013" cy="41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ctr" defTabSz="711200">
            <a:lnSpc>
              <a:spcPct val="90000"/>
            </a:lnSpc>
            <a:spcBef>
              <a:spcPct val="0"/>
            </a:spcBef>
            <a:spcAft>
              <a:spcPct val="35000"/>
            </a:spcAft>
            <a:buNone/>
          </a:pPr>
          <a:r>
            <a:rPr lang="en-US" altLang="en-US" sz="1600" b="1" kern="1200">
              <a:solidFill>
                <a:schemeClr val="tx1"/>
              </a:solidFill>
              <a:latin typeface="NotesEsa" panose="02000506030000020004" pitchFamily="2" charset="77"/>
              <a:cs typeface="Calibri" panose="020F0502020204030204" pitchFamily="34" charset="0"/>
            </a:rPr>
            <a:t>€€€ </a:t>
          </a:r>
          <a:br>
            <a:rPr lang="en-US" altLang="en-US" sz="1600" b="1" kern="1200">
              <a:solidFill>
                <a:schemeClr val="tx1"/>
              </a:solidFill>
              <a:latin typeface="NotesEsa" panose="02000506030000020004" pitchFamily="2" charset="77"/>
              <a:cs typeface="Calibri" panose="020F0502020204030204" pitchFamily="34" charset="0"/>
            </a:rPr>
          </a:br>
          <a:r>
            <a:rPr lang="en-US" altLang="en-US" sz="1600" b="1" kern="1200">
              <a:solidFill>
                <a:schemeClr val="tx1"/>
              </a:solidFill>
              <a:latin typeface="NotesEsa" panose="02000506030000020004" pitchFamily="2" charset="77"/>
              <a:cs typeface="Calibri" panose="020F0502020204030204" pitchFamily="34" charset="0"/>
            </a:rPr>
            <a:t>to co-finance B2B deal</a:t>
          </a:r>
          <a:endParaRPr lang="en-GB" sz="1100" b="1" kern="1200">
            <a:solidFill>
              <a:schemeClr val="tx1"/>
            </a:solidFill>
          </a:endParaRPr>
        </a:p>
      </dsp:txBody>
      <dsp:txXfrm>
        <a:off x="619656" y="269419"/>
        <a:ext cx="1985013" cy="411221"/>
      </dsp:txXfrm>
    </dsp:sp>
    <dsp:sp modelId="{4929F762-68B4-4AC7-86FA-E3AA73F1AF2C}">
      <dsp:nvSpPr>
        <dsp:cNvPr id="0" name=""/>
        <dsp:cNvSpPr/>
      </dsp:nvSpPr>
      <dsp:spPr>
        <a:xfrm>
          <a:off x="2860572" y="198307"/>
          <a:ext cx="147971" cy="278264"/>
        </a:xfrm>
        <a:prstGeom prst="downArrow">
          <a:avLst/>
        </a:prstGeom>
        <a:solidFill>
          <a:srgbClr val="EC1A2F"/>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C19BE6-232E-404B-9382-A918CD3CF337}">
      <dsp:nvSpPr>
        <dsp:cNvPr id="0" name=""/>
        <dsp:cNvSpPr/>
      </dsp:nvSpPr>
      <dsp:spPr>
        <a:xfrm>
          <a:off x="3088132" y="305584"/>
          <a:ext cx="2126377" cy="60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0"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latin typeface="NotesEsa" panose="02000506030000020004" pitchFamily="2" charset="0"/>
            </a:rPr>
            <a:t>BUSINESS &amp; TECHNICAL INSIGHT</a:t>
          </a:r>
          <a:r>
            <a:rPr lang="en-GB" sz="1400" kern="1200">
              <a:solidFill>
                <a:schemeClr val="tx1"/>
              </a:solidFill>
              <a:latin typeface="NotesEsa" panose="02000506030000020004" pitchFamily="2" charset="0"/>
            </a:rPr>
            <a:t> </a:t>
          </a:r>
          <a:endParaRPr lang="en-GB" sz="1400" b="1" kern="1200">
            <a:solidFill>
              <a:schemeClr val="tx1"/>
            </a:solidFill>
            <a:latin typeface="NotesEsa" panose="02000506030000020004" pitchFamily="2" charset="0"/>
          </a:endParaRPr>
        </a:p>
      </dsp:txBody>
      <dsp:txXfrm>
        <a:off x="3088132" y="305584"/>
        <a:ext cx="2126377" cy="605115"/>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‹N°›</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12/22/2023</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‹N°›</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mj-lt"/>
              <a:buAutoNum type="arabicPeriod"/>
            </a:pPr>
            <a:r>
              <a:rPr lang="en-GB" b="0" i="0">
                <a:solidFill>
                  <a:srgbClr val="212529"/>
                </a:solidFill>
                <a:effectLst/>
                <a:latin typeface="NotesEsaReg"/>
              </a:rPr>
              <a:t>The upstream segment includes: research, space manufacturing and ground systems (fundamental and applied research activities, scientific and engineering support activities, material and components supply, manufacturing of space systems, subsystems and equipment, telemetry, tracking and command stations).</a:t>
            </a:r>
          </a:p>
          <a:p>
            <a:pPr algn="just">
              <a:buFont typeface="+mj-lt"/>
              <a:buAutoNum type="arabicPeriod"/>
            </a:pPr>
            <a:endParaRPr lang="en-GB" b="0" i="0">
              <a:solidFill>
                <a:srgbClr val="212529"/>
              </a:solidFill>
              <a:effectLst/>
              <a:latin typeface="NotesEsaReg"/>
            </a:endParaRPr>
          </a:p>
          <a:p>
            <a:pPr algn="just">
              <a:buFont typeface="+mj-lt"/>
              <a:buAutoNum type="arabicPeriod"/>
            </a:pPr>
            <a:r>
              <a:rPr lang="en-GB" b="0" i="0">
                <a:solidFill>
                  <a:srgbClr val="212529"/>
                </a:solidFill>
                <a:effectLst/>
                <a:latin typeface="NotesEsaReg"/>
              </a:rPr>
              <a:t>The downstream segment includes: space operations for terrestrial use, and products and services which rely on satellite technology, signal, data to function (e.g. satellite broadcasting, selected GIS, GNSS-enabled devices).</a:t>
            </a:r>
          </a:p>
          <a:p>
            <a:endParaRPr lang="en-GB"/>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a:ln>
                <a:noFill/>
              </a:ln>
              <a:solidFill>
                <a:srgbClr val="000000"/>
              </a:solidFill>
              <a:effectLst/>
              <a:uLnTx/>
              <a:uFillTx/>
              <a:latin typeface="Verdana" pitchFamily="34" charset="0"/>
              <a:ea typeface="MS PGothic" charset="-128"/>
              <a:cs typeface="+mn-cs"/>
            </a:endParaRPr>
          </a:p>
        </p:txBody>
      </p:sp>
    </p:spTree>
    <p:extLst>
      <p:ext uri="{BB962C8B-B14F-4D97-AF65-F5344CB8AC3E}">
        <p14:creationId xmlns:p14="http://schemas.microsoft.com/office/powerpoint/2010/main" val="312402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3</a:t>
            </a:fld>
            <a:endParaRPr kumimoji="0" lang="en-US" sz="1100" b="0" i="0" u="none" strike="noStrike" kern="1200" cap="none" spc="0" normalizeH="0" baseline="0" noProof="0">
              <a:ln>
                <a:noFill/>
              </a:ln>
              <a:solidFill>
                <a:srgbClr val="000000"/>
              </a:solidFill>
              <a:effectLst/>
              <a:uLnTx/>
              <a:uFillTx/>
              <a:latin typeface="Verdana" pitchFamily="34" charset="0"/>
              <a:ea typeface="MS PGothic" charset="-128"/>
              <a:cs typeface="+mn-cs"/>
            </a:endParaRPr>
          </a:p>
        </p:txBody>
      </p:sp>
    </p:spTree>
    <p:extLst>
      <p:ext uri="{BB962C8B-B14F-4D97-AF65-F5344CB8AC3E}">
        <p14:creationId xmlns:p14="http://schemas.microsoft.com/office/powerpoint/2010/main" val="249084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Key features:</a:t>
            </a:r>
          </a:p>
          <a:p>
            <a:r>
              <a:rPr lang="en-GB"/>
              <a:t>Twin track/element approach – technology/sector agnostic – complementary to other ESA programmes - end-to-end support to avoid gaps in the development &amp; delivery of commercial services/products through companies </a:t>
            </a:r>
          </a:p>
          <a:p>
            <a:endParaRPr lang="en-GB"/>
          </a:p>
          <a:p>
            <a:r>
              <a:rPr lang="en-GB" b="1"/>
              <a:t>ELEMENT 1. INNOVATE – to boost innovation and commercialisation </a:t>
            </a:r>
          </a:p>
          <a:p>
            <a:r>
              <a:rPr lang="en-GB"/>
              <a:t>To identify and translate high-potential strategic R&amp;D into commercial services/products (Phi labs)</a:t>
            </a:r>
          </a:p>
          <a:p>
            <a:r>
              <a:rPr lang="en-GB"/>
              <a:t>To incubate start-up companies through access to critical business development services - funding, access to technical support, brokers, IP (Tech transfer)</a:t>
            </a:r>
          </a:p>
          <a:p>
            <a:r>
              <a:rPr lang="en-GB"/>
              <a:t>To grow space economy at a local, regional, national and European level through innovation networks (BICs)</a:t>
            </a:r>
          </a:p>
          <a:p>
            <a:endParaRPr lang="en-GB"/>
          </a:p>
          <a:p>
            <a:r>
              <a:rPr lang="en-GB" b="1"/>
              <a:t>ELEMENT 2. INVEST  - to support development of companies in commercial space markets</a:t>
            </a:r>
          </a:p>
          <a:p>
            <a:r>
              <a:rPr lang="en-GB"/>
              <a:t>To facilitate access to finance for SMEs and midcaps with demonstrated technology and high growth potential</a:t>
            </a:r>
          </a:p>
          <a:p>
            <a:r>
              <a:rPr lang="en-GB"/>
              <a:t>Live call for IOD/IOV demonstration – ends 1 Oct – valid for companies seeking to test payloads aimed at In Orbit ops</a:t>
            </a:r>
          </a:p>
          <a:p>
            <a:r>
              <a:rPr lang="en-GB"/>
              <a:t>Open call on OSIP</a:t>
            </a:r>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11</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170403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B1C1B1E2-4475-074F-89EB-5387F18A9490}" type="slidenum">
              <a:rPr lang="en-US" altLang="x-none" smtClean="0"/>
              <a:pPr>
                <a:defRPr/>
              </a:pPr>
              <a:t>12</a:t>
            </a:fld>
            <a:endParaRPr lang="en-US" altLang="x-none"/>
          </a:p>
        </p:txBody>
      </p:sp>
    </p:spTree>
    <p:extLst>
      <p:ext uri="{BB962C8B-B14F-4D97-AF65-F5344CB8AC3E}">
        <p14:creationId xmlns:p14="http://schemas.microsoft.com/office/powerpoint/2010/main" val="155632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Key features:</a:t>
            </a:r>
          </a:p>
          <a:p>
            <a:r>
              <a:rPr lang="en-GB"/>
              <a:t>Twin track/element approach – technology/sector agnostic – complementary to other ESA programmes - end-to-end support to avoid gaps in the development &amp; delivery of commercial services/products through companies </a:t>
            </a:r>
          </a:p>
          <a:p>
            <a:endParaRPr lang="en-GB"/>
          </a:p>
          <a:p>
            <a:r>
              <a:rPr lang="en-GB" b="1"/>
              <a:t>ELEMENT 1. INNOVATE – to boost innovation and commercialisation </a:t>
            </a:r>
          </a:p>
          <a:p>
            <a:r>
              <a:rPr lang="en-GB"/>
              <a:t>To identify and translate high-potential strategic R&amp;D into commercial services/products (Phi labs)</a:t>
            </a:r>
          </a:p>
          <a:p>
            <a:r>
              <a:rPr lang="en-GB"/>
              <a:t>To incubate start-up companies through access to critical business development services - funding, access to technical support, brokers, IP (Tech transfer)</a:t>
            </a:r>
          </a:p>
          <a:p>
            <a:r>
              <a:rPr lang="en-GB"/>
              <a:t>To grow space economy at a local, regional, national and European level through innovation networks (BICs)</a:t>
            </a:r>
          </a:p>
          <a:p>
            <a:endParaRPr lang="en-GB"/>
          </a:p>
          <a:p>
            <a:r>
              <a:rPr lang="en-GB" b="1"/>
              <a:t>ELEMENT 2. INVEST  - to support development of companies in commercial space markets</a:t>
            </a:r>
          </a:p>
          <a:p>
            <a:r>
              <a:rPr lang="en-GB"/>
              <a:t>To facilitate access to finance for SMEs and midcaps with demonstrated technology and high growth potential</a:t>
            </a:r>
          </a:p>
          <a:p>
            <a:r>
              <a:rPr lang="en-GB"/>
              <a:t>Live call for IOD/IOV demonstration – ends 1 Oct – valid for companies seeking to test payloads aimed at In Orbit ops</a:t>
            </a:r>
          </a:p>
          <a:p>
            <a:r>
              <a:rPr lang="en-GB"/>
              <a:t>Open call on OSIP</a:t>
            </a:r>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15</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3673691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Key features:</a:t>
            </a:r>
          </a:p>
          <a:p>
            <a:r>
              <a:rPr lang="en-GB"/>
              <a:t>Twin track/element approach – technology/sector agnostic – complementary to other ESA programmes - end-to-end support to avoid gaps in the development &amp; delivery of commercial services/products through companies </a:t>
            </a:r>
          </a:p>
          <a:p>
            <a:endParaRPr lang="en-GB"/>
          </a:p>
          <a:p>
            <a:r>
              <a:rPr lang="en-GB" b="1"/>
              <a:t>ELEMENT 1. INNOVATE – to boost innovation and commercialisation </a:t>
            </a:r>
          </a:p>
          <a:p>
            <a:r>
              <a:rPr lang="en-GB"/>
              <a:t>To identify and translate high-potential strategic R&amp;D into commercial services/products (Phi labs)</a:t>
            </a:r>
          </a:p>
          <a:p>
            <a:r>
              <a:rPr lang="en-GB"/>
              <a:t>To incubate start-up companies through access to critical business development services - funding, access to technical support, brokers, IP (Tech transfer)</a:t>
            </a:r>
          </a:p>
          <a:p>
            <a:r>
              <a:rPr lang="en-GB"/>
              <a:t>To grow space economy at a local, regional, national and European level through innovation networks (BICs)</a:t>
            </a:r>
          </a:p>
          <a:p>
            <a:endParaRPr lang="en-GB"/>
          </a:p>
          <a:p>
            <a:r>
              <a:rPr lang="en-GB" b="1"/>
              <a:t>ELEMENT 2. INVEST  - to support development of companies in commercial space markets</a:t>
            </a:r>
          </a:p>
          <a:p>
            <a:r>
              <a:rPr lang="en-GB"/>
              <a:t>To facilitate access to finance for SMEs and midcaps with demonstrated technology and high growth potential</a:t>
            </a:r>
          </a:p>
          <a:p>
            <a:r>
              <a:rPr lang="en-GB"/>
              <a:t>Live call for IOD/IOV demonstration – ends 1 Oct – valid for companies seeking to test payloads aimed at In Orbit ops</a:t>
            </a:r>
          </a:p>
          <a:p>
            <a:r>
              <a:rPr lang="en-GB"/>
              <a:t>Open call on OSIP</a:t>
            </a:r>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16</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370613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27.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5.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5.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5.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Master" Target="../slideMasters/slideMaster5.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5.emf"/><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7.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7.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emf"/><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18.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1.jpe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0.jpe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emf"/><Relationship Id="rId1" Type="http://schemas.openxmlformats.org/officeDocument/2006/relationships/slideMaster" Target="../slideMasters/slideMaster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18.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19.jpe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2.jpe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emf"/><Relationship Id="rId1" Type="http://schemas.openxmlformats.org/officeDocument/2006/relationships/slideMaster" Target="../slideMasters/slideMaster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18.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4.jpe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3.jpe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emf"/><Relationship Id="rId1" Type="http://schemas.openxmlformats.org/officeDocument/2006/relationships/slideMaster" Target="../slideMasters/slideMaster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18.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 Fixed Title">
    <p:spTree>
      <p:nvGrpSpPr>
        <p:cNvPr id="1" name=""/>
        <p:cNvGrpSpPr/>
        <p:nvPr/>
      </p:nvGrpSpPr>
      <p:grpSpPr>
        <a:xfrm>
          <a:off x="0" y="0"/>
          <a:ext cx="0" cy="0"/>
          <a:chOff x="0" y="0"/>
          <a:chExt cx="0" cy="0"/>
        </a:xfrm>
      </p:grpSpPr>
      <p:pic>
        <p:nvPicPr>
          <p:cNvPr id="23" name="Immagine 22" descr="Immagine che contiene testo, natura, arcobaleno, cielo notturno&#10;&#10;Descrizione generata automaticamente">
            <a:extLst>
              <a:ext uri="{FF2B5EF4-FFF2-40B4-BE49-F238E27FC236}">
                <a16:creationId xmlns:a16="http://schemas.microsoft.com/office/drawing/2014/main" id="{18FF909C-7F36-C47F-E8FE-0C06523201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4" y="4285325"/>
            <a:ext cx="7931149" cy="525463"/>
          </a:xfrm>
        </p:spPr>
        <p:txBody>
          <a:bodyPr/>
          <a:lstStyle>
            <a:lvl1pPr>
              <a:defRPr sz="2000">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0"/>
            <a:ext cx="5792788" cy="2517775"/>
          </a:xfrm>
        </p:spPr>
        <p:txBody>
          <a:bodyPr anchor="ctr"/>
          <a:lstStyle>
            <a:lvl1pPr marL="0" algn="l">
              <a:defRPr sz="4000">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pic>
        <p:nvPicPr>
          <p:cNvPr id="2" name="Picture 5">
            <a:extLst>
              <a:ext uri="{FF2B5EF4-FFF2-40B4-BE49-F238E27FC236}">
                <a16:creationId xmlns:a16="http://schemas.microsoft.com/office/drawing/2014/main" id="{15565682-4925-81EB-47AC-02DE381FF3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48D7A91F-C2F7-416F-67C6-2D4D12FB7D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200">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17" name="Picture 13">
            <a:extLst>
              <a:ext uri="{FF2B5EF4-FFF2-40B4-BE49-F238E27FC236}">
                <a16:creationId xmlns:a16="http://schemas.microsoft.com/office/drawing/2014/main" id="{D270E7AE-7323-A232-DC17-04E19D4196A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87275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401599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57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 Fixed Title">
    <p:spTree>
      <p:nvGrpSpPr>
        <p:cNvPr id="1" name=""/>
        <p:cNvGrpSpPr/>
        <p:nvPr/>
      </p:nvGrpSpPr>
      <p:grpSpPr>
        <a:xfrm>
          <a:off x="0" y="0"/>
          <a:ext cx="0" cy="0"/>
          <a:chOff x="0" y="0"/>
          <a:chExt cx="0" cy="0"/>
        </a:xfrm>
      </p:grpSpPr>
      <p:pic>
        <p:nvPicPr>
          <p:cNvPr id="23" name="Immagine 22" descr="Immagine che contiene testo, natura, arcobaleno, cielo notturno&#10;&#10;Descrizione generata automaticamente">
            <a:extLst>
              <a:ext uri="{FF2B5EF4-FFF2-40B4-BE49-F238E27FC236}">
                <a16:creationId xmlns:a16="http://schemas.microsoft.com/office/drawing/2014/main" id="{18FF909C-7F36-C47F-E8FE-0C06523201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4" y="4285325"/>
            <a:ext cx="7931149" cy="525463"/>
          </a:xfrm>
        </p:spPr>
        <p:txBody>
          <a:bodyPr/>
          <a:lstStyle>
            <a:lvl1pPr>
              <a:defRPr sz="2000">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0"/>
            <a:ext cx="5792788" cy="2517775"/>
          </a:xfrm>
        </p:spPr>
        <p:txBody>
          <a:bodyPr anchor="ctr"/>
          <a:lstStyle>
            <a:lvl1pPr marL="0" algn="l">
              <a:defRPr sz="4000">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pic>
        <p:nvPicPr>
          <p:cNvPr id="2" name="Picture 5">
            <a:extLst>
              <a:ext uri="{FF2B5EF4-FFF2-40B4-BE49-F238E27FC236}">
                <a16:creationId xmlns:a16="http://schemas.microsoft.com/office/drawing/2014/main" id="{15565682-4925-81EB-47AC-02DE381FF3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48D7A91F-C2F7-416F-67C6-2D4D12FB7D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200">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17" name="Picture 13">
            <a:extLst>
              <a:ext uri="{FF2B5EF4-FFF2-40B4-BE49-F238E27FC236}">
                <a16:creationId xmlns:a16="http://schemas.microsoft.com/office/drawing/2014/main" id="{D270E7AE-7323-A232-DC17-04E19D4196A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87275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 No Title">
    <p:spTree>
      <p:nvGrpSpPr>
        <p:cNvPr id="1" name=""/>
        <p:cNvGrpSpPr/>
        <p:nvPr/>
      </p:nvGrpSpPr>
      <p:grpSpPr>
        <a:xfrm>
          <a:off x="0" y="0"/>
          <a:ext cx="0" cy="0"/>
          <a:chOff x="0" y="0"/>
          <a:chExt cx="0" cy="0"/>
        </a:xfrm>
      </p:grpSpPr>
      <p:pic>
        <p:nvPicPr>
          <p:cNvPr id="8" name="Immagine 7" descr="Immagine che contiene natura, cielo notturno&#10;&#10;Descrizione generata automaticamente">
            <a:extLst>
              <a:ext uri="{FF2B5EF4-FFF2-40B4-BE49-F238E27FC236}">
                <a16:creationId xmlns:a16="http://schemas.microsoft.com/office/drawing/2014/main" id="{DEFDF0C6-E10F-3224-2B7A-F912D778C1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4" y="4285325"/>
            <a:ext cx="7931149" cy="525463"/>
          </a:xfrm>
        </p:spPr>
        <p:txBody>
          <a:bodyPr/>
          <a:lstStyle>
            <a:lvl1pPr>
              <a:defRPr sz="2000">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0"/>
            <a:ext cx="5792788" cy="2517775"/>
          </a:xfrm>
        </p:spPr>
        <p:txBody>
          <a:bodyPr anchor="ctr"/>
          <a:lstStyle>
            <a:lvl1pPr marL="0" algn="l">
              <a:defRPr sz="4000">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200">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2" name="Picture 5">
            <a:extLst>
              <a:ext uri="{FF2B5EF4-FFF2-40B4-BE49-F238E27FC236}">
                <a16:creationId xmlns:a16="http://schemas.microsoft.com/office/drawing/2014/main" id="{6AF9827E-744D-3884-0F89-059D6880A7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EACA86C3-3D8B-1842-BC48-C80044368B8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1429381D-C1BB-CE64-C990-DBC6B34874A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81982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 light">
    <p:spTree>
      <p:nvGrpSpPr>
        <p:cNvPr id="1" name=""/>
        <p:cNvGrpSpPr/>
        <p:nvPr/>
      </p:nvGrpSpPr>
      <p:grpSpPr>
        <a:xfrm>
          <a:off x="0" y="0"/>
          <a:ext cx="0" cy="0"/>
          <a:chOff x="0" y="0"/>
          <a:chExt cx="0" cy="0"/>
        </a:xfrm>
      </p:grpSpPr>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2" name="Rectangle 2">
            <a:extLst>
              <a:ext uri="{FF2B5EF4-FFF2-40B4-BE49-F238E27FC236}">
                <a16:creationId xmlns:a16="http://schemas.microsoft.com/office/drawing/2014/main" id="{083E1FE0-067B-ABA3-2CC1-10DB66DB90BB}"/>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spTree>
    <p:extLst>
      <p:ext uri="{BB962C8B-B14F-4D97-AF65-F5344CB8AC3E}">
        <p14:creationId xmlns:p14="http://schemas.microsoft.com/office/powerpoint/2010/main" val="311067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age - dark">
    <p:spTree>
      <p:nvGrpSpPr>
        <p:cNvPr id="1" name=""/>
        <p:cNvGrpSpPr/>
        <p:nvPr/>
      </p:nvGrpSpPr>
      <p:grpSpPr>
        <a:xfrm>
          <a:off x="0" y="0"/>
          <a:ext cx="0" cy="0"/>
          <a:chOff x="0" y="0"/>
          <a:chExt cx="0" cy="0"/>
        </a:xfrm>
      </p:grpSpPr>
      <p:pic>
        <p:nvPicPr>
          <p:cNvPr id="9" name="Immagine 8" descr="Immagine che contiene testo, cielo notturno&#10;&#10;Descrizione generata automaticamente">
            <a:extLst>
              <a:ext uri="{FF2B5EF4-FFF2-40B4-BE49-F238E27FC236}">
                <a16:creationId xmlns:a16="http://schemas.microsoft.com/office/drawing/2014/main" id="{DBCAF715-3F6A-C280-332A-88BE363DC1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7820A33D-5104-DB45-BE94-F3E677D7D852}"/>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2F1D756F-C1E0-A286-938E-2AFF15F78B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5" name="Straight Connector 64">
            <a:extLst>
              <a:ext uri="{FF2B5EF4-FFF2-40B4-BE49-F238E27FC236}">
                <a16:creationId xmlns:a16="http://schemas.microsoft.com/office/drawing/2014/main" id="{E3800EF9-7498-14E1-37F0-9B0E99F6C72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AED9C375-7940-10E1-DEBA-971EFF448C70}"/>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96A6AD77-6677-F5CD-DD16-0627BF97D53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04711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age - halftone">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F6FD31F-273A-6AA4-0C66-06E177896D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tx2"/>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5CFAAB90-8CEE-9141-B941-F5B5F1A6CC41}"/>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3115863E-0FCE-753C-E3AA-B4DB98F66E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5467CC74-8247-BF5B-7811-3DB553752EA8}"/>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127D406D-743E-3520-B477-DC525CA2B02D}"/>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B366BB62-5568-54EE-AAB6-090F6C30448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68681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6" name="Immagine 5" descr="Immagine che contiene testo, natura, cielo notturno&#10;&#10;Descrizione generata automaticamente">
            <a:extLst>
              <a:ext uri="{FF2B5EF4-FFF2-40B4-BE49-F238E27FC236}">
                <a16:creationId xmlns:a16="http://schemas.microsoft.com/office/drawing/2014/main" id="{80AE3A44-E284-0650-FD2D-6BA74B3626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72799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056954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68479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 No Title">
    <p:spTree>
      <p:nvGrpSpPr>
        <p:cNvPr id="1" name=""/>
        <p:cNvGrpSpPr/>
        <p:nvPr/>
      </p:nvGrpSpPr>
      <p:grpSpPr>
        <a:xfrm>
          <a:off x="0" y="0"/>
          <a:ext cx="0" cy="0"/>
          <a:chOff x="0" y="0"/>
          <a:chExt cx="0" cy="0"/>
        </a:xfrm>
      </p:grpSpPr>
      <p:pic>
        <p:nvPicPr>
          <p:cNvPr id="8" name="Immagine 7" descr="Immagine che contiene natura, cielo notturno&#10;&#10;Descrizione generata automaticamente">
            <a:extLst>
              <a:ext uri="{FF2B5EF4-FFF2-40B4-BE49-F238E27FC236}">
                <a16:creationId xmlns:a16="http://schemas.microsoft.com/office/drawing/2014/main" id="{DEFDF0C6-E10F-3224-2B7A-F912D778C1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4" y="4285325"/>
            <a:ext cx="7931149" cy="525463"/>
          </a:xfrm>
        </p:spPr>
        <p:txBody>
          <a:bodyPr/>
          <a:lstStyle>
            <a:lvl1pPr>
              <a:defRPr sz="2000">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0"/>
            <a:ext cx="5792788" cy="2517775"/>
          </a:xfrm>
        </p:spPr>
        <p:txBody>
          <a:bodyPr anchor="ctr"/>
          <a:lstStyle>
            <a:lvl1pPr marL="0" algn="l">
              <a:defRPr sz="4000">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200">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2" name="Picture 5">
            <a:extLst>
              <a:ext uri="{FF2B5EF4-FFF2-40B4-BE49-F238E27FC236}">
                <a16:creationId xmlns:a16="http://schemas.microsoft.com/office/drawing/2014/main" id="{6AF9827E-744D-3884-0F89-059D6880A7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EACA86C3-3D8B-1842-BC48-C80044368B8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1429381D-C1BB-CE64-C990-DBC6B34874A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819825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853788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401599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302" y="3351588"/>
            <a:ext cx="11777526" cy="707886"/>
          </a:xfrm>
          <a:prstGeom prst="rect">
            <a:avLst/>
          </a:prstGeom>
        </p:spPr>
        <p:txBody>
          <a:bodyPr/>
          <a:lstStyle>
            <a:lvl1pPr>
              <a:defRPr sz="398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cxnSp>
        <p:nvCxnSpPr>
          <p:cNvPr id="3" name="Straight Connector 152">
            <a:extLst>
              <a:ext uri="{FF2B5EF4-FFF2-40B4-BE49-F238E27FC236}">
                <a16:creationId xmlns:a16="http://schemas.microsoft.com/office/drawing/2014/main" id="{B871ACA4-A1BA-1779-A193-FD3253C85E7A}"/>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16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56325"/>
                                        </p:tgtEl>
                                        <p:attrNameLst>
                                          <p:attrName>style.visibility</p:attrName>
                                        </p:attrNameLst>
                                      </p:cBhvr>
                                      <p:to>
                                        <p:strVal val="visible"/>
                                      </p:to>
                                    </p:set>
                                    <p:animEffect transition="in" filter="wipe(left)">
                                      <p:cBhvr>
                                        <p:cTn id="32" dur="500"/>
                                        <p:tgtEl>
                                          <p:spTgt spid="563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3"/>
                                        </p:tgtEl>
                                        <p:attrNameLst>
                                          <p:attrName>style.visibility</p:attrName>
                                        </p:attrNameLst>
                                      </p:cBhvr>
                                      <p:to>
                                        <p:strVal val="visible"/>
                                      </p:to>
                                    </p:set>
                                    <p:animEffect transition="in" filter="wipe(left)">
                                      <p:cBhvr>
                                        <p:cTn id="36" dur="500"/>
                                        <p:tgtEl>
                                          <p:spTgt spid="56323"/>
                                        </p:tgtEl>
                                      </p:cBhvr>
                                    </p:animEffect>
                                  </p:childTnLst>
                                </p:cTn>
                              </p:par>
                            </p:childTnLst>
                          </p:cTn>
                        </p:par>
                        <p:par>
                          <p:cTn id="37" fill="hold">
                            <p:stCondLst>
                              <p:cond delay="4500"/>
                            </p:stCondLst>
                            <p:childTnLst>
                              <p:par>
                                <p:cTn id="38" presetID="18" presetClass="entr" presetSubtype="3"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strips(upRight)">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399"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5" y="6452251"/>
            <a:ext cx="9929648" cy="405130"/>
          </a:xfrm>
          <a:prstGeom prst="rect">
            <a:avLst/>
          </a:prstGeom>
        </p:spPr>
      </p:pic>
    </p:spTree>
    <p:extLst>
      <p:ext uri="{BB962C8B-B14F-4D97-AF65-F5344CB8AC3E}">
        <p14:creationId xmlns:p14="http://schemas.microsoft.com/office/powerpoint/2010/main" val="11021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4"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69" y="6449087"/>
            <a:ext cx="9929648" cy="405130"/>
          </a:xfrm>
          <a:prstGeom prst="rect">
            <a:avLst/>
          </a:prstGeom>
        </p:spPr>
      </p:pic>
    </p:spTree>
    <p:extLst>
      <p:ext uri="{BB962C8B-B14F-4D97-AF65-F5344CB8AC3E}">
        <p14:creationId xmlns:p14="http://schemas.microsoft.com/office/powerpoint/2010/main" val="1027837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04"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5" y="6449973"/>
            <a:ext cx="9929648" cy="405130"/>
          </a:xfrm>
          <a:prstGeom prst="rect">
            <a:avLst/>
          </a:prstGeom>
        </p:spPr>
      </p:pic>
    </p:spTree>
    <p:extLst>
      <p:ext uri="{BB962C8B-B14F-4D97-AF65-F5344CB8AC3E}">
        <p14:creationId xmlns:p14="http://schemas.microsoft.com/office/powerpoint/2010/main" val="1485636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71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5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9462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 light">
    <p:spTree>
      <p:nvGrpSpPr>
        <p:cNvPr id="1" name=""/>
        <p:cNvGrpSpPr/>
        <p:nvPr/>
      </p:nvGrpSpPr>
      <p:grpSpPr>
        <a:xfrm>
          <a:off x="0" y="0"/>
          <a:ext cx="0" cy="0"/>
          <a:chOff x="0" y="0"/>
          <a:chExt cx="0" cy="0"/>
        </a:xfrm>
      </p:grpSpPr>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2" name="Rectangle 2">
            <a:extLst>
              <a:ext uri="{FF2B5EF4-FFF2-40B4-BE49-F238E27FC236}">
                <a16:creationId xmlns:a16="http://schemas.microsoft.com/office/drawing/2014/main" id="{083E1FE0-067B-ABA3-2CC1-10DB66DB90BB}"/>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spTree>
    <p:extLst>
      <p:ext uri="{BB962C8B-B14F-4D97-AF65-F5344CB8AC3E}">
        <p14:creationId xmlns:p14="http://schemas.microsoft.com/office/powerpoint/2010/main" val="31106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669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412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264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‹N°›</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868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243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072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04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11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chemeClr val="bg1"/>
                </a:solidFill>
                <a:latin typeface="Arial" charset="0"/>
                <a:ea typeface="Arial" charset="0"/>
                <a:cs typeface="Arial" charset="0"/>
              </a:rPr>
              <a:t>Produced by</a:t>
            </a:r>
            <a:endParaRPr lang="en-US" sz="794">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Tree>
    <p:extLst>
      <p:ext uri="{BB962C8B-B14F-4D97-AF65-F5344CB8AC3E}">
        <p14:creationId xmlns:p14="http://schemas.microsoft.com/office/powerpoint/2010/main" val="1686911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0"/>
            </a:lvl1pPr>
            <a:lvl2pPr>
              <a:defRPr sz="1790"/>
            </a:lvl2pPr>
            <a:lvl3pPr>
              <a:defRPr sz="1790"/>
            </a:lvl3pPr>
            <a:lvl4pPr>
              <a:defRPr sz="1790"/>
            </a:lvl4pPr>
            <a:lvl5pPr>
              <a:defRPr sz="1790"/>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29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 dark">
    <p:spTree>
      <p:nvGrpSpPr>
        <p:cNvPr id="1" name=""/>
        <p:cNvGrpSpPr/>
        <p:nvPr/>
      </p:nvGrpSpPr>
      <p:grpSpPr>
        <a:xfrm>
          <a:off x="0" y="0"/>
          <a:ext cx="0" cy="0"/>
          <a:chOff x="0" y="0"/>
          <a:chExt cx="0" cy="0"/>
        </a:xfrm>
      </p:grpSpPr>
      <p:pic>
        <p:nvPicPr>
          <p:cNvPr id="9" name="Immagine 8" descr="Immagine che contiene testo, cielo notturno&#10;&#10;Descrizione generata automaticamente">
            <a:extLst>
              <a:ext uri="{FF2B5EF4-FFF2-40B4-BE49-F238E27FC236}">
                <a16:creationId xmlns:a16="http://schemas.microsoft.com/office/drawing/2014/main" id="{DBCAF715-3F6A-C280-332A-88BE363DC1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7820A33D-5104-DB45-BE94-F3E677D7D852}"/>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2F1D756F-C1E0-A286-938E-2AFF15F78B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5" name="Straight Connector 64">
            <a:extLst>
              <a:ext uri="{FF2B5EF4-FFF2-40B4-BE49-F238E27FC236}">
                <a16:creationId xmlns:a16="http://schemas.microsoft.com/office/drawing/2014/main" id="{E3800EF9-7498-14E1-37F0-9B0E99F6C72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AED9C375-7940-10E1-DEBA-971EFF448C70}"/>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96A6AD77-6677-F5CD-DD16-0627BF97D53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047112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page - dark">
    <p:spTree>
      <p:nvGrpSpPr>
        <p:cNvPr id="1" name=""/>
        <p:cNvGrpSpPr/>
        <p:nvPr/>
      </p:nvGrpSpPr>
      <p:grpSpPr>
        <a:xfrm>
          <a:off x="0" y="0"/>
          <a:ext cx="0" cy="0"/>
          <a:chOff x="0" y="0"/>
          <a:chExt cx="0" cy="0"/>
        </a:xfrm>
      </p:grpSpPr>
      <p:pic>
        <p:nvPicPr>
          <p:cNvPr id="9" name="Immagine 8" descr="Immagine che contiene testo, cielo notturno&#10;&#10;Descrizione generata automaticamente">
            <a:extLst>
              <a:ext uri="{FF2B5EF4-FFF2-40B4-BE49-F238E27FC236}">
                <a16:creationId xmlns:a16="http://schemas.microsoft.com/office/drawing/2014/main" id="{DBCAF715-3F6A-C280-332A-88BE363DC1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7820A33D-5104-DB45-BE94-F3E677D7D852}"/>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2F1D756F-C1E0-A286-938E-2AFF15F78B6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5" name="Straight Connector 64">
            <a:extLst>
              <a:ext uri="{FF2B5EF4-FFF2-40B4-BE49-F238E27FC236}">
                <a16:creationId xmlns:a16="http://schemas.microsoft.com/office/drawing/2014/main" id="{E3800EF9-7498-14E1-37F0-9B0E99F6C72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AED9C375-7940-10E1-DEBA-971EFF448C70}"/>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96A6AD77-6677-F5CD-DD16-0627BF97D53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813747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9"/>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164510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age - Fixed Title">
    <p:spTree>
      <p:nvGrpSpPr>
        <p:cNvPr id="1" name=""/>
        <p:cNvGrpSpPr/>
        <p:nvPr/>
      </p:nvGrpSpPr>
      <p:grpSpPr>
        <a:xfrm>
          <a:off x="0" y="0"/>
          <a:ext cx="0" cy="0"/>
          <a:chOff x="0" y="0"/>
          <a:chExt cx="0" cy="0"/>
        </a:xfrm>
      </p:grpSpPr>
      <p:pic>
        <p:nvPicPr>
          <p:cNvPr id="23" name="Immagine 22" descr="Immagine che contiene testo, natura, arcobaleno, cielo notturno&#10;&#10;Descrizione generata automaticamente">
            <a:extLst>
              <a:ext uri="{FF2B5EF4-FFF2-40B4-BE49-F238E27FC236}">
                <a16:creationId xmlns:a16="http://schemas.microsoft.com/office/drawing/2014/main" id="{18FF909C-7F36-C47F-E8FE-0C06523201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4" y="4285325"/>
            <a:ext cx="7931149" cy="525463"/>
          </a:xfrm>
        </p:spPr>
        <p:txBody>
          <a:bodyPr/>
          <a:lstStyle>
            <a:lvl1pPr>
              <a:defRPr sz="2000">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0"/>
            <a:ext cx="5792788" cy="2517775"/>
          </a:xfrm>
        </p:spPr>
        <p:txBody>
          <a:bodyPr anchor="ctr"/>
          <a:lstStyle>
            <a:lvl1pPr marL="0" algn="l">
              <a:defRPr sz="4000">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pic>
        <p:nvPicPr>
          <p:cNvPr id="2" name="Picture 5">
            <a:extLst>
              <a:ext uri="{FF2B5EF4-FFF2-40B4-BE49-F238E27FC236}">
                <a16:creationId xmlns:a16="http://schemas.microsoft.com/office/drawing/2014/main" id="{15565682-4925-81EB-47AC-02DE381FF30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48D7A91F-C2F7-416F-67C6-2D4D12FB7D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200">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17" name="Picture 13">
            <a:extLst>
              <a:ext uri="{FF2B5EF4-FFF2-40B4-BE49-F238E27FC236}">
                <a16:creationId xmlns:a16="http://schemas.microsoft.com/office/drawing/2014/main" id="{D270E7AE-7323-A232-DC17-04E19D4196A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125574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page - No Title">
    <p:spTree>
      <p:nvGrpSpPr>
        <p:cNvPr id="1" name=""/>
        <p:cNvGrpSpPr/>
        <p:nvPr/>
      </p:nvGrpSpPr>
      <p:grpSpPr>
        <a:xfrm>
          <a:off x="0" y="0"/>
          <a:ext cx="0" cy="0"/>
          <a:chOff x="0" y="0"/>
          <a:chExt cx="0" cy="0"/>
        </a:xfrm>
      </p:grpSpPr>
      <p:pic>
        <p:nvPicPr>
          <p:cNvPr id="8" name="Immagine 7" descr="Immagine che contiene natura, cielo notturno&#10;&#10;Descrizione generata automaticamente">
            <a:extLst>
              <a:ext uri="{FF2B5EF4-FFF2-40B4-BE49-F238E27FC236}">
                <a16:creationId xmlns:a16="http://schemas.microsoft.com/office/drawing/2014/main" id="{DEFDF0C6-E10F-3224-2B7A-F912D778C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4" y="4285325"/>
            <a:ext cx="7931149" cy="525463"/>
          </a:xfrm>
        </p:spPr>
        <p:txBody>
          <a:bodyPr/>
          <a:lstStyle>
            <a:lvl1pPr>
              <a:defRPr sz="2000">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0"/>
            <a:ext cx="5792788" cy="2517775"/>
          </a:xfrm>
        </p:spPr>
        <p:txBody>
          <a:bodyPr anchor="ctr"/>
          <a:lstStyle>
            <a:lvl1pPr marL="0" algn="l">
              <a:defRPr sz="4000">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200">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2" name="Picture 5">
            <a:extLst>
              <a:ext uri="{FF2B5EF4-FFF2-40B4-BE49-F238E27FC236}">
                <a16:creationId xmlns:a16="http://schemas.microsoft.com/office/drawing/2014/main" id="{6AF9827E-744D-3884-0F89-059D6880A70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EACA86C3-3D8B-1842-BC48-C80044368B8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1429381D-C1BB-CE64-C990-DBC6B34874A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977625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 light">
    <p:spTree>
      <p:nvGrpSpPr>
        <p:cNvPr id="1" name=""/>
        <p:cNvGrpSpPr/>
        <p:nvPr/>
      </p:nvGrpSpPr>
      <p:grpSpPr>
        <a:xfrm>
          <a:off x="0" y="0"/>
          <a:ext cx="0" cy="0"/>
          <a:chOff x="0" y="0"/>
          <a:chExt cx="0" cy="0"/>
        </a:xfrm>
      </p:grpSpPr>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2" name="Rectangle 2">
            <a:extLst>
              <a:ext uri="{FF2B5EF4-FFF2-40B4-BE49-F238E27FC236}">
                <a16:creationId xmlns:a16="http://schemas.microsoft.com/office/drawing/2014/main" id="{083E1FE0-067B-ABA3-2CC1-10DB66DB90BB}"/>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spTree>
    <p:extLst>
      <p:ext uri="{BB962C8B-B14F-4D97-AF65-F5344CB8AC3E}">
        <p14:creationId xmlns:p14="http://schemas.microsoft.com/office/powerpoint/2010/main" val="327295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 dark">
    <p:spTree>
      <p:nvGrpSpPr>
        <p:cNvPr id="1" name=""/>
        <p:cNvGrpSpPr/>
        <p:nvPr/>
      </p:nvGrpSpPr>
      <p:grpSpPr>
        <a:xfrm>
          <a:off x="0" y="0"/>
          <a:ext cx="0" cy="0"/>
          <a:chOff x="0" y="0"/>
          <a:chExt cx="0" cy="0"/>
        </a:xfrm>
      </p:grpSpPr>
      <p:pic>
        <p:nvPicPr>
          <p:cNvPr id="9" name="Immagine 8" descr="Immagine che contiene testo, cielo notturno&#10;&#10;Descrizione generata automaticamente">
            <a:extLst>
              <a:ext uri="{FF2B5EF4-FFF2-40B4-BE49-F238E27FC236}">
                <a16:creationId xmlns:a16="http://schemas.microsoft.com/office/drawing/2014/main" id="{DBCAF715-3F6A-C280-332A-88BE363DC1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7820A33D-5104-DB45-BE94-F3E677D7D852}"/>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2F1D756F-C1E0-A286-938E-2AFF15F78B6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5" name="Straight Connector 64">
            <a:extLst>
              <a:ext uri="{FF2B5EF4-FFF2-40B4-BE49-F238E27FC236}">
                <a16:creationId xmlns:a16="http://schemas.microsoft.com/office/drawing/2014/main" id="{E3800EF9-7498-14E1-37F0-9B0E99F6C72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AED9C375-7940-10E1-DEBA-971EFF448C70}"/>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96A6AD77-6677-F5CD-DD16-0627BF97D53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129070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 halftone">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F6FD31F-273A-6AA4-0C66-06E177896D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tx2"/>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5CFAAB90-8CEE-9141-B941-F5B5F1A6CC41}"/>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3115863E-0FCE-753C-E3AA-B4DB98F66EB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5467CC74-8247-BF5B-7811-3DB553752EA8}"/>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127D406D-743E-3520-B477-DC525CA2B02D}"/>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B366BB62-5568-54EE-AAB6-090F6C30448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3301597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8" name="Immagine 7" descr="Immagine che contiene testo, natura, cielo notturno&#10;&#10;Descrizione generata automaticamente">
            <a:extLst>
              <a:ext uri="{FF2B5EF4-FFF2-40B4-BE49-F238E27FC236}">
                <a16:creationId xmlns:a16="http://schemas.microsoft.com/office/drawing/2014/main" id="{29943403-8B0C-F95E-13D7-748EAAAC3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6" y="0"/>
            <a:ext cx="12231957"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492314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5D5B841-FFF8-428B-B0DC-11D55EA389B7}"/>
              </a:ext>
            </a:extLst>
          </p:cNvPr>
          <p:cNvGraphicFramePr>
            <a:graphicFrameLocks noChangeAspect="1"/>
          </p:cNvGraphicFramePr>
          <p:nvPr userDrawn="1">
            <p:custDataLst>
              <p:tags r:id="rId1"/>
            </p:custDataLst>
            <p:extLst>
              <p:ext uri="{D42A27DB-BD31-4B8C-83A1-F6EECF244321}">
                <p14:modId xmlns:p14="http://schemas.microsoft.com/office/powerpoint/2010/main" val="2686832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5" progId="TCLayout.ActiveDocument.1">
                  <p:embed/>
                </p:oleObj>
              </mc:Choice>
              <mc:Fallback>
                <p:oleObj name="Diapositive think-cell" r:id="rId3" imgW="592" imgH="595" progId="TCLayout.ActiveDocument.1">
                  <p:embed/>
                  <p:pic>
                    <p:nvPicPr>
                      <p:cNvPr id="4" name="Object 3" hidden="1">
                        <a:extLst>
                          <a:ext uri="{FF2B5EF4-FFF2-40B4-BE49-F238E27FC236}">
                            <a16:creationId xmlns:a16="http://schemas.microsoft.com/office/drawing/2014/main" id="{05D5B841-FFF8-428B-B0DC-11D55EA389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vert="horz"/>
          <a:lstStyle>
            <a:lvl1pPr algn="l" rtl="0">
              <a:defRPr/>
            </a:lvl1pPr>
          </a:lstStyle>
          <a:p>
            <a:r>
              <a:rPr lang="en-US"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rtl="0">
              <a:defRPr sz="1795"/>
            </a:lvl1pPr>
            <a:lvl2pPr rtl="0">
              <a:defRPr sz="1795"/>
            </a:lvl2pPr>
            <a:lvl3pPr rtl="0">
              <a:defRPr sz="1795"/>
            </a:lvl3pPr>
            <a:lvl4pPr rtl="0">
              <a:defRPr sz="1795"/>
            </a:lvl4pPr>
            <a:lvl5pPr rtl="0">
              <a:defRPr sz="1795"/>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797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3300B2A-FA06-0A4F-934E-0CA1A4878070}"/>
              </a:ext>
            </a:extLst>
          </p:cNvPr>
          <p:cNvSpPr/>
          <p:nvPr userDrawn="1"/>
        </p:nvSpPr>
        <p:spPr>
          <a:xfrm>
            <a:off x="-18137" y="-2"/>
            <a:ext cx="12210137" cy="6858001"/>
          </a:xfrm>
          <a:prstGeom prst="rect">
            <a:avLst/>
          </a:prstGeom>
          <a:gradFill>
            <a:gsLst>
              <a:gs pos="100000">
                <a:srgbClr val="003249">
                  <a:alpha val="85000"/>
                </a:srgbClr>
              </a:gs>
              <a:gs pos="50000">
                <a:srgbClr val="003249">
                  <a:alpha val="0"/>
                </a:srgbClr>
              </a:gs>
              <a:gs pos="0">
                <a:srgbClr val="003249">
                  <a:alpha val="8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US"/>
              <a:t>CLICK TO EDIT MASTER TITLE STYLE</a:t>
            </a:r>
            <a:endParaRPr lang="it-IT"/>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it-IT"/>
              <a:t>Name Surname</a:t>
            </a:r>
          </a:p>
          <a:p>
            <a:pPr lvl="0"/>
            <a:r>
              <a:rPr lang="it-IT" err="1"/>
              <a:t>Where</a:t>
            </a:r>
            <a:r>
              <a:rPr lang="it-IT"/>
              <a:t> are </a:t>
            </a:r>
            <a:r>
              <a:rPr lang="it-IT" err="1"/>
              <a:t>you</a:t>
            </a:r>
            <a:r>
              <a:rPr lang="it-IT"/>
              <a:t> </a:t>
            </a:r>
            <a:r>
              <a:rPr lang="it-IT" err="1"/>
              <a:t>today</a:t>
            </a:r>
            <a:r>
              <a:rPr lang="it-IT"/>
              <a:t>?</a:t>
            </a:r>
          </a:p>
          <a:p>
            <a:pPr lvl="0"/>
            <a:r>
              <a:rPr lang="it-IT"/>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66" name="Text Box 58">
            <a:extLst>
              <a:ext uri="{FF2B5EF4-FFF2-40B4-BE49-F238E27FC236}">
                <a16:creationId xmlns:a16="http://schemas.microsoft.com/office/drawing/2014/main" id="{ED814061-D0E2-4D9B-B03E-B0C3B1598366}"/>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pic>
        <p:nvPicPr>
          <p:cNvPr id="2" name="Picture 1">
            <a:extLst>
              <a:ext uri="{FF2B5EF4-FFF2-40B4-BE49-F238E27FC236}">
                <a16:creationId xmlns:a16="http://schemas.microsoft.com/office/drawing/2014/main" id="{4349C0DF-3F24-BF0E-09B0-CAAE8B09DAC8}"/>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1661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left)">
                                      <p:cBhvr>
                                        <p:cTn id="14" dur="500"/>
                                        <p:tgtEl>
                                          <p:spTgt spid="92"/>
                                        </p:tgtEl>
                                      </p:cBhvr>
                                    </p:animEffect>
                                  </p:childTnLst>
                                </p:cTn>
                              </p:par>
                            </p:childTnLst>
                          </p:cTn>
                        </p:par>
                        <p:par>
                          <p:cTn id="15" fill="hold">
                            <p:stCondLst>
                              <p:cond delay="1000"/>
                            </p:stCondLst>
                            <p:childTnLst>
                              <p:par>
                                <p:cTn id="16" presetID="18" presetClass="entr" presetSubtype="3" fill="hold" nodeType="after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strips(upRight)">
                                      <p:cBhvr>
                                        <p:cTn id="18" dur="500"/>
                                        <p:tgtEl>
                                          <p:spTgt spid="153"/>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1500" fill="hold"/>
                                        <p:tgtEl>
                                          <p:spTgt spid="2"/>
                                        </p:tgtEl>
                                        <p:attrNameLst>
                                          <p:attrName>ppt_x</p:attrName>
                                        </p:attrNameLst>
                                      </p:cBhvr>
                                      <p:tavLst>
                                        <p:tav tm="0">
                                          <p:val>
                                            <p:strVal val="0-#ppt_w/2"/>
                                          </p:val>
                                        </p:tav>
                                        <p:tav tm="100000">
                                          <p:val>
                                            <p:strVal val="#ppt_x"/>
                                          </p:val>
                                        </p:tav>
                                      </p:tavLst>
                                    </p:anim>
                                    <p:anim calcmode="lin" valueType="num">
                                      <p:cBhvr additive="base">
                                        <p:cTn id="35"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6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 halftone">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F6FD31F-273A-6AA4-0C66-06E177896D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6"/>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tx2"/>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5CFAAB90-8CEE-9141-B941-F5B5F1A6CC41}"/>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3115863E-0FCE-753C-E3AA-B4DB98F66E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5467CC74-8247-BF5B-7811-3DB553752EA8}"/>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127D406D-743E-3520-B477-DC525CA2B02D}"/>
              </a:ext>
            </a:extLst>
          </p:cNvPr>
          <p:cNvSpPr>
            <a:spLocks noGrp="1" noChangeArrowheads="1"/>
          </p:cNvSpPr>
          <p:nvPr>
            <p:ph idx="1" hasCustomPrompt="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B366BB62-5568-54EE-AAB6-090F6C30448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686814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2"/>
            <a:ext cx="12198565" cy="6403571"/>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p:nvPr>
        </p:nvSpPr>
        <p:spPr>
          <a:xfrm>
            <a:off x="218263" y="888006"/>
            <a:ext cx="11763662" cy="552915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2" name="Picture 1">
            <a:extLst>
              <a:ext uri="{FF2B5EF4-FFF2-40B4-BE49-F238E27FC236}">
                <a16:creationId xmlns:a16="http://schemas.microsoft.com/office/drawing/2014/main" id="{C6A7D581-B558-BCE6-C5F9-2DE4B2C97F30}"/>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29734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41716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p:nvPr>
        </p:nvSpPr>
        <p:spPr>
          <a:xfrm>
            <a:off x="218263"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2" name="Picture 1">
            <a:extLst>
              <a:ext uri="{FF2B5EF4-FFF2-40B4-BE49-F238E27FC236}">
                <a16:creationId xmlns:a16="http://schemas.microsoft.com/office/drawing/2014/main" id="{E0BF1C11-86C4-BE57-8225-EA34AB18DBC4}"/>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195809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3"/>
          <a:stretch/>
        </p:blipFill>
        <p:spPr>
          <a:xfrm>
            <a:off x="1"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p:nvPr>
        </p:nvSpPr>
        <p:spPr>
          <a:xfrm>
            <a:off x="218263"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2" name="Picture 1">
            <a:extLst>
              <a:ext uri="{FF2B5EF4-FFF2-40B4-BE49-F238E27FC236}">
                <a16:creationId xmlns:a16="http://schemas.microsoft.com/office/drawing/2014/main" id="{C2E911B5-3C0D-66B3-6A71-15DAEEE3EE9D}"/>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219020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p:nvPr>
        </p:nvSpPr>
        <p:spPr>
          <a:xfrm>
            <a:off x="218263"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06789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p:nvPr>
        </p:nvSpPr>
        <p:spPr>
          <a:xfrm>
            <a:off x="218263" y="882192"/>
            <a:ext cx="11763662" cy="55147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312173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p:nvPr>
        </p:nvSpPr>
        <p:spPr>
          <a:xfrm>
            <a:off x="218263"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042987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p:nvPr>
        </p:nvSpPr>
        <p:spPr>
          <a:xfrm>
            <a:off x="218261" y="1673225"/>
            <a:ext cx="5788843"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p:nvPr>
        </p:nvSpPr>
        <p:spPr>
          <a:xfrm>
            <a:off x="6210296" y="1673225"/>
            <a:ext cx="5776365"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489238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‹N°›</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p:nvPr>
        </p:nvSpPr>
        <p:spPr>
          <a:xfrm>
            <a:off x="218263"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2" name="Picture 1">
            <a:extLst>
              <a:ext uri="{FF2B5EF4-FFF2-40B4-BE49-F238E27FC236}">
                <a16:creationId xmlns:a16="http://schemas.microsoft.com/office/drawing/2014/main" id="{39A7BB7E-F422-4730-10A9-E5C7DAC15F91}"/>
              </a:ext>
            </a:extLst>
          </p:cNvPr>
          <p:cNvPicPr/>
          <p:nvPr userDrawn="1"/>
        </p:nvPicPr>
        <p:blipFill>
          <a:blip r:embed="rId4">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34018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a:t>CLICK TO EDIT MASTER TITLE STYLE</a:t>
            </a:r>
            <a:endParaRPr lang="en-GB" noProof="0"/>
          </a:p>
        </p:txBody>
      </p:sp>
    </p:spTree>
    <p:extLst>
      <p:ext uri="{BB962C8B-B14F-4D97-AF65-F5344CB8AC3E}">
        <p14:creationId xmlns:p14="http://schemas.microsoft.com/office/powerpoint/2010/main" val="423282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page - Fixed Title">
    <p:spTree>
      <p:nvGrpSpPr>
        <p:cNvPr id="1" name=""/>
        <p:cNvGrpSpPr/>
        <p:nvPr/>
      </p:nvGrpSpPr>
      <p:grpSpPr>
        <a:xfrm>
          <a:off x="0" y="0"/>
          <a:ext cx="0" cy="0"/>
          <a:chOff x="0" y="0"/>
          <a:chExt cx="0" cy="0"/>
        </a:xfrm>
      </p:grpSpPr>
      <p:pic>
        <p:nvPicPr>
          <p:cNvPr id="23" name="Immagine 22" descr="Immagine che contiene testo, natura, arcobaleno, cielo notturno&#10;&#10;Descrizione generata automaticamente">
            <a:extLst>
              <a:ext uri="{FF2B5EF4-FFF2-40B4-BE49-F238E27FC236}">
                <a16:creationId xmlns:a16="http://schemas.microsoft.com/office/drawing/2014/main" id="{18FF909C-7F36-C47F-E8FE-0C06523201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5" y="4285327"/>
            <a:ext cx="7931149" cy="525463"/>
          </a:xfrm>
        </p:spPr>
        <p:txBody>
          <a:bodyPr/>
          <a:lstStyle>
            <a:lvl1pPr>
              <a:defRPr sz="1995">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2"/>
            <a:ext cx="5792788" cy="2517775"/>
          </a:xfrm>
        </p:spPr>
        <p:txBody>
          <a:bodyPr anchor="ctr"/>
          <a:lstStyle>
            <a:lvl1pPr marL="0" algn="l">
              <a:defRPr sz="3989">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pic>
        <p:nvPicPr>
          <p:cNvPr id="2" name="Picture 5">
            <a:extLst>
              <a:ext uri="{FF2B5EF4-FFF2-40B4-BE49-F238E27FC236}">
                <a16:creationId xmlns:a16="http://schemas.microsoft.com/office/drawing/2014/main" id="{15565682-4925-81EB-47AC-02DE381FF3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48D7A91F-C2F7-416F-67C6-2D4D12FB7D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197">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17" name="Picture 13">
            <a:extLst>
              <a:ext uri="{FF2B5EF4-FFF2-40B4-BE49-F238E27FC236}">
                <a16:creationId xmlns:a16="http://schemas.microsoft.com/office/drawing/2014/main" id="{D270E7AE-7323-A232-DC17-04E19D4196A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41725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6" name="Immagine 5" descr="Immagine che contiene testo, natura, cielo notturno&#10;&#10;Descrizione generata automaticamente">
            <a:extLst>
              <a:ext uri="{FF2B5EF4-FFF2-40B4-BE49-F238E27FC236}">
                <a16:creationId xmlns:a16="http://schemas.microsoft.com/office/drawing/2014/main" id="{80AE3A44-E284-0650-FD2D-6BA74B3626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72799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page - No Title">
    <p:spTree>
      <p:nvGrpSpPr>
        <p:cNvPr id="1" name=""/>
        <p:cNvGrpSpPr/>
        <p:nvPr/>
      </p:nvGrpSpPr>
      <p:grpSpPr>
        <a:xfrm>
          <a:off x="0" y="0"/>
          <a:ext cx="0" cy="0"/>
          <a:chOff x="0" y="0"/>
          <a:chExt cx="0" cy="0"/>
        </a:xfrm>
      </p:grpSpPr>
      <p:pic>
        <p:nvPicPr>
          <p:cNvPr id="8" name="Immagine 7" descr="Immagine che contiene natura, cielo notturno&#10;&#10;Descrizione generata automaticamente">
            <a:extLst>
              <a:ext uri="{FF2B5EF4-FFF2-40B4-BE49-F238E27FC236}">
                <a16:creationId xmlns:a16="http://schemas.microsoft.com/office/drawing/2014/main" id="{DEFDF0C6-E10F-3224-2B7A-F912D778C1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sp>
        <p:nvSpPr>
          <p:cNvPr id="69" name="Segnaposto testo 11">
            <a:extLst>
              <a:ext uri="{FF2B5EF4-FFF2-40B4-BE49-F238E27FC236}">
                <a16:creationId xmlns:a16="http://schemas.microsoft.com/office/drawing/2014/main" id="{FF3D5380-4872-5A4D-9AD8-141BA8195AAD}"/>
              </a:ext>
            </a:extLst>
          </p:cNvPr>
          <p:cNvSpPr>
            <a:spLocks noGrp="1"/>
          </p:cNvSpPr>
          <p:nvPr>
            <p:ph type="body" sz="quarter" idx="12" hasCustomPrompt="1"/>
          </p:nvPr>
        </p:nvSpPr>
        <p:spPr>
          <a:xfrm>
            <a:off x="177465" y="4285327"/>
            <a:ext cx="7931149" cy="525463"/>
          </a:xfrm>
        </p:spPr>
        <p:txBody>
          <a:bodyPr/>
          <a:lstStyle>
            <a:lvl1pPr>
              <a:defRPr sz="1995">
                <a:solidFill>
                  <a:schemeClr val="tx2">
                    <a:lumMod val="40000"/>
                    <a:lumOff val="60000"/>
                  </a:schemeClr>
                </a:solidFill>
                <a:latin typeface="NotesEsa" panose="02000506030000020004" pitchFamily="2" charset="77"/>
              </a:defRPr>
            </a:lvl1pPr>
          </a:lstStyle>
          <a:p>
            <a:r>
              <a:rPr lang="it-IT" err="1"/>
              <a:t>Subtitle</a:t>
            </a:r>
            <a:r>
              <a:rPr lang="it-IT"/>
              <a:t> </a:t>
            </a:r>
            <a:r>
              <a:rPr lang="it-IT" err="1"/>
              <a:t>goes</a:t>
            </a:r>
            <a:r>
              <a:rPr lang="it-IT"/>
              <a:t> </a:t>
            </a:r>
            <a:r>
              <a:rPr lang="it-IT" err="1"/>
              <a:t>here</a:t>
            </a:r>
            <a:endParaRPr lang="en-GB"/>
          </a:p>
        </p:txBody>
      </p:sp>
      <p:sp>
        <p:nvSpPr>
          <p:cNvPr id="10" name="Segnaposto testo 9">
            <a:extLst>
              <a:ext uri="{FF2B5EF4-FFF2-40B4-BE49-F238E27FC236}">
                <a16:creationId xmlns:a16="http://schemas.microsoft.com/office/drawing/2014/main" id="{C320F84B-4B76-AF4D-AEE6-502D79D738D7}"/>
              </a:ext>
            </a:extLst>
          </p:cNvPr>
          <p:cNvSpPr>
            <a:spLocks noGrp="1"/>
          </p:cNvSpPr>
          <p:nvPr>
            <p:ph type="body" sz="quarter" idx="19" hasCustomPrompt="1"/>
          </p:nvPr>
        </p:nvSpPr>
        <p:spPr>
          <a:xfrm>
            <a:off x="177464" y="1695452"/>
            <a:ext cx="5792788" cy="2517775"/>
          </a:xfrm>
        </p:spPr>
        <p:txBody>
          <a:bodyPr anchor="ctr"/>
          <a:lstStyle>
            <a:lvl1pPr marL="0" algn="l">
              <a:defRPr sz="3989">
                <a:solidFill>
                  <a:schemeClr val="bg1"/>
                </a:solidFill>
                <a:latin typeface="NotesEsa" panose="02000506030000020004" pitchFamily="2" charset="77"/>
              </a:defRPr>
            </a:lvl1pPr>
          </a:lstStyle>
          <a:p>
            <a:r>
              <a:rPr lang="it-IT"/>
              <a:t>PRESENTATION</a:t>
            </a:r>
            <a:br>
              <a:rPr lang="it-IT"/>
            </a:br>
            <a:r>
              <a:rPr lang="it-IT"/>
              <a:t>TITLE GOES HERE</a:t>
            </a:r>
            <a:endParaRPr lang="en-GB"/>
          </a:p>
        </p:txBody>
      </p:sp>
      <p:sp>
        <p:nvSpPr>
          <p:cNvPr id="12" name="Segnaposto testo 11">
            <a:extLst>
              <a:ext uri="{FF2B5EF4-FFF2-40B4-BE49-F238E27FC236}">
                <a16:creationId xmlns:a16="http://schemas.microsoft.com/office/drawing/2014/main" id="{8F947CFB-9190-A843-B7F9-5DC776CBF9C7}"/>
              </a:ext>
            </a:extLst>
          </p:cNvPr>
          <p:cNvSpPr>
            <a:spLocks noGrp="1"/>
          </p:cNvSpPr>
          <p:nvPr>
            <p:ph type="body" sz="quarter" idx="20" hasCustomPrompt="1"/>
          </p:nvPr>
        </p:nvSpPr>
        <p:spPr>
          <a:xfrm>
            <a:off x="9152742" y="5643367"/>
            <a:ext cx="2893412" cy="928688"/>
          </a:xfrm>
        </p:spPr>
        <p:txBody>
          <a:bodyPr/>
          <a:lstStyle>
            <a:lvl1pPr algn="r">
              <a:defRPr sz="1197">
                <a:solidFill>
                  <a:schemeClr val="bg1"/>
                </a:solidFill>
              </a:defRPr>
            </a:lvl1pPr>
          </a:lstStyle>
          <a:p>
            <a:r>
              <a:rPr lang="it-IT" err="1"/>
              <a:t>Insert</a:t>
            </a:r>
            <a:r>
              <a:rPr lang="it-IT"/>
              <a:t> </a:t>
            </a:r>
            <a:r>
              <a:rPr lang="it-IT" err="1"/>
              <a:t>your</a:t>
            </a:r>
            <a:r>
              <a:rPr lang="it-IT"/>
              <a:t> </a:t>
            </a:r>
            <a:r>
              <a:rPr lang="it-IT" err="1"/>
              <a:t>Name</a:t>
            </a:r>
            <a:r>
              <a:rPr lang="it-IT"/>
              <a:t> and </a:t>
            </a:r>
            <a:r>
              <a:rPr lang="it-IT" err="1"/>
              <a:t>Surname</a:t>
            </a:r>
            <a:r>
              <a:rPr lang="it-IT"/>
              <a:t> </a:t>
            </a:r>
            <a:r>
              <a:rPr lang="it-IT" err="1"/>
              <a:t>here</a:t>
            </a:r>
            <a:r>
              <a:rPr lang="it-IT"/>
              <a:t>     </a:t>
            </a:r>
            <a:r>
              <a:rPr lang="it-IT" err="1"/>
              <a:t>Insert</a:t>
            </a:r>
            <a:r>
              <a:rPr lang="it-IT"/>
              <a:t> </a:t>
            </a:r>
            <a:r>
              <a:rPr lang="it-IT" err="1"/>
              <a:t>your</a:t>
            </a:r>
            <a:r>
              <a:rPr lang="it-IT"/>
              <a:t> Position </a:t>
            </a:r>
            <a:r>
              <a:rPr lang="it-IT" err="1"/>
              <a:t>here</a:t>
            </a:r>
            <a:r>
              <a:rPr lang="it-IT"/>
              <a:t>        </a:t>
            </a:r>
            <a:r>
              <a:rPr lang="it-IT" err="1"/>
              <a:t>Insert</a:t>
            </a:r>
            <a:r>
              <a:rPr lang="it-IT"/>
              <a:t> Date and time </a:t>
            </a:r>
            <a:r>
              <a:rPr lang="it-IT" err="1"/>
              <a:t>here</a:t>
            </a:r>
            <a:endParaRPr lang="en-GB"/>
          </a:p>
        </p:txBody>
      </p:sp>
      <p:pic>
        <p:nvPicPr>
          <p:cNvPr id="2" name="Picture 5">
            <a:extLst>
              <a:ext uri="{FF2B5EF4-FFF2-40B4-BE49-F238E27FC236}">
                <a16:creationId xmlns:a16="http://schemas.microsoft.com/office/drawing/2014/main" id="{6AF9827E-744D-3884-0F89-059D6880A7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EACA86C3-3D8B-1842-BC48-C80044368B89}"/>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1429381D-C1BB-CE64-C990-DBC6B34874A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3408314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 light">
    <p:spTree>
      <p:nvGrpSpPr>
        <p:cNvPr id="1" name=""/>
        <p:cNvGrpSpPr/>
        <p:nvPr/>
      </p:nvGrpSpPr>
      <p:grpSpPr>
        <a:xfrm>
          <a:off x="0" y="0"/>
          <a:ext cx="0" cy="0"/>
          <a:chOff x="0" y="0"/>
          <a:chExt cx="0" cy="0"/>
        </a:xfrm>
      </p:grpSpPr>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8"/>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2" name="Rectangle 2">
            <a:extLst>
              <a:ext uri="{FF2B5EF4-FFF2-40B4-BE49-F238E27FC236}">
                <a16:creationId xmlns:a16="http://schemas.microsoft.com/office/drawing/2014/main" id="{083E1FE0-067B-ABA3-2CC1-10DB66DB90BB}"/>
              </a:ext>
            </a:extLst>
          </p:cNvPr>
          <p:cNvSpPr>
            <a:spLocks noGrp="1" noChangeArrowheads="1"/>
          </p:cNvSpPr>
          <p:nvPr>
            <p:ph idx="1" hasCustomPrompt="1"/>
          </p:nvPr>
        </p:nvSpPr>
        <p:spPr bwMode="auto">
          <a:xfrm>
            <a:off x="218263" y="1097916"/>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spTree>
    <p:extLst>
      <p:ext uri="{BB962C8B-B14F-4D97-AF65-F5344CB8AC3E}">
        <p14:creationId xmlns:p14="http://schemas.microsoft.com/office/powerpoint/2010/main" val="1032561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age - dark">
    <p:spTree>
      <p:nvGrpSpPr>
        <p:cNvPr id="1" name=""/>
        <p:cNvGrpSpPr/>
        <p:nvPr/>
      </p:nvGrpSpPr>
      <p:grpSpPr>
        <a:xfrm>
          <a:off x="0" y="0"/>
          <a:ext cx="0" cy="0"/>
          <a:chOff x="0" y="0"/>
          <a:chExt cx="0" cy="0"/>
        </a:xfrm>
      </p:grpSpPr>
      <p:pic>
        <p:nvPicPr>
          <p:cNvPr id="9" name="Immagine 8" descr="Immagine che contiene testo, cielo notturno&#10;&#10;Descrizione generata automaticamente">
            <a:extLst>
              <a:ext uri="{FF2B5EF4-FFF2-40B4-BE49-F238E27FC236}">
                <a16:creationId xmlns:a16="http://schemas.microsoft.com/office/drawing/2014/main" id="{DBCAF715-3F6A-C280-332A-88BE363DC1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8"/>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7820A33D-5104-DB45-BE94-F3E677D7D852}"/>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798"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2F1D756F-C1E0-A286-938E-2AFF15F78B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5" name="Straight Connector 64">
            <a:extLst>
              <a:ext uri="{FF2B5EF4-FFF2-40B4-BE49-F238E27FC236}">
                <a16:creationId xmlns:a16="http://schemas.microsoft.com/office/drawing/2014/main" id="{E3800EF9-7498-14E1-37F0-9B0E99F6C72F}"/>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AED9C375-7940-10E1-DEBA-971EFF448C70}"/>
              </a:ext>
            </a:extLst>
          </p:cNvPr>
          <p:cNvSpPr>
            <a:spLocks noGrp="1" noChangeArrowheads="1"/>
          </p:cNvSpPr>
          <p:nvPr>
            <p:ph idx="1" hasCustomPrompt="1"/>
          </p:nvPr>
        </p:nvSpPr>
        <p:spPr bwMode="auto">
          <a:xfrm>
            <a:off x="218263" y="1097916"/>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96A6AD77-6677-F5CD-DD16-0627BF97D53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931215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 - halftone">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F6FD31F-273A-6AA4-0C66-06E177896D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8"/>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tx2"/>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5CFAAB90-8CEE-9141-B941-F5B5F1A6CC41}"/>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798"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3115863E-0FCE-753C-E3AA-B4DB98F66E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4" name="Straight Connector 64">
            <a:extLst>
              <a:ext uri="{FF2B5EF4-FFF2-40B4-BE49-F238E27FC236}">
                <a16:creationId xmlns:a16="http://schemas.microsoft.com/office/drawing/2014/main" id="{5467CC74-8247-BF5B-7811-3DB553752EA8}"/>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127D406D-743E-3520-B477-DC525CA2B02D}"/>
              </a:ext>
            </a:extLst>
          </p:cNvPr>
          <p:cNvSpPr>
            <a:spLocks noGrp="1" noChangeArrowheads="1"/>
          </p:cNvSpPr>
          <p:nvPr>
            <p:ph idx="1" hasCustomPrompt="1"/>
          </p:nvPr>
        </p:nvSpPr>
        <p:spPr bwMode="auto">
          <a:xfrm>
            <a:off x="218263" y="1097916"/>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Insert content here</a:t>
            </a:r>
            <a:endParaRPr lang="en-GB" altLang="en-US"/>
          </a:p>
        </p:txBody>
      </p:sp>
      <p:pic>
        <p:nvPicPr>
          <p:cNvPr id="3" name="Picture 13">
            <a:extLst>
              <a:ext uri="{FF2B5EF4-FFF2-40B4-BE49-F238E27FC236}">
                <a16:creationId xmlns:a16="http://schemas.microsoft.com/office/drawing/2014/main" id="{B366BB62-5568-54EE-AAB6-090F6C30448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570826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6" name="Immagine 5" descr="Immagine che contiene testo, natura, cielo notturno&#10;&#10;Descrizione generata automaticamente">
            <a:extLst>
              <a:ext uri="{FF2B5EF4-FFF2-40B4-BE49-F238E27FC236}">
                <a16:creationId xmlns:a16="http://schemas.microsoft.com/office/drawing/2014/main" id="{80AE3A44-E284-0650-FD2D-6BA74B3626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9"/>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32640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9"/>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874570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9"/>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782710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9"/>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253752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9"/>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067884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09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4056954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ntent page - light">
    <p:bg>
      <p:bgRef idx="1001">
        <a:schemeClr val="bg1"/>
      </p:bgRef>
    </p:bg>
    <p:spTree>
      <p:nvGrpSpPr>
        <p:cNvPr id="1" name=""/>
        <p:cNvGrpSpPr/>
        <p:nvPr/>
      </p:nvGrpSpPr>
      <p:grpSpPr>
        <a:xfrm>
          <a:off x="0" y="0"/>
          <a:ext cx="0" cy="0"/>
          <a:chOff x="0" y="0"/>
          <a:chExt cx="0" cy="0"/>
        </a:xfrm>
      </p:grpSpPr>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8"/>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 name="Segnaposto testo 2">
            <a:extLst>
              <a:ext uri="{FF2B5EF4-FFF2-40B4-BE49-F238E27FC236}">
                <a16:creationId xmlns:a16="http://schemas.microsoft.com/office/drawing/2014/main" id="{EB983453-0F89-7842-86A1-57523A722EFE}"/>
              </a:ext>
            </a:extLst>
          </p:cNvPr>
          <p:cNvSpPr>
            <a:spLocks noGrp="1"/>
          </p:cNvSpPr>
          <p:nvPr>
            <p:ph type="body" sz="quarter" idx="10" hasCustomPrompt="1"/>
          </p:nvPr>
        </p:nvSpPr>
        <p:spPr>
          <a:xfrm>
            <a:off x="212954" y="1157551"/>
            <a:ext cx="11741150" cy="4907863"/>
          </a:xfrm>
        </p:spPr>
        <p:txBody>
          <a:bodyPr/>
          <a:lstStyle/>
          <a:p>
            <a:r>
              <a:rPr lang="it-IT" err="1"/>
              <a:t>Insert</a:t>
            </a:r>
            <a:r>
              <a:rPr lang="it-IT"/>
              <a:t> </a:t>
            </a:r>
            <a:r>
              <a:rPr lang="it-IT" err="1"/>
              <a:t>content</a:t>
            </a:r>
            <a:r>
              <a:rPr lang="it-IT"/>
              <a:t> </a:t>
            </a:r>
            <a:r>
              <a:rPr lang="it-IT" err="1"/>
              <a:t>here</a:t>
            </a:r>
            <a:endParaRPr lang="en-GB"/>
          </a:p>
        </p:txBody>
      </p:sp>
      <p:sp>
        <p:nvSpPr>
          <p:cNvPr id="5" name="Rectangle 4">
            <a:extLst>
              <a:ext uri="{FF2B5EF4-FFF2-40B4-BE49-F238E27FC236}">
                <a16:creationId xmlns:a16="http://schemas.microsoft.com/office/drawing/2014/main" id="{87559FB9-B8B8-9CB9-A552-C8F9F710BE62}"/>
              </a:ext>
            </a:extLst>
          </p:cNvPr>
          <p:cNvSpPr/>
          <p:nvPr userDrawn="1"/>
        </p:nvSpPr>
        <p:spPr>
          <a:xfrm>
            <a:off x="212954" y="6515102"/>
            <a:ext cx="9322072" cy="2654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394"/>
          </a:p>
        </p:txBody>
      </p:sp>
      <p:pic>
        <p:nvPicPr>
          <p:cNvPr id="6" name="Picture 13">
            <a:extLst>
              <a:ext uri="{FF2B5EF4-FFF2-40B4-BE49-F238E27FC236}">
                <a16:creationId xmlns:a16="http://schemas.microsoft.com/office/drawing/2014/main" id="{EF7FC735-7F12-1AEE-04BA-95329CCFFAF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755198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0"/>
            </a:lvl1pPr>
            <a:lvl2pPr>
              <a:defRPr sz="1790"/>
            </a:lvl2pPr>
            <a:lvl3pPr>
              <a:defRPr sz="1790"/>
            </a:lvl3pPr>
            <a:lvl4pPr>
              <a:defRPr sz="1790"/>
            </a:lvl4pPr>
            <a:lvl5pPr>
              <a:defRPr sz="179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4264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page - img - 2 columns">
    <p:spTree>
      <p:nvGrpSpPr>
        <p:cNvPr id="1" name=""/>
        <p:cNvGrpSpPr/>
        <p:nvPr/>
      </p:nvGrpSpPr>
      <p:grpSpPr>
        <a:xfrm>
          <a:off x="0" y="0"/>
          <a:ext cx="0" cy="0"/>
          <a:chOff x="0" y="0"/>
          <a:chExt cx="0" cy="0"/>
        </a:xfrm>
      </p:grpSpPr>
      <p:pic>
        <p:nvPicPr>
          <p:cNvPr id="12" name="Immagine 11" descr="Immagine che contiene natura, cielo notturno&#10;&#10;Descrizione generata automaticamente">
            <a:extLst>
              <a:ext uri="{FF2B5EF4-FFF2-40B4-BE49-F238E27FC236}">
                <a16:creationId xmlns:a16="http://schemas.microsoft.com/office/drawing/2014/main" id="{0EE9F259-D36D-3C0E-9560-49AE55032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pic>
        <p:nvPicPr>
          <p:cNvPr id="10" name="Immagine 9">
            <a:extLst>
              <a:ext uri="{FF2B5EF4-FFF2-40B4-BE49-F238E27FC236}">
                <a16:creationId xmlns:a16="http://schemas.microsoft.com/office/drawing/2014/main" id="{E7CE1A83-E145-A7F2-F98E-60EDE4CD02F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b="85307"/>
          <a:stretch/>
        </p:blipFill>
        <p:spPr>
          <a:xfrm>
            <a:off x="0" y="0"/>
            <a:ext cx="12192000" cy="100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216425" y="236218"/>
            <a:ext cx="10108850" cy="563779"/>
          </a:xfrm>
          <a:prstGeom prst="rect">
            <a:avLst/>
          </a:prstGeom>
        </p:spPr>
        <p:txBody>
          <a:bodyPr vert="horz" lIns="0" tIns="45720" rIns="0" bIns="45720" rtlCol="0" anchor="ctr" anchorCtr="0">
            <a:normAutofit/>
          </a:bodyPr>
          <a:lstStyle/>
          <a:p>
            <a:r>
              <a:rPr lang="en-US"/>
              <a:t>INSERT SLIDE TITLE HERE</a:t>
            </a:r>
            <a:endParaRPr lang="it-IT"/>
          </a:p>
        </p:txBody>
      </p:sp>
      <p:pic>
        <p:nvPicPr>
          <p:cNvPr id="59" name="Picture 5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49" name="Text Box 38">
            <a:extLst>
              <a:ext uri="{FF2B5EF4-FFF2-40B4-BE49-F238E27FC236}">
                <a16:creationId xmlns:a16="http://schemas.microsoft.com/office/drawing/2014/main" id="{7820A33D-5104-DB45-BE94-F3E677D7D852}"/>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798" b="0" i="0" noProof="0">
              <a:solidFill>
                <a:schemeClr val="accent5">
                  <a:lumMod val="40000"/>
                  <a:lumOff val="60000"/>
                </a:schemeClr>
              </a:solidFill>
              <a:latin typeface="Arial" charset="0"/>
              <a:ea typeface="Arial" charset="0"/>
              <a:cs typeface="Arial" charset="0"/>
            </a:endParaRPr>
          </a:p>
        </p:txBody>
      </p:sp>
      <p:pic>
        <p:nvPicPr>
          <p:cNvPr id="2" name="Picture 5">
            <a:extLst>
              <a:ext uri="{FF2B5EF4-FFF2-40B4-BE49-F238E27FC236}">
                <a16:creationId xmlns:a16="http://schemas.microsoft.com/office/drawing/2014/main" id="{2F1D756F-C1E0-A286-938E-2AFF15F78B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5" name="Straight Connector 64">
            <a:extLst>
              <a:ext uri="{FF2B5EF4-FFF2-40B4-BE49-F238E27FC236}">
                <a16:creationId xmlns:a16="http://schemas.microsoft.com/office/drawing/2014/main" id="{E3800EF9-7498-14E1-37F0-9B0E99F6C72F}"/>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 name="Picture 13">
            <a:extLst>
              <a:ext uri="{FF2B5EF4-FFF2-40B4-BE49-F238E27FC236}">
                <a16:creationId xmlns:a16="http://schemas.microsoft.com/office/drawing/2014/main" id="{96A6AD77-6677-F5CD-DD16-0627BF97D53A}"/>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
        <p:nvSpPr>
          <p:cNvPr id="4" name="Rectangle 2">
            <a:extLst>
              <a:ext uri="{FF2B5EF4-FFF2-40B4-BE49-F238E27FC236}">
                <a16:creationId xmlns:a16="http://schemas.microsoft.com/office/drawing/2014/main" id="{318AC26A-5585-13B2-F261-AA6608524366}"/>
              </a:ext>
            </a:extLst>
          </p:cNvPr>
          <p:cNvSpPr>
            <a:spLocks noGrp="1" noChangeArrowheads="1"/>
          </p:cNvSpPr>
          <p:nvPr>
            <p:ph idx="1" hasCustomPrompt="1"/>
          </p:nvPr>
        </p:nvSpPr>
        <p:spPr bwMode="auto">
          <a:xfrm>
            <a:off x="218262" y="1097916"/>
            <a:ext cx="5760000"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chemeClr val="bg1"/>
                </a:solidFill>
                <a:latin typeface="NotesEsa" panose="02000506030000020004" pitchFamily="2" charset="77"/>
              </a:defRPr>
            </a:lvl1pPr>
          </a:lstStyle>
          <a:p>
            <a:pPr lvl="0"/>
            <a:r>
              <a:rPr lang="en-US" altLang="en-US"/>
              <a:t>Insert content here</a:t>
            </a:r>
            <a:endParaRPr lang="en-GB" altLang="en-US"/>
          </a:p>
        </p:txBody>
      </p:sp>
      <p:sp>
        <p:nvSpPr>
          <p:cNvPr id="6" name="Rectangle 2">
            <a:extLst>
              <a:ext uri="{FF2B5EF4-FFF2-40B4-BE49-F238E27FC236}">
                <a16:creationId xmlns:a16="http://schemas.microsoft.com/office/drawing/2014/main" id="{C43463C7-4AD1-9D9F-D38D-77A42421C684}"/>
              </a:ext>
            </a:extLst>
          </p:cNvPr>
          <p:cNvSpPr>
            <a:spLocks noGrp="1" noChangeArrowheads="1"/>
          </p:cNvSpPr>
          <p:nvPr>
            <p:ph idx="10" hasCustomPrompt="1"/>
          </p:nvPr>
        </p:nvSpPr>
        <p:spPr bwMode="auto">
          <a:xfrm>
            <a:off x="6219646" y="1097916"/>
            <a:ext cx="5760520"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chemeClr val="bg1"/>
                </a:solidFill>
                <a:latin typeface="NotesEsa" panose="02000506030000020004" pitchFamily="2" charset="77"/>
              </a:defRPr>
            </a:lvl1pPr>
          </a:lstStyle>
          <a:p>
            <a:pPr lvl="0"/>
            <a:r>
              <a:rPr lang="en-US" altLang="en-US"/>
              <a:t>Insert content here</a:t>
            </a:r>
            <a:endParaRPr lang="en-GB" altLang="en-US"/>
          </a:p>
        </p:txBody>
      </p:sp>
    </p:spTree>
    <p:extLst>
      <p:ext uri="{BB962C8B-B14F-4D97-AF65-F5344CB8AC3E}">
        <p14:creationId xmlns:p14="http://schemas.microsoft.com/office/powerpoint/2010/main" val="2546904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56323" name="Rectangle 2"/>
          <p:cNvSpPr>
            <a:spLocks noGrp="1" noChangeArrowheads="1"/>
          </p:cNvSpPr>
          <p:nvPr>
            <p:ph type="subTitle" idx="1" hasCustomPrompt="1"/>
          </p:nvPr>
        </p:nvSpPr>
        <p:spPr>
          <a:xfrm>
            <a:off x="128507"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197" y="3351588"/>
            <a:ext cx="11811702" cy="707886"/>
          </a:xfrm>
          <a:prstGeom prst="rect">
            <a:avLst/>
          </a:prstGeom>
        </p:spPr>
        <p:txBody>
          <a:bodyPr/>
          <a:lstStyle>
            <a:lvl1pPr>
              <a:defRPr sz="3989">
                <a:solidFill>
                  <a:srgbClr val="FEFFFF"/>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Box 58"/>
          <p:cNvSpPr txBox="1">
            <a:spLocks noChangeArrowheads="1"/>
          </p:cNvSpPr>
          <p:nvPr userDrawn="1"/>
        </p:nvSpPr>
        <p:spPr bwMode="auto">
          <a:xfrm>
            <a:off x="228096"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Releasable to the Public</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40" name="Picture 5">
            <a:extLst>
              <a:ext uri="{FF2B5EF4-FFF2-40B4-BE49-F238E27FC236}">
                <a16:creationId xmlns:a16="http://schemas.microsoft.com/office/drawing/2014/main" id="{3DFCA419-798B-4A85-9CB9-0CC110EDC3C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41" name="Group 40">
            <a:extLst>
              <a:ext uri="{FF2B5EF4-FFF2-40B4-BE49-F238E27FC236}">
                <a16:creationId xmlns:a16="http://schemas.microsoft.com/office/drawing/2014/main" id="{A02E4591-2582-468B-8F9A-680319DA6FB2}"/>
              </a:ext>
            </a:extLst>
          </p:cNvPr>
          <p:cNvGrpSpPr/>
          <p:nvPr userDrawn="1"/>
        </p:nvGrpSpPr>
        <p:grpSpPr>
          <a:xfrm>
            <a:off x="226070" y="6569736"/>
            <a:ext cx="9602488" cy="144114"/>
            <a:chOff x="1076500" y="4469696"/>
            <a:chExt cx="9628745" cy="144114"/>
          </a:xfrm>
        </p:grpSpPr>
        <p:pic>
          <p:nvPicPr>
            <p:cNvPr id="42" name="Picture 41" descr="de.png">
              <a:extLst>
                <a:ext uri="{FF2B5EF4-FFF2-40B4-BE49-F238E27FC236}">
                  <a16:creationId xmlns:a16="http://schemas.microsoft.com/office/drawing/2014/main" id="{7DC58C49-3575-486E-90F5-9F2F306A9DB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DD004756-12A2-41A6-A4C5-106F50165A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A8D6F35-D146-4EDC-ACB6-82A132C033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0DF16C3C-575C-44C8-916B-279E830B595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F6801E9B-093D-4C80-94B3-C757F812FA6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DF99FD8-7288-4BB8-8F16-8A9EB31CCE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5B75AA71-9913-47C3-AEEA-3E5CFBE9D5B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BC44321-DBFC-45F4-8F2C-AA6952DC8B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529C9C64-B3CD-493B-A1D9-FC35F04257F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A4B5D0D1-E829-4762-BAB4-27C4EF2510C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EA470E7D-63C4-48A6-BB30-EF011D6C69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D9238431-5EAF-4D71-81B5-13D93F6F18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567FA962-E7AF-4AE4-8947-334731E1010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06CAC532-5DC4-4F41-91AA-3444B14D323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7E76EDF7-C622-4536-A749-478A1AD07B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78FFC3D5-A6C4-458A-A427-04869FDD411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C33134B3-1F48-4819-BEDB-FEB7CE4E37C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71A3351-2BFB-48BB-8087-877BBAFC4D9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F2E62761-695F-4F41-B834-DEDD5AFB1B2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FA234262-081A-485D-B0E0-8F70F2DD779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35366FEC-EF00-4CF2-BA52-6118E59D749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FE57057E-F402-4A68-A444-88221C6FDE8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A1AD3BBC-F6DD-41F4-933D-DE22C068A56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4AF4BE7A-C623-4257-816D-24A1E0000AB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68281F4E-6D6E-4BD6-80C5-8138868C8838}"/>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8D12AE6E-6B5C-4D93-9390-A96C7FECE29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8449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1500" fill="hold"/>
                                        <p:tgtEl>
                                          <p:spTgt spid="41"/>
                                        </p:tgtEl>
                                        <p:attrNameLst>
                                          <p:attrName>ppt_x</p:attrName>
                                        </p:attrNameLst>
                                      </p:cBhvr>
                                      <p:tavLst>
                                        <p:tav tm="0">
                                          <p:val>
                                            <p:strVal val="0-#ppt_w/2"/>
                                          </p:val>
                                        </p:tav>
                                        <p:tav tm="100000">
                                          <p:val>
                                            <p:strVal val="#ppt_x"/>
                                          </p:val>
                                        </p:tav>
                                      </p:tavLst>
                                    </p:anim>
                                    <p:anim calcmode="lin" valueType="num">
                                      <p:cBhvr additive="base">
                                        <p:cTn id="29" dur="1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8473C0F-96FF-442B-AD1A-D164754D04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64" name="Straight Connector 63">
            <a:extLst>
              <a:ext uri="{FF2B5EF4-FFF2-40B4-BE49-F238E27FC236}">
                <a16:creationId xmlns:a16="http://schemas.microsoft.com/office/drawing/2014/main" id="{7169177D-0A1A-473D-A441-30308DA5D342}"/>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2" name="Picture 5">
            <a:extLst>
              <a:ext uri="{FF2B5EF4-FFF2-40B4-BE49-F238E27FC236}">
                <a16:creationId xmlns:a16="http://schemas.microsoft.com/office/drawing/2014/main" id="{A1C08A2A-43B0-4D03-AF1E-0D004DAB9E1F}"/>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D778036D-1AB2-473A-8D95-1660F91B5628}"/>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CF0E82D9-770E-41A8-9C14-D41134A7F5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9E3AC531-E1F7-4ABC-BE4C-1A67233605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A5909B55-59B6-49AF-9D76-55CC0B182B6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17FBAC88-4D25-4593-AF97-B3D7813B0E4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92E1BE87-5E52-4A11-BF8C-262F6FEC0B1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779F545-4574-46E7-AF3B-054A62213A2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6B07810B-1526-42E7-B0DA-D9CECC0008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02A6BF51-961A-4367-89FD-C8878D1A88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3A2B207-D92A-4E0F-B691-5507BB5BA0D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BEF7144D-9075-4485-A003-3D8418A59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72E77619-17B8-4914-AB16-7006E232D9C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40EFCF8-FCD6-4E4D-A6CE-172F2A1B53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61477762-01BB-4718-A8EC-3B622EBF0B7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A60963CD-0C9A-42AE-82FB-44522D4D59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FD21C542-5463-4D34-88D0-A2DCDF277FC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3AC8E37-118C-415B-B107-362F6EBBFE7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E281167-C669-484F-9F4A-815C72828B6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2067AC89-F4B2-4F5E-8063-2141B152E0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4E5B09D-D5D9-4AB5-901E-4649B6653F4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E4D33497-B8F2-48FC-B915-8099FD41A3D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53ED1BE7-61CC-4B57-8439-BE9A3E0095F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41A1E0B2-B7BF-46A8-8D0B-4DAED0445DD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9449C30-6339-4480-A6FD-AE1210207CD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E9103411-82B5-429D-A138-368C6387F0B2}"/>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11763B0F-2608-48D4-8975-9B02C179FBA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572D2D71-951E-47A7-B196-2880376A0B61}"/>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797624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F7EBEFD-575C-41B1-A67E-5CFB4555D1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1B07C0CE-868D-441F-9172-855E6BBC9937}"/>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9BD8BD-E627-4DB4-995D-EF9C10CE7A3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A082AF12-8B0D-46A0-A0F7-B4CDDC2964B6}"/>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1D2117E9-FF7B-437C-B55A-9ACD4E6493AA}"/>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E7183608-A0E3-4308-9DF0-63EA535615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1A3A815D-5C01-454E-9230-6CD1FB256C3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6FD08A31-46EA-4B89-B797-F6A823F289F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F4028D70-01EB-4F0C-9244-4B35C80ADCA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AFB56429-E1E9-48C5-9131-8F0DE94EA4A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9BDD8DBF-45D8-4024-A83A-90C5E373B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106B3619-EC03-4A14-BACC-8D29F5515C7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4FA6510E-927A-414B-9825-0BBAEDAF9F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6F64FF61-ABB5-4809-8D30-AAB4D32A037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24DE6E34-CF07-461B-A414-F1D15596A4F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47CDA26E-3747-4EE8-B78A-4103D8973C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F635D3A-3193-41A0-BA3E-145791AFD37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7C67E63F-5AD1-48FF-B992-8AA48CC7B5B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17662FE8-2C23-432D-9262-89ABC7EF567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128E3FF-975A-4F31-B93A-545D3ABA3CE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8139D878-42F1-42FD-8A6A-068E3691B3D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952E5E69-9751-4457-A587-6D074143614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1E131E33-B1D3-4D39-85B7-26301061B39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FB89736D-027E-4CA4-A48E-076AEF1411F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0EE607BB-FD2C-4A6B-83CD-2090146496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5E035390-DBCB-4A52-8452-E129533D278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44765623-5CD6-4801-81C5-086723AB0E0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6D7A45F2-6242-468A-8803-51B60161B85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1CE47054-2792-4CF1-A4D2-E0841B8AF28E}"/>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F5DA98E-8B11-48B5-A72C-9B5F0F54F00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CB2264C6-B893-4493-A0BD-D334553DC90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136884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A5977A4-BB16-49BB-AB1A-4481F0EDCE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01D0BD0C-90FA-4A65-A211-20F51E262112}"/>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218FD4-D33E-4CCA-83D9-138CB8B5B44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D090B4E4-9F3E-4CA2-B242-40F8E5033645}"/>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16D29D6C-CDD8-474A-8833-B6E41FF26E55}"/>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C55895DC-530E-44F2-A6BB-2BF1E382B43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DE0709FC-EF1D-4AF5-9ABE-5643AD4506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B6CD4D6A-E298-4287-81F8-34C5AC0D09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5CE4E3-5533-4CA7-B34C-82FF481C01A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555E5B1A-9E81-4097-B040-5447349CE49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6E6624E1-C282-45A1-9267-FEA850241FC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BFF449DA-16CD-4266-880A-446F6D4A409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CBCB9702-503C-4FA5-94CC-F24292FF19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3EE986A1-B7BC-4740-9B49-3D5B72079A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41960D9-D848-40C6-B107-BF58B8B7CE0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9E98FC5A-09EE-4507-862C-C19DE16DD9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BA9BBFC4-758D-45C1-BFF7-14B2AD4AF9E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A9E1F69E-4222-4916-AC95-866B424F85C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B00AE227-A5A8-4D67-8523-8427ABEA8A0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E789CD1E-CE58-4406-9404-8736108CB39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189B5CCC-72BF-4B72-960D-428C41A9730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D841807B-A425-441A-ABB3-38A5A645A09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3BF6365C-65EE-4237-B718-52D2CAE317D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CD8DA9E-F481-4EED-8D9A-E868EB06FBB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EF33F5B0-441A-4506-BD53-340D542BA4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E300C4FB-59CE-4D9B-BC2F-446424157E8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9BC4E0-DD1A-4029-9048-69C2BCA5016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B34D39AF-83BC-462B-8456-4628178707F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561369F9-31D9-4F1D-9207-01F1A2DBC991}"/>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0531D87C-3C8E-4129-BE71-3CC94CC111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6BD868E3-428E-4F29-94B2-A883EDB1D77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34667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315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3739158341"/>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44C25CBC-BE3D-46D1-BD43-1C74BF3C2783}"/>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95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238956742"/>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CE83576-B81F-4D84-AFEF-710D604A14CD}"/>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08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6847933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089757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FB44DB30-7F29-4F51-82E6-3F45F638C91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3094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78F9C73A-7B63-46A0-AF65-FB008D7B243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698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661D34A1-A85F-4AB9-A14F-720A9143490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947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Box 34">
            <a:extLst>
              <a:ext uri="{FF2B5EF4-FFF2-40B4-BE49-F238E27FC236}">
                <a16:creationId xmlns:a16="http://schemas.microsoft.com/office/drawing/2014/main" id="{E95074FC-90B8-4B56-BD4B-F0811B2E0956}"/>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‹N°›</a:t>
            </a:fld>
            <a:endParaRPr lang="en-GB" sz="798" noProof="1">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0E1F460-950B-425E-B5D1-80B3597D930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27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788B9D84-E353-4864-96E7-23BBF52A7D38}"/>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948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D0E94D7-200B-499D-8560-F14FD5A2D412}"/>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3624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A0283FBC-1301-40DC-A42B-EBA4F27E6D33}"/>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06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8845158A-2A8D-437F-903C-C03187D0BC74}"/>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480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1" y="0"/>
            <a:ext cx="12191999"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chemeClr val="bg1"/>
                </a:solidFill>
                <a:latin typeface="Arial" charset="0"/>
                <a:ea typeface="Arial" charset="0"/>
                <a:cs typeface="Arial" charset="0"/>
              </a:rPr>
              <a:t>Produced by</a:t>
            </a:r>
            <a:endParaRPr lang="en-US" sz="794">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Tree>
    <p:extLst>
      <p:ext uri="{BB962C8B-B14F-4D97-AF65-F5344CB8AC3E}">
        <p14:creationId xmlns:p14="http://schemas.microsoft.com/office/powerpoint/2010/main" val="73142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9FE3F1-DD0C-D1D2-E6C7-5C36AEC5A6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Title Placeholder 2">
            <a:extLst>
              <a:ext uri="{FF2B5EF4-FFF2-40B4-BE49-F238E27FC236}">
                <a16:creationId xmlns:a16="http://schemas.microsoft.com/office/drawing/2014/main" id="{840F4CB8-8BAA-5A46-8C5F-AE3F1B5A1546}"/>
              </a:ext>
            </a:extLst>
          </p:cNvPr>
          <p:cNvSpPr>
            <a:spLocks noGrp="1"/>
          </p:cNvSpPr>
          <p:nvPr>
            <p:ph type="title" hasCustomPrompt="1"/>
          </p:nvPr>
        </p:nvSpPr>
        <p:spPr>
          <a:xfrm>
            <a:off x="936512" y="3029627"/>
            <a:ext cx="10108850" cy="563779"/>
          </a:xfrm>
          <a:prstGeom prst="rect">
            <a:avLst/>
          </a:prstGeom>
        </p:spPr>
        <p:txBody>
          <a:bodyPr vert="horz" lIns="0" tIns="45720" rIns="0" bIns="45720" rtlCol="0" anchor="ctr" anchorCtr="0">
            <a:normAutofit/>
          </a:bodyPr>
          <a:lstStyle>
            <a:lvl1pPr algn="ctr">
              <a:defRPr/>
            </a:lvl1pPr>
          </a:lstStyle>
          <a:p>
            <a:r>
              <a:rPr lang="en-US"/>
              <a:t>THANK YOU</a:t>
            </a:r>
            <a:br>
              <a:rPr lang="en-US"/>
            </a:br>
            <a:r>
              <a:rPr lang="en-US"/>
              <a:t>FOR YOUR ATTENTION</a:t>
            </a: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116" name="TextBox 11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50" name="Picture 37">
            <a:extLst>
              <a:ext uri="{FF2B5EF4-FFF2-40B4-BE49-F238E27FC236}">
                <a16:creationId xmlns:a16="http://schemas.microsoft.com/office/drawing/2014/main" id="{3FFE02F6-2059-5C43-81C7-074CFFE011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2" name="Picture 5">
            <a:extLst>
              <a:ext uri="{FF2B5EF4-FFF2-40B4-BE49-F238E27FC236}">
                <a16:creationId xmlns:a16="http://schemas.microsoft.com/office/drawing/2014/main" id="{4C1A1BFA-1D13-A021-F9AB-9F68B45F90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3" name="Straight Connector 64">
            <a:extLst>
              <a:ext uri="{FF2B5EF4-FFF2-40B4-BE49-F238E27FC236}">
                <a16:creationId xmlns:a16="http://schemas.microsoft.com/office/drawing/2014/main" id="{D2A71439-ECC6-95F0-0632-16E18E6C9186}"/>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3">
            <a:extLst>
              <a:ext uri="{FF2B5EF4-FFF2-40B4-BE49-F238E27FC236}">
                <a16:creationId xmlns:a16="http://schemas.microsoft.com/office/drawing/2014/main" id="{90FCFB33-D303-A8F8-4AB2-4B7BFDAA26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8537888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89" b="0" i="0">
                <a:solidFill>
                  <a:srgbClr val="FDFFF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93" b="0" i="0" u="heavy">
                <a:solidFill>
                  <a:srgbClr val="FDFFF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5159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image" Target="../media/image5.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3.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emf"/><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8.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7.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5.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4.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7.png"/><Relationship Id="rId5" Type="http://schemas.openxmlformats.org/officeDocument/2006/relationships/slideLayout" Target="../slideLayouts/slideLayout46.xml"/><Relationship Id="rId10" Type="http://schemas.openxmlformats.org/officeDocument/2006/relationships/image" Target="../media/image2.png"/><Relationship Id="rId4" Type="http://schemas.openxmlformats.org/officeDocument/2006/relationships/slideLayout" Target="../slideLayouts/slideLayout45.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5.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image" Target="../media/image5.emf"/><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image" Target="../media/image1.jpeg"/><Relationship Id="rId20" Type="http://schemas.openxmlformats.org/officeDocument/2006/relationships/image" Target="../media/image5.emf"/><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19" Type="http://schemas.openxmlformats.org/officeDocument/2006/relationships/image" Target="../media/image4.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17.png"/><Relationship Id="rId34" Type="http://schemas.openxmlformats.org/officeDocument/2006/relationships/image" Target="../media/image43.png"/><Relationship Id="rId42" Type="http://schemas.openxmlformats.org/officeDocument/2006/relationships/image" Target="../media/image51.png"/><Relationship Id="rId47" Type="http://schemas.openxmlformats.org/officeDocument/2006/relationships/image" Target="../media/image56.png"/><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image" Target="../media/image38.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4.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slideLayout" Target="../slideLayouts/slideLayout82.xml"/><Relationship Id="rId19" Type="http://schemas.openxmlformats.org/officeDocument/2006/relationships/theme" Target="../theme/theme7.xml"/><Relationship Id="rId31" Type="http://schemas.openxmlformats.org/officeDocument/2006/relationships/image" Target="../media/image40.png"/><Relationship Id="rId44" Type="http://schemas.openxmlformats.org/officeDocument/2006/relationships/image" Target="../media/image53.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18.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png"/><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5.emf"/><Relationship Id="rId20" Type="http://schemas.openxmlformats.org/officeDocument/2006/relationships/image" Target="../media/image16.jpeg"/><Relationship Id="rId41" Type="http://schemas.openxmlformats.org/officeDocument/2006/relationships/image" Target="../media/image5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150B13E-1069-2682-6086-84E3FCACE7C2}"/>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28" name="Picture 35" descr="PPT_Header02" hidden="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GB" altLang="en-US"/>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p:ph type="title"/>
          </p:nvPr>
        </p:nvSpPr>
        <p:spPr>
          <a:xfrm>
            <a:off x="216425" y="236216"/>
            <a:ext cx="10108850" cy="563779"/>
          </a:xfrm>
          <a:prstGeom prst="rect">
            <a:avLst/>
          </a:prstGeom>
        </p:spPr>
        <p:txBody>
          <a:bodyPr vert="horz" lIns="0" tIns="45720" rIns="0" bIns="45720" rtlCol="0" anchor="ctr" anchorCtr="0">
            <a:normAutofit/>
          </a:bodyPr>
          <a:lstStyle/>
          <a:p>
            <a:r>
              <a:rPr lang="it-IT"/>
              <a:t>Fare clic per modificare lo stile del titolo dello schema</a:t>
            </a:r>
          </a:p>
        </p:txBody>
      </p:sp>
      <p:sp>
        <p:nvSpPr>
          <p:cNvPr id="38" name="TextBox 115">
            <a:extLst>
              <a:ext uri="{FF2B5EF4-FFF2-40B4-BE49-F238E27FC236}">
                <a16:creationId xmlns:a16="http://schemas.microsoft.com/office/drawing/2014/main" id="{F9E1C1DD-8FAB-3C44-829D-CCC49D93F7D1}"/>
              </a:ext>
            </a:extLst>
          </p:cNvPr>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2" name="Picture 37">
            <a:extLst>
              <a:ext uri="{FF2B5EF4-FFF2-40B4-BE49-F238E27FC236}">
                <a16:creationId xmlns:a16="http://schemas.microsoft.com/office/drawing/2014/main" id="{7553FF9B-0168-67DE-175B-079CA1A8C9F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7" name="Straight Connector 38">
            <a:extLst>
              <a:ext uri="{FF2B5EF4-FFF2-40B4-BE49-F238E27FC236}">
                <a16:creationId xmlns:a16="http://schemas.microsoft.com/office/drawing/2014/main" id="{095A1AC3-1742-ED96-E887-23559BE52BCB}"/>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4" name="Picture 13">
            <a:extLst>
              <a:ext uri="{FF2B5EF4-FFF2-40B4-BE49-F238E27FC236}">
                <a16:creationId xmlns:a16="http://schemas.microsoft.com/office/drawing/2014/main" id="{1F11A3A9-40C5-1403-DEEC-266DF3E36EB7}"/>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967313334"/>
      </p:ext>
    </p:extLst>
  </p:cSld>
  <p:clrMap bg1="lt1" tx1="dk1" bg2="lt2" tx2="dk2" accent1="accent1" accent2="accent2" accent3="accent3" accent4="accent4" accent5="accent5" accent6="accent6" hlink="hlink" folHlink="folHlink"/>
  <p:sldLayoutIdLst>
    <p:sldLayoutId id="2147487273" r:id="rId1"/>
    <p:sldLayoutId id="2147487275" r:id="rId2"/>
    <p:sldLayoutId id="2147487274" r:id="rId3"/>
    <p:sldLayoutId id="2147487277" r:id="rId4"/>
    <p:sldLayoutId id="2147487278" r:id="rId5"/>
    <p:sldLayoutId id="2147487276" r:id="rId6"/>
    <p:sldLayoutId id="2147487279" r:id="rId7"/>
    <p:sldLayoutId id="2147487280" r:id="rId8"/>
    <p:sldLayoutId id="2147487281" r:id="rId9"/>
    <p:sldLayoutId id="2147487282" r:id="rId10"/>
    <p:sldLayoutId id="2147487329" r:id="rId11"/>
  </p:sldLayoutIdLst>
  <p:hf sldNum="0" hdr="0" ftr="0"/>
  <p:txStyles>
    <p:title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150B13E-1069-2682-6086-84E3FCACE7C2}"/>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28" name="Picture 35" descr="PPT_Header02" hidden="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GB" altLang="en-US"/>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p:ph type="title"/>
          </p:nvPr>
        </p:nvSpPr>
        <p:spPr>
          <a:xfrm>
            <a:off x="216425" y="236216"/>
            <a:ext cx="10108850" cy="563779"/>
          </a:xfrm>
          <a:prstGeom prst="rect">
            <a:avLst/>
          </a:prstGeom>
        </p:spPr>
        <p:txBody>
          <a:bodyPr vert="horz" lIns="0" tIns="45720" rIns="0" bIns="45720" rtlCol="0" anchor="ctr" anchorCtr="0">
            <a:normAutofit/>
          </a:bodyPr>
          <a:lstStyle/>
          <a:p>
            <a:r>
              <a:rPr lang="it-IT"/>
              <a:t>Fare clic per modificare lo stile del titolo dello schema</a:t>
            </a:r>
          </a:p>
        </p:txBody>
      </p:sp>
      <p:sp>
        <p:nvSpPr>
          <p:cNvPr id="38" name="TextBox 115">
            <a:extLst>
              <a:ext uri="{FF2B5EF4-FFF2-40B4-BE49-F238E27FC236}">
                <a16:creationId xmlns:a16="http://schemas.microsoft.com/office/drawing/2014/main" id="{F9E1C1DD-8FAB-3C44-829D-CCC49D93F7D1}"/>
              </a:ext>
            </a:extLst>
          </p:cNvPr>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2" name="Picture 37">
            <a:extLst>
              <a:ext uri="{FF2B5EF4-FFF2-40B4-BE49-F238E27FC236}">
                <a16:creationId xmlns:a16="http://schemas.microsoft.com/office/drawing/2014/main" id="{7553FF9B-0168-67DE-175B-079CA1A8C9F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7" name="Straight Connector 38">
            <a:extLst>
              <a:ext uri="{FF2B5EF4-FFF2-40B4-BE49-F238E27FC236}">
                <a16:creationId xmlns:a16="http://schemas.microsoft.com/office/drawing/2014/main" id="{095A1AC3-1742-ED96-E887-23559BE52BCB}"/>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4" name="Picture 13">
            <a:extLst>
              <a:ext uri="{FF2B5EF4-FFF2-40B4-BE49-F238E27FC236}">
                <a16:creationId xmlns:a16="http://schemas.microsoft.com/office/drawing/2014/main" id="{1F11A3A9-40C5-1403-DEEC-266DF3E36EB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967313334"/>
      </p:ext>
    </p:extLst>
  </p:cSld>
  <p:clrMap bg1="lt1" tx1="dk1" bg2="lt2" tx2="dk2" accent1="accent1" accent2="accent2" accent3="accent3" accent4="accent4" accent5="accent5" accent6="accent6" hlink="hlink" folHlink="folHlink"/>
  <p:sldLayoutIdLst>
    <p:sldLayoutId id="2147487296" r:id="rId1"/>
    <p:sldLayoutId id="2147487297" r:id="rId2"/>
    <p:sldLayoutId id="2147487298" r:id="rId3"/>
    <p:sldLayoutId id="2147487299" r:id="rId4"/>
    <p:sldLayoutId id="2147487300" r:id="rId5"/>
    <p:sldLayoutId id="2147487301" r:id="rId6"/>
    <p:sldLayoutId id="2147487302" r:id="rId7"/>
    <p:sldLayoutId id="2147487303" r:id="rId8"/>
    <p:sldLayoutId id="2147487304" r:id="rId9"/>
    <p:sldLayoutId id="2147487305" r:id="rId10"/>
  </p:sldLayoutIdLst>
  <p:hf sldNum="0" hdr="0" dt="0"/>
  <p:txStyles>
    <p:title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‹N°›</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4"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5">
            <a:extLst>
              <a:ext uri="{28A0092B-C50C-407E-A947-70E740481C1C}">
                <a14:useLocalDpi xmlns:a14="http://schemas.microsoft.com/office/drawing/2010/main"/>
              </a:ext>
            </a:extLst>
          </a:blip>
          <a:stretch>
            <a:fillRect/>
          </a:stretch>
        </p:blipFill>
        <p:spPr>
          <a:xfrm>
            <a:off x="0" y="6452225"/>
            <a:ext cx="9929648" cy="405130"/>
          </a:xfrm>
          <a:prstGeom prst="rect">
            <a:avLst/>
          </a:prstGeom>
        </p:spPr>
      </p:pic>
    </p:spTree>
    <p:extLst>
      <p:ext uri="{BB962C8B-B14F-4D97-AF65-F5344CB8AC3E}">
        <p14:creationId xmlns:p14="http://schemas.microsoft.com/office/powerpoint/2010/main" val="573711125"/>
      </p:ext>
    </p:extLst>
  </p:cSld>
  <p:clrMap bg1="lt1" tx1="dk1" bg2="lt2" tx2="dk2" accent1="accent1" accent2="accent2" accent3="accent3" accent4="accent4" accent5="accent5" accent6="accent6" hlink="hlink" folHlink="folHlink"/>
  <p:sldLayoutIdLst>
    <p:sldLayoutId id="2147487309" r:id="rId1"/>
    <p:sldLayoutId id="2147487310" r:id="rId2"/>
    <p:sldLayoutId id="2147487311" r:id="rId3"/>
    <p:sldLayoutId id="2147487312" r:id="rId4"/>
    <p:sldLayoutId id="2147487313" r:id="rId5"/>
    <p:sldLayoutId id="2147487314" r:id="rId6"/>
    <p:sldLayoutId id="2147487315" r:id="rId7"/>
    <p:sldLayoutId id="2147487316" r:id="rId8"/>
    <p:sldLayoutId id="2147487317" r:id="rId9"/>
    <p:sldLayoutId id="2147487318" r:id="rId10"/>
    <p:sldLayoutId id="2147487319" r:id="rId11"/>
    <p:sldLayoutId id="2147487320" r:id="rId12"/>
    <p:sldLayoutId id="2147487321" r:id="rId13"/>
    <p:sldLayoutId id="2147487322" r:id="rId14"/>
    <p:sldLayoutId id="2147487323" r:id="rId15"/>
    <p:sldLayoutId id="2147487324" r:id="rId16"/>
    <p:sldLayoutId id="2147487325" r:id="rId17"/>
    <p:sldLayoutId id="2147487326" r:id="rId18"/>
    <p:sldLayoutId id="2147487339" r:id="rId19"/>
    <p:sldLayoutId id="2147487366" r:id="rId20"/>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150B13E-1069-2682-6086-84E3FCACE7C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35" descr="PPT_Header02"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1097914"/>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GB" altLang="en-US"/>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800" b="0" i="0" noProof="0">
              <a:solidFill>
                <a:schemeClr val="accent5">
                  <a:lumMod val="40000"/>
                  <a:lumOff val="60000"/>
                </a:schemeClr>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331489" y="-156451"/>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p:ph type="title"/>
          </p:nvPr>
        </p:nvSpPr>
        <p:spPr>
          <a:xfrm>
            <a:off x="216425" y="236216"/>
            <a:ext cx="10108850" cy="563779"/>
          </a:xfrm>
          <a:prstGeom prst="rect">
            <a:avLst/>
          </a:prstGeom>
        </p:spPr>
        <p:txBody>
          <a:bodyPr vert="horz" lIns="0" tIns="45720" rIns="0" bIns="45720" rtlCol="0" anchor="ctr" anchorCtr="0">
            <a:normAutofit/>
          </a:bodyPr>
          <a:lstStyle/>
          <a:p>
            <a:r>
              <a:rPr lang="it-IT"/>
              <a:t>Fare clic per modificare lo stile del titolo dello schema</a:t>
            </a:r>
          </a:p>
        </p:txBody>
      </p:sp>
      <p:sp>
        <p:nvSpPr>
          <p:cNvPr id="38" name="TextBox 115">
            <a:extLst>
              <a:ext uri="{FF2B5EF4-FFF2-40B4-BE49-F238E27FC236}">
                <a16:creationId xmlns:a16="http://schemas.microsoft.com/office/drawing/2014/main" id="{F9E1C1DD-8FAB-3C44-829D-CCC49D93F7D1}"/>
              </a:ext>
            </a:extLst>
          </p:cNvPr>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pic>
        <p:nvPicPr>
          <p:cNvPr id="2" name="Picture 37">
            <a:extLst>
              <a:ext uri="{FF2B5EF4-FFF2-40B4-BE49-F238E27FC236}">
                <a16:creationId xmlns:a16="http://schemas.microsoft.com/office/drawing/2014/main" id="{7553FF9B-0168-67DE-175B-079CA1A8C9F0}"/>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7" name="Straight Connector 38">
            <a:extLst>
              <a:ext uri="{FF2B5EF4-FFF2-40B4-BE49-F238E27FC236}">
                <a16:creationId xmlns:a16="http://schemas.microsoft.com/office/drawing/2014/main" id="{095A1AC3-1742-ED96-E887-23559BE52BCB}"/>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4" name="Picture 13">
            <a:extLst>
              <a:ext uri="{FF2B5EF4-FFF2-40B4-BE49-F238E27FC236}">
                <a16:creationId xmlns:a16="http://schemas.microsoft.com/office/drawing/2014/main" id="{1F11A3A9-40C5-1403-DEEC-266DF3E36EB7}"/>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569660757"/>
      </p:ext>
    </p:extLst>
  </p:cSld>
  <p:clrMap bg1="lt1" tx1="dk1" bg2="lt2" tx2="dk2" accent1="accent1" accent2="accent2" accent3="accent3" accent4="accent4" accent5="accent5" accent6="accent6" hlink="hlink" folHlink="folHlink"/>
  <p:sldLayoutIdLst>
    <p:sldLayoutId id="2147487331" r:id="rId1"/>
    <p:sldLayoutId id="2147487332" r:id="rId2"/>
    <p:sldLayoutId id="2147487333" r:id="rId3"/>
    <p:sldLayoutId id="2147487334" r:id="rId4"/>
    <p:sldLayoutId id="2147487335" r:id="rId5"/>
    <p:sldLayoutId id="2147487336" r:id="rId6"/>
    <p:sldLayoutId id="2147487337" r:id="rId7"/>
  </p:sldLayoutIdLst>
  <p:hf sldNum="0" hdr="0" dt="0"/>
  <p:txStyles>
    <p:title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‹N°›</a:t>
            </a:fld>
            <a:endParaRPr lang="en-GB" sz="798"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US"/>
              <a:t>CLICK TO EDIT MASTER TITLE STYLE</a:t>
            </a:r>
            <a:endParaRPr lang="it-IT"/>
          </a:p>
        </p:txBody>
      </p:sp>
      <p:sp>
        <p:nvSpPr>
          <p:cNvPr id="63" name="Text Box 58">
            <a:extLst>
              <a:ext uri="{FF2B5EF4-FFF2-40B4-BE49-F238E27FC236}">
                <a16:creationId xmlns:a16="http://schemas.microsoft.com/office/drawing/2014/main" id="{1020767E-23B8-4576-8F42-963B584133E3}"/>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pic>
        <p:nvPicPr>
          <p:cNvPr id="2" name="Picture 1">
            <a:extLst>
              <a:ext uri="{FF2B5EF4-FFF2-40B4-BE49-F238E27FC236}">
                <a16:creationId xmlns:a16="http://schemas.microsoft.com/office/drawing/2014/main" id="{2582C37C-C888-D856-76BE-9C89F08CC50C}"/>
              </a:ext>
            </a:extLst>
          </p:cNvPr>
          <p:cNvPicPr/>
          <p:nvPr userDrawn="1"/>
        </p:nvPicPr>
        <p:blipFill>
          <a:blip r:embed="rId1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3612548890"/>
      </p:ext>
    </p:extLst>
  </p:cSld>
  <p:clrMap bg1="lt1" tx1="dk1" bg2="lt2" tx2="dk2" accent1="accent1" accent2="accent2" accent3="accent3" accent4="accent4" accent5="accent5" accent6="accent6" hlink="hlink" folHlink="folHlink"/>
  <p:sldLayoutIdLst>
    <p:sldLayoutId id="2147487341" r:id="rId1"/>
    <p:sldLayoutId id="2147487342" r:id="rId2"/>
    <p:sldLayoutId id="2147487343" r:id="rId3"/>
    <p:sldLayoutId id="2147487344" r:id="rId4"/>
    <p:sldLayoutId id="2147487345" r:id="rId5"/>
    <p:sldLayoutId id="2147487346" r:id="rId6"/>
    <p:sldLayoutId id="2147487347" r:id="rId7"/>
    <p:sldLayoutId id="2147487348" r:id="rId8"/>
    <p:sldLayoutId id="2147487349" r:id="rId9"/>
    <p:sldLayoutId id="2147487350" r:id="rId1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0-#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150B13E-1069-2682-6086-84E3FCACE7C2}"/>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28" name="Picture 35" descr="PPT_Header02" hidden="1"/>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1097916"/>
            <a:ext cx="11763662" cy="53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GB" altLang="en-US"/>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accent5">
                    <a:lumMod val="40000"/>
                    <a:lumOff val="60000"/>
                  </a:schemeClr>
                </a:solidFill>
                <a:latin typeface="Arial" charset="0"/>
                <a:ea typeface="Arial" charset="0"/>
                <a:cs typeface="Arial" charset="0"/>
              </a:rPr>
              <a:pPr lvl="2" algn="r">
                <a:spcBef>
                  <a:spcPct val="50000"/>
                </a:spcBef>
              </a:pPr>
              <a:t>‹N°›</a:t>
            </a:fld>
            <a:endParaRPr lang="en-GB" sz="798" b="0" i="0" noProof="0">
              <a:solidFill>
                <a:schemeClr val="accent5">
                  <a:lumMod val="40000"/>
                  <a:lumOff val="60000"/>
                </a:schemeClr>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331489" y="-156451"/>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p:ph type="title"/>
          </p:nvPr>
        </p:nvSpPr>
        <p:spPr>
          <a:xfrm>
            <a:off x="216425" y="236218"/>
            <a:ext cx="10108850" cy="563779"/>
          </a:xfrm>
          <a:prstGeom prst="rect">
            <a:avLst/>
          </a:prstGeom>
        </p:spPr>
        <p:txBody>
          <a:bodyPr vert="horz" lIns="0" tIns="45720" rIns="0" bIns="45720" rtlCol="0" anchor="ctr" anchorCtr="0">
            <a:normAutofit/>
          </a:bodyPr>
          <a:lstStyle/>
          <a:p>
            <a:r>
              <a:rPr lang="it-IT"/>
              <a:t>Fare clic per modificare lo stile del titolo dello schema</a:t>
            </a:r>
          </a:p>
        </p:txBody>
      </p:sp>
      <p:sp>
        <p:nvSpPr>
          <p:cNvPr id="38" name="TextBox 115">
            <a:extLst>
              <a:ext uri="{FF2B5EF4-FFF2-40B4-BE49-F238E27FC236}">
                <a16:creationId xmlns:a16="http://schemas.microsoft.com/office/drawing/2014/main" id="{F9E1C1DD-8FAB-3C44-829D-CCC49D93F7D1}"/>
              </a:ext>
            </a:extLst>
          </p:cNvPr>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pic>
        <p:nvPicPr>
          <p:cNvPr id="2" name="Picture 37">
            <a:extLst>
              <a:ext uri="{FF2B5EF4-FFF2-40B4-BE49-F238E27FC236}">
                <a16:creationId xmlns:a16="http://schemas.microsoft.com/office/drawing/2014/main" id="{7553FF9B-0168-67DE-175B-079CA1A8C9F0}"/>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cxnSp>
        <p:nvCxnSpPr>
          <p:cNvPr id="7" name="Straight Connector 38">
            <a:extLst>
              <a:ext uri="{FF2B5EF4-FFF2-40B4-BE49-F238E27FC236}">
                <a16:creationId xmlns:a16="http://schemas.microsoft.com/office/drawing/2014/main" id="{095A1AC3-1742-ED96-E887-23559BE52BCB}"/>
              </a:ext>
            </a:extLst>
          </p:cNvPr>
          <p:cNvCxnSpPr>
            <a:cxnSpLocks/>
          </p:cNvCxnSpPr>
          <p:nvPr userDrawn="1"/>
        </p:nvCxnSpPr>
        <p:spPr>
          <a:xfrm>
            <a:off x="221436"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4" name="Picture 13">
            <a:extLst>
              <a:ext uri="{FF2B5EF4-FFF2-40B4-BE49-F238E27FC236}">
                <a16:creationId xmlns:a16="http://schemas.microsoft.com/office/drawing/2014/main" id="{1F11A3A9-40C5-1403-DEEC-266DF3E36EB7}"/>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15057350"/>
      </p:ext>
    </p:extLst>
  </p:cSld>
  <p:clrMap bg1="lt1" tx1="dk1" bg2="lt2" tx2="dk2" accent1="accent1" accent2="accent2" accent3="accent3" accent4="accent4" accent5="accent5" accent6="accent6" hlink="hlink" folHlink="folHlink"/>
  <p:sldLayoutIdLst>
    <p:sldLayoutId id="2147487352" r:id="rId1"/>
    <p:sldLayoutId id="2147487353" r:id="rId2"/>
    <p:sldLayoutId id="2147487354" r:id="rId3"/>
    <p:sldLayoutId id="2147487355" r:id="rId4"/>
    <p:sldLayoutId id="2147487356" r:id="rId5"/>
    <p:sldLayoutId id="2147487357" r:id="rId6"/>
    <p:sldLayoutId id="2147487358" r:id="rId7"/>
    <p:sldLayoutId id="2147487359" r:id="rId8"/>
    <p:sldLayoutId id="2147487360" r:id="rId9"/>
    <p:sldLayoutId id="2147487361" r:id="rId10"/>
    <p:sldLayoutId id="2147487362" r:id="rId11"/>
    <p:sldLayoutId id="2147487363" r:id="rId12"/>
    <p:sldLayoutId id="2147487364" r:id="rId13"/>
    <p:sldLayoutId id="2147487365" r:id="rId14"/>
  </p:sldLayoutIdLst>
  <p:hf sldNum="0" hdr="0" dt="0"/>
  <p:txStyles>
    <p:titleStyle>
      <a:lvl1pPr algn="l" rtl="0" eaLnBrk="1" fontAlgn="base" hangingPunct="1">
        <a:spcBef>
          <a:spcPct val="0"/>
        </a:spcBef>
        <a:spcAft>
          <a:spcPct val="0"/>
        </a:spcAft>
        <a:defRPr sz="2992"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1" fontAlgn="base" hangingPunct="1">
        <a:lnSpc>
          <a:spcPct val="119000"/>
        </a:lnSpc>
        <a:spcBef>
          <a:spcPct val="20000"/>
        </a:spcBef>
        <a:spcAft>
          <a:spcPct val="0"/>
        </a:spcAft>
        <a:buClr>
          <a:schemeClr val="accent1"/>
        </a:buClr>
        <a:buFont typeface="Verdana" charset="0"/>
        <a:defRPr sz="1596">
          <a:solidFill>
            <a:schemeClr val="tx1"/>
          </a:solidFill>
          <a:latin typeface="Arial" charset="0"/>
          <a:ea typeface="MS PGothic" pitchFamily="34" charset="-128"/>
          <a:cs typeface="Arial" charset="0"/>
        </a:defRPr>
      </a:lvl1pPr>
      <a:lvl2pPr marL="805856" indent="-349891" algn="l" rtl="0" eaLnBrk="1" fontAlgn="base" hangingPunct="1">
        <a:lnSpc>
          <a:spcPct val="119000"/>
        </a:lnSpc>
        <a:spcBef>
          <a:spcPct val="20000"/>
        </a:spcBef>
        <a:spcAft>
          <a:spcPct val="0"/>
        </a:spcAft>
        <a:buClr>
          <a:schemeClr val="accent1"/>
        </a:buClr>
        <a:buFont typeface="+mj-lt" charset="0"/>
        <a:defRPr sz="1596">
          <a:solidFill>
            <a:schemeClr val="tx1"/>
          </a:solidFill>
          <a:latin typeface="Arial" charset="0"/>
          <a:ea typeface="MS PGothic" pitchFamily="34" charset="-128"/>
          <a:cs typeface="Arial" charset="0"/>
        </a:defRPr>
      </a:lvl2pPr>
      <a:lvl3pPr marL="1402727" indent="-490796" algn="l" rtl="0" eaLnBrk="1" fontAlgn="base" hangingPunct="1">
        <a:lnSpc>
          <a:spcPct val="119000"/>
        </a:lnSpc>
        <a:spcBef>
          <a:spcPct val="20000"/>
        </a:spcBef>
        <a:spcAft>
          <a:spcPct val="0"/>
        </a:spcAft>
        <a:buClr>
          <a:schemeClr val="accent1"/>
        </a:buClr>
        <a:buFont typeface="+mj-lt" charset="0"/>
        <a:defRPr sz="1596">
          <a:solidFill>
            <a:schemeClr val="tx1"/>
          </a:solidFill>
          <a:latin typeface="Arial" charset="0"/>
          <a:ea typeface="MS PGothic" pitchFamily="34" charset="-128"/>
          <a:cs typeface="Arial" charset="0"/>
        </a:defRPr>
      </a:lvl3pPr>
      <a:lvl4pPr marL="1999599" indent="-631703" algn="l" rtl="0" eaLnBrk="1" fontAlgn="base" hangingPunct="1">
        <a:lnSpc>
          <a:spcPct val="119000"/>
        </a:lnSpc>
        <a:spcBef>
          <a:spcPct val="20000"/>
        </a:spcBef>
        <a:spcAft>
          <a:spcPct val="0"/>
        </a:spcAft>
        <a:buClr>
          <a:schemeClr val="accent1"/>
        </a:buClr>
        <a:buFont typeface="+mj-lt" charset="0"/>
        <a:defRPr sz="1596">
          <a:solidFill>
            <a:schemeClr val="tx1"/>
          </a:solidFill>
          <a:latin typeface="Arial" charset="0"/>
          <a:ea typeface="MS PGothic" pitchFamily="34" charset="-128"/>
          <a:cs typeface="Arial" charset="0"/>
        </a:defRPr>
      </a:lvl4pPr>
      <a:lvl5pPr marL="2596471" indent="-772608" algn="l" rtl="0" eaLnBrk="1" fontAlgn="base" hangingPunct="1">
        <a:lnSpc>
          <a:spcPct val="119000"/>
        </a:lnSpc>
        <a:spcBef>
          <a:spcPct val="20000"/>
        </a:spcBef>
        <a:spcAft>
          <a:spcPct val="0"/>
        </a:spcAft>
        <a:buClr>
          <a:schemeClr val="accent1"/>
        </a:buClr>
        <a:buFont typeface="+mj-lt" charset="0"/>
        <a:defRPr sz="1596">
          <a:solidFill>
            <a:schemeClr val="tx1"/>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‹N°›</a:t>
            </a:fld>
            <a:endParaRPr lang="en-GB" sz="798" noProof="1">
              <a:solidFill>
                <a:srgbClr val="8197A6"/>
              </a:solidFill>
              <a:latin typeface="Arial" panose="020B0604020202020204" pitchFamily="34" charset="0"/>
              <a:cs typeface="Arial" panose="020B0604020202020204" pitchFamily="34" charset="0"/>
            </a:endParaRPr>
          </a:p>
        </p:txBody>
      </p:sp>
      <p:pic>
        <p:nvPicPr>
          <p:cNvPr id="63" name="Picture 62">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64" name="Straight Connector 63">
            <a:extLst>
              <a:ext uri="{FF2B5EF4-FFF2-40B4-BE49-F238E27FC236}">
                <a16:creationId xmlns:a16="http://schemas.microsoft.com/office/drawing/2014/main" id="{FFC175A7-9FD4-4A17-AB83-163F19D77D5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FAAE4D0-8000-49FB-BBA1-5FEEBEED9E96}"/>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6" name="Group 65">
            <a:extLst>
              <a:ext uri="{FF2B5EF4-FFF2-40B4-BE49-F238E27FC236}">
                <a16:creationId xmlns:a16="http://schemas.microsoft.com/office/drawing/2014/main" id="{877E7B4D-0C1A-4DDB-B660-F2435F09875C}"/>
              </a:ext>
            </a:extLst>
          </p:cNvPr>
          <p:cNvGrpSpPr/>
          <p:nvPr userDrawn="1"/>
        </p:nvGrpSpPr>
        <p:grpSpPr>
          <a:xfrm>
            <a:off x="226070" y="6569736"/>
            <a:ext cx="9602488" cy="144114"/>
            <a:chOff x="1076500" y="4469696"/>
            <a:chExt cx="9628745" cy="144114"/>
          </a:xfrm>
        </p:grpSpPr>
        <p:pic>
          <p:nvPicPr>
            <p:cNvPr id="67" name="Picture 66" descr="de.png">
              <a:extLst>
                <a:ext uri="{FF2B5EF4-FFF2-40B4-BE49-F238E27FC236}">
                  <a16:creationId xmlns:a16="http://schemas.microsoft.com/office/drawing/2014/main" id="{624F688B-184F-4A51-B853-360FCEE4B49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5297D15D-A22E-4846-8198-8C6B56AC179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58A19C83-6EF3-404F-83C4-1F8636BBA6F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1D3D9F36-5A39-45A2-8190-963FE3ADBB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F9679FF6-96A2-41E9-A0F0-DFCFB214B18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CEE694BA-B85C-4C17-911B-0CAE32152E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A8E4CF59-C818-454D-A62A-B5BC0B8DD82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3DAA545C-2310-4976-AB7F-2F057E469CD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476F0D54-FBA5-4D0B-BF31-B05C243C8901}"/>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1C631E78-9822-42FA-A164-61F38CF0746D}"/>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6024029F-4193-4BDC-9B2B-EED853D367F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904D3CE1-F0FD-492A-8ACE-802CC2D53E76}"/>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DE698E8C-A053-425F-82D5-F7BFC4CC21B9}"/>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CD2FC933-B315-42E7-9600-0181BB528956}"/>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6C283539-9F6A-469D-AE18-47A1536E88A8}"/>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3DA93FDC-5B4B-4FDB-89EC-FF1196817172}"/>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ABC3A94-D06B-40F3-AF8B-5D659C1C41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5E894B1-ACD1-4F6B-90F6-6A1B371E7EA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CD6B9D9-4370-4712-8219-D2D07E24BA8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4E7EF650-D35E-4E36-A687-7C70C72D4656}"/>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B22E7420-9484-4C2D-B3D6-955B47D7B7AE}"/>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0" name="Picture 89" descr="uk.png">
              <a:extLst>
                <a:ext uri="{FF2B5EF4-FFF2-40B4-BE49-F238E27FC236}">
                  <a16:creationId xmlns:a16="http://schemas.microsoft.com/office/drawing/2014/main" id="{16D74BF0-60A1-4281-B39F-C5A5C0B5DB4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01541C48-71C1-4CDE-97C1-5D9F5AE864AA}"/>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F539F693-8F78-48C4-81C8-925493325BD0}"/>
                </a:ext>
              </a:extLst>
            </p:cNvPr>
            <p:cNvPicPr>
              <a:picLocks noChangeAspect="1"/>
            </p:cNvPicPr>
            <p:nvPr userDrawn="1"/>
          </p:nvPicPr>
          <p:blipFill>
            <a:blip r:embed="rId46"/>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8534DD5-4CC9-4381-B5C4-91D3DCF44073}"/>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B71A3B4A-D0EA-400A-B834-7C4E4EBF0F87}"/>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18058802"/>
      </p:ext>
    </p:extLst>
  </p:cSld>
  <p:clrMap bg1="lt1" tx1="dk1" bg2="lt2" tx2="dk2" accent1="accent1" accent2="accent2" accent3="accent3" accent4="accent4" accent5="accent5" accent6="accent6" hlink="hlink" folHlink="folHlink"/>
  <p:sldLayoutIdLst>
    <p:sldLayoutId id="2147487368" r:id="rId1"/>
    <p:sldLayoutId id="2147487369" r:id="rId2"/>
    <p:sldLayoutId id="2147487370" r:id="rId3"/>
    <p:sldLayoutId id="2147487371" r:id="rId4"/>
    <p:sldLayoutId id="2147487372" r:id="rId5"/>
    <p:sldLayoutId id="2147487373" r:id="rId6"/>
    <p:sldLayoutId id="2147487374" r:id="rId7"/>
    <p:sldLayoutId id="2147487375" r:id="rId8"/>
    <p:sldLayoutId id="2147487376" r:id="rId9"/>
    <p:sldLayoutId id="2147487377" r:id="rId10"/>
    <p:sldLayoutId id="2147487378" r:id="rId11"/>
    <p:sldLayoutId id="2147487379" r:id="rId12"/>
    <p:sldLayoutId id="2147487380" r:id="rId13"/>
    <p:sldLayoutId id="2147487381" r:id="rId14"/>
    <p:sldLayoutId id="2147487382" r:id="rId15"/>
    <p:sldLayoutId id="2147487383" r:id="rId16"/>
    <p:sldLayoutId id="2147487384" r:id="rId17"/>
    <p:sldLayoutId id="2147487385" r:id="rId18"/>
  </p:sldLayoutIdLst>
  <p:hf hdr="0" dt="0"/>
  <p:txStyles>
    <p:titleStyle>
      <a:lvl1pPr algn="just"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5.svg"/><Relationship Id="rId7" Type="http://schemas.openxmlformats.org/officeDocument/2006/relationships/diagramColors" Target="../diagrams/colors2.xml"/><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hyperlink" Target="mailto:investor-network@esa.in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4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8.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euroconsult-ec.com/press-release/value-of-space-economy-reaches-424-billion-in-2022-despite-new-unforeseen-investment-concerns-2/"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hyperlink" Target="https://www.euroconsult-ec.com/press-release/new-record-in-government-space-defense-spendings-driven-by-investments-in-space-security-and-early-warning/"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5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91324D-52DD-DD8C-C684-83AB94FFF5AF}"/>
              </a:ext>
            </a:extLst>
          </p:cNvPr>
          <p:cNvSpPr>
            <a:spLocks noGrp="1"/>
          </p:cNvSpPr>
          <p:nvPr>
            <p:ph type="body" sz="quarter" idx="12"/>
          </p:nvPr>
        </p:nvSpPr>
        <p:spPr/>
        <p:txBody>
          <a:bodyPr/>
          <a:lstStyle/>
          <a:p>
            <a:r>
              <a:rPr lang="en-GB" sz="2400" dirty="0">
                <a:latin typeface="NotesEsa"/>
                <a:ea typeface="MS PGothic"/>
                <a:cs typeface="Arial"/>
              </a:rPr>
              <a:t>EURISY Members’ Day 2023</a:t>
            </a:r>
          </a:p>
          <a:p>
            <a:r>
              <a:rPr lang="en-GB" sz="2400" dirty="0">
                <a:latin typeface="NotesEsa"/>
                <a:ea typeface="MS PGothic"/>
                <a:cs typeface="Arial"/>
              </a:rPr>
              <a:t>	Brussels: 12/12/23</a:t>
            </a:r>
            <a:endParaRPr lang="en-GB" dirty="0">
              <a:latin typeface="NotesEsa"/>
              <a:ea typeface="MS PGothic"/>
              <a:cs typeface="Arial"/>
            </a:endParaRPr>
          </a:p>
        </p:txBody>
      </p:sp>
      <p:sp>
        <p:nvSpPr>
          <p:cNvPr id="3" name="Text Placeholder 2">
            <a:extLst>
              <a:ext uri="{FF2B5EF4-FFF2-40B4-BE49-F238E27FC236}">
                <a16:creationId xmlns:a16="http://schemas.microsoft.com/office/drawing/2014/main" id="{8CCCE630-36ED-7117-5977-C54D018C38A3}"/>
              </a:ext>
            </a:extLst>
          </p:cNvPr>
          <p:cNvSpPr>
            <a:spLocks noGrp="1"/>
          </p:cNvSpPr>
          <p:nvPr>
            <p:ph type="body" sz="quarter" idx="19"/>
          </p:nvPr>
        </p:nvSpPr>
        <p:spPr>
          <a:xfrm>
            <a:off x="177464" y="1101256"/>
            <a:ext cx="6660548" cy="2517775"/>
          </a:xfrm>
        </p:spPr>
        <p:txBody>
          <a:bodyPr/>
          <a:lstStyle/>
          <a:p>
            <a:pPr algn="l"/>
            <a:r>
              <a:rPr lang="en-GB" sz="2800" b="1" dirty="0"/>
              <a:t>How to boost commercialisation </a:t>
            </a:r>
            <a:br>
              <a:rPr lang="en-GB" sz="2800" b="1" dirty="0"/>
            </a:br>
            <a:r>
              <a:rPr lang="en-GB" sz="2800" b="1" dirty="0"/>
              <a:t>of European space solutions:</a:t>
            </a:r>
            <a:endParaRPr lang="en-GB" sz="2800" b="1" dirty="0">
              <a:effectLst/>
            </a:endParaRPr>
          </a:p>
          <a:p>
            <a:pPr algn="l"/>
            <a:r>
              <a:rPr lang="en-GB" sz="2800" b="1" dirty="0"/>
              <a:t>	ESA Scale up Programme</a:t>
            </a:r>
          </a:p>
        </p:txBody>
      </p:sp>
      <p:sp>
        <p:nvSpPr>
          <p:cNvPr id="4" name="Text Placeholder 3">
            <a:extLst>
              <a:ext uri="{FF2B5EF4-FFF2-40B4-BE49-F238E27FC236}">
                <a16:creationId xmlns:a16="http://schemas.microsoft.com/office/drawing/2014/main" id="{7005E90E-C493-8FCD-710C-1ACD1EEA617A}"/>
              </a:ext>
            </a:extLst>
          </p:cNvPr>
          <p:cNvSpPr>
            <a:spLocks noGrp="1"/>
          </p:cNvSpPr>
          <p:nvPr>
            <p:ph type="body" sz="quarter" idx="20"/>
          </p:nvPr>
        </p:nvSpPr>
        <p:spPr>
          <a:xfrm>
            <a:off x="6539345" y="5384749"/>
            <a:ext cx="5432918" cy="928688"/>
          </a:xfrm>
        </p:spPr>
        <p:txBody>
          <a:bodyPr/>
          <a:lstStyle/>
          <a:p>
            <a:r>
              <a:rPr lang="en-GB" sz="1600" dirty="0"/>
              <a:t>Dr Gianluigi Baldesi</a:t>
            </a:r>
            <a:br>
              <a:rPr lang="en-GB" sz="1600" dirty="0"/>
            </a:br>
            <a:endParaRPr lang="en-GB" sz="1600" dirty="0"/>
          </a:p>
          <a:p>
            <a:r>
              <a:rPr lang="en-GB" sz="1600" dirty="0"/>
              <a:t>Head of Ventures and Financing Office </a:t>
            </a:r>
          </a:p>
        </p:txBody>
      </p:sp>
    </p:spTree>
    <p:extLst>
      <p:ext uri="{BB962C8B-B14F-4D97-AF65-F5344CB8AC3E}">
        <p14:creationId xmlns:p14="http://schemas.microsoft.com/office/powerpoint/2010/main" val="28417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magine 74">
            <a:extLst>
              <a:ext uri="{FF2B5EF4-FFF2-40B4-BE49-F238E27FC236}">
                <a16:creationId xmlns:a16="http://schemas.microsoft.com/office/drawing/2014/main" id="{A11EC94C-AD1E-C336-2400-D3239BE65D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8899" y="1184507"/>
            <a:ext cx="5094201" cy="5094201"/>
          </a:xfrm>
          <a:prstGeom prst="rect">
            <a:avLst/>
          </a:prstGeom>
        </p:spPr>
      </p:pic>
      <p:sp>
        <p:nvSpPr>
          <p:cNvPr id="57" name="Rettangolo arrotondato 9">
            <a:extLst>
              <a:ext uri="{FF2B5EF4-FFF2-40B4-BE49-F238E27FC236}">
                <a16:creationId xmlns:a16="http://schemas.microsoft.com/office/drawing/2014/main" id="{17C73978-D794-1E34-6D94-2B4527C0E09B}"/>
              </a:ext>
            </a:extLst>
          </p:cNvPr>
          <p:cNvSpPr/>
          <p:nvPr/>
        </p:nvSpPr>
        <p:spPr>
          <a:xfrm>
            <a:off x="469589" y="1244443"/>
            <a:ext cx="3742086" cy="1204033"/>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37" name="CasellaDiTesto 24">
            <a:extLst>
              <a:ext uri="{FF2B5EF4-FFF2-40B4-BE49-F238E27FC236}">
                <a16:creationId xmlns:a16="http://schemas.microsoft.com/office/drawing/2014/main" id="{CE76B862-1CEB-F8F9-0135-DAA4042B8B68}"/>
              </a:ext>
            </a:extLst>
          </p:cNvPr>
          <p:cNvSpPr txBox="1"/>
          <p:nvPr/>
        </p:nvSpPr>
        <p:spPr>
          <a:xfrm>
            <a:off x="393914" y="5870793"/>
            <a:ext cx="2530510" cy="293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chemeClr val="accent3"/>
                </a:solidFill>
              </a:defRPr>
            </a:lvl1pPr>
          </a:lstStyle>
          <a:p>
            <a:pPr defTabSz="574734">
              <a:spcBef>
                <a:spcPts val="796"/>
              </a:spcBef>
              <a:defRPr/>
            </a:pPr>
            <a:endParaRPr sz="1400" b="1">
              <a:solidFill>
                <a:srgbClr val="FFCC4D"/>
              </a:solidFill>
              <a:latin typeface="+mn-lt"/>
              <a:cs typeface="Calibri" panose="020F0502020204030204" pitchFamily="34" charset="0"/>
            </a:endParaRPr>
          </a:p>
        </p:txBody>
      </p:sp>
      <p:sp>
        <p:nvSpPr>
          <p:cNvPr id="9" name="CasellaDiTesto 5">
            <a:extLst>
              <a:ext uri="{FF2B5EF4-FFF2-40B4-BE49-F238E27FC236}">
                <a16:creationId xmlns:a16="http://schemas.microsoft.com/office/drawing/2014/main" id="{586DE0DA-B033-4976-217B-606ED5E59243}"/>
              </a:ext>
            </a:extLst>
          </p:cNvPr>
          <p:cNvSpPr txBox="1"/>
          <p:nvPr/>
        </p:nvSpPr>
        <p:spPr>
          <a:xfrm>
            <a:off x="600329" y="1310704"/>
            <a:ext cx="2151562"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9260" tIns="49260" rIns="49260" bIns="49260" anchor="ctr">
            <a:spAutoFit/>
          </a:bodyPr>
          <a:lstStyle>
            <a:lvl1pPr algn="ctr" defTabSz="577850">
              <a:lnSpc>
                <a:spcPct val="90000"/>
              </a:lnSpc>
              <a:spcBef>
                <a:spcPts val="800"/>
              </a:spcBef>
              <a:defRPr sz="2000">
                <a:solidFill>
                  <a:srgbClr val="00AE9D"/>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EARTH OBSERVATION</a:t>
            </a:r>
          </a:p>
        </p:txBody>
      </p:sp>
      <p:sp>
        <p:nvSpPr>
          <p:cNvPr id="48" name="Text Placeholder 2">
            <a:extLst>
              <a:ext uri="{FF2B5EF4-FFF2-40B4-BE49-F238E27FC236}">
                <a16:creationId xmlns:a16="http://schemas.microsoft.com/office/drawing/2014/main" id="{CBB91FA0-AF5C-899D-AB75-C9DB2F6E9FD5}"/>
              </a:ext>
            </a:extLst>
          </p:cNvPr>
          <p:cNvSpPr txBox="1">
            <a:spLocks/>
          </p:cNvSpPr>
          <p:nvPr/>
        </p:nvSpPr>
        <p:spPr bwMode="auto">
          <a:xfrm>
            <a:off x="646585" y="1618821"/>
            <a:ext cx="3786785" cy="59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a:lstStyle>
          <a:p>
            <a:pPr marL="285750" indent="-285750" defTabSz="909469">
              <a:lnSpc>
                <a:spcPct val="100000"/>
              </a:lnSpc>
              <a:spcBef>
                <a:spcPts val="198"/>
              </a:spcBef>
              <a:buFont typeface="Arial" panose="020B0604020202020204" pitchFamily="34" charset="0"/>
              <a:buChar char="•"/>
              <a:defRPr sz="1200">
                <a:solidFill>
                  <a:srgbClr val="00AE9D"/>
                </a:solidFill>
              </a:defRPr>
            </a:pPr>
            <a:r>
              <a:rPr lang="en-GB" altLang="en-US" sz="1600" kern="0" err="1">
                <a:solidFill>
                  <a:srgbClr val="FEFFFF"/>
                </a:solidFill>
                <a:latin typeface="NotesEsa" panose="02000506030000020004" pitchFamily="2" charset="77"/>
                <a:cs typeface="Calibri" panose="020F0502020204030204" pitchFamily="34" charset="0"/>
              </a:rPr>
              <a:t>Incubed</a:t>
            </a:r>
            <a:r>
              <a:rPr lang="en-GB" altLang="en-US" sz="1600" kern="0">
                <a:solidFill>
                  <a:srgbClr val="FEFFFF"/>
                </a:solidFill>
                <a:latin typeface="NotesEsa" panose="02000506030000020004" pitchFamily="2" charset="77"/>
                <a:cs typeface="Calibri" panose="020F0502020204030204" pitchFamily="34" charset="0"/>
              </a:rPr>
              <a:t> 2</a:t>
            </a:r>
          </a:p>
          <a:p>
            <a:pPr marL="285750" indent="-285750" defTabSz="909469">
              <a:lnSpc>
                <a:spcPct val="100000"/>
              </a:lnSpc>
              <a:spcBef>
                <a:spcPts val="198"/>
              </a:spcBef>
              <a:buFont typeface="Arial" panose="020B0604020202020204" pitchFamily="34" charset="0"/>
              <a:buChar char="•"/>
              <a:defRPr sz="1200">
                <a:solidFill>
                  <a:srgbClr val="00AE9D"/>
                </a:solidFill>
              </a:defRPr>
            </a:pPr>
            <a:r>
              <a:rPr lang="az-Cyrl-AZ" altLang="en-US" sz="1600" kern="0">
                <a:solidFill>
                  <a:srgbClr val="FEFFFF"/>
                </a:solidFill>
                <a:latin typeface="+mn-lt"/>
                <a:cs typeface="Calibri" panose="020F0502020204030204" pitchFamily="34" charset="0"/>
              </a:rPr>
              <a:t>Ф-</a:t>
            </a:r>
            <a:r>
              <a:rPr lang="en-GB" altLang="en-US" sz="1600" kern="0">
                <a:solidFill>
                  <a:srgbClr val="FEFFFF"/>
                </a:solidFill>
                <a:latin typeface="NotesEsa" panose="02000506030000020004" pitchFamily="2" charset="77"/>
                <a:cs typeface="Calibri" panose="020F0502020204030204" pitchFamily="34" charset="0"/>
              </a:rPr>
              <a:t>Sat</a:t>
            </a:r>
          </a:p>
          <a:p>
            <a:pPr marL="285750" indent="-285750" defTabSz="909469">
              <a:lnSpc>
                <a:spcPct val="100000"/>
              </a:lnSpc>
              <a:spcBef>
                <a:spcPts val="198"/>
              </a:spcBef>
              <a:buFont typeface="Arial" panose="020B0604020202020204" pitchFamily="34" charset="0"/>
              <a:buChar char="•"/>
              <a:defRPr sz="1200">
                <a:solidFill>
                  <a:srgbClr val="00AE9D"/>
                </a:solidFill>
              </a:defRPr>
            </a:pPr>
            <a:r>
              <a:rPr lang="en-GB" altLang="en-US" sz="1600" kern="0" err="1">
                <a:solidFill>
                  <a:srgbClr val="FEFFFF"/>
                </a:solidFill>
                <a:latin typeface="NotesEsa" panose="02000506030000020004" pitchFamily="2" charset="77"/>
                <a:cs typeface="Calibri" panose="020F0502020204030204" pitchFamily="34" charset="0"/>
              </a:rPr>
              <a:t>Corpernicus</a:t>
            </a:r>
            <a:r>
              <a:rPr lang="en-GB" altLang="en-US" sz="1600" kern="0">
                <a:solidFill>
                  <a:srgbClr val="FEFFFF"/>
                </a:solidFill>
                <a:latin typeface="NotesEsa" panose="02000506030000020004" pitchFamily="2" charset="77"/>
                <a:cs typeface="Calibri" panose="020F0502020204030204" pitchFamily="34" charset="0"/>
              </a:rPr>
              <a:t> Contributing Missions</a:t>
            </a:r>
          </a:p>
        </p:txBody>
      </p:sp>
      <p:sp>
        <p:nvSpPr>
          <p:cNvPr id="54" name="CasellaDiTesto 53">
            <a:extLst>
              <a:ext uri="{FF2B5EF4-FFF2-40B4-BE49-F238E27FC236}">
                <a16:creationId xmlns:a16="http://schemas.microsoft.com/office/drawing/2014/main" id="{32244721-B3D3-46AA-B0A9-7879E778AE79}"/>
              </a:ext>
            </a:extLst>
          </p:cNvPr>
          <p:cNvSpPr txBox="1"/>
          <p:nvPr/>
        </p:nvSpPr>
        <p:spPr>
          <a:xfrm>
            <a:off x="4456154" y="2431774"/>
            <a:ext cx="3272050" cy="3170099"/>
          </a:xfrm>
          <a:prstGeom prst="rect">
            <a:avLst/>
          </a:prstGeom>
          <a:noFill/>
        </p:spPr>
        <p:txBody>
          <a:bodyPr wrap="none" rtlCol="0">
            <a:spAutoFit/>
          </a:bodyPr>
          <a:lstStyle/>
          <a:p>
            <a:pPr algn="ctr"/>
            <a:r>
              <a:rPr lang="it-IT" sz="3000" b="1">
                <a:solidFill>
                  <a:schemeClr val="tx2"/>
                </a:solidFill>
                <a:latin typeface="NotesEsa" panose="02000506030000020004" pitchFamily="2" charset="77"/>
              </a:rPr>
              <a:t>D/CIC</a:t>
            </a:r>
            <a:br>
              <a:rPr lang="it-IT" sz="3000" b="1">
                <a:solidFill>
                  <a:schemeClr val="tx2"/>
                </a:solidFill>
                <a:latin typeface="NotesEsa" panose="02000506030000020004" pitchFamily="2" charset="77"/>
              </a:rPr>
            </a:br>
            <a:endParaRPr lang="it-IT" b="1">
              <a:solidFill>
                <a:schemeClr val="tx2"/>
              </a:solidFill>
              <a:latin typeface="NotesEsa" panose="02000506030000020004" pitchFamily="2" charset="77"/>
            </a:endParaRPr>
          </a:p>
          <a:p>
            <a:pPr algn="ctr"/>
            <a:r>
              <a:rPr lang="it-IT" sz="2000">
                <a:latin typeface="NotesEsa" panose="02000506030000020004" pitchFamily="2" charset="77"/>
              </a:rPr>
              <a:t>COMMERCIALISATION AND</a:t>
            </a:r>
            <a:br>
              <a:rPr lang="it-IT" sz="2000">
                <a:latin typeface="NotesEsa" panose="02000506030000020004" pitchFamily="2" charset="77"/>
              </a:rPr>
            </a:br>
            <a:r>
              <a:rPr lang="it-IT" sz="2000">
                <a:latin typeface="NotesEsa" panose="02000506030000020004" pitchFamily="2" charset="77"/>
              </a:rPr>
              <a:t> COMPETITIVENESS SUPPORT</a:t>
            </a:r>
            <a:br>
              <a:rPr lang="it-IT" sz="2000">
                <a:latin typeface="NotesEsa" panose="02000506030000020004" pitchFamily="2" charset="77"/>
              </a:rPr>
            </a:br>
            <a:r>
              <a:rPr lang="it-IT" sz="2000">
                <a:latin typeface="NotesEsa" panose="02000506030000020004" pitchFamily="2" charset="77"/>
              </a:rPr>
              <a:t>SERVICES AT ESA</a:t>
            </a:r>
          </a:p>
          <a:p>
            <a:pPr algn="ctr"/>
            <a:br>
              <a:rPr lang="it-IT" b="1">
                <a:solidFill>
                  <a:schemeClr val="tx2"/>
                </a:solidFill>
                <a:latin typeface="NotesEsa" panose="02000506030000020004" pitchFamily="2" charset="77"/>
              </a:rPr>
            </a:br>
            <a:r>
              <a:rPr lang="it-IT" sz="3200" b="1">
                <a:solidFill>
                  <a:srgbClr val="00B0F0"/>
                </a:solidFill>
                <a:latin typeface="NotesEsa" panose="02000506030000020004" pitchFamily="2" charset="77"/>
              </a:rPr>
              <a:t>SCALEUP</a:t>
            </a:r>
            <a:br>
              <a:rPr lang="it-IT" sz="3000" b="1">
                <a:solidFill>
                  <a:schemeClr val="tx2"/>
                </a:solidFill>
                <a:latin typeface="NotesEsa" panose="02000506030000020004" pitchFamily="2" charset="77"/>
              </a:rPr>
            </a:br>
            <a:r>
              <a:rPr lang="it-IT" sz="3000" b="1">
                <a:solidFill>
                  <a:schemeClr val="tx2"/>
                </a:solidFill>
                <a:latin typeface="NotesEsa" panose="02000506030000020004" pitchFamily="2" charset="77"/>
              </a:rPr>
              <a:t>&amp; BASS</a:t>
            </a:r>
          </a:p>
        </p:txBody>
      </p:sp>
      <p:sp>
        <p:nvSpPr>
          <p:cNvPr id="59" name="Rettangolo arrotondato 9">
            <a:extLst>
              <a:ext uri="{FF2B5EF4-FFF2-40B4-BE49-F238E27FC236}">
                <a16:creationId xmlns:a16="http://schemas.microsoft.com/office/drawing/2014/main" id="{EE25E4D3-50B3-D338-A6A5-1FDE481DAA2F}"/>
              </a:ext>
            </a:extLst>
          </p:cNvPr>
          <p:cNvSpPr/>
          <p:nvPr/>
        </p:nvSpPr>
        <p:spPr>
          <a:xfrm>
            <a:off x="469589" y="2731548"/>
            <a:ext cx="3742086" cy="966461"/>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14" name="CasellaDiTesto 24">
            <a:extLst>
              <a:ext uri="{FF2B5EF4-FFF2-40B4-BE49-F238E27FC236}">
                <a16:creationId xmlns:a16="http://schemas.microsoft.com/office/drawing/2014/main" id="{ED645EEB-11F1-D5AF-6880-13AAF9F4F853}"/>
              </a:ext>
            </a:extLst>
          </p:cNvPr>
          <p:cNvSpPr txBox="1"/>
          <p:nvPr/>
        </p:nvSpPr>
        <p:spPr>
          <a:xfrm>
            <a:off x="602109" y="2797808"/>
            <a:ext cx="2530510"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chemeClr val="accent3"/>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OPERATIONS</a:t>
            </a:r>
          </a:p>
        </p:txBody>
      </p:sp>
      <p:sp>
        <p:nvSpPr>
          <p:cNvPr id="49" name="TextBox 89">
            <a:extLst>
              <a:ext uri="{FF2B5EF4-FFF2-40B4-BE49-F238E27FC236}">
                <a16:creationId xmlns:a16="http://schemas.microsoft.com/office/drawing/2014/main" id="{5998C015-CDB1-3F2F-0F1E-815C74E76BE4}"/>
              </a:ext>
            </a:extLst>
          </p:cNvPr>
          <p:cNvSpPr txBox="1"/>
          <p:nvPr/>
        </p:nvSpPr>
        <p:spPr>
          <a:xfrm>
            <a:off x="646586" y="3105388"/>
            <a:ext cx="2680617" cy="492443"/>
          </a:xfrm>
          <a:prstGeom prst="rect">
            <a:avLst/>
          </a:prstGeom>
          <a:ln w="12700">
            <a:miter lim="400000"/>
          </a:ln>
        </p:spPr>
        <p:txBody>
          <a:bodyPr wrap="square" lIns="0" tIns="0" rIns="0" bIns="0" anchor="ctr">
            <a:spAutoFit/>
          </a:bodyPr>
          <a:lstStyle>
            <a:defPPr>
              <a:defRPr lang="en-GB"/>
            </a:defPPr>
            <a:lvl1pPr>
              <a:spcBef>
                <a:spcPts val="200"/>
              </a:spcBef>
              <a:defRPr sz="1800">
                <a:solidFill>
                  <a:srgbClr val="00AE9D"/>
                </a:solidFill>
                <a:latin typeface="Calibri" panose="020F0502020204030204" pitchFamily="34" charset="0"/>
                <a:cs typeface="Calibri" panose="020F0502020204030204" pitchFamily="34" charset="0"/>
              </a:defRPr>
            </a:lvl1pPr>
          </a:lstStyle>
          <a:p>
            <a:pPr defTabSz="909469">
              <a:spcBef>
                <a:spcPts val="198"/>
              </a:spcBef>
              <a:defRPr/>
            </a:pPr>
            <a:r>
              <a:rPr lang="en-US" sz="1600">
                <a:solidFill>
                  <a:schemeClr val="accent3"/>
                </a:solidFill>
                <a:latin typeface="NotesEsa" panose="02000506030000020004" pitchFamily="2" charset="77"/>
              </a:rPr>
              <a:t>• </a:t>
            </a:r>
            <a:r>
              <a:rPr lang="en-GB" sz="1600">
                <a:solidFill>
                  <a:srgbClr val="FEFFFF"/>
                </a:solidFill>
                <a:latin typeface="NotesEsa" panose="02000506030000020004" pitchFamily="2" charset="77"/>
              </a:rPr>
              <a:t>S2P</a:t>
            </a:r>
            <a:br>
              <a:rPr lang="en-GB" sz="1600">
                <a:solidFill>
                  <a:srgbClr val="FEFFFF"/>
                </a:solidFill>
                <a:latin typeface="NotesEsa" panose="02000506030000020004" pitchFamily="2" charset="77"/>
              </a:rPr>
            </a:br>
            <a:r>
              <a:rPr lang="en-GB" sz="1600">
                <a:solidFill>
                  <a:srgbClr val="FEFFFF"/>
                </a:solidFill>
                <a:latin typeface="NotesEsa" panose="02000506030000020004" pitchFamily="2" charset="77"/>
              </a:rPr>
              <a:t>  </a:t>
            </a:r>
            <a:r>
              <a:rPr lang="en-GB" sz="1600">
                <a:solidFill>
                  <a:schemeClr val="accent5"/>
                </a:solidFill>
                <a:latin typeface="NotesEsa" panose="02000506030000020004" pitchFamily="2" charset="77"/>
              </a:rPr>
              <a:t>(</a:t>
            </a:r>
            <a:r>
              <a:rPr lang="en-US" sz="1600">
                <a:solidFill>
                  <a:schemeClr val="accent5"/>
                </a:solidFill>
                <a:latin typeface="NotesEsa" panose="02000506030000020004" pitchFamily="2" charset="77"/>
              </a:rPr>
              <a:t>COSMIC </a:t>
            </a:r>
            <a:r>
              <a:rPr lang="en-GB" sz="1600">
                <a:solidFill>
                  <a:schemeClr val="accent5"/>
                </a:solidFill>
                <a:latin typeface="NotesEsa" panose="02000506030000020004" pitchFamily="2" charset="77"/>
              </a:rPr>
              <a:t>– </a:t>
            </a:r>
            <a:r>
              <a:rPr lang="en-US" sz="1600">
                <a:solidFill>
                  <a:schemeClr val="accent5"/>
                </a:solidFill>
                <a:latin typeface="NotesEsa" panose="02000506030000020004" pitchFamily="2" charset="77"/>
              </a:rPr>
              <a:t>Competitive</a:t>
            </a:r>
            <a:r>
              <a:rPr lang="en-GB" sz="1600">
                <a:solidFill>
                  <a:schemeClr val="accent5"/>
                </a:solidFill>
                <a:latin typeface="NotesEsa" panose="02000506030000020004" pitchFamily="2" charset="77"/>
              </a:rPr>
              <a:t>ness )</a:t>
            </a:r>
            <a:endParaRPr lang="en-US" sz="1600">
              <a:solidFill>
                <a:schemeClr val="accent5"/>
              </a:solidFill>
              <a:latin typeface="NotesEsa" panose="02000506030000020004" pitchFamily="2" charset="77"/>
            </a:endParaRPr>
          </a:p>
        </p:txBody>
      </p:sp>
      <p:sp>
        <p:nvSpPr>
          <p:cNvPr id="60" name="Rettangolo arrotondato 9">
            <a:extLst>
              <a:ext uri="{FF2B5EF4-FFF2-40B4-BE49-F238E27FC236}">
                <a16:creationId xmlns:a16="http://schemas.microsoft.com/office/drawing/2014/main" id="{4016A760-F505-3152-6586-D50FE62E682A}"/>
              </a:ext>
            </a:extLst>
          </p:cNvPr>
          <p:cNvSpPr/>
          <p:nvPr/>
        </p:nvSpPr>
        <p:spPr>
          <a:xfrm>
            <a:off x="469589" y="3905803"/>
            <a:ext cx="3742086" cy="2084179"/>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12" name="CasellaDiTesto 22">
            <a:extLst>
              <a:ext uri="{FF2B5EF4-FFF2-40B4-BE49-F238E27FC236}">
                <a16:creationId xmlns:a16="http://schemas.microsoft.com/office/drawing/2014/main" id="{AFDDB5F6-B64B-7871-039D-54E1F8FB62D7}"/>
              </a:ext>
            </a:extLst>
          </p:cNvPr>
          <p:cNvSpPr txBox="1"/>
          <p:nvPr/>
        </p:nvSpPr>
        <p:spPr>
          <a:xfrm>
            <a:off x="598197" y="3970946"/>
            <a:ext cx="2506792"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rgbClr val="00AE9D"/>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TELECOMS</a:t>
            </a:r>
          </a:p>
        </p:txBody>
      </p:sp>
      <p:sp>
        <p:nvSpPr>
          <p:cNvPr id="51" name="Text Placeholder 2">
            <a:extLst>
              <a:ext uri="{FF2B5EF4-FFF2-40B4-BE49-F238E27FC236}">
                <a16:creationId xmlns:a16="http://schemas.microsoft.com/office/drawing/2014/main" id="{B47F064A-2FC0-8AC3-CC11-82C7A9E037EA}"/>
              </a:ext>
            </a:extLst>
          </p:cNvPr>
          <p:cNvSpPr txBox="1"/>
          <p:nvPr/>
        </p:nvSpPr>
        <p:spPr>
          <a:xfrm>
            <a:off x="646586" y="4398458"/>
            <a:ext cx="3442387"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2" anchor="ctr">
            <a:spAutoFit/>
          </a:bodyPr>
          <a:lstStyle/>
          <a:p>
            <a:pPr defTabSz="909469">
              <a:spcBef>
                <a:spcPts val="198"/>
              </a:spcBef>
              <a:defRPr sz="1000">
                <a:solidFill>
                  <a:srgbClr val="00AE9D"/>
                </a:solidFill>
              </a:defRPr>
            </a:pPr>
            <a:r>
              <a:rPr sz="1600">
                <a:solidFill>
                  <a:srgbClr val="00AE9D"/>
                </a:solidFill>
                <a:latin typeface="NotesEsa" panose="02000506030000020004" pitchFamily="2" charset="77"/>
                <a:cs typeface="Arial" panose="020B0604020202020204" pitchFamily="34" charset="0"/>
              </a:rPr>
              <a:t>•</a:t>
            </a:r>
            <a:r>
              <a:rPr sz="1600">
                <a:solidFill>
                  <a:srgbClr val="FEFFFF"/>
                </a:solidFill>
                <a:latin typeface="NotesEsa" panose="02000506030000020004" pitchFamily="2" charset="77"/>
                <a:cs typeface="Arial" panose="020B0604020202020204" pitchFamily="34" charset="0"/>
              </a:rPr>
              <a:t> Space for 5G</a:t>
            </a:r>
            <a:endParaRPr sz="1600">
              <a:solidFill>
                <a:srgbClr val="1A1A1A"/>
              </a:solidFill>
              <a:latin typeface="NotesEsa" panose="02000506030000020004" pitchFamily="2" charset="77"/>
              <a:cs typeface="Arial" panose="020B0604020202020204" pitchFamily="34" charset="0"/>
            </a:endParaRPr>
          </a:p>
          <a:p>
            <a:pPr defTabSz="909469">
              <a:spcBef>
                <a:spcPts val="198"/>
              </a:spcBef>
              <a:defRPr sz="1000">
                <a:solidFill>
                  <a:srgbClr val="00AE9D"/>
                </a:solidFill>
              </a:defRPr>
            </a:pPr>
            <a:r>
              <a:rPr sz="1600">
                <a:solidFill>
                  <a:srgbClr val="00AE9D"/>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Space Systems</a:t>
            </a:r>
            <a:br>
              <a:rPr lang="it-IT" sz="1600">
                <a:solidFill>
                  <a:srgbClr val="FEFFFF"/>
                </a:solidFill>
                <a:latin typeface="NotesEsa" panose="02000506030000020004" pitchFamily="2" charset="77"/>
                <a:cs typeface="Arial" panose="020B0604020202020204" pitchFamily="34" charset="0"/>
              </a:rPr>
            </a:br>
            <a:r>
              <a:rPr lang="it-IT" sz="1600">
                <a:solidFill>
                  <a:srgbClr val="FEFFFF"/>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for</a:t>
            </a:r>
            <a:r>
              <a:rPr lang="it-IT" sz="1600">
                <a:solidFill>
                  <a:srgbClr val="FEFFFF"/>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Safety and </a:t>
            </a:r>
            <a:br>
              <a:rPr lang="it-IT" sz="1600">
                <a:solidFill>
                  <a:srgbClr val="FEFFFF"/>
                </a:solidFill>
                <a:latin typeface="NotesEsa" panose="02000506030000020004" pitchFamily="2" charset="77"/>
                <a:cs typeface="Arial" panose="020B0604020202020204" pitchFamily="34" charset="0"/>
              </a:rPr>
            </a:br>
            <a:r>
              <a:rPr lang="it-IT" sz="1600">
                <a:solidFill>
                  <a:srgbClr val="FEFFFF"/>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Security </a:t>
            </a:r>
            <a:r>
              <a:rPr sz="1600">
                <a:solidFill>
                  <a:schemeClr val="accent5"/>
                </a:solidFill>
                <a:latin typeface="NotesEsa" panose="02000506030000020004" pitchFamily="2" charset="77"/>
                <a:cs typeface="Arial" panose="020B0604020202020204" pitchFamily="34" charset="0"/>
              </a:rPr>
              <a:t>(4S)</a:t>
            </a:r>
          </a:p>
          <a:p>
            <a:pPr defTabSz="909469">
              <a:spcBef>
                <a:spcPts val="198"/>
              </a:spcBef>
              <a:defRPr sz="1000">
                <a:solidFill>
                  <a:srgbClr val="00AE9D"/>
                </a:solidFill>
              </a:defRPr>
            </a:pPr>
            <a:r>
              <a:rPr sz="1600">
                <a:solidFill>
                  <a:srgbClr val="00AE9D"/>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Future Preparation</a:t>
            </a:r>
            <a:endParaRPr lang="en-GB" sz="1600">
              <a:solidFill>
                <a:srgbClr val="FEFFFF"/>
              </a:solidFill>
              <a:latin typeface="NotesEsa" panose="02000506030000020004" pitchFamily="2" charset="77"/>
              <a:cs typeface="Arial" panose="020B0604020202020204" pitchFamily="34" charset="0"/>
            </a:endParaRPr>
          </a:p>
          <a:p>
            <a:pPr defTabSz="909469">
              <a:spcBef>
                <a:spcPts val="198"/>
              </a:spcBef>
              <a:defRPr sz="1000">
                <a:solidFill>
                  <a:srgbClr val="00AE9D"/>
                </a:solidFill>
              </a:defRPr>
            </a:pPr>
            <a:endParaRPr lang="en-GB" sz="1600">
              <a:solidFill>
                <a:srgbClr val="00AE9D"/>
              </a:solidFill>
              <a:latin typeface="NotesEsa" panose="02000506030000020004" pitchFamily="2" charset="77"/>
              <a:cs typeface="Arial" panose="020B0604020202020204" pitchFamily="34" charset="0"/>
            </a:endParaRPr>
          </a:p>
          <a:p>
            <a:pPr defTabSz="909469">
              <a:spcBef>
                <a:spcPts val="198"/>
              </a:spcBef>
              <a:defRPr sz="1000">
                <a:solidFill>
                  <a:srgbClr val="00AE9D"/>
                </a:solidFill>
              </a:defRPr>
            </a:pPr>
            <a:r>
              <a:rPr lang="en-GB" sz="1600">
                <a:solidFill>
                  <a:srgbClr val="00AE9D"/>
                </a:solidFill>
                <a:latin typeface="NotesEsa" panose="02000506030000020004" pitchFamily="2" charset="77"/>
                <a:cs typeface="Arial" panose="020B0604020202020204" pitchFamily="34" charset="0"/>
              </a:rPr>
              <a:t>• </a:t>
            </a:r>
            <a:r>
              <a:rPr lang="en-GB" sz="1600">
                <a:solidFill>
                  <a:srgbClr val="FEFFFF"/>
                </a:solidFill>
                <a:latin typeface="NotesEsa" panose="02000506030000020004" pitchFamily="2" charset="77"/>
                <a:cs typeface="Arial" panose="020B0604020202020204" pitchFamily="34" charset="0"/>
              </a:rPr>
              <a:t>Optical </a:t>
            </a:r>
            <a:br>
              <a:rPr lang="en-GB" sz="1600">
                <a:solidFill>
                  <a:srgbClr val="FEFFFF"/>
                </a:solidFill>
                <a:latin typeface="NotesEsa" panose="02000506030000020004" pitchFamily="2" charset="77"/>
                <a:cs typeface="Arial" panose="020B0604020202020204" pitchFamily="34" charset="0"/>
              </a:rPr>
            </a:br>
            <a:r>
              <a:rPr lang="en-GB" sz="1600">
                <a:solidFill>
                  <a:srgbClr val="FEFFFF"/>
                </a:solidFill>
                <a:latin typeface="NotesEsa" panose="02000506030000020004" pitchFamily="2" charset="77"/>
                <a:cs typeface="Arial" panose="020B0604020202020204" pitchFamily="34" charset="0"/>
              </a:rPr>
              <a:t>  Communication</a:t>
            </a:r>
            <a:endParaRPr sz="1600">
              <a:solidFill>
                <a:srgbClr val="1A1A1A"/>
              </a:solidFill>
              <a:latin typeface="NotesEsa" panose="02000506030000020004" pitchFamily="2" charset="77"/>
              <a:cs typeface="Arial" panose="020B0604020202020204" pitchFamily="34" charset="0"/>
            </a:endParaRPr>
          </a:p>
          <a:p>
            <a:pPr defTabSz="909469">
              <a:spcBef>
                <a:spcPts val="198"/>
              </a:spcBef>
              <a:defRPr sz="1000">
                <a:solidFill>
                  <a:srgbClr val="00AE9D"/>
                </a:solidFill>
              </a:defRPr>
            </a:pPr>
            <a:r>
              <a:rPr lang="en-GB" sz="1600">
                <a:solidFill>
                  <a:srgbClr val="00AE9D"/>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Partnership </a:t>
            </a:r>
            <a:br>
              <a:rPr lang="it-IT" sz="1600">
                <a:solidFill>
                  <a:srgbClr val="FEFFFF"/>
                </a:solidFill>
                <a:latin typeface="NotesEsa" panose="02000506030000020004" pitchFamily="2" charset="77"/>
                <a:cs typeface="Arial" panose="020B0604020202020204" pitchFamily="34" charset="0"/>
              </a:rPr>
            </a:br>
            <a:r>
              <a:rPr lang="it-IT" sz="1600">
                <a:solidFill>
                  <a:srgbClr val="FEFFFF"/>
                </a:solidFill>
                <a:latin typeface="NotesEsa" panose="02000506030000020004" pitchFamily="2" charset="77"/>
                <a:cs typeface="Arial" panose="020B0604020202020204" pitchFamily="34" charset="0"/>
              </a:rPr>
              <a:t>  </a:t>
            </a:r>
            <a:r>
              <a:rPr sz="1600">
                <a:solidFill>
                  <a:srgbClr val="FEFFFF"/>
                </a:solidFill>
                <a:latin typeface="NotesEsa" panose="02000506030000020004" pitchFamily="2" charset="77"/>
                <a:cs typeface="Arial" panose="020B0604020202020204" pitchFamily="34" charset="0"/>
              </a:rPr>
              <a:t>Projects</a:t>
            </a:r>
            <a:endParaRPr sz="1600">
              <a:solidFill>
                <a:srgbClr val="1A1A1A"/>
              </a:solidFill>
              <a:latin typeface="NotesEsa" panose="02000506030000020004" pitchFamily="2" charset="77"/>
              <a:cs typeface="Arial" panose="020B0604020202020204" pitchFamily="34" charset="0"/>
            </a:endParaRPr>
          </a:p>
          <a:p>
            <a:pPr defTabSz="909469">
              <a:spcBef>
                <a:spcPts val="198"/>
              </a:spcBef>
              <a:defRPr sz="1000">
                <a:solidFill>
                  <a:srgbClr val="00AE9D"/>
                </a:solidFill>
              </a:defRPr>
            </a:pPr>
            <a:endParaRPr sz="1600">
              <a:solidFill>
                <a:srgbClr val="FEFFFF"/>
              </a:solidFill>
              <a:latin typeface="NotesEsa" panose="02000506030000020004" pitchFamily="2" charset="77"/>
              <a:cs typeface="Arial" panose="020B0604020202020204" pitchFamily="34" charset="0"/>
            </a:endParaRPr>
          </a:p>
        </p:txBody>
      </p:sp>
      <p:sp>
        <p:nvSpPr>
          <p:cNvPr id="62" name="Rettangolo arrotondato 9">
            <a:extLst>
              <a:ext uri="{FF2B5EF4-FFF2-40B4-BE49-F238E27FC236}">
                <a16:creationId xmlns:a16="http://schemas.microsoft.com/office/drawing/2014/main" id="{00D6DC44-D738-18AF-AA54-6FAC91B333E4}"/>
              </a:ext>
            </a:extLst>
          </p:cNvPr>
          <p:cNvSpPr/>
          <p:nvPr/>
        </p:nvSpPr>
        <p:spPr>
          <a:xfrm>
            <a:off x="8000206" y="1244444"/>
            <a:ext cx="3742086" cy="1187330"/>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19" name="CasellaDiTesto 27">
            <a:extLst>
              <a:ext uri="{FF2B5EF4-FFF2-40B4-BE49-F238E27FC236}">
                <a16:creationId xmlns:a16="http://schemas.microsoft.com/office/drawing/2014/main" id="{5146F539-EEBD-F4A6-2E36-2C8932617DAF}"/>
              </a:ext>
            </a:extLst>
          </p:cNvPr>
          <p:cNvSpPr txBox="1"/>
          <p:nvPr/>
        </p:nvSpPr>
        <p:spPr>
          <a:xfrm>
            <a:off x="8227608" y="1302816"/>
            <a:ext cx="2530509"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rgbClr val="ED1B2F"/>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EXPLORATION</a:t>
            </a:r>
          </a:p>
        </p:txBody>
      </p:sp>
      <p:sp>
        <p:nvSpPr>
          <p:cNvPr id="34" name="Text Placeholder 2">
            <a:extLst>
              <a:ext uri="{FF2B5EF4-FFF2-40B4-BE49-F238E27FC236}">
                <a16:creationId xmlns:a16="http://schemas.microsoft.com/office/drawing/2014/main" id="{388598C9-7906-F6F9-4CE2-D40C8BE48A5A}"/>
              </a:ext>
            </a:extLst>
          </p:cNvPr>
          <p:cNvSpPr txBox="1"/>
          <p:nvPr/>
        </p:nvSpPr>
        <p:spPr>
          <a:xfrm>
            <a:off x="8282639" y="1619326"/>
            <a:ext cx="345965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909469">
              <a:spcBef>
                <a:spcPts val="198"/>
              </a:spcBef>
              <a:defRPr sz="1200">
                <a:solidFill>
                  <a:srgbClr val="00AE9D"/>
                </a:solidFill>
              </a:defRPr>
            </a:pPr>
            <a:r>
              <a:rPr lang="en-GB" sz="1600">
                <a:solidFill>
                  <a:schemeClr val="accent2"/>
                </a:solidFill>
                <a:latin typeface="NotesEsa" panose="02000506030000020004" pitchFamily="2" charset="77"/>
                <a:cs typeface="Calibri" panose="020F0502020204030204" pitchFamily="34" charset="0"/>
              </a:rPr>
              <a:t>• </a:t>
            </a:r>
            <a:r>
              <a:rPr lang="en-GB" sz="1600">
                <a:solidFill>
                  <a:srgbClr val="FEFFFF"/>
                </a:solidFill>
                <a:latin typeface="NotesEsa" panose="02000506030000020004" pitchFamily="2" charset="77"/>
                <a:cs typeface="Calibri" panose="020F0502020204030204" pitchFamily="34" charset="0"/>
              </a:rPr>
              <a:t>E3P Period 3</a:t>
            </a:r>
            <a:br>
              <a:rPr lang="en-GB" sz="1600">
                <a:solidFill>
                  <a:srgbClr val="FEFFFF"/>
                </a:solidFill>
                <a:latin typeface="NotesEsa" panose="02000506030000020004" pitchFamily="2" charset="77"/>
                <a:cs typeface="Calibri" panose="020F0502020204030204" pitchFamily="34" charset="0"/>
              </a:rPr>
            </a:br>
            <a:r>
              <a:rPr lang="en-GB" sz="1600">
                <a:solidFill>
                  <a:srgbClr val="FEFFFF"/>
                </a:solidFill>
                <a:latin typeface="NotesEsa" panose="02000506030000020004" pitchFamily="2" charset="77"/>
                <a:cs typeface="Calibri" panose="020F0502020204030204" pitchFamily="34" charset="0"/>
              </a:rPr>
              <a:t>  </a:t>
            </a:r>
            <a:r>
              <a:rPr lang="en-GB" sz="1600">
                <a:solidFill>
                  <a:schemeClr val="accent5"/>
                </a:solidFill>
                <a:latin typeface="NotesEsa" panose="02000506030000020004" pitchFamily="2" charset="77"/>
                <a:cs typeface="Calibri" panose="020F0502020204030204" pitchFamily="34" charset="0"/>
              </a:rPr>
              <a:t>(BSGN and commercial mission</a:t>
            </a:r>
            <a:br>
              <a:rPr lang="en-GB" sz="1600">
                <a:solidFill>
                  <a:schemeClr val="accent5"/>
                </a:solidFill>
                <a:latin typeface="NotesEsa" panose="02000506030000020004" pitchFamily="2" charset="77"/>
                <a:cs typeface="Calibri" panose="020F0502020204030204" pitchFamily="34" charset="0"/>
              </a:rPr>
            </a:br>
            <a:r>
              <a:rPr lang="en-GB" sz="1600">
                <a:solidFill>
                  <a:schemeClr val="accent5"/>
                </a:solidFill>
                <a:latin typeface="NotesEsa" panose="02000506030000020004" pitchFamily="2" charset="77"/>
                <a:cs typeface="Calibri" panose="020F0502020204030204" pitchFamily="34" charset="0"/>
              </a:rPr>
              <a:t>  support services)</a:t>
            </a:r>
            <a:endParaRPr sz="1600">
              <a:solidFill>
                <a:schemeClr val="accent5"/>
              </a:solidFill>
              <a:latin typeface="NotesEsa" panose="02000506030000020004" pitchFamily="2" charset="77"/>
              <a:cs typeface="Calibri" panose="020F0502020204030204" pitchFamily="34" charset="0"/>
            </a:endParaRPr>
          </a:p>
        </p:txBody>
      </p:sp>
      <p:sp>
        <p:nvSpPr>
          <p:cNvPr id="63" name="Rettangolo arrotondato 9">
            <a:extLst>
              <a:ext uri="{FF2B5EF4-FFF2-40B4-BE49-F238E27FC236}">
                <a16:creationId xmlns:a16="http://schemas.microsoft.com/office/drawing/2014/main" id="{8934EFC6-764E-04C1-C879-8ED727083648}"/>
              </a:ext>
            </a:extLst>
          </p:cNvPr>
          <p:cNvSpPr/>
          <p:nvPr/>
        </p:nvSpPr>
        <p:spPr>
          <a:xfrm>
            <a:off x="8000206" y="2656599"/>
            <a:ext cx="3742086" cy="729943"/>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39" name="CasellaDiTesto 26">
            <a:extLst>
              <a:ext uri="{FF2B5EF4-FFF2-40B4-BE49-F238E27FC236}">
                <a16:creationId xmlns:a16="http://schemas.microsoft.com/office/drawing/2014/main" id="{F1587FD5-CFB1-2F72-FFBD-4669B13ABA45}"/>
              </a:ext>
            </a:extLst>
          </p:cNvPr>
          <p:cNvSpPr txBox="1"/>
          <p:nvPr/>
        </p:nvSpPr>
        <p:spPr>
          <a:xfrm>
            <a:off x="8227607" y="2716448"/>
            <a:ext cx="2530510"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chemeClr val="accent3"/>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TECHNOLOGY</a:t>
            </a:r>
          </a:p>
        </p:txBody>
      </p:sp>
      <p:sp>
        <p:nvSpPr>
          <p:cNvPr id="46" name="Text Placeholder 2">
            <a:extLst>
              <a:ext uri="{FF2B5EF4-FFF2-40B4-BE49-F238E27FC236}">
                <a16:creationId xmlns:a16="http://schemas.microsoft.com/office/drawing/2014/main" id="{26E4BDFC-C4A7-7264-6EB9-A5A398DA37C1}"/>
              </a:ext>
            </a:extLst>
          </p:cNvPr>
          <p:cNvSpPr txBox="1"/>
          <p:nvPr/>
        </p:nvSpPr>
        <p:spPr>
          <a:xfrm>
            <a:off x="8289779" y="3024028"/>
            <a:ext cx="253050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909469">
              <a:spcBef>
                <a:spcPts val="198"/>
              </a:spcBef>
              <a:defRPr sz="1200">
                <a:solidFill>
                  <a:srgbClr val="00AE9D"/>
                </a:solidFill>
              </a:defRPr>
            </a:pPr>
            <a:r>
              <a:rPr sz="1600">
                <a:solidFill>
                  <a:schemeClr val="accent3"/>
                </a:solidFill>
                <a:latin typeface="NotesEsa" panose="02000506030000020004" pitchFamily="2" charset="77"/>
                <a:cs typeface="Calibri" panose="020F0502020204030204" pitchFamily="34" charset="0"/>
              </a:rPr>
              <a:t>• </a:t>
            </a:r>
            <a:r>
              <a:rPr lang="en-GB" sz="1600">
                <a:solidFill>
                  <a:srgbClr val="FEFFFF"/>
                </a:solidFill>
                <a:latin typeface="NotesEsa" panose="02000506030000020004" pitchFamily="2" charset="77"/>
                <a:cs typeface="Calibri" panose="020F0502020204030204" pitchFamily="34" charset="0"/>
              </a:rPr>
              <a:t>GSTP </a:t>
            </a:r>
            <a:r>
              <a:rPr lang="en-GB" sz="1600">
                <a:solidFill>
                  <a:schemeClr val="accent5"/>
                </a:solidFill>
                <a:latin typeface="NotesEsa" panose="02000506030000020004" pitchFamily="2" charset="77"/>
                <a:cs typeface="Calibri" panose="020F0502020204030204" pitchFamily="34" charset="0"/>
              </a:rPr>
              <a:t>(Develop, Make, Fly)</a:t>
            </a:r>
            <a:endParaRPr sz="1600">
              <a:solidFill>
                <a:schemeClr val="accent5"/>
              </a:solidFill>
              <a:latin typeface="NotesEsa" panose="02000506030000020004" pitchFamily="2" charset="77"/>
              <a:cs typeface="Calibri" panose="020F0502020204030204" pitchFamily="34" charset="0"/>
            </a:endParaRPr>
          </a:p>
        </p:txBody>
      </p:sp>
      <p:sp>
        <p:nvSpPr>
          <p:cNvPr id="64" name="Rettangolo arrotondato 9">
            <a:extLst>
              <a:ext uri="{FF2B5EF4-FFF2-40B4-BE49-F238E27FC236}">
                <a16:creationId xmlns:a16="http://schemas.microsoft.com/office/drawing/2014/main" id="{A18C2D62-2E25-D442-096F-4DF68A4371A1}"/>
              </a:ext>
            </a:extLst>
          </p:cNvPr>
          <p:cNvSpPr/>
          <p:nvPr/>
        </p:nvSpPr>
        <p:spPr>
          <a:xfrm>
            <a:off x="8000206" y="3611367"/>
            <a:ext cx="3742086" cy="966461"/>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38" name="CasellaDiTesto 25">
            <a:extLst>
              <a:ext uri="{FF2B5EF4-FFF2-40B4-BE49-F238E27FC236}">
                <a16:creationId xmlns:a16="http://schemas.microsoft.com/office/drawing/2014/main" id="{9CEF894D-E905-942F-6BC6-22E5B692B06A}"/>
              </a:ext>
            </a:extLst>
          </p:cNvPr>
          <p:cNvSpPr txBox="1"/>
          <p:nvPr/>
        </p:nvSpPr>
        <p:spPr>
          <a:xfrm>
            <a:off x="8227608" y="3670786"/>
            <a:ext cx="2530509"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rgbClr val="00AE9D"/>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NAVIGATION</a:t>
            </a:r>
          </a:p>
        </p:txBody>
      </p:sp>
      <p:sp>
        <p:nvSpPr>
          <p:cNvPr id="40" name="Text Placeholder 2">
            <a:extLst>
              <a:ext uri="{FF2B5EF4-FFF2-40B4-BE49-F238E27FC236}">
                <a16:creationId xmlns:a16="http://schemas.microsoft.com/office/drawing/2014/main" id="{66D0049C-CC0A-0266-AF8F-56F010CA4129}"/>
              </a:ext>
            </a:extLst>
          </p:cNvPr>
          <p:cNvSpPr txBox="1"/>
          <p:nvPr/>
        </p:nvSpPr>
        <p:spPr>
          <a:xfrm>
            <a:off x="8287321" y="3975491"/>
            <a:ext cx="3232890" cy="518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909469">
              <a:spcBef>
                <a:spcPts val="198"/>
              </a:spcBef>
              <a:defRPr sz="1200">
                <a:solidFill>
                  <a:srgbClr val="00AE9D"/>
                </a:solidFill>
              </a:defRPr>
            </a:pPr>
            <a:r>
              <a:rPr sz="1600">
                <a:solidFill>
                  <a:schemeClr val="accent1"/>
                </a:solidFill>
                <a:latin typeface="NotesEsa" panose="02000506030000020004" pitchFamily="2" charset="77"/>
                <a:cs typeface="Calibri" panose="020F0502020204030204" pitchFamily="34" charset="0"/>
              </a:rPr>
              <a:t>• </a:t>
            </a:r>
            <a:r>
              <a:rPr sz="1600" err="1">
                <a:solidFill>
                  <a:srgbClr val="FEFFFF"/>
                </a:solidFill>
                <a:latin typeface="NotesEsa" panose="02000506030000020004" pitchFamily="2" charset="77"/>
                <a:cs typeface="Calibri" panose="020F0502020204030204" pitchFamily="34" charset="0"/>
              </a:rPr>
              <a:t>Navisp</a:t>
            </a:r>
            <a:r>
              <a:rPr sz="1600">
                <a:solidFill>
                  <a:srgbClr val="FEFFFF"/>
                </a:solidFill>
                <a:latin typeface="NotesEsa" panose="02000506030000020004" pitchFamily="2" charset="77"/>
                <a:cs typeface="Calibri" panose="020F0502020204030204" pitchFamily="34" charset="0"/>
              </a:rPr>
              <a:t> </a:t>
            </a:r>
            <a:r>
              <a:rPr sz="1600">
                <a:solidFill>
                  <a:schemeClr val="accent5"/>
                </a:solidFill>
                <a:latin typeface="NotesEsa" panose="02000506030000020004" pitchFamily="2" charset="77"/>
                <a:cs typeface="Calibri" panose="020F0502020204030204" pitchFamily="34" charset="0"/>
              </a:rPr>
              <a:t>(Element 2)</a:t>
            </a:r>
            <a:r>
              <a:rPr lang="it-IT" sz="1600">
                <a:solidFill>
                  <a:schemeClr val="accent5"/>
                </a:solidFill>
                <a:latin typeface="NotesEsa" panose="02000506030000020004" pitchFamily="2" charset="77"/>
                <a:cs typeface="Calibri" panose="020F0502020204030204" pitchFamily="34" charset="0"/>
              </a:rPr>
              <a:t> </a:t>
            </a:r>
            <a:r>
              <a:rPr sz="1600">
                <a:solidFill>
                  <a:srgbClr val="FEFFFF"/>
                </a:solidFill>
                <a:latin typeface="NotesEsa" panose="02000506030000020004" pitchFamily="2" charset="77"/>
                <a:cs typeface="Calibri" panose="020F0502020204030204" pitchFamily="34" charset="0"/>
              </a:rPr>
              <a:t>Third Phase</a:t>
            </a:r>
            <a:endParaRPr lang="en-GB" sz="1600">
              <a:solidFill>
                <a:srgbClr val="FEFFFF"/>
              </a:solidFill>
              <a:latin typeface="NotesEsa" panose="02000506030000020004" pitchFamily="2" charset="77"/>
              <a:cs typeface="Calibri" panose="020F0502020204030204" pitchFamily="34" charset="0"/>
            </a:endParaRPr>
          </a:p>
          <a:p>
            <a:pPr defTabSz="909469">
              <a:spcBef>
                <a:spcPts val="198"/>
              </a:spcBef>
              <a:defRPr sz="1200">
                <a:solidFill>
                  <a:srgbClr val="00AE9D"/>
                </a:solidFill>
              </a:defRPr>
            </a:pPr>
            <a:r>
              <a:rPr lang="it-IT" sz="1600">
                <a:solidFill>
                  <a:srgbClr val="00AE9D"/>
                </a:solidFill>
                <a:latin typeface="NotesEsa" panose="02000506030000020004" pitchFamily="2" charset="77"/>
                <a:cs typeface="Calibri" panose="020F0502020204030204" pitchFamily="34" charset="0"/>
              </a:rPr>
              <a:t>• </a:t>
            </a:r>
            <a:r>
              <a:rPr lang="en-GB" sz="1600" err="1">
                <a:solidFill>
                  <a:srgbClr val="FEFFFF"/>
                </a:solidFill>
                <a:latin typeface="NotesEsa" panose="02000506030000020004" pitchFamily="2" charset="77"/>
                <a:cs typeface="Calibri" panose="020F0502020204030204" pitchFamily="34" charset="0"/>
              </a:rPr>
              <a:t>FutureNAV</a:t>
            </a:r>
            <a:endParaRPr sz="1600">
              <a:solidFill>
                <a:srgbClr val="FEFFFF"/>
              </a:solidFill>
              <a:latin typeface="NotesEsa" panose="02000506030000020004" pitchFamily="2" charset="77"/>
              <a:cs typeface="Calibri" panose="020F0502020204030204" pitchFamily="34" charset="0"/>
            </a:endParaRPr>
          </a:p>
        </p:txBody>
      </p:sp>
      <p:sp>
        <p:nvSpPr>
          <p:cNvPr id="65" name="Rettangolo arrotondato 9">
            <a:extLst>
              <a:ext uri="{FF2B5EF4-FFF2-40B4-BE49-F238E27FC236}">
                <a16:creationId xmlns:a16="http://schemas.microsoft.com/office/drawing/2014/main" id="{53795C3F-C99C-8BA6-CAD8-0E516063D618}"/>
              </a:ext>
            </a:extLst>
          </p:cNvPr>
          <p:cNvSpPr/>
          <p:nvPr/>
        </p:nvSpPr>
        <p:spPr>
          <a:xfrm>
            <a:off x="8000206" y="4802652"/>
            <a:ext cx="3742086" cy="1187330"/>
          </a:xfrm>
          <a:prstGeom prst="roundRect">
            <a:avLst>
              <a:gd name="adj" fmla="val 16667"/>
            </a:avLst>
          </a:prstGeom>
          <a:gradFill>
            <a:gsLst>
              <a:gs pos="0">
                <a:schemeClr val="tx1"/>
              </a:gs>
              <a:gs pos="100000">
                <a:schemeClr val="tx2">
                  <a:lumMod val="5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13" name="CasellaDiTesto 23">
            <a:extLst>
              <a:ext uri="{FF2B5EF4-FFF2-40B4-BE49-F238E27FC236}">
                <a16:creationId xmlns:a16="http://schemas.microsoft.com/office/drawing/2014/main" id="{CFAC9E4E-9658-73A7-906E-E6DE4FD032C4}"/>
              </a:ext>
            </a:extLst>
          </p:cNvPr>
          <p:cNvSpPr txBox="1"/>
          <p:nvPr/>
        </p:nvSpPr>
        <p:spPr>
          <a:xfrm>
            <a:off x="8227607" y="4857706"/>
            <a:ext cx="2506792" cy="321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260" tIns="49260" rIns="49260" bIns="49260" anchor="ctr">
            <a:spAutoFit/>
          </a:bodyPr>
          <a:lstStyle>
            <a:lvl1pPr algn="ctr" defTabSz="577850">
              <a:lnSpc>
                <a:spcPct val="90000"/>
              </a:lnSpc>
              <a:spcBef>
                <a:spcPts val="800"/>
              </a:spcBef>
              <a:defRPr sz="2000">
                <a:solidFill>
                  <a:schemeClr val="accent3"/>
                </a:solidFill>
              </a:defRPr>
            </a:lvl1pPr>
          </a:lstStyle>
          <a:p>
            <a:pPr algn="l" defTabSz="574734">
              <a:spcBef>
                <a:spcPts val="796"/>
              </a:spcBef>
              <a:defRPr/>
            </a:pPr>
            <a:r>
              <a:rPr lang="en-GB" sz="1600">
                <a:latin typeface="NotesEsa" panose="02000506030000020004" pitchFamily="2" charset="77"/>
                <a:cs typeface="Calibri" panose="020F0502020204030204" pitchFamily="34" charset="0"/>
              </a:rPr>
              <a:t>SPACE TRANSPORT </a:t>
            </a:r>
          </a:p>
        </p:txBody>
      </p:sp>
      <p:sp>
        <p:nvSpPr>
          <p:cNvPr id="21" name="Text Placeholder 2">
            <a:extLst>
              <a:ext uri="{FF2B5EF4-FFF2-40B4-BE49-F238E27FC236}">
                <a16:creationId xmlns:a16="http://schemas.microsoft.com/office/drawing/2014/main" id="{ED4365B3-E475-CB08-87A4-F874C0416A75}"/>
              </a:ext>
            </a:extLst>
          </p:cNvPr>
          <p:cNvSpPr txBox="1"/>
          <p:nvPr/>
        </p:nvSpPr>
        <p:spPr>
          <a:xfrm>
            <a:off x="8289779" y="5164712"/>
            <a:ext cx="3405264"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909469">
              <a:spcBef>
                <a:spcPts val="198"/>
              </a:spcBef>
              <a:defRPr sz="1200">
                <a:solidFill>
                  <a:srgbClr val="FFCC4D"/>
                </a:solidFill>
              </a:defRPr>
            </a:pPr>
            <a:r>
              <a:rPr sz="1600">
                <a:solidFill>
                  <a:schemeClr val="accent3"/>
                </a:solidFill>
                <a:latin typeface="NotesEsa" panose="02000506030000020004" pitchFamily="2" charset="77"/>
                <a:cs typeface="Calibri" panose="020F0502020204030204" pitchFamily="34" charset="0"/>
              </a:rPr>
              <a:t>• </a:t>
            </a:r>
            <a:r>
              <a:rPr sz="1600">
                <a:solidFill>
                  <a:srgbClr val="FEFFFF"/>
                </a:solidFill>
                <a:latin typeface="NotesEsa" panose="02000506030000020004" pitchFamily="2" charset="77"/>
                <a:cs typeface="Calibri" panose="020F0502020204030204" pitchFamily="34" charset="0"/>
              </a:rPr>
              <a:t>Boost! 2.0</a:t>
            </a:r>
            <a:br>
              <a:rPr lang="en-GB" sz="1600">
                <a:solidFill>
                  <a:srgbClr val="FEFFFF"/>
                </a:solidFill>
                <a:latin typeface="NotesEsa" panose="02000506030000020004" pitchFamily="2" charset="77"/>
                <a:cs typeface="Calibri" panose="020F0502020204030204" pitchFamily="34" charset="0"/>
              </a:rPr>
            </a:br>
            <a:r>
              <a:rPr lang="en-GB" sz="1600">
                <a:solidFill>
                  <a:srgbClr val="FEFFFF"/>
                </a:solidFill>
                <a:latin typeface="NotesEsa" panose="02000506030000020004" pitchFamily="2" charset="77"/>
                <a:cs typeface="Calibri" panose="020F0502020204030204" pitchFamily="34" charset="0"/>
              </a:rPr>
              <a:t>  </a:t>
            </a:r>
            <a:r>
              <a:rPr lang="en-GB" sz="1600">
                <a:solidFill>
                  <a:schemeClr val="accent5"/>
                </a:solidFill>
                <a:latin typeface="NotesEsa" panose="02000506030000020004" pitchFamily="2" charset="77"/>
                <a:cs typeface="Calibri" panose="020F0502020204030204" pitchFamily="34" charset="0"/>
              </a:rPr>
              <a:t>(Commercial Services; Support to MS; </a:t>
            </a:r>
            <a:br>
              <a:rPr lang="en-GB" sz="1600">
                <a:solidFill>
                  <a:schemeClr val="accent5"/>
                </a:solidFill>
                <a:latin typeface="NotesEsa" panose="02000506030000020004" pitchFamily="2" charset="77"/>
                <a:cs typeface="Calibri" panose="020F0502020204030204" pitchFamily="34" charset="0"/>
              </a:rPr>
            </a:br>
            <a:r>
              <a:rPr lang="en-GB" sz="1600">
                <a:solidFill>
                  <a:schemeClr val="accent5"/>
                </a:solidFill>
                <a:latin typeface="NotesEsa" panose="02000506030000020004" pitchFamily="2" charset="77"/>
                <a:cs typeface="Calibri" panose="020F0502020204030204" pitchFamily="34" charset="0"/>
              </a:rPr>
              <a:t>  Service Procurement)</a:t>
            </a:r>
            <a:endParaRPr sz="1600">
              <a:solidFill>
                <a:schemeClr val="accent5"/>
              </a:solidFill>
              <a:latin typeface="NotesEsa" panose="02000506030000020004" pitchFamily="2" charset="77"/>
              <a:cs typeface="Calibri" panose="020F0502020204030204" pitchFamily="34" charset="0"/>
            </a:endParaRPr>
          </a:p>
        </p:txBody>
      </p:sp>
      <p:sp>
        <p:nvSpPr>
          <p:cNvPr id="2" name="Titolo 1">
            <a:extLst>
              <a:ext uri="{FF2B5EF4-FFF2-40B4-BE49-F238E27FC236}">
                <a16:creationId xmlns:a16="http://schemas.microsoft.com/office/drawing/2014/main" id="{5075F00C-5641-C08B-5922-4082539151FC}"/>
              </a:ext>
            </a:extLst>
          </p:cNvPr>
          <p:cNvSpPr txBox="1">
            <a:spLocks/>
          </p:cNvSpPr>
          <p:nvPr/>
        </p:nvSpPr>
        <p:spPr>
          <a:xfrm>
            <a:off x="216425" y="232755"/>
            <a:ext cx="10108850" cy="563779"/>
          </a:xfrm>
          <a:prstGeom prst="rect">
            <a:avLst/>
          </a:prstGeom>
        </p:spPr>
        <p:txBody>
          <a:bodyPr vert="horz" lIns="0" tIns="45720" rIns="0" bIns="45720" rtlCol="0" anchor="ctr" anchorCtr="0">
            <a:norm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endParaRPr lang="it-IT" kern="0"/>
          </a:p>
        </p:txBody>
      </p:sp>
      <p:sp>
        <p:nvSpPr>
          <p:cNvPr id="3" name="Title 2">
            <a:extLst>
              <a:ext uri="{FF2B5EF4-FFF2-40B4-BE49-F238E27FC236}">
                <a16:creationId xmlns:a16="http://schemas.microsoft.com/office/drawing/2014/main" id="{D195EFDA-4DA3-61CA-8804-AD173ADC2DE7}"/>
              </a:ext>
            </a:extLst>
          </p:cNvPr>
          <p:cNvSpPr>
            <a:spLocks noGrp="1"/>
          </p:cNvSpPr>
          <p:nvPr>
            <p:ph type="title"/>
          </p:nvPr>
        </p:nvSpPr>
        <p:spPr/>
        <p:txBody>
          <a:bodyPr>
            <a:normAutofit/>
          </a:bodyPr>
          <a:lstStyle/>
          <a:p>
            <a:r>
              <a:rPr lang="it-IT" kern="0"/>
              <a:t>COMMERCIALISATION IS NOT NEW</a:t>
            </a:r>
            <a:endParaRPr lang="en-GB"/>
          </a:p>
        </p:txBody>
      </p:sp>
      <p:sp>
        <p:nvSpPr>
          <p:cNvPr id="4" name="TextBox 3">
            <a:extLst>
              <a:ext uri="{FF2B5EF4-FFF2-40B4-BE49-F238E27FC236}">
                <a16:creationId xmlns:a16="http://schemas.microsoft.com/office/drawing/2014/main" id="{4A63FD60-36B4-1EF6-1867-142CE69D7D96}"/>
              </a:ext>
            </a:extLst>
          </p:cNvPr>
          <p:cNvSpPr txBox="1"/>
          <p:nvPr/>
        </p:nvSpPr>
        <p:spPr>
          <a:xfrm>
            <a:off x="7296727" y="360387"/>
            <a:ext cx="3267076" cy="40011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b="1" i="1"/>
              <a:t>Total funding for 1.3 bn €</a:t>
            </a:r>
          </a:p>
        </p:txBody>
      </p:sp>
    </p:spTree>
    <p:extLst>
      <p:ext uri="{BB962C8B-B14F-4D97-AF65-F5344CB8AC3E}">
        <p14:creationId xmlns:p14="http://schemas.microsoft.com/office/powerpoint/2010/main" val="46434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ttore 1 24">
            <a:extLst>
              <a:ext uri="{FF2B5EF4-FFF2-40B4-BE49-F238E27FC236}">
                <a16:creationId xmlns:a16="http://schemas.microsoft.com/office/drawing/2014/main" id="{4672D7D7-4597-6C94-05AB-8208429C3E0B}"/>
              </a:ext>
            </a:extLst>
          </p:cNvPr>
          <p:cNvCxnSpPr/>
          <p:nvPr/>
        </p:nvCxnSpPr>
        <p:spPr>
          <a:xfrm flipV="1">
            <a:off x="4453589" y="1230164"/>
            <a:ext cx="0" cy="4598314"/>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8" name="Rettangolo arrotondato 9">
            <a:extLst>
              <a:ext uri="{FF2B5EF4-FFF2-40B4-BE49-F238E27FC236}">
                <a16:creationId xmlns:a16="http://schemas.microsoft.com/office/drawing/2014/main" id="{B3760779-26F3-FCE2-2901-297B9A6349BE}"/>
              </a:ext>
            </a:extLst>
          </p:cNvPr>
          <p:cNvSpPr/>
          <p:nvPr/>
        </p:nvSpPr>
        <p:spPr>
          <a:xfrm>
            <a:off x="2760359" y="3495876"/>
            <a:ext cx="4351505" cy="568901"/>
          </a:xfrm>
          <a:prstGeom prst="roundRect">
            <a:avLst>
              <a:gd name="adj" fmla="val 16667"/>
            </a:avLst>
          </a:prstGeom>
          <a:gradFill>
            <a:gsLst>
              <a:gs pos="0">
                <a:schemeClr val="tx1">
                  <a:alpha val="0"/>
                </a:schemeClr>
              </a:gs>
              <a:gs pos="100000">
                <a:schemeClr val="accent1">
                  <a:alpha val="20000"/>
                </a:schemeClr>
              </a:gs>
            </a:gsLst>
            <a:lin ang="5400000" scaled="1"/>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2" name="Titolo 1">
            <a:extLst>
              <a:ext uri="{FF2B5EF4-FFF2-40B4-BE49-F238E27FC236}">
                <a16:creationId xmlns:a16="http://schemas.microsoft.com/office/drawing/2014/main" id="{4916A9DD-0B5D-47A8-74F1-D84BD01271B3}"/>
              </a:ext>
            </a:extLst>
          </p:cNvPr>
          <p:cNvSpPr>
            <a:spLocks noGrp="1"/>
          </p:cNvSpPr>
          <p:nvPr>
            <p:ph type="title"/>
          </p:nvPr>
        </p:nvSpPr>
        <p:spPr>
          <a:xfrm>
            <a:off x="216425" y="236216"/>
            <a:ext cx="10108850" cy="563779"/>
          </a:xfrm>
        </p:spPr>
        <p:txBody>
          <a:bodyPr>
            <a:normAutofit/>
          </a:bodyPr>
          <a:lstStyle/>
          <a:p>
            <a:r>
              <a:rPr lang="it-IT"/>
              <a:t>ESA CONTRIBUTION ALONG THE COMPANY LIFE-CYCLE</a:t>
            </a:r>
          </a:p>
        </p:txBody>
      </p:sp>
      <p:cxnSp>
        <p:nvCxnSpPr>
          <p:cNvPr id="12" name="Connettore 2 11">
            <a:extLst>
              <a:ext uri="{FF2B5EF4-FFF2-40B4-BE49-F238E27FC236}">
                <a16:creationId xmlns:a16="http://schemas.microsoft.com/office/drawing/2014/main" id="{C7CC9251-55FC-C8EC-AA61-D2E59CCC6BEF}"/>
              </a:ext>
            </a:extLst>
          </p:cNvPr>
          <p:cNvCxnSpPr>
            <a:cxnSpLocks/>
          </p:cNvCxnSpPr>
          <p:nvPr/>
        </p:nvCxnSpPr>
        <p:spPr>
          <a:xfrm flipV="1">
            <a:off x="756518" y="1230164"/>
            <a:ext cx="0" cy="4703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DE35130-0088-4C27-F901-24E546ECEE0B}"/>
              </a:ext>
            </a:extLst>
          </p:cNvPr>
          <p:cNvCxnSpPr>
            <a:cxnSpLocks/>
          </p:cNvCxnSpPr>
          <p:nvPr/>
        </p:nvCxnSpPr>
        <p:spPr>
          <a:xfrm>
            <a:off x="644685" y="5828478"/>
            <a:ext cx="107228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54FA6A3B-F671-E6A5-5465-B4B1FD542593}"/>
              </a:ext>
            </a:extLst>
          </p:cNvPr>
          <p:cNvCxnSpPr/>
          <p:nvPr/>
        </p:nvCxnSpPr>
        <p:spPr>
          <a:xfrm flipV="1">
            <a:off x="7190210" y="1230164"/>
            <a:ext cx="0" cy="4598314"/>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8" name="Segnaposto testo 2">
            <a:extLst>
              <a:ext uri="{FF2B5EF4-FFF2-40B4-BE49-F238E27FC236}">
                <a16:creationId xmlns:a16="http://schemas.microsoft.com/office/drawing/2014/main" id="{A1AAE1AC-28F6-F814-C1F8-5DA19CE3977C}"/>
              </a:ext>
            </a:extLst>
          </p:cNvPr>
          <p:cNvSpPr txBox="1">
            <a:spLocks/>
          </p:cNvSpPr>
          <p:nvPr/>
        </p:nvSpPr>
        <p:spPr bwMode="auto">
          <a:xfrm rot="16200000">
            <a:off x="146224" y="1668840"/>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CASH FLOW</a:t>
            </a:r>
          </a:p>
        </p:txBody>
      </p:sp>
      <p:sp>
        <p:nvSpPr>
          <p:cNvPr id="29" name="Segnaposto testo 2">
            <a:extLst>
              <a:ext uri="{FF2B5EF4-FFF2-40B4-BE49-F238E27FC236}">
                <a16:creationId xmlns:a16="http://schemas.microsoft.com/office/drawing/2014/main" id="{1D212297-E3BE-F158-AC85-02A3ABF5605A}"/>
              </a:ext>
            </a:extLst>
          </p:cNvPr>
          <p:cNvSpPr txBox="1">
            <a:spLocks/>
          </p:cNvSpPr>
          <p:nvPr/>
        </p:nvSpPr>
        <p:spPr bwMode="auto">
          <a:xfrm>
            <a:off x="10360364"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TIME/TRL</a:t>
            </a:r>
          </a:p>
        </p:txBody>
      </p:sp>
      <p:sp>
        <p:nvSpPr>
          <p:cNvPr id="34" name="Segnaposto testo 2">
            <a:extLst>
              <a:ext uri="{FF2B5EF4-FFF2-40B4-BE49-F238E27FC236}">
                <a16:creationId xmlns:a16="http://schemas.microsoft.com/office/drawing/2014/main" id="{403D1ECE-8233-32C2-2BA6-C41875D29F50}"/>
              </a:ext>
            </a:extLst>
          </p:cNvPr>
          <p:cNvSpPr txBox="1">
            <a:spLocks/>
          </p:cNvSpPr>
          <p:nvPr/>
        </p:nvSpPr>
        <p:spPr bwMode="auto">
          <a:xfrm>
            <a:off x="6958568"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TRL 9</a:t>
            </a:r>
          </a:p>
        </p:txBody>
      </p:sp>
      <p:sp>
        <p:nvSpPr>
          <p:cNvPr id="36" name="Segnaposto testo 2">
            <a:extLst>
              <a:ext uri="{FF2B5EF4-FFF2-40B4-BE49-F238E27FC236}">
                <a16:creationId xmlns:a16="http://schemas.microsoft.com/office/drawing/2014/main" id="{20DD2C5A-8B07-6F77-6EFA-CD1C62F42CC3}"/>
              </a:ext>
            </a:extLst>
          </p:cNvPr>
          <p:cNvSpPr txBox="1">
            <a:spLocks/>
          </p:cNvSpPr>
          <p:nvPr/>
        </p:nvSpPr>
        <p:spPr bwMode="auto">
          <a:xfrm>
            <a:off x="4202211"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TRL 7</a:t>
            </a:r>
          </a:p>
        </p:txBody>
      </p:sp>
      <p:sp>
        <p:nvSpPr>
          <p:cNvPr id="37" name="Segnaposto testo 2">
            <a:extLst>
              <a:ext uri="{FF2B5EF4-FFF2-40B4-BE49-F238E27FC236}">
                <a16:creationId xmlns:a16="http://schemas.microsoft.com/office/drawing/2014/main" id="{4F46FC37-EF9E-27EE-89AF-ECE787DFE3B6}"/>
              </a:ext>
            </a:extLst>
          </p:cNvPr>
          <p:cNvSpPr txBox="1">
            <a:spLocks/>
          </p:cNvSpPr>
          <p:nvPr/>
        </p:nvSpPr>
        <p:spPr bwMode="auto">
          <a:xfrm>
            <a:off x="542428" y="5569842"/>
            <a:ext cx="280768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Technology Readiness Level (TRL) 1</a:t>
            </a:r>
          </a:p>
        </p:txBody>
      </p:sp>
      <p:sp>
        <p:nvSpPr>
          <p:cNvPr id="48" name="Segnaposto testo 2">
            <a:extLst>
              <a:ext uri="{FF2B5EF4-FFF2-40B4-BE49-F238E27FC236}">
                <a16:creationId xmlns:a16="http://schemas.microsoft.com/office/drawing/2014/main" id="{EFFDC3E4-0AE5-0699-BC20-75C62A8EDE0E}"/>
              </a:ext>
            </a:extLst>
          </p:cNvPr>
          <p:cNvSpPr txBox="1">
            <a:spLocks/>
          </p:cNvSpPr>
          <p:nvPr/>
        </p:nvSpPr>
        <p:spPr bwMode="auto">
          <a:xfrm>
            <a:off x="1709422" y="4573407"/>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err="1">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ScaleUp</a:t>
            </a: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 INNOVATE</a:t>
            </a:r>
          </a:p>
        </p:txBody>
      </p:sp>
      <p:sp>
        <p:nvSpPr>
          <p:cNvPr id="93" name="Figura a mano libera 92">
            <a:extLst>
              <a:ext uri="{FF2B5EF4-FFF2-40B4-BE49-F238E27FC236}">
                <a16:creationId xmlns:a16="http://schemas.microsoft.com/office/drawing/2014/main" id="{1FC3A8A9-A804-3592-FA77-FC593828A5A7}"/>
              </a:ext>
            </a:extLst>
          </p:cNvPr>
          <p:cNvSpPr/>
          <p:nvPr/>
        </p:nvSpPr>
        <p:spPr>
          <a:xfrm>
            <a:off x="824495" y="1750003"/>
            <a:ext cx="11110946" cy="4357907"/>
          </a:xfrm>
          <a:custGeom>
            <a:avLst/>
            <a:gdLst>
              <a:gd name="connsiteX0" fmla="*/ 0 w 11110946"/>
              <a:gd name="connsiteY0" fmla="*/ 4131497 h 4357907"/>
              <a:gd name="connsiteX1" fmla="*/ 3249738 w 11110946"/>
              <a:gd name="connsiteY1" fmla="*/ 3934145 h 4357907"/>
              <a:gd name="connsiteX2" fmla="*/ 6729720 w 11110946"/>
              <a:gd name="connsiteY2" fmla="*/ 269966 h 4357907"/>
              <a:gd name="connsiteX3" fmla="*/ 10189968 w 11110946"/>
              <a:gd name="connsiteY3" fmla="*/ 263388 h 4357907"/>
              <a:gd name="connsiteX4" fmla="*/ 11110946 w 11110946"/>
              <a:gd name="connsiteY4" fmla="*/ 171290 h 435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0946" h="4357907">
                <a:moveTo>
                  <a:pt x="0" y="4131497"/>
                </a:moveTo>
                <a:cubicBezTo>
                  <a:pt x="1064059" y="4354615"/>
                  <a:pt x="2128118" y="4577733"/>
                  <a:pt x="3249738" y="3934145"/>
                </a:cubicBezTo>
                <a:cubicBezTo>
                  <a:pt x="4371358" y="3290557"/>
                  <a:pt x="5573015" y="881759"/>
                  <a:pt x="6729720" y="269966"/>
                </a:cubicBezTo>
                <a:cubicBezTo>
                  <a:pt x="7886425" y="-341827"/>
                  <a:pt x="9459764" y="279834"/>
                  <a:pt x="10189968" y="263388"/>
                </a:cubicBezTo>
                <a:cubicBezTo>
                  <a:pt x="10920172" y="246942"/>
                  <a:pt x="10984860" y="107699"/>
                  <a:pt x="11110946" y="171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0" name="Rettangolo arrotondato 9">
            <a:extLst>
              <a:ext uri="{FF2B5EF4-FFF2-40B4-BE49-F238E27FC236}">
                <a16:creationId xmlns:a16="http://schemas.microsoft.com/office/drawing/2014/main" id="{3898551D-34AD-6074-3F1B-92582E965A1B}"/>
              </a:ext>
            </a:extLst>
          </p:cNvPr>
          <p:cNvSpPr/>
          <p:nvPr/>
        </p:nvSpPr>
        <p:spPr>
          <a:xfrm>
            <a:off x="6997437" y="1903644"/>
            <a:ext cx="4112870" cy="762587"/>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49" name="Segnaposto testo 2">
            <a:extLst>
              <a:ext uri="{FF2B5EF4-FFF2-40B4-BE49-F238E27FC236}">
                <a16:creationId xmlns:a16="http://schemas.microsoft.com/office/drawing/2014/main" id="{0CA06576-252D-F07A-40F0-4228F9F8E9AD}"/>
              </a:ext>
            </a:extLst>
          </p:cNvPr>
          <p:cNvSpPr txBox="1">
            <a:spLocks/>
          </p:cNvSpPr>
          <p:nvPr/>
        </p:nvSpPr>
        <p:spPr bwMode="auto">
          <a:xfrm>
            <a:off x="7665286" y="2036578"/>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endPar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endParaRPr>
          </a:p>
        </p:txBody>
      </p:sp>
      <p:sp>
        <p:nvSpPr>
          <p:cNvPr id="99" name="Rettangolo 98">
            <a:extLst>
              <a:ext uri="{FF2B5EF4-FFF2-40B4-BE49-F238E27FC236}">
                <a16:creationId xmlns:a16="http://schemas.microsoft.com/office/drawing/2014/main" id="{B9F34061-2056-3EB6-1368-8FF5E2B41941}"/>
              </a:ext>
            </a:extLst>
          </p:cNvPr>
          <p:cNvSpPr/>
          <p:nvPr/>
        </p:nvSpPr>
        <p:spPr>
          <a:xfrm>
            <a:off x="11591636" y="1566924"/>
            <a:ext cx="333535" cy="707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3" name="Segnaposto testo 2">
            <a:extLst>
              <a:ext uri="{FF2B5EF4-FFF2-40B4-BE49-F238E27FC236}">
                <a16:creationId xmlns:a16="http://schemas.microsoft.com/office/drawing/2014/main" id="{741154C8-E30C-6F20-6BBC-45C2D7B2697D}"/>
              </a:ext>
            </a:extLst>
          </p:cNvPr>
          <p:cNvSpPr txBox="1">
            <a:spLocks/>
          </p:cNvSpPr>
          <p:nvPr/>
        </p:nvSpPr>
        <p:spPr bwMode="auto">
          <a:xfrm>
            <a:off x="3270391" y="3515772"/>
            <a:ext cx="236887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ESA pre-commercialization / R&amp;D </a:t>
            </a:r>
            <a:r>
              <a:rPr kumimoji="0" lang="en-US" altLang="en-US" sz="1600" b="0" i="0" u="none" strike="noStrike" kern="0" cap="none" spc="0" normalizeH="0" baseline="0" noProof="0" err="1">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Programmes</a:t>
            </a:r>
            <a:endParaRPr kumimoji="0" lang="en-US" altLang="en-US" sz="1000" b="1" i="0" u="none" strike="noStrike" kern="0" cap="none" spc="0" normalizeH="0" baseline="0" noProof="0">
              <a:ln>
                <a:noFill/>
              </a:ln>
              <a:solidFill>
                <a:srgbClr val="8096A6"/>
              </a:solidFill>
              <a:effectLst/>
              <a:uLnTx/>
              <a:uFillTx/>
              <a:latin typeface="NotesEsa" panose="02000506030000020004" pitchFamily="2" charset="77"/>
              <a:ea typeface="MS PGothic" pitchFamily="34" charset="-128"/>
              <a:cs typeface="Calibri" panose="020F0502020204030204" pitchFamily="34" charset="0"/>
            </a:endParaRPr>
          </a:p>
        </p:txBody>
      </p:sp>
      <p:sp>
        <p:nvSpPr>
          <p:cNvPr id="3" name="Rettangolo arrotondato 9">
            <a:extLst>
              <a:ext uri="{FF2B5EF4-FFF2-40B4-BE49-F238E27FC236}">
                <a16:creationId xmlns:a16="http://schemas.microsoft.com/office/drawing/2014/main" id="{52E0FCD0-2E54-B2A5-850D-353CB7BF2DDB}"/>
              </a:ext>
            </a:extLst>
          </p:cNvPr>
          <p:cNvSpPr/>
          <p:nvPr/>
        </p:nvSpPr>
        <p:spPr>
          <a:xfrm>
            <a:off x="1359966" y="5897174"/>
            <a:ext cx="9561854" cy="416511"/>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4" name="Segnaposto testo 2">
            <a:extLst>
              <a:ext uri="{FF2B5EF4-FFF2-40B4-BE49-F238E27FC236}">
                <a16:creationId xmlns:a16="http://schemas.microsoft.com/office/drawing/2014/main" id="{06B46611-B9ED-C27D-1A81-92BDD55B8BF1}"/>
              </a:ext>
            </a:extLst>
          </p:cNvPr>
          <p:cNvSpPr txBox="1">
            <a:spLocks/>
          </p:cNvSpPr>
          <p:nvPr/>
        </p:nvSpPr>
        <p:spPr bwMode="auto">
          <a:xfrm>
            <a:off x="2619870" y="5944288"/>
            <a:ext cx="5956129"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ESA INVESTOR NETWORK</a:t>
            </a:r>
          </a:p>
        </p:txBody>
      </p:sp>
      <p:sp>
        <p:nvSpPr>
          <p:cNvPr id="8" name="Rettangolo arrotondato 9">
            <a:extLst>
              <a:ext uri="{FF2B5EF4-FFF2-40B4-BE49-F238E27FC236}">
                <a16:creationId xmlns:a16="http://schemas.microsoft.com/office/drawing/2014/main" id="{8ABC3BD0-3E94-71FE-F949-1EFBC1EAE683}"/>
              </a:ext>
            </a:extLst>
          </p:cNvPr>
          <p:cNvSpPr/>
          <p:nvPr/>
        </p:nvSpPr>
        <p:spPr>
          <a:xfrm>
            <a:off x="7246351" y="1151664"/>
            <a:ext cx="4520775" cy="568901"/>
          </a:xfrm>
          <a:prstGeom prst="roundRect">
            <a:avLst>
              <a:gd name="adj" fmla="val 16667"/>
            </a:avLst>
          </a:prstGeom>
          <a:gradFill>
            <a:gsLst>
              <a:gs pos="58000">
                <a:schemeClr val="tx1">
                  <a:alpha val="0"/>
                </a:schemeClr>
              </a:gs>
              <a:gs pos="100000">
                <a:schemeClr val="accent1">
                  <a:alpha val="20000"/>
                </a:schemeClr>
              </a:gs>
            </a:gsLst>
            <a:lin ang="5400000" scaled="1"/>
          </a:gradFill>
          <a:ln w="12700">
            <a:solidFill>
              <a:schemeClr val="tx1"/>
            </a:solidFill>
            <a:prstDash val="dashDot"/>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9" name="Segnaposto testo 2">
            <a:extLst>
              <a:ext uri="{FF2B5EF4-FFF2-40B4-BE49-F238E27FC236}">
                <a16:creationId xmlns:a16="http://schemas.microsoft.com/office/drawing/2014/main" id="{013038B0-487B-E36F-09AD-0BD49F1B3E0E}"/>
              </a:ext>
            </a:extLst>
          </p:cNvPr>
          <p:cNvSpPr txBox="1">
            <a:spLocks/>
          </p:cNvSpPr>
          <p:nvPr/>
        </p:nvSpPr>
        <p:spPr bwMode="auto">
          <a:xfrm>
            <a:off x="8083698" y="1171560"/>
            <a:ext cx="236887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GB" altLang="en-US" sz="16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Service Contracts and Anchor Customer Schemes</a:t>
            </a:r>
            <a:endParaRPr kumimoji="0" lang="en-US" altLang="en-US" sz="1000" b="1" i="0" u="none" strike="noStrike" kern="0" cap="none" spc="0" normalizeH="0" baseline="0" noProof="0">
              <a:ln>
                <a:noFill/>
              </a:ln>
              <a:solidFill>
                <a:srgbClr val="8096A6"/>
              </a:solidFill>
              <a:effectLst/>
              <a:uLnTx/>
              <a:uFillTx/>
              <a:latin typeface="NotesEsa" panose="02000506030000020004" pitchFamily="2" charset="77"/>
              <a:ea typeface="MS PGothic" pitchFamily="34" charset="-128"/>
              <a:cs typeface="Calibri" panose="020F0502020204030204" pitchFamily="34" charset="0"/>
            </a:endParaRPr>
          </a:p>
        </p:txBody>
      </p:sp>
      <p:sp>
        <p:nvSpPr>
          <p:cNvPr id="5" name="Rettangolo arrotondato 9">
            <a:extLst>
              <a:ext uri="{FF2B5EF4-FFF2-40B4-BE49-F238E27FC236}">
                <a16:creationId xmlns:a16="http://schemas.microsoft.com/office/drawing/2014/main" id="{C68FE09B-4B23-B758-ECAD-78BF18310A3B}"/>
              </a:ext>
            </a:extLst>
          </p:cNvPr>
          <p:cNvSpPr/>
          <p:nvPr/>
        </p:nvSpPr>
        <p:spPr>
          <a:xfrm>
            <a:off x="949292" y="4266322"/>
            <a:ext cx="3277811" cy="723596"/>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10" name="Segnaposto testo 2">
            <a:extLst>
              <a:ext uri="{FF2B5EF4-FFF2-40B4-BE49-F238E27FC236}">
                <a16:creationId xmlns:a16="http://schemas.microsoft.com/office/drawing/2014/main" id="{895F8A7D-73D7-337D-787E-C46B409FCAC7}"/>
              </a:ext>
            </a:extLst>
          </p:cNvPr>
          <p:cNvSpPr txBox="1">
            <a:spLocks/>
          </p:cNvSpPr>
          <p:nvPr/>
        </p:nvSpPr>
        <p:spPr bwMode="auto">
          <a:xfrm>
            <a:off x="1153741" y="4269347"/>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b="1" kern="0">
                <a:solidFill>
                  <a:schemeClr val="bg1"/>
                </a:solidFill>
                <a:latin typeface="NotesEsa" panose="02000506030000020004" pitchFamily="2" charset="77"/>
                <a:cs typeface="Calibri" panose="020F0502020204030204" pitchFamily="34" charset="0"/>
              </a:rPr>
              <a:t>ScaleUp INNOVATE</a:t>
            </a:r>
          </a:p>
          <a:p>
            <a:pPr marL="0" indent="0" algn="ctr" eaLnBrk="0" hangingPunct="0">
              <a:lnSpc>
                <a:spcPct val="100000"/>
              </a:lnSpc>
              <a:buClr>
                <a:schemeClr val="accent3"/>
              </a:buClr>
              <a:defRPr/>
            </a:pPr>
            <a:r>
              <a:rPr lang="en-US" altLang="en-US" sz="1000" kern="0">
                <a:solidFill>
                  <a:schemeClr val="bg1"/>
                </a:solidFill>
                <a:latin typeface="NotesEsa" panose="02000506030000020004" pitchFamily="2" charset="77"/>
                <a:cs typeface="Calibri" panose="020F0502020204030204" pitchFamily="34" charset="0"/>
              </a:rPr>
              <a:t>Boosting innovation and commercialization</a:t>
            </a:r>
            <a:br>
              <a:rPr lang="en-US" altLang="en-US" sz="1000" kern="0">
                <a:solidFill>
                  <a:schemeClr val="bg1"/>
                </a:solidFill>
                <a:latin typeface="NotesEsa" panose="02000506030000020004" pitchFamily="2" charset="77"/>
                <a:cs typeface="Calibri" panose="020F0502020204030204" pitchFamily="34" charset="0"/>
              </a:rPr>
            </a:br>
            <a:r>
              <a:rPr lang="en-US" altLang="en-US" sz="1000" kern="0">
                <a:solidFill>
                  <a:schemeClr val="bg1"/>
                </a:solidFill>
                <a:latin typeface="NotesEsa" panose="02000506030000020004" pitchFamily="2" charset="77"/>
                <a:cs typeface="Calibri" panose="020F0502020204030204" pitchFamily="34" charset="0"/>
              </a:rPr>
              <a:t>in the European space sector</a:t>
            </a:r>
            <a:endParaRPr lang="en-US" altLang="en-US" sz="1000" b="1" kern="0">
              <a:solidFill>
                <a:schemeClr val="bg1"/>
              </a:solidFill>
              <a:latin typeface="NotesEsa" panose="02000506030000020004" pitchFamily="2" charset="77"/>
              <a:cs typeface="Calibri" panose="020F0502020204030204" pitchFamily="34" charset="0"/>
            </a:endParaRPr>
          </a:p>
        </p:txBody>
      </p:sp>
      <p:grpSp>
        <p:nvGrpSpPr>
          <p:cNvPr id="33" name="Group 32">
            <a:extLst>
              <a:ext uri="{FF2B5EF4-FFF2-40B4-BE49-F238E27FC236}">
                <a16:creationId xmlns:a16="http://schemas.microsoft.com/office/drawing/2014/main" id="{2D9CB7D4-8D64-14B3-3941-46313A445A33}"/>
              </a:ext>
            </a:extLst>
          </p:cNvPr>
          <p:cNvGrpSpPr/>
          <p:nvPr/>
        </p:nvGrpSpPr>
        <p:grpSpPr>
          <a:xfrm>
            <a:off x="945827" y="1566924"/>
            <a:ext cx="2494739" cy="2062951"/>
            <a:chOff x="-3150421" y="2818546"/>
            <a:chExt cx="2494739" cy="2062951"/>
          </a:xfrm>
        </p:grpSpPr>
        <p:sp>
          <p:nvSpPr>
            <p:cNvPr id="6" name="Rettangolo arrotondato 9">
              <a:extLst>
                <a:ext uri="{FF2B5EF4-FFF2-40B4-BE49-F238E27FC236}">
                  <a16:creationId xmlns:a16="http://schemas.microsoft.com/office/drawing/2014/main" id="{E9B6B1BC-4844-F0B0-B7B1-C8CF2C8E2B57}"/>
                </a:ext>
              </a:extLst>
            </p:cNvPr>
            <p:cNvSpPr/>
            <p:nvPr/>
          </p:nvSpPr>
          <p:spPr>
            <a:xfrm>
              <a:off x="-3150421" y="2818546"/>
              <a:ext cx="2494739" cy="2062951"/>
            </a:xfrm>
            <a:prstGeom prst="roundRect">
              <a:avLst>
                <a:gd name="adj" fmla="val 16667"/>
              </a:avLst>
            </a:prstGeom>
            <a:gradFill>
              <a:gsLst>
                <a:gs pos="0">
                  <a:schemeClr val="tx1">
                    <a:alpha val="0"/>
                  </a:schemeClr>
                </a:gs>
                <a:gs pos="100000">
                  <a:schemeClr val="accent5">
                    <a:alpha val="20000"/>
                  </a:schemeClr>
                </a:gs>
              </a:gsLst>
              <a:lin ang="5400000" scaled="1"/>
            </a:gradFill>
            <a:ln w="12700">
              <a:miter lim="400000"/>
            </a:ln>
          </p:spPr>
          <p:txBody>
            <a:bodyPr lIns="45470" rIns="45470"/>
            <a:lstStyle/>
            <a:p>
              <a:pPr defTabSz="909469">
                <a:defRPr>
                  <a:latin typeface="Verdana"/>
                  <a:ea typeface="Verdana"/>
                  <a:cs typeface="Verdana"/>
                  <a:sym typeface="Verdana"/>
                </a:defRPr>
              </a:pPr>
              <a:endParaRPr sz="1400">
                <a:solidFill>
                  <a:srgbClr val="003249"/>
                </a:solidFill>
                <a:latin typeface="+mn-lt"/>
                <a:ea typeface="Verdana"/>
                <a:cs typeface="Calibri" panose="020F0502020204030204" pitchFamily="34" charset="0"/>
                <a:sym typeface="Verdana"/>
              </a:endParaRPr>
            </a:p>
          </p:txBody>
        </p:sp>
        <p:sp>
          <p:nvSpPr>
            <p:cNvPr id="7" name="Ovale 66">
              <a:extLst>
                <a:ext uri="{FF2B5EF4-FFF2-40B4-BE49-F238E27FC236}">
                  <a16:creationId xmlns:a16="http://schemas.microsoft.com/office/drawing/2014/main" id="{6A78536C-DDE1-D9CE-A6E8-B259AF5E2119}"/>
                </a:ext>
              </a:extLst>
            </p:cNvPr>
            <p:cNvSpPr/>
            <p:nvPr/>
          </p:nvSpPr>
          <p:spPr>
            <a:xfrm>
              <a:off x="-2464969" y="3330170"/>
              <a:ext cx="1046211" cy="1046211"/>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uppo 81">
              <a:extLst>
                <a:ext uri="{FF2B5EF4-FFF2-40B4-BE49-F238E27FC236}">
                  <a16:creationId xmlns:a16="http://schemas.microsoft.com/office/drawing/2014/main" id="{FBDCE401-B0EA-89B7-2AAA-4CA89E082161}"/>
                </a:ext>
              </a:extLst>
            </p:cNvPr>
            <p:cNvGrpSpPr/>
            <p:nvPr/>
          </p:nvGrpSpPr>
          <p:grpSpPr>
            <a:xfrm>
              <a:off x="-2308172" y="2867522"/>
              <a:ext cx="788550" cy="718747"/>
              <a:chOff x="2010607" y="1446602"/>
              <a:chExt cx="927557" cy="845449"/>
            </a:xfrm>
          </p:grpSpPr>
          <p:sp>
            <p:nvSpPr>
              <p:cNvPr id="15" name="Ovale 61">
                <a:extLst>
                  <a:ext uri="{FF2B5EF4-FFF2-40B4-BE49-F238E27FC236}">
                    <a16:creationId xmlns:a16="http://schemas.microsoft.com/office/drawing/2014/main" id="{F486900B-A268-D8EE-B889-F75E8D20A28E}"/>
                  </a:ext>
                </a:extLst>
              </p:cNvPr>
              <p:cNvSpPr/>
              <p:nvPr/>
            </p:nvSpPr>
            <p:spPr>
              <a:xfrm>
                <a:off x="2044427" y="1446602"/>
                <a:ext cx="845449" cy="845449"/>
              </a:xfrm>
              <a:prstGeom prst="ellipse">
                <a:avLst/>
              </a:prstGeom>
              <a:gradFill>
                <a:gsLst>
                  <a:gs pos="30000">
                    <a:srgbClr val="012231"/>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2">
                <a:extLst>
                  <a:ext uri="{FF2B5EF4-FFF2-40B4-BE49-F238E27FC236}">
                    <a16:creationId xmlns:a16="http://schemas.microsoft.com/office/drawing/2014/main" id="{29CB6D00-51BC-0F29-19AD-CE3755858A98}"/>
                  </a:ext>
                </a:extLst>
              </p:cNvPr>
              <p:cNvSpPr txBox="1">
                <a:spLocks/>
              </p:cNvSpPr>
              <p:nvPr/>
            </p:nvSpPr>
            <p:spPr bwMode="auto">
              <a:xfrm>
                <a:off x="2010607" y="1503843"/>
                <a:ext cx="927557"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800" kern="0">
                    <a:solidFill>
                      <a:schemeClr val="bg1"/>
                    </a:solidFill>
                    <a:latin typeface="NotesEsa" panose="02000506030000020004" pitchFamily="2" charset="77"/>
                    <a:cs typeface="Calibri" panose="020F0502020204030204" pitchFamily="34" charset="0"/>
                  </a:rPr>
                  <a:t>ESA </a:t>
                </a:r>
                <a:br>
                  <a:rPr lang="en-US" altLang="en-US" sz="800" kern="0">
                    <a:solidFill>
                      <a:schemeClr val="bg1"/>
                    </a:solidFill>
                    <a:latin typeface="NotesEsa" panose="02000506030000020004" pitchFamily="2" charset="77"/>
                    <a:cs typeface="Calibri" panose="020F0502020204030204" pitchFamily="34" charset="0"/>
                  </a:rPr>
                </a:br>
                <a:r>
                  <a:rPr lang="en-US" altLang="en-US" sz="800" kern="0">
                    <a:solidFill>
                      <a:schemeClr val="bg1"/>
                    </a:solidFill>
                    <a:latin typeface="NotesEsa" panose="02000506030000020004" pitchFamily="2" charset="77"/>
                    <a:cs typeface="Calibri" panose="020F0502020204030204" pitchFamily="34" charset="0"/>
                  </a:rPr>
                  <a:t>Business </a:t>
                </a:r>
                <a:br>
                  <a:rPr lang="en-US" altLang="en-US" sz="800" kern="0">
                    <a:solidFill>
                      <a:schemeClr val="bg1"/>
                    </a:solidFill>
                    <a:latin typeface="NotesEsa" panose="02000506030000020004" pitchFamily="2" charset="77"/>
                    <a:cs typeface="Calibri" panose="020F0502020204030204" pitchFamily="34" charset="0"/>
                  </a:rPr>
                </a:br>
                <a:r>
                  <a:rPr lang="en-US" altLang="en-US" sz="800" kern="0">
                    <a:solidFill>
                      <a:schemeClr val="bg1"/>
                    </a:solidFill>
                    <a:latin typeface="NotesEsa" panose="02000506030000020004" pitchFamily="2" charset="77"/>
                    <a:cs typeface="Calibri" panose="020F0502020204030204" pitchFamily="34" charset="0"/>
                  </a:rPr>
                  <a:t>Incubation</a:t>
                </a:r>
                <a:br>
                  <a:rPr lang="en-US" altLang="en-US" sz="800" kern="0">
                    <a:solidFill>
                      <a:schemeClr val="bg1"/>
                    </a:solidFill>
                    <a:latin typeface="NotesEsa" panose="02000506030000020004" pitchFamily="2" charset="77"/>
                    <a:cs typeface="Calibri" panose="020F0502020204030204" pitchFamily="34" charset="0"/>
                  </a:rPr>
                </a:br>
                <a:r>
                  <a:rPr lang="en-US" altLang="en-US" sz="800" kern="0" err="1">
                    <a:solidFill>
                      <a:schemeClr val="bg1"/>
                    </a:solidFill>
                    <a:latin typeface="NotesEsa" panose="02000506030000020004" pitchFamily="2" charset="77"/>
                    <a:cs typeface="Calibri" panose="020F0502020204030204" pitchFamily="34" charset="0"/>
                  </a:rPr>
                  <a:t>Centres</a:t>
                </a:r>
                <a:endParaRPr lang="en-US" altLang="en-US" sz="800" b="1" kern="0">
                  <a:solidFill>
                    <a:schemeClr val="bg1"/>
                  </a:solidFill>
                  <a:latin typeface="NotesEsa" panose="02000506030000020004" pitchFamily="2" charset="77"/>
                  <a:cs typeface="Calibri" panose="020F0502020204030204" pitchFamily="34" charset="0"/>
                </a:endParaRPr>
              </a:p>
            </p:txBody>
          </p:sp>
        </p:grpSp>
        <p:grpSp>
          <p:nvGrpSpPr>
            <p:cNvPr id="17" name="Gruppo 79">
              <a:extLst>
                <a:ext uri="{FF2B5EF4-FFF2-40B4-BE49-F238E27FC236}">
                  <a16:creationId xmlns:a16="http://schemas.microsoft.com/office/drawing/2014/main" id="{BA531E44-9F50-0D58-08A4-94894A69282F}"/>
                </a:ext>
              </a:extLst>
            </p:cNvPr>
            <p:cNvGrpSpPr/>
            <p:nvPr/>
          </p:nvGrpSpPr>
          <p:grpSpPr>
            <a:xfrm>
              <a:off x="-1643890" y="3259734"/>
              <a:ext cx="733170" cy="718747"/>
              <a:chOff x="3145024" y="2039448"/>
              <a:chExt cx="862415" cy="845449"/>
            </a:xfrm>
          </p:grpSpPr>
          <p:sp>
            <p:nvSpPr>
              <p:cNvPr id="18" name="Ovale 62">
                <a:extLst>
                  <a:ext uri="{FF2B5EF4-FFF2-40B4-BE49-F238E27FC236}">
                    <a16:creationId xmlns:a16="http://schemas.microsoft.com/office/drawing/2014/main" id="{9E051357-5748-C0C0-C0D0-D425AB6D5637}"/>
                  </a:ext>
                </a:extLst>
              </p:cNvPr>
              <p:cNvSpPr/>
              <p:nvPr/>
            </p:nvSpPr>
            <p:spPr>
              <a:xfrm>
                <a:off x="3155650" y="2039448"/>
                <a:ext cx="845449" cy="845449"/>
              </a:xfrm>
              <a:prstGeom prst="ellipse">
                <a:avLst/>
              </a:prstGeom>
              <a:gradFill>
                <a:gsLst>
                  <a:gs pos="30000">
                    <a:srgbClr val="012231"/>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Segnaposto testo 2">
                <a:extLst>
                  <a:ext uri="{FF2B5EF4-FFF2-40B4-BE49-F238E27FC236}">
                    <a16:creationId xmlns:a16="http://schemas.microsoft.com/office/drawing/2014/main" id="{675DD000-6637-4057-84A5-B49EA5ED1016}"/>
                  </a:ext>
                </a:extLst>
              </p:cNvPr>
              <p:cNvSpPr txBox="1">
                <a:spLocks/>
              </p:cNvSpPr>
              <p:nvPr/>
            </p:nvSpPr>
            <p:spPr bwMode="auto">
              <a:xfrm>
                <a:off x="3145024" y="2261565"/>
                <a:ext cx="862415"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az-Cyrl-AZ" altLang="en-US" sz="800" kern="0">
                    <a:solidFill>
                      <a:schemeClr val="bg1"/>
                    </a:solidFill>
                    <a:latin typeface="+mn-lt"/>
                    <a:cs typeface="Calibri" panose="020F0502020204030204" pitchFamily="34" charset="0"/>
                  </a:rPr>
                  <a:t>Ф</a:t>
                </a:r>
                <a:r>
                  <a:rPr lang="it-IT" altLang="en-US" sz="800" kern="0">
                    <a:solidFill>
                      <a:schemeClr val="bg1"/>
                    </a:solidFill>
                    <a:latin typeface="NotesEsa" panose="02000506030000020004" pitchFamily="2" charset="77"/>
                    <a:cs typeface="Calibri" panose="020F0502020204030204" pitchFamily="34" charset="0"/>
                  </a:rPr>
                  <a:t>-Lab Network</a:t>
                </a:r>
                <a:endParaRPr lang="en-US" altLang="en-US" sz="800" b="1" kern="0">
                  <a:solidFill>
                    <a:schemeClr val="bg1"/>
                  </a:solidFill>
                  <a:latin typeface="NotesEsa" panose="02000506030000020004" pitchFamily="2" charset="77"/>
                  <a:cs typeface="Calibri" panose="020F0502020204030204" pitchFamily="34" charset="0"/>
                </a:endParaRPr>
              </a:p>
            </p:txBody>
          </p:sp>
        </p:grpSp>
        <p:grpSp>
          <p:nvGrpSpPr>
            <p:cNvPr id="20" name="Gruppo 85">
              <a:extLst>
                <a:ext uri="{FF2B5EF4-FFF2-40B4-BE49-F238E27FC236}">
                  <a16:creationId xmlns:a16="http://schemas.microsoft.com/office/drawing/2014/main" id="{825529B1-B948-C099-AC52-1E68A1DEE2BE}"/>
                </a:ext>
              </a:extLst>
            </p:cNvPr>
            <p:cNvGrpSpPr/>
            <p:nvPr/>
          </p:nvGrpSpPr>
          <p:grpSpPr>
            <a:xfrm>
              <a:off x="-2934502" y="3259735"/>
              <a:ext cx="733170" cy="718747"/>
              <a:chOff x="1015560" y="1907880"/>
              <a:chExt cx="862415" cy="845449"/>
            </a:xfrm>
          </p:grpSpPr>
          <p:sp>
            <p:nvSpPr>
              <p:cNvPr id="21" name="Ovale 65">
                <a:extLst>
                  <a:ext uri="{FF2B5EF4-FFF2-40B4-BE49-F238E27FC236}">
                    <a16:creationId xmlns:a16="http://schemas.microsoft.com/office/drawing/2014/main" id="{3427387C-B165-EEAE-E6DB-57CAAD9F6A9B}"/>
                  </a:ext>
                </a:extLst>
              </p:cNvPr>
              <p:cNvSpPr/>
              <p:nvPr/>
            </p:nvSpPr>
            <p:spPr>
              <a:xfrm>
                <a:off x="1015601" y="1907880"/>
                <a:ext cx="845449" cy="845449"/>
              </a:xfrm>
              <a:prstGeom prst="ellipse">
                <a:avLst/>
              </a:prstGeom>
              <a:gradFill>
                <a:gsLst>
                  <a:gs pos="30000">
                    <a:srgbClr val="012231"/>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Segnaposto testo 2">
                <a:extLst>
                  <a:ext uri="{FF2B5EF4-FFF2-40B4-BE49-F238E27FC236}">
                    <a16:creationId xmlns:a16="http://schemas.microsoft.com/office/drawing/2014/main" id="{A17BEE00-CDE4-8A42-684F-8D06432EB76D}"/>
                  </a:ext>
                </a:extLst>
              </p:cNvPr>
              <p:cNvSpPr txBox="1">
                <a:spLocks/>
              </p:cNvSpPr>
              <p:nvPr/>
            </p:nvSpPr>
            <p:spPr bwMode="auto">
              <a:xfrm>
                <a:off x="1015560" y="2129996"/>
                <a:ext cx="862415"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it-IT" altLang="en-US" sz="800" kern="0" err="1">
                    <a:solidFill>
                      <a:schemeClr val="bg1"/>
                    </a:solidFill>
                    <a:latin typeface="NotesEsa" panose="02000506030000020004" pitchFamily="2" charset="77"/>
                    <a:cs typeface="Calibri" panose="020F0502020204030204" pitchFamily="34" charset="0"/>
                  </a:rPr>
                  <a:t>Prepare</a:t>
                </a:r>
                <a:br>
                  <a:rPr lang="it-IT" altLang="en-US" sz="800" kern="0">
                    <a:solidFill>
                      <a:schemeClr val="bg1"/>
                    </a:solidFill>
                    <a:latin typeface="NotesEsa" panose="02000506030000020004" pitchFamily="2" charset="77"/>
                    <a:cs typeface="Calibri" panose="020F0502020204030204" pitchFamily="34" charset="0"/>
                  </a:rPr>
                </a:br>
                <a:r>
                  <a:rPr lang="it-IT" altLang="en-US" sz="800" kern="0">
                    <a:solidFill>
                      <a:schemeClr val="bg1"/>
                    </a:solidFill>
                    <a:latin typeface="NotesEsa" panose="02000506030000020004" pitchFamily="2" charset="77"/>
                    <a:cs typeface="Calibri" panose="020F0502020204030204" pitchFamily="34" charset="0"/>
                  </a:rPr>
                  <a:t>for Space</a:t>
                </a:r>
                <a:endParaRPr lang="en-US" altLang="en-US" sz="800" b="1" kern="0">
                  <a:solidFill>
                    <a:schemeClr val="bg1"/>
                  </a:solidFill>
                  <a:latin typeface="NotesEsa" panose="02000506030000020004" pitchFamily="2" charset="77"/>
                  <a:cs typeface="Calibri" panose="020F0502020204030204" pitchFamily="34" charset="0"/>
                </a:endParaRPr>
              </a:p>
            </p:txBody>
          </p:sp>
        </p:grpSp>
        <p:grpSp>
          <p:nvGrpSpPr>
            <p:cNvPr id="23" name="Gruppo 84">
              <a:extLst>
                <a:ext uri="{FF2B5EF4-FFF2-40B4-BE49-F238E27FC236}">
                  <a16:creationId xmlns:a16="http://schemas.microsoft.com/office/drawing/2014/main" id="{70472326-22B4-88F7-F26A-99FA3C56EB1B}"/>
                </a:ext>
              </a:extLst>
            </p:cNvPr>
            <p:cNvGrpSpPr/>
            <p:nvPr/>
          </p:nvGrpSpPr>
          <p:grpSpPr>
            <a:xfrm>
              <a:off x="-2706766" y="3971216"/>
              <a:ext cx="746688" cy="718747"/>
              <a:chOff x="1813678" y="2631506"/>
              <a:chExt cx="878316" cy="845449"/>
            </a:xfrm>
          </p:grpSpPr>
          <p:sp>
            <p:nvSpPr>
              <p:cNvPr id="24" name="Ovale 64">
                <a:extLst>
                  <a:ext uri="{FF2B5EF4-FFF2-40B4-BE49-F238E27FC236}">
                    <a16:creationId xmlns:a16="http://schemas.microsoft.com/office/drawing/2014/main" id="{C13F3092-D40A-2E21-5F00-CAEA19AFBDC1}"/>
                  </a:ext>
                </a:extLst>
              </p:cNvPr>
              <p:cNvSpPr/>
              <p:nvPr/>
            </p:nvSpPr>
            <p:spPr>
              <a:xfrm>
                <a:off x="1846545" y="2631506"/>
                <a:ext cx="845449" cy="845449"/>
              </a:xfrm>
              <a:prstGeom prst="ellipse">
                <a:avLst/>
              </a:prstGeom>
              <a:gradFill>
                <a:gsLst>
                  <a:gs pos="30000">
                    <a:srgbClr val="012231"/>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egnaposto testo 2">
                <a:extLst>
                  <a:ext uri="{FF2B5EF4-FFF2-40B4-BE49-F238E27FC236}">
                    <a16:creationId xmlns:a16="http://schemas.microsoft.com/office/drawing/2014/main" id="{35041B03-B0C6-169B-C30D-B179B5AE295E}"/>
                  </a:ext>
                </a:extLst>
              </p:cNvPr>
              <p:cNvSpPr txBox="1">
                <a:spLocks/>
              </p:cNvSpPr>
              <p:nvPr/>
            </p:nvSpPr>
            <p:spPr bwMode="auto">
              <a:xfrm>
                <a:off x="1813678" y="2868012"/>
                <a:ext cx="862415"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it-IT" altLang="en-US" sz="800" kern="0">
                    <a:solidFill>
                      <a:schemeClr val="bg1"/>
                    </a:solidFill>
                    <a:latin typeface="NotesEsa" panose="02000506030000020004" pitchFamily="2" charset="77"/>
                    <a:cs typeface="Calibri" panose="020F0502020204030204" pitchFamily="34" charset="0"/>
                  </a:rPr>
                  <a:t>Technology Transfer</a:t>
                </a:r>
                <a:endParaRPr lang="en-US" altLang="en-US" sz="800" b="1" kern="0">
                  <a:solidFill>
                    <a:schemeClr val="bg1"/>
                  </a:solidFill>
                  <a:latin typeface="NotesEsa" panose="02000506030000020004" pitchFamily="2" charset="77"/>
                  <a:cs typeface="Calibri" panose="020F0502020204030204" pitchFamily="34" charset="0"/>
                </a:endParaRPr>
              </a:p>
            </p:txBody>
          </p:sp>
        </p:grpSp>
        <p:grpSp>
          <p:nvGrpSpPr>
            <p:cNvPr id="30" name="Gruppo 83">
              <a:extLst>
                <a:ext uri="{FF2B5EF4-FFF2-40B4-BE49-F238E27FC236}">
                  <a16:creationId xmlns:a16="http://schemas.microsoft.com/office/drawing/2014/main" id="{B452F2E4-A505-6CE0-26C0-6D5D7EAAC07C}"/>
                </a:ext>
              </a:extLst>
            </p:cNvPr>
            <p:cNvGrpSpPr/>
            <p:nvPr/>
          </p:nvGrpSpPr>
          <p:grpSpPr>
            <a:xfrm>
              <a:off x="-1909853" y="3976927"/>
              <a:ext cx="733171" cy="718747"/>
              <a:chOff x="2735397" y="2710447"/>
              <a:chExt cx="862415" cy="845449"/>
            </a:xfrm>
          </p:grpSpPr>
          <p:sp>
            <p:nvSpPr>
              <p:cNvPr id="31" name="Ovale 63">
                <a:extLst>
                  <a:ext uri="{FF2B5EF4-FFF2-40B4-BE49-F238E27FC236}">
                    <a16:creationId xmlns:a16="http://schemas.microsoft.com/office/drawing/2014/main" id="{6B18C5CD-4D63-E16C-4DA4-232224C706C5}"/>
                  </a:ext>
                </a:extLst>
              </p:cNvPr>
              <p:cNvSpPr/>
              <p:nvPr/>
            </p:nvSpPr>
            <p:spPr>
              <a:xfrm>
                <a:off x="2747788" y="2710447"/>
                <a:ext cx="845449" cy="845449"/>
              </a:xfrm>
              <a:prstGeom prst="ellipse">
                <a:avLst/>
              </a:prstGeom>
              <a:gradFill>
                <a:gsLst>
                  <a:gs pos="30000">
                    <a:srgbClr val="012231"/>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Segnaposto testo 2">
                <a:extLst>
                  <a:ext uri="{FF2B5EF4-FFF2-40B4-BE49-F238E27FC236}">
                    <a16:creationId xmlns:a16="http://schemas.microsoft.com/office/drawing/2014/main" id="{36CABA0A-1E8A-7BA0-F436-949CB09BE365}"/>
                  </a:ext>
                </a:extLst>
              </p:cNvPr>
              <p:cNvSpPr txBox="1">
                <a:spLocks/>
              </p:cNvSpPr>
              <p:nvPr/>
            </p:nvSpPr>
            <p:spPr bwMode="auto">
              <a:xfrm>
                <a:off x="2735397" y="2948529"/>
                <a:ext cx="862415"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it-IT" altLang="en-US" sz="800" kern="0" err="1">
                    <a:solidFill>
                      <a:schemeClr val="bg1"/>
                    </a:solidFill>
                    <a:latin typeface="NotesEsa" panose="02000506030000020004" pitchFamily="2" charset="77"/>
                    <a:cs typeface="Calibri" panose="020F0502020204030204" pitchFamily="34" charset="0"/>
                  </a:rPr>
                  <a:t>Intellectual</a:t>
                </a:r>
                <a:r>
                  <a:rPr lang="it-IT" altLang="en-US" sz="800" kern="0">
                    <a:solidFill>
                      <a:schemeClr val="bg1"/>
                    </a:solidFill>
                    <a:latin typeface="NotesEsa" panose="02000506030000020004" pitchFamily="2" charset="77"/>
                    <a:cs typeface="Calibri" panose="020F0502020204030204" pitchFamily="34" charset="0"/>
                  </a:rPr>
                  <a:t> </a:t>
                </a:r>
                <a:r>
                  <a:rPr lang="it-IT" altLang="en-US" sz="800" kern="0" err="1">
                    <a:solidFill>
                      <a:schemeClr val="bg1"/>
                    </a:solidFill>
                    <a:latin typeface="NotesEsa" panose="02000506030000020004" pitchFamily="2" charset="77"/>
                    <a:cs typeface="Calibri" panose="020F0502020204030204" pitchFamily="34" charset="0"/>
                  </a:rPr>
                  <a:t>Property</a:t>
                </a:r>
                <a:endParaRPr lang="en-US" altLang="en-US" sz="800" b="1" kern="0">
                  <a:solidFill>
                    <a:schemeClr val="bg1"/>
                  </a:solidFill>
                  <a:latin typeface="NotesEsa" panose="02000506030000020004" pitchFamily="2" charset="77"/>
                  <a:cs typeface="Calibri" panose="020F0502020204030204" pitchFamily="34" charset="0"/>
                </a:endParaRPr>
              </a:p>
            </p:txBody>
          </p:sp>
        </p:grpSp>
      </p:grpSp>
      <p:sp>
        <p:nvSpPr>
          <p:cNvPr id="38" name="Segnaposto testo 2">
            <a:extLst>
              <a:ext uri="{FF2B5EF4-FFF2-40B4-BE49-F238E27FC236}">
                <a16:creationId xmlns:a16="http://schemas.microsoft.com/office/drawing/2014/main" id="{5476340E-9BBF-A43C-6557-04ED0EC31A98}"/>
              </a:ext>
            </a:extLst>
          </p:cNvPr>
          <p:cNvSpPr txBox="1">
            <a:spLocks/>
          </p:cNvSpPr>
          <p:nvPr/>
        </p:nvSpPr>
        <p:spPr bwMode="auto">
          <a:xfrm>
            <a:off x="7303818" y="1927746"/>
            <a:ext cx="3482973" cy="62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b="1" kern="0">
                <a:solidFill>
                  <a:schemeClr val="bg1"/>
                </a:solidFill>
                <a:latin typeface="NotesEsa" panose="02000506030000020004" pitchFamily="2" charset="77"/>
                <a:cs typeface="Calibri" panose="020F0502020204030204" pitchFamily="34" charset="0"/>
              </a:rPr>
              <a:t>ScaleUp INVEST</a:t>
            </a:r>
          </a:p>
          <a:p>
            <a:pPr marL="0" indent="0" algn="ctr" eaLnBrk="0" hangingPunct="0">
              <a:lnSpc>
                <a:spcPct val="100000"/>
              </a:lnSpc>
              <a:buClr>
                <a:schemeClr val="accent3"/>
              </a:buClr>
              <a:defRPr/>
            </a:pPr>
            <a:r>
              <a:rPr lang="en-US" altLang="en-US" sz="1000" kern="0">
                <a:solidFill>
                  <a:schemeClr val="bg1"/>
                </a:solidFill>
                <a:latin typeface="NotesEsa" panose="02000506030000020004" pitchFamily="2" charset="77"/>
                <a:cs typeface="Calibri" panose="020F0502020204030204" pitchFamily="34" charset="0"/>
              </a:rPr>
              <a:t>Supporting the development of ScaleUp ventures</a:t>
            </a:r>
            <a:br>
              <a:rPr lang="en-US" altLang="en-US" sz="1000" kern="0">
                <a:solidFill>
                  <a:schemeClr val="bg1"/>
                </a:solidFill>
                <a:latin typeface="NotesEsa" panose="02000506030000020004" pitchFamily="2" charset="77"/>
                <a:cs typeface="Calibri" panose="020F0502020204030204" pitchFamily="34" charset="0"/>
              </a:rPr>
            </a:br>
            <a:r>
              <a:rPr lang="en-US" altLang="en-US" sz="1000" kern="0">
                <a:solidFill>
                  <a:schemeClr val="bg1"/>
                </a:solidFill>
                <a:latin typeface="NotesEsa" panose="02000506030000020004" pitchFamily="2" charset="77"/>
                <a:cs typeface="Calibri" panose="020F0502020204030204" pitchFamily="34" charset="0"/>
              </a:rPr>
              <a:t>in new space markets ESA Marketplace </a:t>
            </a:r>
          </a:p>
        </p:txBody>
      </p:sp>
    </p:spTree>
    <p:extLst>
      <p:ext uri="{BB962C8B-B14F-4D97-AF65-F5344CB8AC3E}">
        <p14:creationId xmlns:p14="http://schemas.microsoft.com/office/powerpoint/2010/main" val="42854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48" grpId="0"/>
      <p:bldP spid="90" grpId="0" animBg="1"/>
      <p:bldP spid="49" grpId="0"/>
      <p:bldP spid="43" grpId="0"/>
      <p:bldP spid="3"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EEF735C1-A963-F33E-CA8B-D0536872B8B1}"/>
              </a:ext>
            </a:extLst>
          </p:cNvPr>
          <p:cNvSpPr/>
          <p:nvPr/>
        </p:nvSpPr>
        <p:spPr>
          <a:xfrm>
            <a:off x="9889630" y="2292926"/>
            <a:ext cx="1939456" cy="3796147"/>
          </a:xfrm>
          <a:prstGeom prst="roundRect">
            <a:avLst/>
          </a:prstGeom>
          <a:gradFill>
            <a:gsLst>
              <a:gs pos="0">
                <a:schemeClr val="tx1">
                  <a:alpha val="0"/>
                </a:schemeClr>
              </a:gs>
              <a:gs pos="100000">
                <a:schemeClr val="accent2">
                  <a:alpha val="1014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A833A037-0895-94C5-02B7-7AE7CCFD3FDB}"/>
              </a:ext>
            </a:extLst>
          </p:cNvPr>
          <p:cNvSpPr/>
          <p:nvPr/>
        </p:nvSpPr>
        <p:spPr>
          <a:xfrm>
            <a:off x="7818375" y="2292926"/>
            <a:ext cx="1939456" cy="3796147"/>
          </a:xfrm>
          <a:prstGeom prst="roundRect">
            <a:avLst/>
          </a:prstGeom>
          <a:gradFill>
            <a:gsLst>
              <a:gs pos="0">
                <a:schemeClr val="tx1">
                  <a:alpha val="0"/>
                </a:schemeClr>
              </a:gs>
              <a:gs pos="100000">
                <a:schemeClr val="accent4">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EB5458BA-C6DF-7CB8-38FA-5B5A55D8026B}"/>
              </a:ext>
            </a:extLst>
          </p:cNvPr>
          <p:cNvSpPr/>
          <p:nvPr/>
        </p:nvSpPr>
        <p:spPr>
          <a:xfrm>
            <a:off x="5733266" y="2292926"/>
            <a:ext cx="1939456" cy="3796147"/>
          </a:xfrm>
          <a:prstGeom prst="roundRect">
            <a:avLst/>
          </a:prstGeom>
          <a:gradFill>
            <a:gsLst>
              <a:gs pos="0">
                <a:schemeClr val="tx1">
                  <a:alpha val="0"/>
                </a:schemeClr>
              </a:gs>
              <a:gs pos="100000">
                <a:schemeClr val="accent3">
                  <a:alpha val="10124"/>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6D2527D1-9FF1-8D64-A545-CA61042C2DF8}"/>
              </a:ext>
            </a:extLst>
          </p:cNvPr>
          <p:cNvSpPr/>
          <p:nvPr/>
        </p:nvSpPr>
        <p:spPr>
          <a:xfrm>
            <a:off x="3655084" y="2292926"/>
            <a:ext cx="1939456" cy="3796147"/>
          </a:xfrm>
          <a:prstGeom prst="roundRect">
            <a:avLst/>
          </a:prstGeom>
          <a:gradFill>
            <a:gsLst>
              <a:gs pos="0">
                <a:schemeClr val="tx1">
                  <a:alpha val="0"/>
                </a:schemeClr>
              </a:gs>
              <a:gs pos="99000">
                <a:schemeClr val="accent1">
                  <a:alpha val="10156"/>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F8F6387-2CDE-0056-0CE7-1BBE0C147818}"/>
              </a:ext>
            </a:extLst>
          </p:cNvPr>
          <p:cNvSpPr txBox="1">
            <a:spLocks/>
          </p:cNvSpPr>
          <p:nvPr/>
        </p:nvSpPr>
        <p:spPr>
          <a:xfrm>
            <a:off x="216425" y="132598"/>
            <a:ext cx="10108850" cy="803053"/>
          </a:xfrm>
          <a:prstGeom prst="rect">
            <a:avLst/>
          </a:prstGeom>
        </p:spPr>
        <p:txBody>
          <a:bodyPr vert="horz" lIns="0" tIns="45720" rIns="0" bIns="45720" rtlCol="0" anchor="ctr" anchorCtr="0">
            <a:norm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kern="0"/>
              <a:t>SCALEUP INNOVATE: </a:t>
            </a:r>
            <a:endParaRPr lang="it-IT" kern="0"/>
          </a:p>
        </p:txBody>
      </p:sp>
      <p:sp>
        <p:nvSpPr>
          <p:cNvPr id="19" name="Segnaposto testo 2">
            <a:extLst>
              <a:ext uri="{FF2B5EF4-FFF2-40B4-BE49-F238E27FC236}">
                <a16:creationId xmlns:a16="http://schemas.microsoft.com/office/drawing/2014/main" id="{DB816C09-153C-F11C-552F-DC973F975DD2}"/>
              </a:ext>
            </a:extLst>
          </p:cNvPr>
          <p:cNvSpPr txBox="1">
            <a:spLocks/>
          </p:cNvSpPr>
          <p:nvPr/>
        </p:nvSpPr>
        <p:spPr bwMode="auto">
          <a:xfrm>
            <a:off x="378603" y="1242078"/>
            <a:ext cx="3239663" cy="56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eaLnBrk="0" hangingPunct="0">
              <a:lnSpc>
                <a:spcPct val="100000"/>
              </a:lnSpc>
              <a:buClr>
                <a:schemeClr val="accent3"/>
              </a:buClr>
              <a:defRPr/>
            </a:pPr>
            <a:r>
              <a:rPr lang="en-US" altLang="en-US" b="1" kern="0">
                <a:latin typeface="NotesEsa"/>
                <a:ea typeface="MS PGothic"/>
                <a:cs typeface="Calibri"/>
              </a:rPr>
              <a:t>ESA BICs</a:t>
            </a:r>
          </a:p>
          <a:p>
            <a:pPr marL="0" indent="0" eaLnBrk="0" hangingPunct="0">
              <a:lnSpc>
                <a:spcPct val="100000"/>
              </a:lnSpc>
              <a:buClr>
                <a:schemeClr val="accent3"/>
              </a:buClr>
              <a:defRPr/>
            </a:pPr>
            <a:r>
              <a:rPr lang="en-US" altLang="en-US" sz="1400" kern="0">
                <a:latin typeface="NotesEsa"/>
                <a:ea typeface="MS PGothic"/>
                <a:cs typeface="Calibri"/>
              </a:rPr>
              <a:t>Foster start-up firms that set-up a </a:t>
            </a:r>
            <a:br>
              <a:rPr lang="en-US" altLang="en-US" sz="1400" kern="0">
                <a:latin typeface="NotesEsa" panose="02000506030000020004" pitchFamily="2" charset="77"/>
                <a:cs typeface="Calibri" panose="020F0502020204030204" pitchFamily="34" charset="0"/>
              </a:rPr>
            </a:br>
            <a:r>
              <a:rPr lang="en-US" altLang="en-US" sz="1400" kern="0">
                <a:latin typeface="NotesEsa"/>
                <a:ea typeface="MS PGothic"/>
                <a:cs typeface="Calibri"/>
              </a:rPr>
              <a:t>new and innovative business using </a:t>
            </a:r>
            <a:br>
              <a:rPr lang="en-US" altLang="en-US" sz="1400" kern="0">
                <a:latin typeface="NotesEsa" panose="02000506030000020004" pitchFamily="2" charset="77"/>
                <a:cs typeface="Calibri" panose="020F0502020204030204" pitchFamily="34" charset="0"/>
              </a:rPr>
            </a:br>
            <a:r>
              <a:rPr lang="en-US" altLang="en-US" sz="1400" kern="0">
                <a:latin typeface="NotesEsa"/>
                <a:ea typeface="MS PGothic"/>
                <a:cs typeface="Calibri"/>
              </a:rPr>
              <a:t>space-oriented technology, or data </a:t>
            </a:r>
            <a:br>
              <a:rPr lang="en-US" altLang="en-US" sz="1400" kern="0">
                <a:latin typeface="NotesEsa" panose="02000506030000020004" pitchFamily="2" charset="77"/>
                <a:cs typeface="Calibri" panose="020F0502020204030204" pitchFamily="34" charset="0"/>
              </a:rPr>
            </a:br>
            <a:r>
              <a:rPr lang="en-US" altLang="en-US" sz="1400" kern="0">
                <a:latin typeface="NotesEsa"/>
                <a:ea typeface="MS PGothic"/>
                <a:cs typeface="Calibri"/>
              </a:rPr>
              <a:t>derived from space assets, for products and services in both space and </a:t>
            </a:r>
            <a:br>
              <a:rPr lang="en-US" altLang="en-US" sz="1400" kern="0">
                <a:latin typeface="NotesEsa" panose="02000506030000020004" pitchFamily="2" charset="77"/>
                <a:cs typeface="Calibri" panose="020F0502020204030204" pitchFamily="34" charset="0"/>
              </a:rPr>
            </a:br>
            <a:r>
              <a:rPr lang="en-US" altLang="en-US" sz="1400" kern="0">
                <a:latin typeface="NotesEsa"/>
                <a:ea typeface="MS PGothic"/>
                <a:cs typeface="Calibri"/>
              </a:rPr>
              <a:t>terrestrial markets</a:t>
            </a:r>
            <a:endParaRPr lang="en-US"/>
          </a:p>
        </p:txBody>
      </p:sp>
      <p:cxnSp>
        <p:nvCxnSpPr>
          <p:cNvPr id="20" name="Connettore 1 19">
            <a:extLst>
              <a:ext uri="{FF2B5EF4-FFF2-40B4-BE49-F238E27FC236}">
                <a16:creationId xmlns:a16="http://schemas.microsoft.com/office/drawing/2014/main" id="{D0A3797C-B561-A064-3226-A78A7D02E2AA}"/>
              </a:ext>
            </a:extLst>
          </p:cNvPr>
          <p:cNvCxnSpPr>
            <a:cxnSpLocks/>
          </p:cNvCxnSpPr>
          <p:nvPr/>
        </p:nvCxnSpPr>
        <p:spPr>
          <a:xfrm>
            <a:off x="356359" y="1329680"/>
            <a:ext cx="0" cy="149234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Segnaposto testo 2">
            <a:extLst>
              <a:ext uri="{FF2B5EF4-FFF2-40B4-BE49-F238E27FC236}">
                <a16:creationId xmlns:a16="http://schemas.microsoft.com/office/drawing/2014/main" id="{AE6CEA57-6657-A7E5-2CE5-4DF0ACC26749}"/>
              </a:ext>
            </a:extLst>
          </p:cNvPr>
          <p:cNvSpPr txBox="1">
            <a:spLocks/>
          </p:cNvSpPr>
          <p:nvPr/>
        </p:nvSpPr>
        <p:spPr bwMode="auto">
          <a:xfrm>
            <a:off x="378604" y="3170944"/>
            <a:ext cx="3023358" cy="56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eaLnBrk="0" hangingPunct="0">
              <a:lnSpc>
                <a:spcPct val="100000"/>
              </a:lnSpc>
              <a:buClr>
                <a:schemeClr val="accent3"/>
              </a:buClr>
              <a:defRPr/>
            </a:pPr>
            <a:r>
              <a:rPr lang="en-US" altLang="en-US" b="1" kern="0">
                <a:latin typeface="NotesEsa"/>
                <a:ea typeface="MS PGothic"/>
                <a:cs typeface="Calibri"/>
              </a:rPr>
              <a:t>ESA TECHNOLOGY BROKERS</a:t>
            </a:r>
          </a:p>
          <a:p>
            <a:pPr marL="0" indent="0" eaLnBrk="0" hangingPunct="0">
              <a:lnSpc>
                <a:spcPct val="100000"/>
              </a:lnSpc>
              <a:buClr>
                <a:schemeClr val="accent3"/>
              </a:buClr>
              <a:defRPr/>
            </a:pPr>
            <a:r>
              <a:rPr lang="en-US" altLang="en-US" sz="1400" kern="0">
                <a:latin typeface="NotesEsa"/>
                <a:ea typeface="MS PGothic"/>
                <a:cs typeface="Calibri"/>
              </a:rPr>
              <a:t>Support technology transfer and application between established industry from the space and non-space sector, and within the space sector</a:t>
            </a:r>
          </a:p>
        </p:txBody>
      </p:sp>
      <p:cxnSp>
        <p:nvCxnSpPr>
          <p:cNvPr id="42" name="Connettore 1 41">
            <a:extLst>
              <a:ext uri="{FF2B5EF4-FFF2-40B4-BE49-F238E27FC236}">
                <a16:creationId xmlns:a16="http://schemas.microsoft.com/office/drawing/2014/main" id="{F76198BC-001A-8292-4B7B-02F768208050}"/>
              </a:ext>
            </a:extLst>
          </p:cNvPr>
          <p:cNvCxnSpPr>
            <a:cxnSpLocks/>
          </p:cNvCxnSpPr>
          <p:nvPr/>
        </p:nvCxnSpPr>
        <p:spPr>
          <a:xfrm>
            <a:off x="356359" y="3258546"/>
            <a:ext cx="0" cy="105955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Segnaposto testo 2">
            <a:extLst>
              <a:ext uri="{FF2B5EF4-FFF2-40B4-BE49-F238E27FC236}">
                <a16:creationId xmlns:a16="http://schemas.microsoft.com/office/drawing/2014/main" id="{F7033F62-27A1-2C21-608D-6641C346EBF1}"/>
              </a:ext>
            </a:extLst>
          </p:cNvPr>
          <p:cNvSpPr txBox="1">
            <a:spLocks/>
          </p:cNvSpPr>
          <p:nvPr/>
        </p:nvSpPr>
        <p:spPr bwMode="auto">
          <a:xfrm>
            <a:off x="378603" y="4651892"/>
            <a:ext cx="3023351" cy="56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eaLnBrk="0" hangingPunct="0">
              <a:lnSpc>
                <a:spcPct val="100000"/>
              </a:lnSpc>
              <a:buClr>
                <a:schemeClr val="accent3"/>
              </a:buClr>
              <a:defRPr/>
            </a:pPr>
            <a:r>
              <a:rPr lang="en-US" altLang="en-US" b="1" kern="0">
                <a:latin typeface="NotesEsa" panose="02000506030000020004" pitchFamily="2" charset="77"/>
                <a:cs typeface="Calibri" panose="020F0502020204030204" pitchFamily="34" charset="0"/>
              </a:rPr>
              <a:t>ESA </a:t>
            </a:r>
            <a:r>
              <a:rPr lang="el-GR" altLang="en-US" b="1" kern="0">
                <a:latin typeface="Arial" panose="020B0604020202020204" pitchFamily="34" charset="0"/>
                <a:cs typeface="Arial" panose="020B0604020202020204" pitchFamily="34" charset="0"/>
              </a:rPr>
              <a:t>Φ</a:t>
            </a:r>
            <a:r>
              <a:rPr lang="el-GR" altLang="en-US" b="1" kern="0">
                <a:latin typeface="NotesEsa" panose="02000506030000020004" pitchFamily="2" charset="77"/>
                <a:cs typeface="Calibri" panose="020F0502020204030204" pitchFamily="34" charset="0"/>
              </a:rPr>
              <a:t>-</a:t>
            </a:r>
            <a:r>
              <a:rPr lang="en-US" altLang="en-US" b="1" kern="0">
                <a:latin typeface="NotesEsa" panose="02000506030000020004" pitchFamily="2" charset="77"/>
                <a:cs typeface="Calibri" panose="020F0502020204030204" pitchFamily="34" charset="0"/>
              </a:rPr>
              <a:t>LAB NETWORK</a:t>
            </a:r>
          </a:p>
          <a:p>
            <a:pPr marL="0" indent="0"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Facilitates research teams to engage in groundbreaking science and technology development that have a potential in high-yield </a:t>
            </a:r>
            <a:r>
              <a:rPr lang="en-US" altLang="en-US" sz="1400" kern="0" err="1">
                <a:latin typeface="NotesEsa" panose="02000506030000020004" pitchFamily="2" charset="77"/>
                <a:cs typeface="Calibri" panose="020F0502020204030204" pitchFamily="34" charset="0"/>
              </a:rPr>
              <a:t>commercialisation</a:t>
            </a:r>
            <a:endParaRPr lang="en-US" altLang="en-US" sz="1400" kern="0">
              <a:latin typeface="NotesEsa" panose="02000506030000020004" pitchFamily="2" charset="77"/>
              <a:cs typeface="Calibri" panose="020F0502020204030204" pitchFamily="34" charset="0"/>
            </a:endParaRPr>
          </a:p>
        </p:txBody>
      </p:sp>
      <p:cxnSp>
        <p:nvCxnSpPr>
          <p:cNvPr id="47" name="Connettore 1 46">
            <a:extLst>
              <a:ext uri="{FF2B5EF4-FFF2-40B4-BE49-F238E27FC236}">
                <a16:creationId xmlns:a16="http://schemas.microsoft.com/office/drawing/2014/main" id="{CE6D1B80-9284-918E-5E9D-7927044E3891}"/>
              </a:ext>
            </a:extLst>
          </p:cNvPr>
          <p:cNvCxnSpPr>
            <a:cxnSpLocks/>
          </p:cNvCxnSpPr>
          <p:nvPr/>
        </p:nvCxnSpPr>
        <p:spPr>
          <a:xfrm>
            <a:off x="356359" y="4739494"/>
            <a:ext cx="0" cy="105942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Ovale 47">
            <a:extLst>
              <a:ext uri="{FF2B5EF4-FFF2-40B4-BE49-F238E27FC236}">
                <a16:creationId xmlns:a16="http://schemas.microsoft.com/office/drawing/2014/main" id="{DEBE60B2-BD21-2702-2F86-A62947FB6057}"/>
              </a:ext>
            </a:extLst>
          </p:cNvPr>
          <p:cNvSpPr/>
          <p:nvPr/>
        </p:nvSpPr>
        <p:spPr>
          <a:xfrm>
            <a:off x="3792910" y="1242078"/>
            <a:ext cx="1668441" cy="1669159"/>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a:extLst>
              <a:ext uri="{FF2B5EF4-FFF2-40B4-BE49-F238E27FC236}">
                <a16:creationId xmlns:a16="http://schemas.microsoft.com/office/drawing/2014/main" id="{B9FBC83E-BD9B-9222-5F52-D2A02586032E}"/>
              </a:ext>
            </a:extLst>
          </p:cNvPr>
          <p:cNvSpPr/>
          <p:nvPr/>
        </p:nvSpPr>
        <p:spPr>
          <a:xfrm>
            <a:off x="5870200" y="1242078"/>
            <a:ext cx="1668441" cy="1669159"/>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6816947B-F83B-CA87-2F79-F7A4C53D913E}"/>
              </a:ext>
            </a:extLst>
          </p:cNvPr>
          <p:cNvSpPr/>
          <p:nvPr/>
        </p:nvSpPr>
        <p:spPr>
          <a:xfrm>
            <a:off x="7947490" y="1242078"/>
            <a:ext cx="1668441" cy="1669159"/>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4A480612-6DBF-3172-2357-B81E3F0F73B4}"/>
              </a:ext>
            </a:extLst>
          </p:cNvPr>
          <p:cNvSpPr/>
          <p:nvPr/>
        </p:nvSpPr>
        <p:spPr>
          <a:xfrm rot="16370517">
            <a:off x="10025138" y="1251910"/>
            <a:ext cx="1668441" cy="1669159"/>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361D9CBB-46D0-DA21-4DC9-9FD3384FBC45}"/>
              </a:ext>
            </a:extLst>
          </p:cNvPr>
          <p:cNvSpPr/>
          <p:nvPr/>
        </p:nvSpPr>
        <p:spPr>
          <a:xfrm>
            <a:off x="3870238" y="2765601"/>
            <a:ext cx="1513784" cy="633970"/>
          </a:xfrm>
          <a:prstGeom prst="roundRect">
            <a:avLst/>
          </a:prstGeom>
          <a:gradFill>
            <a:gsLst>
              <a:gs pos="0">
                <a:schemeClr val="tx1"/>
              </a:gs>
              <a:gs pos="100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Segnaposto testo 2">
            <a:extLst>
              <a:ext uri="{FF2B5EF4-FFF2-40B4-BE49-F238E27FC236}">
                <a16:creationId xmlns:a16="http://schemas.microsoft.com/office/drawing/2014/main" id="{1B7BC7A1-6B80-E3F4-FFA0-F5FE3A2095FD}"/>
              </a:ext>
            </a:extLst>
          </p:cNvPr>
          <p:cNvSpPr txBox="1">
            <a:spLocks/>
          </p:cNvSpPr>
          <p:nvPr/>
        </p:nvSpPr>
        <p:spPr bwMode="auto">
          <a:xfrm>
            <a:off x="3903368" y="2790203"/>
            <a:ext cx="1447524"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l-GR" altLang="en-US" kern="0">
                <a:solidFill>
                  <a:schemeClr val="bg1"/>
                </a:solidFill>
                <a:latin typeface="Arial" panose="020B0604020202020204" pitchFamily="34" charset="0"/>
                <a:cs typeface="Arial" panose="020B0604020202020204" pitchFamily="34" charset="0"/>
              </a:rPr>
              <a:t>Φ</a:t>
            </a:r>
            <a:r>
              <a:rPr lang="el-GR" altLang="en-US" kern="0">
                <a:solidFill>
                  <a:schemeClr val="bg1"/>
                </a:solidFill>
                <a:latin typeface="NotesEsa" panose="02000506030000020004" pitchFamily="2" charset="77"/>
                <a:cs typeface="Calibri" panose="020F0502020204030204" pitchFamily="34" charset="0"/>
              </a:rPr>
              <a:t>-</a:t>
            </a:r>
            <a:r>
              <a:rPr lang="en-US" altLang="en-US" kern="0">
                <a:solidFill>
                  <a:schemeClr val="bg1"/>
                </a:solidFill>
                <a:latin typeface="NotesEsa" panose="02000506030000020004" pitchFamily="2" charset="77"/>
                <a:cs typeface="Calibri" panose="020F0502020204030204" pitchFamily="34" charset="0"/>
              </a:rPr>
              <a:t>LAB NETWORK</a:t>
            </a:r>
          </a:p>
        </p:txBody>
      </p:sp>
      <p:sp>
        <p:nvSpPr>
          <p:cNvPr id="60" name="Rettangolo con angoli arrotondati 59">
            <a:extLst>
              <a:ext uri="{FF2B5EF4-FFF2-40B4-BE49-F238E27FC236}">
                <a16:creationId xmlns:a16="http://schemas.microsoft.com/office/drawing/2014/main" id="{F0E9D593-32AD-B645-A738-963C653481B8}"/>
              </a:ext>
            </a:extLst>
          </p:cNvPr>
          <p:cNvSpPr/>
          <p:nvPr/>
        </p:nvSpPr>
        <p:spPr>
          <a:xfrm>
            <a:off x="5946003" y="2765601"/>
            <a:ext cx="1513784" cy="633970"/>
          </a:xfrm>
          <a:prstGeom prst="roundRect">
            <a:avLst/>
          </a:prstGeom>
          <a:gradFill>
            <a:gsLst>
              <a:gs pos="0">
                <a:schemeClr val="tx1"/>
              </a:gs>
              <a:gs pos="100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Segnaposto testo 2">
            <a:extLst>
              <a:ext uri="{FF2B5EF4-FFF2-40B4-BE49-F238E27FC236}">
                <a16:creationId xmlns:a16="http://schemas.microsoft.com/office/drawing/2014/main" id="{BCE83284-75B9-453B-2416-2894736243BC}"/>
              </a:ext>
            </a:extLst>
          </p:cNvPr>
          <p:cNvSpPr txBox="1">
            <a:spLocks/>
          </p:cNvSpPr>
          <p:nvPr/>
        </p:nvSpPr>
        <p:spPr bwMode="auto">
          <a:xfrm>
            <a:off x="5979133" y="2790203"/>
            <a:ext cx="1447524"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BUSINESS INCUBATION</a:t>
            </a:r>
          </a:p>
        </p:txBody>
      </p:sp>
      <p:sp>
        <p:nvSpPr>
          <p:cNvPr id="62" name="Rettangolo con angoli arrotondati 61">
            <a:extLst>
              <a:ext uri="{FF2B5EF4-FFF2-40B4-BE49-F238E27FC236}">
                <a16:creationId xmlns:a16="http://schemas.microsoft.com/office/drawing/2014/main" id="{9A12060C-06E9-F30B-6F52-2C4239DAF294}"/>
              </a:ext>
            </a:extLst>
          </p:cNvPr>
          <p:cNvSpPr/>
          <p:nvPr/>
        </p:nvSpPr>
        <p:spPr>
          <a:xfrm>
            <a:off x="8035876" y="2765601"/>
            <a:ext cx="1513784" cy="633970"/>
          </a:xfrm>
          <a:prstGeom prst="roundRect">
            <a:avLst/>
          </a:prstGeom>
          <a:gradFill>
            <a:gsLst>
              <a:gs pos="0">
                <a:schemeClr val="tx1"/>
              </a:gs>
              <a:gs pos="100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Segnaposto testo 2">
            <a:extLst>
              <a:ext uri="{FF2B5EF4-FFF2-40B4-BE49-F238E27FC236}">
                <a16:creationId xmlns:a16="http://schemas.microsoft.com/office/drawing/2014/main" id="{D0C1516F-7A5E-8286-CB74-848DC76F8B5B}"/>
              </a:ext>
            </a:extLst>
          </p:cNvPr>
          <p:cNvSpPr txBox="1">
            <a:spLocks/>
          </p:cNvSpPr>
          <p:nvPr/>
        </p:nvSpPr>
        <p:spPr bwMode="auto">
          <a:xfrm>
            <a:off x="8069006" y="2790203"/>
            <a:ext cx="1447524"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TECHNOLOGY BROKERS</a:t>
            </a:r>
          </a:p>
        </p:txBody>
      </p:sp>
      <p:sp>
        <p:nvSpPr>
          <p:cNvPr id="66" name="Rettangolo con angoli arrotondati 65">
            <a:extLst>
              <a:ext uri="{FF2B5EF4-FFF2-40B4-BE49-F238E27FC236}">
                <a16:creationId xmlns:a16="http://schemas.microsoft.com/office/drawing/2014/main" id="{AB4A0746-8003-B138-14CB-3DE00E2DB296}"/>
              </a:ext>
            </a:extLst>
          </p:cNvPr>
          <p:cNvSpPr/>
          <p:nvPr/>
        </p:nvSpPr>
        <p:spPr>
          <a:xfrm>
            <a:off x="10107074" y="2765601"/>
            <a:ext cx="1513784" cy="633970"/>
          </a:xfrm>
          <a:prstGeom prst="roundRect">
            <a:avLst/>
          </a:prstGeom>
          <a:gradFill>
            <a:gsLst>
              <a:gs pos="0">
                <a:schemeClr val="tx1"/>
              </a:gs>
              <a:gs pos="100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Segnaposto testo 2">
            <a:extLst>
              <a:ext uri="{FF2B5EF4-FFF2-40B4-BE49-F238E27FC236}">
                <a16:creationId xmlns:a16="http://schemas.microsoft.com/office/drawing/2014/main" id="{D4B3C6A8-041E-6912-8A69-F8E8DDD76839}"/>
              </a:ext>
            </a:extLst>
          </p:cNvPr>
          <p:cNvSpPr txBox="1">
            <a:spLocks/>
          </p:cNvSpPr>
          <p:nvPr/>
        </p:nvSpPr>
        <p:spPr bwMode="auto">
          <a:xfrm>
            <a:off x="10098611" y="2910516"/>
            <a:ext cx="1530711" cy="37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PARTNERSHIPS</a:t>
            </a:r>
          </a:p>
        </p:txBody>
      </p:sp>
      <p:sp>
        <p:nvSpPr>
          <p:cNvPr id="70" name="Segnaposto testo 2">
            <a:extLst>
              <a:ext uri="{FF2B5EF4-FFF2-40B4-BE49-F238E27FC236}">
                <a16:creationId xmlns:a16="http://schemas.microsoft.com/office/drawing/2014/main" id="{69306059-73A1-97A8-54D6-2FE265664D49}"/>
              </a:ext>
            </a:extLst>
          </p:cNvPr>
          <p:cNvSpPr txBox="1">
            <a:spLocks/>
          </p:cNvSpPr>
          <p:nvPr/>
        </p:nvSpPr>
        <p:spPr bwMode="auto">
          <a:xfrm>
            <a:off x="3348298" y="3484643"/>
            <a:ext cx="2557664"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ESA-WIDE COVERAGE</a:t>
            </a:r>
            <a:br>
              <a:rPr lang="en-US" altLang="en-US" sz="1400" kern="0">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IN MULTIPLE</a:t>
            </a:r>
            <a:br>
              <a:rPr lang="en-US" altLang="en-US" sz="1400" kern="0">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MEMBER STATES</a:t>
            </a:r>
          </a:p>
        </p:txBody>
      </p:sp>
      <p:sp>
        <p:nvSpPr>
          <p:cNvPr id="74" name="Segnaposto testo 2">
            <a:extLst>
              <a:ext uri="{FF2B5EF4-FFF2-40B4-BE49-F238E27FC236}">
                <a16:creationId xmlns:a16="http://schemas.microsoft.com/office/drawing/2014/main" id="{27EB8554-22CF-924A-77C9-BEFFCD64F7C9}"/>
              </a:ext>
            </a:extLst>
          </p:cNvPr>
          <p:cNvSpPr txBox="1">
            <a:spLocks/>
          </p:cNvSpPr>
          <p:nvPr/>
        </p:nvSpPr>
        <p:spPr bwMode="auto">
          <a:xfrm>
            <a:off x="6031179" y="3493906"/>
            <a:ext cx="1343432" cy="3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2400" b="1" kern="0">
                <a:solidFill>
                  <a:schemeClr val="accent3"/>
                </a:solidFill>
                <a:latin typeface="NotesEsa" panose="02000506030000020004" pitchFamily="2" charset="77"/>
                <a:cs typeface="Calibri" panose="020F0502020204030204" pitchFamily="34" charset="0"/>
              </a:rPr>
              <a:t>29</a:t>
            </a:r>
            <a:r>
              <a:rPr lang="en-US" altLang="en-US" b="1" kern="0">
                <a:solidFill>
                  <a:schemeClr val="accent3"/>
                </a:solidFill>
                <a:latin typeface="NotesEsa" panose="02000506030000020004" pitchFamily="2" charset="77"/>
                <a:cs typeface="Calibri" panose="020F0502020204030204" pitchFamily="34" charset="0"/>
              </a:rPr>
              <a:t> </a:t>
            </a:r>
            <a:r>
              <a:rPr lang="en-US" altLang="en-US" sz="1400" kern="0">
                <a:latin typeface="NotesEsa" panose="02000506030000020004" pitchFamily="2" charset="77"/>
                <a:cs typeface="Calibri" panose="020F0502020204030204" pitchFamily="34" charset="0"/>
              </a:rPr>
              <a:t>CENTRES</a:t>
            </a:r>
          </a:p>
        </p:txBody>
      </p:sp>
      <p:sp>
        <p:nvSpPr>
          <p:cNvPr id="75" name="Segnaposto testo 2">
            <a:extLst>
              <a:ext uri="{FF2B5EF4-FFF2-40B4-BE49-F238E27FC236}">
                <a16:creationId xmlns:a16="http://schemas.microsoft.com/office/drawing/2014/main" id="{B56BD411-AF22-61A7-C662-72E8737E6FAE}"/>
              </a:ext>
            </a:extLst>
          </p:cNvPr>
          <p:cNvSpPr txBox="1">
            <a:spLocks/>
          </p:cNvSpPr>
          <p:nvPr/>
        </p:nvSpPr>
        <p:spPr bwMode="auto">
          <a:xfrm>
            <a:off x="3498297" y="4362980"/>
            <a:ext cx="2267384"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GROUND-BREAKING RESEARCH, DIVIDING COMMERCIAL TECHNOLOGIES</a:t>
            </a:r>
          </a:p>
        </p:txBody>
      </p:sp>
      <p:sp>
        <p:nvSpPr>
          <p:cNvPr id="76" name="Segnaposto testo 2">
            <a:extLst>
              <a:ext uri="{FF2B5EF4-FFF2-40B4-BE49-F238E27FC236}">
                <a16:creationId xmlns:a16="http://schemas.microsoft.com/office/drawing/2014/main" id="{078E1D92-A157-965E-CA02-57C2C79D7606}"/>
              </a:ext>
            </a:extLst>
          </p:cNvPr>
          <p:cNvSpPr txBox="1">
            <a:spLocks/>
          </p:cNvSpPr>
          <p:nvPr/>
        </p:nvSpPr>
        <p:spPr bwMode="auto">
          <a:xfrm>
            <a:off x="3291699" y="5468088"/>
            <a:ext cx="2670862"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FOR PhDs</a:t>
            </a:r>
            <a:br>
              <a:rPr lang="en-US" altLang="en-US" sz="1400" kern="0">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AND RESEARCHERS</a:t>
            </a:r>
          </a:p>
        </p:txBody>
      </p:sp>
      <p:sp>
        <p:nvSpPr>
          <p:cNvPr id="84" name="Segnaposto testo 2">
            <a:extLst>
              <a:ext uri="{FF2B5EF4-FFF2-40B4-BE49-F238E27FC236}">
                <a16:creationId xmlns:a16="http://schemas.microsoft.com/office/drawing/2014/main" id="{00785B70-C78A-4C01-4FD6-D97B6B59D998}"/>
              </a:ext>
            </a:extLst>
          </p:cNvPr>
          <p:cNvSpPr txBox="1">
            <a:spLocks/>
          </p:cNvSpPr>
          <p:nvPr/>
        </p:nvSpPr>
        <p:spPr bwMode="auto">
          <a:xfrm>
            <a:off x="5835337" y="4111728"/>
            <a:ext cx="1718653" cy="3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2400" b="1" kern="0">
                <a:solidFill>
                  <a:schemeClr val="accent3"/>
                </a:solidFill>
                <a:latin typeface="NotesEsa"/>
                <a:ea typeface="MS PGothic"/>
                <a:cs typeface="Calibri"/>
              </a:rPr>
              <a:t>&gt;90</a:t>
            </a:r>
            <a:r>
              <a:rPr lang="en-US" altLang="en-US" b="1" kern="0">
                <a:solidFill>
                  <a:schemeClr val="accent3"/>
                </a:solidFill>
                <a:latin typeface="NotesEsa"/>
                <a:ea typeface="MS PGothic"/>
                <a:cs typeface="Calibri"/>
              </a:rPr>
              <a:t> </a:t>
            </a:r>
            <a:r>
              <a:rPr lang="en-US" altLang="en-US" sz="1400" kern="0">
                <a:latin typeface="NotesEsa"/>
                <a:ea typeface="MS PGothic"/>
                <a:cs typeface="Calibri"/>
              </a:rPr>
              <a:t>LOCATIONS</a:t>
            </a:r>
          </a:p>
        </p:txBody>
      </p:sp>
      <p:sp>
        <p:nvSpPr>
          <p:cNvPr id="85" name="Segnaposto testo 2">
            <a:extLst>
              <a:ext uri="{FF2B5EF4-FFF2-40B4-BE49-F238E27FC236}">
                <a16:creationId xmlns:a16="http://schemas.microsoft.com/office/drawing/2014/main" id="{B6A08B3E-1092-0BE8-7A84-38B3AEB6CBF3}"/>
              </a:ext>
            </a:extLst>
          </p:cNvPr>
          <p:cNvSpPr txBox="1">
            <a:spLocks/>
          </p:cNvSpPr>
          <p:nvPr/>
        </p:nvSpPr>
        <p:spPr bwMode="auto">
          <a:xfrm>
            <a:off x="5971839" y="4595396"/>
            <a:ext cx="1462111" cy="3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2400" b="1" kern="0">
                <a:solidFill>
                  <a:schemeClr val="accent3"/>
                </a:solidFill>
                <a:latin typeface="NotesEsa" panose="02000506030000020004" pitchFamily="2" charset="77"/>
                <a:cs typeface="Calibri" panose="020F0502020204030204" pitchFamily="34" charset="0"/>
              </a:rPr>
              <a:t>200 </a:t>
            </a:r>
            <a:r>
              <a:rPr lang="en-US" altLang="en-US" sz="1400" kern="0">
                <a:latin typeface="NotesEsa" panose="02000506030000020004" pitchFamily="2" charset="77"/>
                <a:cs typeface="Calibri" panose="020F0502020204030204" pitchFamily="34" charset="0"/>
              </a:rPr>
              <a:t>NEW STARTUPS P/Y</a:t>
            </a:r>
          </a:p>
        </p:txBody>
      </p:sp>
      <p:sp>
        <p:nvSpPr>
          <p:cNvPr id="86" name="Segnaposto testo 2">
            <a:extLst>
              <a:ext uri="{FF2B5EF4-FFF2-40B4-BE49-F238E27FC236}">
                <a16:creationId xmlns:a16="http://schemas.microsoft.com/office/drawing/2014/main" id="{17FD6B27-FA64-D08A-D84E-9E1302EEEB22}"/>
              </a:ext>
            </a:extLst>
          </p:cNvPr>
          <p:cNvSpPr txBox="1">
            <a:spLocks/>
          </p:cNvSpPr>
          <p:nvPr/>
        </p:nvSpPr>
        <p:spPr bwMode="auto">
          <a:xfrm>
            <a:off x="5717437" y="5322341"/>
            <a:ext cx="1996013" cy="3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2400" b="1" kern="0">
                <a:solidFill>
                  <a:schemeClr val="accent3"/>
                </a:solidFill>
                <a:latin typeface="NotesEsa"/>
                <a:ea typeface="MS PGothic"/>
                <a:cs typeface="Calibri"/>
              </a:rPr>
              <a:t>1600 </a:t>
            </a:r>
            <a:br>
              <a:rPr lang="en-US" altLang="en-US" sz="2400" b="1" kern="0">
                <a:latin typeface="NotesEsa" panose="02000506030000020004" pitchFamily="2" charset="77"/>
                <a:cs typeface="Calibri" panose="020F0502020204030204" pitchFamily="34" charset="0"/>
              </a:rPr>
            </a:br>
            <a:r>
              <a:rPr lang="en-US" altLang="en-US" sz="1400" kern="0">
                <a:latin typeface="NotesEsa"/>
                <a:ea typeface="MS PGothic"/>
                <a:cs typeface="Calibri"/>
              </a:rPr>
              <a:t>STARTUPS SELECTED</a:t>
            </a:r>
          </a:p>
        </p:txBody>
      </p:sp>
      <p:sp>
        <p:nvSpPr>
          <p:cNvPr id="3" name="Segnaposto testo 2">
            <a:extLst>
              <a:ext uri="{FF2B5EF4-FFF2-40B4-BE49-F238E27FC236}">
                <a16:creationId xmlns:a16="http://schemas.microsoft.com/office/drawing/2014/main" id="{A8DB9EDE-2BB0-8E43-0594-638D8CAD37B3}"/>
              </a:ext>
            </a:extLst>
          </p:cNvPr>
          <p:cNvSpPr txBox="1">
            <a:spLocks/>
          </p:cNvSpPr>
          <p:nvPr/>
        </p:nvSpPr>
        <p:spPr bwMode="auto">
          <a:xfrm>
            <a:off x="7778299" y="3714903"/>
            <a:ext cx="1996013" cy="3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2400" b="1" kern="0">
                <a:solidFill>
                  <a:schemeClr val="accent3"/>
                </a:solidFill>
                <a:latin typeface="NotesEsa"/>
                <a:ea typeface="MS PGothic"/>
                <a:cs typeface="Calibri"/>
              </a:rPr>
              <a:t>9 </a:t>
            </a:r>
            <a:br>
              <a:rPr lang="en-US" altLang="en-US" sz="2400" b="1" kern="0">
                <a:latin typeface="NotesEsa" panose="02000506030000020004" pitchFamily="2" charset="77"/>
                <a:cs typeface="Calibri" panose="020F0502020204030204" pitchFamily="34" charset="0"/>
              </a:rPr>
            </a:br>
            <a:r>
              <a:rPr lang="en-US" altLang="en-US" sz="1400" kern="0">
                <a:latin typeface="NotesEsa"/>
                <a:ea typeface="MS PGothic"/>
                <a:cs typeface="Calibri"/>
              </a:rPr>
              <a:t>TECHNOLOGY</a:t>
            </a:r>
            <a:br>
              <a:rPr lang="en-US" altLang="en-US" sz="1400" kern="0">
                <a:latin typeface="NotesEsa" panose="02000506030000020004" pitchFamily="2" charset="77"/>
                <a:cs typeface="Calibri" panose="020F0502020204030204" pitchFamily="34" charset="0"/>
              </a:rPr>
            </a:br>
            <a:r>
              <a:rPr lang="en-US" altLang="en-US" sz="1400" kern="0">
                <a:latin typeface="NotesEsa"/>
                <a:ea typeface="MS PGothic"/>
                <a:cs typeface="Calibri"/>
              </a:rPr>
              <a:t>BROKERS</a:t>
            </a:r>
          </a:p>
        </p:txBody>
      </p:sp>
      <p:sp>
        <p:nvSpPr>
          <p:cNvPr id="4" name="Segnaposto testo 2">
            <a:extLst>
              <a:ext uri="{FF2B5EF4-FFF2-40B4-BE49-F238E27FC236}">
                <a16:creationId xmlns:a16="http://schemas.microsoft.com/office/drawing/2014/main" id="{E2A767D3-F510-2DE3-4D84-7E7A3AB5740D}"/>
              </a:ext>
            </a:extLst>
          </p:cNvPr>
          <p:cNvSpPr txBox="1">
            <a:spLocks/>
          </p:cNvSpPr>
          <p:nvPr/>
        </p:nvSpPr>
        <p:spPr bwMode="auto">
          <a:xfrm>
            <a:off x="7778299" y="4708797"/>
            <a:ext cx="1996013" cy="3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2400" b="1" kern="0">
                <a:solidFill>
                  <a:schemeClr val="accent3"/>
                </a:solidFill>
                <a:latin typeface="NotesEsa" panose="02000506030000020004" pitchFamily="2" charset="77"/>
                <a:cs typeface="Calibri" panose="020F0502020204030204" pitchFamily="34" charset="0"/>
              </a:rPr>
              <a:t>450 </a:t>
            </a:r>
            <a:br>
              <a:rPr lang="en-US" altLang="en-US" sz="2400" b="1" kern="0">
                <a:solidFill>
                  <a:schemeClr val="accent3"/>
                </a:solidFill>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TECHNOLOGY</a:t>
            </a:r>
            <a:br>
              <a:rPr lang="en-US" altLang="en-US" sz="1400" kern="0">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TRANSFERS</a:t>
            </a:r>
          </a:p>
        </p:txBody>
      </p:sp>
      <p:sp>
        <p:nvSpPr>
          <p:cNvPr id="5" name="Segnaposto testo 2">
            <a:extLst>
              <a:ext uri="{FF2B5EF4-FFF2-40B4-BE49-F238E27FC236}">
                <a16:creationId xmlns:a16="http://schemas.microsoft.com/office/drawing/2014/main" id="{7696B158-E257-A87F-109B-3A81F369E52F}"/>
              </a:ext>
            </a:extLst>
          </p:cNvPr>
          <p:cNvSpPr txBox="1">
            <a:spLocks/>
          </p:cNvSpPr>
          <p:nvPr/>
        </p:nvSpPr>
        <p:spPr bwMode="auto">
          <a:xfrm>
            <a:off x="9790290" y="3484643"/>
            <a:ext cx="2147352"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FOR ENTREPRENEURS, CORPORATES, INSTITUTES, AND BUSINESS SCHOOLS</a:t>
            </a:r>
          </a:p>
        </p:txBody>
      </p:sp>
      <p:sp>
        <p:nvSpPr>
          <p:cNvPr id="6" name="Segnaposto testo 2">
            <a:extLst>
              <a:ext uri="{FF2B5EF4-FFF2-40B4-BE49-F238E27FC236}">
                <a16:creationId xmlns:a16="http://schemas.microsoft.com/office/drawing/2014/main" id="{4A5EF332-4F3D-4D33-BF9E-7EC42696778E}"/>
              </a:ext>
            </a:extLst>
          </p:cNvPr>
          <p:cNvSpPr txBox="1">
            <a:spLocks/>
          </p:cNvSpPr>
          <p:nvPr/>
        </p:nvSpPr>
        <p:spPr bwMode="auto">
          <a:xfrm>
            <a:off x="9918253" y="4478659"/>
            <a:ext cx="1891426"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SUPPORTS START-UPS, </a:t>
            </a:r>
            <a:br>
              <a:rPr lang="en-US" altLang="en-US" sz="1400" kern="0">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ALUMNI AND NEWCOMERS</a:t>
            </a:r>
          </a:p>
        </p:txBody>
      </p:sp>
      <p:sp>
        <p:nvSpPr>
          <p:cNvPr id="7" name="Segnaposto testo 2">
            <a:extLst>
              <a:ext uri="{FF2B5EF4-FFF2-40B4-BE49-F238E27FC236}">
                <a16:creationId xmlns:a16="http://schemas.microsoft.com/office/drawing/2014/main" id="{5E89CEB9-B176-2074-1832-185912C61930}"/>
              </a:ext>
            </a:extLst>
          </p:cNvPr>
          <p:cNvSpPr txBox="1">
            <a:spLocks/>
          </p:cNvSpPr>
          <p:nvPr/>
        </p:nvSpPr>
        <p:spPr bwMode="auto">
          <a:xfrm>
            <a:off x="9790290" y="5269205"/>
            <a:ext cx="2147352" cy="49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1400" kern="0">
                <a:latin typeface="NotesEsa" panose="02000506030000020004" pitchFamily="2" charset="77"/>
                <a:cs typeface="Calibri" panose="020F0502020204030204" pitchFamily="34" charset="0"/>
              </a:rPr>
              <a:t>CONNECTING TO </a:t>
            </a:r>
            <a:br>
              <a:rPr lang="en-US" altLang="en-US" sz="1400" kern="0">
                <a:latin typeface="NotesEsa" panose="02000506030000020004" pitchFamily="2" charset="77"/>
                <a:cs typeface="Calibri" panose="020F0502020204030204" pitchFamily="34" charset="0"/>
              </a:rPr>
            </a:br>
            <a:r>
              <a:rPr lang="en-US" altLang="en-US" sz="1400" kern="0">
                <a:latin typeface="NotesEsa" panose="02000506030000020004" pitchFamily="2" charset="77"/>
                <a:cs typeface="Calibri" panose="020F0502020204030204" pitchFamily="34" charset="0"/>
              </a:rPr>
              <a:t>CURRENT &amp; FUTURE DECISIONMAKERS</a:t>
            </a:r>
          </a:p>
        </p:txBody>
      </p:sp>
    </p:spTree>
    <p:extLst>
      <p:ext uri="{BB962C8B-B14F-4D97-AF65-F5344CB8AC3E}">
        <p14:creationId xmlns:p14="http://schemas.microsoft.com/office/powerpoint/2010/main" val="269123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DEBBED-D5B6-7729-8123-62915670E79D}"/>
              </a:ext>
            </a:extLst>
          </p:cNvPr>
          <p:cNvSpPr/>
          <p:nvPr/>
        </p:nvSpPr>
        <p:spPr>
          <a:xfrm>
            <a:off x="7215658" y="1720327"/>
            <a:ext cx="4816375" cy="3051471"/>
          </a:xfrm>
          <a:prstGeom prst="roundRect">
            <a:avLst/>
          </a:prstGeom>
          <a:solidFill>
            <a:srgbClr val="8096A6">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hangingPunct="1"/>
            <a:endParaRPr lang="en-GB" sz="1795">
              <a:solidFill>
                <a:srgbClr val="FEFFFF"/>
              </a:solidFill>
              <a:latin typeface="Arial" panose="020B0604020202020204"/>
            </a:endParaRPr>
          </a:p>
        </p:txBody>
      </p:sp>
      <p:pic>
        <p:nvPicPr>
          <p:cNvPr id="18" name="Graphic 17" descr="Handshake with solid fill">
            <a:extLst>
              <a:ext uri="{FF2B5EF4-FFF2-40B4-BE49-F238E27FC236}">
                <a16:creationId xmlns:a16="http://schemas.microsoft.com/office/drawing/2014/main" id="{4CC9382A-0E6D-7F6C-4899-B7C9F3CA5C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08496" y="1844358"/>
            <a:ext cx="1030699" cy="1030699"/>
          </a:xfrm>
          <a:prstGeom prst="rect">
            <a:avLst/>
          </a:prstGeom>
        </p:spPr>
      </p:pic>
      <p:sp>
        <p:nvSpPr>
          <p:cNvPr id="42" name="CasellaDiTesto 47">
            <a:extLst>
              <a:ext uri="{FF2B5EF4-FFF2-40B4-BE49-F238E27FC236}">
                <a16:creationId xmlns:a16="http://schemas.microsoft.com/office/drawing/2014/main" id="{E921C1C4-5844-547A-2011-C4067E9F5597}"/>
              </a:ext>
            </a:extLst>
          </p:cNvPr>
          <p:cNvSpPr txBox="1"/>
          <p:nvPr/>
        </p:nvSpPr>
        <p:spPr>
          <a:xfrm>
            <a:off x="9897707" y="1894111"/>
            <a:ext cx="2277670" cy="920812"/>
          </a:xfrm>
          <a:prstGeom prst="rect">
            <a:avLst/>
          </a:prstGeom>
          <a:noFill/>
        </p:spPr>
        <p:txBody>
          <a:bodyPr wrap="square" rtlCol="0">
            <a:spAutoFit/>
          </a:bodyPr>
          <a:lstStyle/>
          <a:p>
            <a:pPr algn="ctr" defTabSz="911931" eaLnBrk="1" hangingPunct="1"/>
            <a:r>
              <a:rPr lang="en-GB" sz="5385" b="1" kern="0">
                <a:solidFill>
                  <a:srgbClr val="FEFFFF"/>
                </a:solidFill>
                <a:latin typeface="NotesEsa" panose="02000506030000020004" pitchFamily="2" charset="77"/>
                <a:ea typeface="+mn-ea"/>
                <a:cs typeface="Calibri"/>
              </a:rPr>
              <a:t>Buyer</a:t>
            </a:r>
          </a:p>
        </p:txBody>
      </p:sp>
      <p:graphicFrame>
        <p:nvGraphicFramePr>
          <p:cNvPr id="71" name="Diagram 70">
            <a:extLst>
              <a:ext uri="{FF2B5EF4-FFF2-40B4-BE49-F238E27FC236}">
                <a16:creationId xmlns:a16="http://schemas.microsoft.com/office/drawing/2014/main" id="{EB9AE374-0BF3-614C-CC97-058AC328E1D8}"/>
              </a:ext>
            </a:extLst>
          </p:cNvPr>
          <p:cNvGraphicFramePr/>
          <p:nvPr/>
        </p:nvGraphicFramePr>
        <p:xfrm>
          <a:off x="6859267" y="3217905"/>
          <a:ext cx="5214510" cy="1217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Immagine 8" descr="Logo&#10;&#10;Description automatically generated">
            <a:extLst>
              <a:ext uri="{FF2B5EF4-FFF2-40B4-BE49-F238E27FC236}">
                <a16:creationId xmlns:a16="http://schemas.microsoft.com/office/drawing/2014/main" id="{B7741581-74B4-8E8F-9300-AAEEFF00DAFD}"/>
              </a:ext>
            </a:extLst>
          </p:cNvPr>
          <p:cNvPicPr>
            <a:picLocks noChangeAspect="1"/>
          </p:cNvPicPr>
          <p:nvPr/>
        </p:nvPicPr>
        <p:blipFill>
          <a:blip r:embed="rId9"/>
          <a:stretch>
            <a:fillRect/>
          </a:stretch>
        </p:blipFill>
        <p:spPr>
          <a:xfrm>
            <a:off x="8519460" y="3425867"/>
            <a:ext cx="2585666" cy="1622627"/>
          </a:xfrm>
          <a:prstGeom prst="rect">
            <a:avLst/>
          </a:prstGeom>
        </p:spPr>
      </p:pic>
      <p:sp>
        <p:nvSpPr>
          <p:cNvPr id="16" name="CasellaDiTesto 47">
            <a:extLst>
              <a:ext uri="{FF2B5EF4-FFF2-40B4-BE49-F238E27FC236}">
                <a16:creationId xmlns:a16="http://schemas.microsoft.com/office/drawing/2014/main" id="{429ED1FE-7AAC-B1E9-DCE0-383EF6215A70}"/>
              </a:ext>
            </a:extLst>
          </p:cNvPr>
          <p:cNvSpPr txBox="1"/>
          <p:nvPr/>
        </p:nvSpPr>
        <p:spPr>
          <a:xfrm>
            <a:off x="7344078" y="1847689"/>
            <a:ext cx="1841674" cy="920812"/>
          </a:xfrm>
          <a:prstGeom prst="rect">
            <a:avLst/>
          </a:prstGeom>
          <a:noFill/>
        </p:spPr>
        <p:txBody>
          <a:bodyPr wrap="square" rtlCol="0">
            <a:spAutoFit/>
          </a:bodyPr>
          <a:lstStyle/>
          <a:p>
            <a:pPr algn="ctr" defTabSz="911931" eaLnBrk="1" hangingPunct="1"/>
            <a:r>
              <a:rPr lang="en-GB" sz="5385" b="1" kern="0">
                <a:solidFill>
                  <a:srgbClr val="FEFFFF"/>
                </a:solidFill>
                <a:latin typeface="NotesEsa" panose="02000506030000020004" pitchFamily="2" charset="77"/>
                <a:ea typeface="+mn-ea"/>
                <a:cs typeface="Calibri"/>
              </a:rPr>
              <a:t>Seller</a:t>
            </a:r>
            <a:endParaRPr lang="en-GB" sz="2792" b="1" kern="0">
              <a:solidFill>
                <a:srgbClr val="FEFFFF"/>
              </a:solidFill>
              <a:latin typeface="NotesEsa" panose="02000506030000020004" pitchFamily="2" charset="77"/>
              <a:ea typeface="+mn-ea"/>
              <a:cs typeface="Calibri"/>
            </a:endParaRPr>
          </a:p>
        </p:txBody>
      </p:sp>
      <p:sp>
        <p:nvSpPr>
          <p:cNvPr id="27" name="CasellaDiTesto 47">
            <a:extLst>
              <a:ext uri="{FF2B5EF4-FFF2-40B4-BE49-F238E27FC236}">
                <a16:creationId xmlns:a16="http://schemas.microsoft.com/office/drawing/2014/main" id="{9DE657DF-31F3-0A72-8B03-0D3AD3AE95D8}"/>
              </a:ext>
            </a:extLst>
          </p:cNvPr>
          <p:cNvSpPr txBox="1"/>
          <p:nvPr/>
        </p:nvSpPr>
        <p:spPr>
          <a:xfrm>
            <a:off x="8842214" y="2721840"/>
            <a:ext cx="1841674" cy="521793"/>
          </a:xfrm>
          <a:prstGeom prst="rect">
            <a:avLst/>
          </a:prstGeom>
          <a:noFill/>
        </p:spPr>
        <p:txBody>
          <a:bodyPr wrap="square" rtlCol="0">
            <a:spAutoFit/>
          </a:bodyPr>
          <a:lstStyle/>
          <a:p>
            <a:pPr algn="ctr" defTabSz="911931" eaLnBrk="1" hangingPunct="1"/>
            <a:r>
              <a:rPr lang="en-GB" sz="2792" kern="0">
                <a:solidFill>
                  <a:srgbClr val="003249"/>
                </a:solidFill>
                <a:latin typeface="NotesEsa" panose="02000506030000020004" pitchFamily="2" charset="77"/>
                <a:ea typeface="+mn-ea"/>
                <a:cs typeface="Calibri"/>
              </a:rPr>
              <a:t>B2B DEAL</a:t>
            </a:r>
            <a:endParaRPr lang="en-GB" sz="1795" kern="0">
              <a:solidFill>
                <a:srgbClr val="003249"/>
              </a:solidFill>
              <a:latin typeface="NotesEsa" panose="02000506030000020004" pitchFamily="2" charset="77"/>
              <a:ea typeface="+mn-ea"/>
              <a:cs typeface="Calibri"/>
            </a:endParaRPr>
          </a:p>
        </p:txBody>
      </p:sp>
      <p:sp>
        <p:nvSpPr>
          <p:cNvPr id="5" name="Segnaposto testo 2">
            <a:extLst>
              <a:ext uri="{FF2B5EF4-FFF2-40B4-BE49-F238E27FC236}">
                <a16:creationId xmlns:a16="http://schemas.microsoft.com/office/drawing/2014/main" id="{B20AFF84-CEDD-D85F-DC60-3E43E21CB473}"/>
              </a:ext>
            </a:extLst>
          </p:cNvPr>
          <p:cNvSpPr txBox="1">
            <a:spLocks/>
          </p:cNvSpPr>
          <p:nvPr/>
        </p:nvSpPr>
        <p:spPr bwMode="auto">
          <a:xfrm>
            <a:off x="296225" y="1592256"/>
            <a:ext cx="6563293" cy="325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defTabSz="907013">
              <a:lnSpc>
                <a:spcPct val="200000"/>
              </a:lnSpc>
              <a:spcBef>
                <a:spcPct val="0"/>
              </a:spcBef>
              <a:buClr>
                <a:srgbClr val="00AE9C"/>
              </a:buClr>
              <a:defRPr/>
            </a:pPr>
            <a:r>
              <a:rPr lang="en-GB" sz="2394" b="1" cap="all">
                <a:solidFill>
                  <a:srgbClr val="003249"/>
                </a:solidFill>
                <a:latin typeface="NotesEsa"/>
                <a:ea typeface="MS PGothic"/>
                <a:cs typeface="Calibri"/>
              </a:rPr>
              <a:t>Enabling Aerospace companies </a:t>
            </a:r>
            <a:endParaRPr lang="en-US" sz="1596" b="1">
              <a:solidFill>
                <a:srgbClr val="003249"/>
              </a:solidFill>
            </a:endParaRPr>
          </a:p>
          <a:p>
            <a:pPr marL="0" indent="0" algn="ctr" defTabSz="907013">
              <a:lnSpc>
                <a:spcPct val="200000"/>
              </a:lnSpc>
              <a:spcBef>
                <a:spcPct val="0"/>
              </a:spcBef>
              <a:buClr>
                <a:srgbClr val="00AE9C"/>
              </a:buClr>
              <a:defRPr/>
            </a:pPr>
            <a:r>
              <a:rPr lang="en-GB" sz="2394" b="1" cap="all">
                <a:solidFill>
                  <a:srgbClr val="003249"/>
                </a:solidFill>
                <a:latin typeface="NotesEsa"/>
                <a:ea typeface="MS PGothic"/>
                <a:cs typeface="Calibri"/>
              </a:rPr>
              <a:t>With </a:t>
            </a:r>
            <a:r>
              <a:rPr lang="en-GB" sz="2394" b="1" cap="all">
                <a:solidFill>
                  <a:srgbClr val="FBAB18"/>
                </a:solidFill>
                <a:latin typeface="NotesEsa"/>
                <a:ea typeface="MS PGothic"/>
                <a:cs typeface="Calibri"/>
              </a:rPr>
              <a:t>a vision to scale UP </a:t>
            </a:r>
            <a:r>
              <a:rPr lang="en-GB" sz="2394" b="1" cap="all">
                <a:solidFill>
                  <a:srgbClr val="003249"/>
                </a:solidFill>
                <a:latin typeface="NotesEsa"/>
                <a:ea typeface="MS PGothic"/>
                <a:cs typeface="Calibri"/>
              </a:rPr>
              <a:t>their operations to become the next Big European Player</a:t>
            </a:r>
          </a:p>
          <a:p>
            <a:pPr marL="0" indent="0" algn="ctr" defTabSz="907013">
              <a:lnSpc>
                <a:spcPct val="200000"/>
              </a:lnSpc>
              <a:spcBef>
                <a:spcPct val="0"/>
              </a:spcBef>
              <a:buClr>
                <a:srgbClr val="00AE9C"/>
              </a:buClr>
              <a:defRPr/>
            </a:pPr>
            <a:r>
              <a:rPr lang="en-GB" sz="2394" b="1" cap="all">
                <a:solidFill>
                  <a:srgbClr val="003249"/>
                </a:solidFill>
                <a:latin typeface="NotesEsa"/>
                <a:ea typeface="MS PGothic"/>
                <a:cs typeface="Calibri"/>
              </a:rPr>
              <a:t> On the Global Space Market.</a:t>
            </a:r>
          </a:p>
        </p:txBody>
      </p:sp>
      <p:sp>
        <p:nvSpPr>
          <p:cNvPr id="9" name="TextBox 8">
            <a:extLst>
              <a:ext uri="{FF2B5EF4-FFF2-40B4-BE49-F238E27FC236}">
                <a16:creationId xmlns:a16="http://schemas.microsoft.com/office/drawing/2014/main" id="{6E409559-D7B5-F45E-A04A-6342C0948C22}"/>
              </a:ext>
            </a:extLst>
          </p:cNvPr>
          <p:cNvSpPr txBox="1"/>
          <p:nvPr/>
        </p:nvSpPr>
        <p:spPr>
          <a:xfrm>
            <a:off x="4240564" y="5650310"/>
            <a:ext cx="4755641" cy="399019"/>
          </a:xfrm>
          <a:prstGeom prst="rect">
            <a:avLst/>
          </a:prstGeom>
          <a:noFill/>
        </p:spPr>
        <p:txBody>
          <a:bodyPr wrap="square" lIns="91191" tIns="45595" rIns="91191" bIns="45595" rtlCol="0" anchor="t">
            <a:spAutoFit/>
          </a:bodyPr>
          <a:lstStyle/>
          <a:p>
            <a:pPr defTabSz="911931" eaLnBrk="1" hangingPunct="1"/>
            <a:r>
              <a:rPr lang="en-GB" sz="1995">
                <a:solidFill>
                  <a:srgbClr val="003249"/>
                </a:solidFill>
                <a:latin typeface="NotesEsa"/>
                <a:ea typeface="+mn-ea"/>
              </a:rPr>
              <a:t> </a:t>
            </a:r>
            <a:r>
              <a:rPr lang="en-GB" sz="1995">
                <a:solidFill>
                  <a:srgbClr val="00B050"/>
                </a:solidFill>
                <a:latin typeface="NotesEsa"/>
                <a:ea typeface="+mn-ea"/>
              </a:rPr>
              <a:t>🗸</a:t>
            </a:r>
            <a:r>
              <a:rPr lang="en-GB" sz="1995">
                <a:solidFill>
                  <a:srgbClr val="003249"/>
                </a:solidFill>
                <a:latin typeface="NotesEsa"/>
                <a:ea typeface="+mn-ea"/>
              </a:rPr>
              <a:t> Up to </a:t>
            </a:r>
            <a:r>
              <a:rPr lang="en-GB" sz="1995" b="1">
                <a:solidFill>
                  <a:schemeClr val="accent3"/>
                </a:solidFill>
                <a:latin typeface="NotesEsa"/>
                <a:ea typeface="+mn-ea"/>
              </a:rPr>
              <a:t>80% for co-financing </a:t>
            </a:r>
            <a:r>
              <a:rPr lang="en-GB" sz="1995">
                <a:solidFill>
                  <a:srgbClr val="003249"/>
                </a:solidFill>
                <a:latin typeface="NotesEsa"/>
                <a:ea typeface="+mn-ea"/>
              </a:rPr>
              <a:t>of  B2B deal</a:t>
            </a:r>
          </a:p>
        </p:txBody>
      </p:sp>
      <p:sp>
        <p:nvSpPr>
          <p:cNvPr id="10" name="TextBox 9">
            <a:extLst>
              <a:ext uri="{FF2B5EF4-FFF2-40B4-BE49-F238E27FC236}">
                <a16:creationId xmlns:a16="http://schemas.microsoft.com/office/drawing/2014/main" id="{A0205C79-985B-BDF3-41BA-78E7254EC185}"/>
              </a:ext>
            </a:extLst>
          </p:cNvPr>
          <p:cNvSpPr txBox="1"/>
          <p:nvPr/>
        </p:nvSpPr>
        <p:spPr>
          <a:xfrm>
            <a:off x="16625" y="5650310"/>
            <a:ext cx="4420145" cy="399019"/>
          </a:xfrm>
          <a:prstGeom prst="rect">
            <a:avLst/>
          </a:prstGeom>
          <a:noFill/>
        </p:spPr>
        <p:txBody>
          <a:bodyPr wrap="square" lIns="91191" tIns="45595" rIns="91191" bIns="45595" rtlCol="0" anchor="t">
            <a:spAutoFit/>
          </a:bodyPr>
          <a:lstStyle/>
          <a:p>
            <a:pPr defTabSz="911931" eaLnBrk="1" hangingPunct="1"/>
            <a:r>
              <a:rPr lang="en-GB" sz="1995">
                <a:solidFill>
                  <a:srgbClr val="003249"/>
                </a:solidFill>
                <a:latin typeface="NotesEsa"/>
                <a:ea typeface="+mn-ea"/>
              </a:rPr>
              <a:t> </a:t>
            </a:r>
            <a:r>
              <a:rPr lang="en-GB" sz="1995">
                <a:solidFill>
                  <a:srgbClr val="00B050"/>
                </a:solidFill>
                <a:latin typeface="NotesEsa"/>
                <a:ea typeface="+mn-ea"/>
              </a:rPr>
              <a:t>🗸</a:t>
            </a:r>
            <a:r>
              <a:rPr lang="en-GB" sz="1995">
                <a:solidFill>
                  <a:srgbClr val="003249"/>
                </a:solidFill>
                <a:latin typeface="NotesEsa"/>
                <a:ea typeface="+mn-ea"/>
              </a:rPr>
              <a:t> Access to</a:t>
            </a:r>
            <a:r>
              <a:rPr lang="en-GB" sz="1995" b="1">
                <a:solidFill>
                  <a:srgbClr val="003249"/>
                </a:solidFill>
                <a:latin typeface="NotesEsa"/>
                <a:ea typeface="+mn-ea"/>
              </a:rPr>
              <a:t> </a:t>
            </a:r>
            <a:r>
              <a:rPr lang="en-GB" sz="1995" b="1">
                <a:solidFill>
                  <a:schemeClr val="accent3"/>
                </a:solidFill>
                <a:latin typeface="NotesEsa"/>
                <a:ea typeface="+mn-ea"/>
              </a:rPr>
              <a:t>Millions of </a:t>
            </a:r>
            <a:r>
              <a:rPr lang="en-GB" sz="1995" b="1">
                <a:solidFill>
                  <a:schemeClr val="accent3"/>
                </a:solidFill>
                <a:latin typeface="Verdana"/>
                <a:ea typeface="Verdana"/>
              </a:rPr>
              <a:t>€ </a:t>
            </a:r>
            <a:r>
              <a:rPr lang="en-GB" sz="1995">
                <a:solidFill>
                  <a:srgbClr val="003249"/>
                </a:solidFill>
                <a:latin typeface="NotesEsa"/>
                <a:ea typeface="+mn-ea"/>
              </a:rPr>
              <a:t>for B2B deals</a:t>
            </a:r>
          </a:p>
        </p:txBody>
      </p:sp>
      <p:sp>
        <p:nvSpPr>
          <p:cNvPr id="11" name="TextBox 10">
            <a:extLst>
              <a:ext uri="{FF2B5EF4-FFF2-40B4-BE49-F238E27FC236}">
                <a16:creationId xmlns:a16="http://schemas.microsoft.com/office/drawing/2014/main" id="{64B1F344-FB83-0886-97BC-A44E43037F81}"/>
              </a:ext>
            </a:extLst>
          </p:cNvPr>
          <p:cNvSpPr txBox="1"/>
          <p:nvPr/>
        </p:nvSpPr>
        <p:spPr>
          <a:xfrm>
            <a:off x="8799998" y="5650310"/>
            <a:ext cx="3375378" cy="399019"/>
          </a:xfrm>
          <a:prstGeom prst="rect">
            <a:avLst/>
          </a:prstGeom>
          <a:noFill/>
        </p:spPr>
        <p:txBody>
          <a:bodyPr wrap="square" lIns="91191" tIns="45595" rIns="91191" bIns="45595" rtlCol="0" anchor="t">
            <a:spAutoFit/>
          </a:bodyPr>
          <a:lstStyle/>
          <a:p>
            <a:pPr defTabSz="911931" eaLnBrk="1" hangingPunct="1"/>
            <a:r>
              <a:rPr lang="en-GB" sz="1995">
                <a:solidFill>
                  <a:srgbClr val="003249"/>
                </a:solidFill>
                <a:latin typeface="NotesEsa"/>
                <a:ea typeface="+mn-ea"/>
              </a:rPr>
              <a:t> </a:t>
            </a:r>
            <a:r>
              <a:rPr lang="en-GB" sz="1995">
                <a:solidFill>
                  <a:srgbClr val="00B050"/>
                </a:solidFill>
                <a:latin typeface="NotesEsa"/>
                <a:ea typeface="+mn-ea"/>
              </a:rPr>
              <a:t>🗸</a:t>
            </a:r>
            <a:r>
              <a:rPr lang="en-GB" sz="1995">
                <a:solidFill>
                  <a:srgbClr val="003249"/>
                </a:solidFill>
                <a:latin typeface="NotesEsa"/>
                <a:ea typeface="+mn-ea"/>
              </a:rPr>
              <a:t>  Support for up to </a:t>
            </a:r>
            <a:r>
              <a:rPr lang="en-GB" sz="1995" b="1">
                <a:solidFill>
                  <a:schemeClr val="accent3"/>
                </a:solidFill>
                <a:latin typeface="NotesEsa"/>
                <a:ea typeface="+mn-ea"/>
              </a:rPr>
              <a:t>5 deals</a:t>
            </a:r>
          </a:p>
        </p:txBody>
      </p:sp>
      <p:sp>
        <p:nvSpPr>
          <p:cNvPr id="12" name="Rectangle: Rounded Corners 11">
            <a:extLst>
              <a:ext uri="{FF2B5EF4-FFF2-40B4-BE49-F238E27FC236}">
                <a16:creationId xmlns:a16="http://schemas.microsoft.com/office/drawing/2014/main" id="{F2DBA04F-47A7-C362-E694-5CEA4E3E3615}"/>
              </a:ext>
            </a:extLst>
          </p:cNvPr>
          <p:cNvSpPr/>
          <p:nvPr/>
        </p:nvSpPr>
        <p:spPr>
          <a:xfrm>
            <a:off x="448948" y="4932485"/>
            <a:ext cx="11290519" cy="34378"/>
          </a:xfrm>
          <a:prstGeom prst="roundRect">
            <a:avLst/>
          </a:prstGeom>
          <a:solidFill>
            <a:srgbClr val="053249"/>
          </a:solidFill>
          <a:ln>
            <a:solidFill>
              <a:srgbClr val="05324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1931" eaLnBrk="1" hangingPunct="1"/>
            <a:endParaRPr lang="en-GB" sz="1795">
              <a:solidFill>
                <a:srgbClr val="FEFFFF"/>
              </a:solidFill>
              <a:latin typeface="Arial" panose="020B0604020202020204"/>
            </a:endParaRPr>
          </a:p>
        </p:txBody>
      </p:sp>
      <p:sp>
        <p:nvSpPr>
          <p:cNvPr id="19" name="Segnaposto testo 2">
            <a:extLst>
              <a:ext uri="{FF2B5EF4-FFF2-40B4-BE49-F238E27FC236}">
                <a16:creationId xmlns:a16="http://schemas.microsoft.com/office/drawing/2014/main" id="{36021BDB-77F1-5D1B-08CF-939BBF33E8E5}"/>
              </a:ext>
            </a:extLst>
          </p:cNvPr>
          <p:cNvSpPr txBox="1">
            <a:spLocks/>
          </p:cNvSpPr>
          <p:nvPr/>
        </p:nvSpPr>
        <p:spPr bwMode="auto">
          <a:xfrm>
            <a:off x="8347163" y="1107326"/>
            <a:ext cx="2928515" cy="4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defTabSz="907013">
              <a:spcBef>
                <a:spcPct val="0"/>
              </a:spcBef>
              <a:buClr>
                <a:srgbClr val="00AE9C"/>
              </a:buClr>
              <a:defRPr/>
            </a:pPr>
            <a:r>
              <a:rPr lang="en-GB" sz="2792" u="sng" cap="all">
                <a:solidFill>
                  <a:srgbClr val="003249"/>
                </a:solidFill>
                <a:latin typeface="NotesEsa"/>
                <a:ea typeface="MS PGothic"/>
                <a:cs typeface="Calibri"/>
              </a:rPr>
              <a:t>How it works</a:t>
            </a:r>
          </a:p>
        </p:txBody>
      </p:sp>
      <p:sp>
        <p:nvSpPr>
          <p:cNvPr id="20" name="Segnaposto testo 2">
            <a:extLst>
              <a:ext uri="{FF2B5EF4-FFF2-40B4-BE49-F238E27FC236}">
                <a16:creationId xmlns:a16="http://schemas.microsoft.com/office/drawing/2014/main" id="{C2024F96-D8FF-D7AC-F8BA-2EEC0DCFCBE2}"/>
              </a:ext>
            </a:extLst>
          </p:cNvPr>
          <p:cNvSpPr txBox="1">
            <a:spLocks/>
          </p:cNvSpPr>
          <p:nvPr/>
        </p:nvSpPr>
        <p:spPr bwMode="auto">
          <a:xfrm>
            <a:off x="1880104" y="4930734"/>
            <a:ext cx="8431792" cy="4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defTabSz="907013">
              <a:spcBef>
                <a:spcPct val="0"/>
              </a:spcBef>
              <a:buClr>
                <a:srgbClr val="00AE9C"/>
              </a:buClr>
              <a:defRPr/>
            </a:pPr>
            <a:r>
              <a:rPr lang="en-GB" sz="2792" u="sng" cap="all">
                <a:solidFill>
                  <a:srgbClr val="003249"/>
                </a:solidFill>
                <a:latin typeface="NotesEsa"/>
                <a:ea typeface="MS PGothic"/>
                <a:cs typeface="Calibri"/>
              </a:rPr>
              <a:t>What companies can benefit from the program:</a:t>
            </a:r>
          </a:p>
        </p:txBody>
      </p:sp>
      <p:sp>
        <p:nvSpPr>
          <p:cNvPr id="21" name="Rectangle: Rounded Corners 20">
            <a:extLst>
              <a:ext uri="{FF2B5EF4-FFF2-40B4-BE49-F238E27FC236}">
                <a16:creationId xmlns:a16="http://schemas.microsoft.com/office/drawing/2014/main" id="{67AE2A7F-7FDA-0089-9A9A-693B1C1BC16E}"/>
              </a:ext>
            </a:extLst>
          </p:cNvPr>
          <p:cNvSpPr/>
          <p:nvPr/>
        </p:nvSpPr>
        <p:spPr>
          <a:xfrm rot="16200000">
            <a:off x="5407509" y="2957982"/>
            <a:ext cx="3051254" cy="42338"/>
          </a:xfrm>
          <a:prstGeom prst="roundRect">
            <a:avLst/>
          </a:prstGeom>
          <a:solidFill>
            <a:srgbClr val="053249"/>
          </a:solidFill>
          <a:ln>
            <a:solidFill>
              <a:srgbClr val="00619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1931" eaLnBrk="1" hangingPunct="1"/>
            <a:endParaRPr lang="en-GB" sz="1795">
              <a:solidFill>
                <a:srgbClr val="FEFFFF"/>
              </a:solidFill>
              <a:latin typeface="Arial" panose="020B0604020202020204"/>
            </a:endParaRPr>
          </a:p>
        </p:txBody>
      </p:sp>
      <p:sp>
        <p:nvSpPr>
          <p:cNvPr id="54" name="Segnaposto testo 2">
            <a:extLst>
              <a:ext uri="{FF2B5EF4-FFF2-40B4-BE49-F238E27FC236}">
                <a16:creationId xmlns:a16="http://schemas.microsoft.com/office/drawing/2014/main" id="{C1F0F216-74D6-B878-19D8-E5259ACFFDB9}"/>
              </a:ext>
            </a:extLst>
          </p:cNvPr>
          <p:cNvSpPr txBox="1">
            <a:spLocks/>
          </p:cNvSpPr>
          <p:nvPr/>
        </p:nvSpPr>
        <p:spPr bwMode="auto">
          <a:xfrm>
            <a:off x="1877556" y="1107326"/>
            <a:ext cx="2928515" cy="4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defTabSz="907013">
              <a:spcBef>
                <a:spcPct val="0"/>
              </a:spcBef>
              <a:buClr>
                <a:srgbClr val="00AE9C"/>
              </a:buClr>
              <a:defRPr/>
            </a:pPr>
            <a:r>
              <a:rPr lang="en-GB" sz="2792" u="sng" cap="all">
                <a:solidFill>
                  <a:srgbClr val="003249"/>
                </a:solidFill>
                <a:latin typeface="NotesEsa"/>
                <a:ea typeface="MS PGothic"/>
                <a:cs typeface="Calibri"/>
              </a:rPr>
              <a:t>Mission</a:t>
            </a:r>
            <a:endParaRPr lang="en-US" sz="1596">
              <a:solidFill>
                <a:srgbClr val="003249"/>
              </a:solidFill>
            </a:endParaRPr>
          </a:p>
        </p:txBody>
      </p:sp>
      <p:sp>
        <p:nvSpPr>
          <p:cNvPr id="39" name="Titolo 1">
            <a:extLst>
              <a:ext uri="{FF2B5EF4-FFF2-40B4-BE49-F238E27FC236}">
                <a16:creationId xmlns:a16="http://schemas.microsoft.com/office/drawing/2014/main" id="{FEA890BB-8DCD-6E0A-721D-0B1DE36D67EF}"/>
              </a:ext>
            </a:extLst>
          </p:cNvPr>
          <p:cNvSpPr txBox="1">
            <a:spLocks/>
          </p:cNvSpPr>
          <p:nvPr/>
        </p:nvSpPr>
        <p:spPr>
          <a:xfrm>
            <a:off x="232458" y="141589"/>
            <a:ext cx="10081284" cy="800863"/>
          </a:xfrm>
          <a:prstGeom prst="rect">
            <a:avLst/>
          </a:prstGeom>
        </p:spPr>
        <p:txBody>
          <a:bodyPr vert="horz" lIns="0" tIns="45595" rIns="0" bIns="45595" rtlCol="0" anchor="ctr" anchorCtr="0">
            <a:norm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1931"/>
            <a:r>
              <a:rPr lang="en-GB" sz="3191" kern="0">
                <a:solidFill>
                  <a:srgbClr val="FEFFFF"/>
                </a:solidFill>
                <a:latin typeface="NotesEsa"/>
                <a:ea typeface="MS PGothic"/>
                <a:cs typeface="Arial"/>
              </a:rPr>
              <a:t>SCALEUP INVEST: Marketplace </a:t>
            </a:r>
            <a:endParaRPr lang="it-IT" sz="3191" kern="0">
              <a:solidFill>
                <a:srgbClr val="FEFFFF"/>
              </a:solidFill>
            </a:endParaRPr>
          </a:p>
        </p:txBody>
      </p:sp>
    </p:spTree>
    <p:extLst>
      <p:ext uri="{BB962C8B-B14F-4D97-AF65-F5344CB8AC3E}">
        <p14:creationId xmlns:p14="http://schemas.microsoft.com/office/powerpoint/2010/main" val="23169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p:bldGraphic spid="71" grpId="0">
        <p:bldAsOne/>
      </p:bldGraphic>
      <p:bldP spid="16" grpId="0"/>
      <p:bldP spid="27" grpId="0"/>
      <p:bldP spid="9" grpId="0"/>
      <p:bldP spid="10" grpId="0"/>
      <p:bldP spid="11"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4B9C-35A2-4973-80D1-C3FA77A659F2}"/>
              </a:ext>
            </a:extLst>
          </p:cNvPr>
          <p:cNvSpPr>
            <a:spLocks noGrp="1"/>
          </p:cNvSpPr>
          <p:nvPr>
            <p:ph type="title"/>
          </p:nvPr>
        </p:nvSpPr>
        <p:spPr>
          <a:xfrm>
            <a:off x="216425" y="207641"/>
            <a:ext cx="10108850" cy="563779"/>
          </a:xfrm>
        </p:spPr>
        <p:txBody>
          <a:bodyPr/>
          <a:lstStyle/>
          <a:p>
            <a:r>
              <a:rPr lang="en-US"/>
              <a:t>Access to the financial community</a:t>
            </a:r>
          </a:p>
        </p:txBody>
      </p:sp>
      <p:sp>
        <p:nvSpPr>
          <p:cNvPr id="4" name="Rettangolo arrotondato 9">
            <a:extLst>
              <a:ext uri="{FF2B5EF4-FFF2-40B4-BE49-F238E27FC236}">
                <a16:creationId xmlns:a16="http://schemas.microsoft.com/office/drawing/2014/main" id="{2C53BE96-2A28-2428-DE16-16F249C141BF}"/>
              </a:ext>
            </a:extLst>
          </p:cNvPr>
          <p:cNvSpPr/>
          <p:nvPr/>
        </p:nvSpPr>
        <p:spPr>
          <a:xfrm>
            <a:off x="204468" y="4357933"/>
            <a:ext cx="4206865" cy="1147864"/>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346" rIns="45346"/>
          <a:lstStyle/>
          <a:p>
            <a:pPr defTabSz="907013">
              <a:defRPr>
                <a:latin typeface="Verdana"/>
                <a:ea typeface="Verdana"/>
                <a:cs typeface="Verdana"/>
                <a:sym typeface="Verdana"/>
              </a:defRPr>
            </a:pPr>
            <a:endParaRPr sz="1396">
              <a:solidFill>
                <a:srgbClr val="003249"/>
              </a:solidFill>
              <a:latin typeface="+mn-lt"/>
              <a:ea typeface="Verdana"/>
              <a:cs typeface="Calibri" panose="020F0502020204030204" pitchFamily="34" charset="0"/>
              <a:sym typeface="Verdana"/>
            </a:endParaRPr>
          </a:p>
        </p:txBody>
      </p:sp>
      <p:sp>
        <p:nvSpPr>
          <p:cNvPr id="5" name="Segnaposto testo 2">
            <a:extLst>
              <a:ext uri="{FF2B5EF4-FFF2-40B4-BE49-F238E27FC236}">
                <a16:creationId xmlns:a16="http://schemas.microsoft.com/office/drawing/2014/main" id="{663A5FD3-5820-6FBC-6302-227358E2C135}"/>
              </a:ext>
            </a:extLst>
          </p:cNvPr>
          <p:cNvSpPr txBox="1">
            <a:spLocks/>
          </p:cNvSpPr>
          <p:nvPr/>
        </p:nvSpPr>
        <p:spPr>
          <a:xfrm>
            <a:off x="204468" y="4312977"/>
            <a:ext cx="3571713" cy="1011800"/>
          </a:xfrm>
          <a:prstGeom prst="rect">
            <a:avLst/>
          </a:prstGeom>
        </p:spPr>
        <p:txBody>
          <a:bodyPr lIns="89755"/>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nSpc>
                <a:spcPct val="100000"/>
              </a:lnSpc>
            </a:pPr>
            <a:r>
              <a:rPr lang="it-IT" sz="4987" b="1" kern="0">
                <a:solidFill>
                  <a:schemeClr val="accent4"/>
                </a:solidFill>
                <a:latin typeface="+mn-lt"/>
              </a:rPr>
              <a:t>30+ </a:t>
            </a:r>
            <a:r>
              <a:rPr lang="it-IT" sz="1800" b="1" kern="0">
                <a:solidFill>
                  <a:schemeClr val="bg1"/>
                </a:solidFill>
                <a:latin typeface="+mn-lt"/>
              </a:rPr>
              <a:t>MEMBERS OF THE</a:t>
            </a:r>
            <a:br>
              <a:rPr lang="it-IT" sz="1800" b="1" kern="0">
                <a:solidFill>
                  <a:schemeClr val="bg1"/>
                </a:solidFill>
                <a:latin typeface="+mn-lt"/>
              </a:rPr>
            </a:br>
            <a:r>
              <a:rPr lang="it-IT" sz="1800" b="1" kern="0">
                <a:solidFill>
                  <a:schemeClr val="bg1"/>
                </a:solidFill>
                <a:latin typeface="+mn-lt"/>
              </a:rPr>
              <a:t>ESA INVESTOR NETWORK</a:t>
            </a:r>
            <a:endParaRPr lang="it-IT" sz="1795" b="1" kern="0">
              <a:solidFill>
                <a:schemeClr val="bg1"/>
              </a:solidFill>
              <a:latin typeface="+mn-lt"/>
            </a:endParaRPr>
          </a:p>
        </p:txBody>
      </p:sp>
      <p:grpSp>
        <p:nvGrpSpPr>
          <p:cNvPr id="8" name="Group 7">
            <a:extLst>
              <a:ext uri="{FF2B5EF4-FFF2-40B4-BE49-F238E27FC236}">
                <a16:creationId xmlns:a16="http://schemas.microsoft.com/office/drawing/2014/main" id="{5884F52C-AEC8-01CF-FF04-28220F7DB6E2}"/>
              </a:ext>
            </a:extLst>
          </p:cNvPr>
          <p:cNvGrpSpPr/>
          <p:nvPr/>
        </p:nvGrpSpPr>
        <p:grpSpPr>
          <a:xfrm>
            <a:off x="7500421" y="3823951"/>
            <a:ext cx="4684729" cy="2245029"/>
            <a:chOff x="7507271" y="4276220"/>
            <a:chExt cx="4447008" cy="1835747"/>
          </a:xfrm>
        </p:grpSpPr>
        <p:sp>
          <p:nvSpPr>
            <p:cNvPr id="6" name="Rettangolo arrotondato 9">
              <a:extLst>
                <a:ext uri="{FF2B5EF4-FFF2-40B4-BE49-F238E27FC236}">
                  <a16:creationId xmlns:a16="http://schemas.microsoft.com/office/drawing/2014/main" id="{4B6F61AF-2015-775A-45BE-76EAA684D325}"/>
                </a:ext>
              </a:extLst>
            </p:cNvPr>
            <p:cNvSpPr/>
            <p:nvPr/>
          </p:nvSpPr>
          <p:spPr>
            <a:xfrm>
              <a:off x="7507271" y="4276220"/>
              <a:ext cx="4361455" cy="1835747"/>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346" rIns="45346"/>
            <a:lstStyle/>
            <a:p>
              <a:pPr marL="285750" indent="-285750" defTabSz="907013">
                <a:buFont typeface="Arial" panose="020B0604020202020204" pitchFamily="34" charset="0"/>
                <a:buChar char="•"/>
                <a:defRPr>
                  <a:latin typeface="Verdana"/>
                  <a:ea typeface="Verdana"/>
                  <a:cs typeface="Verdana"/>
                  <a:sym typeface="Verdana"/>
                </a:defRPr>
              </a:pPr>
              <a:endParaRPr sz="1396">
                <a:solidFill>
                  <a:srgbClr val="003249"/>
                </a:solidFill>
                <a:latin typeface="+mn-lt"/>
                <a:ea typeface="Verdana"/>
                <a:cs typeface="Calibri" panose="020F0502020204030204" pitchFamily="34" charset="0"/>
                <a:sym typeface="Verdana"/>
              </a:endParaRPr>
            </a:p>
          </p:txBody>
        </p:sp>
        <p:sp>
          <p:nvSpPr>
            <p:cNvPr id="7" name="Segnaposto testo 2">
              <a:extLst>
                <a:ext uri="{FF2B5EF4-FFF2-40B4-BE49-F238E27FC236}">
                  <a16:creationId xmlns:a16="http://schemas.microsoft.com/office/drawing/2014/main" id="{F351F294-30EE-2EEA-FA07-0D2AE80F30A0}"/>
                </a:ext>
              </a:extLst>
            </p:cNvPr>
            <p:cNvSpPr txBox="1">
              <a:spLocks/>
            </p:cNvSpPr>
            <p:nvPr/>
          </p:nvSpPr>
          <p:spPr>
            <a:xfrm>
              <a:off x="8275244" y="4276220"/>
              <a:ext cx="3679035" cy="1835747"/>
            </a:xfrm>
            <a:prstGeom prst="rect">
              <a:avLst/>
            </a:prstGeom>
          </p:spPr>
          <p:txBody>
            <a:bodyPr lIns="89755" anchor="ct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lnSpc>
                  <a:spcPct val="100000"/>
                </a:lnSpc>
                <a:buFont typeface="Arial" panose="020B0604020202020204" pitchFamily="34" charset="0"/>
                <a:buChar char="•"/>
              </a:pPr>
              <a:r>
                <a:rPr lang="en-GB" sz="1800" kern="0">
                  <a:solidFill>
                    <a:schemeClr val="bg1"/>
                  </a:solidFill>
                  <a:latin typeface="+mn-lt"/>
                </a:rPr>
                <a:t>Technical and market advisory</a:t>
              </a:r>
            </a:p>
            <a:p>
              <a:pPr marL="285750" indent="-285750">
                <a:lnSpc>
                  <a:spcPct val="100000"/>
                </a:lnSpc>
                <a:buFont typeface="Arial" panose="020B0604020202020204" pitchFamily="34" charset="0"/>
                <a:buChar char="•"/>
              </a:pPr>
              <a:r>
                <a:rPr lang="en-GB" sz="1800" kern="0">
                  <a:solidFill>
                    <a:schemeClr val="bg1"/>
                  </a:solidFill>
                  <a:latin typeface="+mn-lt"/>
                </a:rPr>
                <a:t>Investment opportunities</a:t>
              </a:r>
            </a:p>
            <a:p>
              <a:pPr marL="285750" indent="-285750">
                <a:lnSpc>
                  <a:spcPct val="100000"/>
                </a:lnSpc>
                <a:buFont typeface="Arial" panose="020B0604020202020204" pitchFamily="34" charset="0"/>
                <a:buChar char="•"/>
              </a:pPr>
              <a:r>
                <a:rPr lang="en-GB" sz="1800" kern="0">
                  <a:solidFill>
                    <a:schemeClr val="bg1"/>
                  </a:solidFill>
                  <a:latin typeface="+mn-lt"/>
                </a:rPr>
                <a:t>Dedicated events with the ESA Commercialisation Networks</a:t>
              </a:r>
            </a:p>
            <a:p>
              <a:pPr marL="285750" indent="-285750">
                <a:lnSpc>
                  <a:spcPct val="100000"/>
                </a:lnSpc>
                <a:buFont typeface="Arial" panose="020B0604020202020204" pitchFamily="34" charset="0"/>
                <a:buChar char="•"/>
              </a:pPr>
              <a:r>
                <a:rPr lang="en-GB" sz="1800" kern="0">
                  <a:solidFill>
                    <a:schemeClr val="bg1"/>
                  </a:solidFill>
                  <a:latin typeface="+mn-lt"/>
                </a:rPr>
                <a:t>Network for exploring new strategic initiatives</a:t>
              </a:r>
            </a:p>
          </p:txBody>
        </p:sp>
      </p:grpSp>
      <p:sp>
        <p:nvSpPr>
          <p:cNvPr id="11" name="Ovale 5">
            <a:extLst>
              <a:ext uri="{FF2B5EF4-FFF2-40B4-BE49-F238E27FC236}">
                <a16:creationId xmlns:a16="http://schemas.microsoft.com/office/drawing/2014/main" id="{928F6774-E537-B482-F649-8728BB670F83}"/>
              </a:ext>
            </a:extLst>
          </p:cNvPr>
          <p:cNvSpPr/>
          <p:nvPr/>
        </p:nvSpPr>
        <p:spPr>
          <a:xfrm>
            <a:off x="4072603" y="1966940"/>
            <a:ext cx="4013547" cy="4015274"/>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12" name="Ovale 16">
            <a:extLst>
              <a:ext uri="{FF2B5EF4-FFF2-40B4-BE49-F238E27FC236}">
                <a16:creationId xmlns:a16="http://schemas.microsoft.com/office/drawing/2014/main" id="{C12228E8-A5A9-7DFE-D51D-CB1CFD8F2635}"/>
              </a:ext>
            </a:extLst>
          </p:cNvPr>
          <p:cNvSpPr/>
          <p:nvPr/>
        </p:nvSpPr>
        <p:spPr>
          <a:xfrm>
            <a:off x="3788138" y="1683340"/>
            <a:ext cx="4582472" cy="458247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16" name="Ovale 33">
            <a:extLst>
              <a:ext uri="{FF2B5EF4-FFF2-40B4-BE49-F238E27FC236}">
                <a16:creationId xmlns:a16="http://schemas.microsoft.com/office/drawing/2014/main" id="{6FFBFA59-77F1-F358-D35F-DA884D7BB991}"/>
              </a:ext>
            </a:extLst>
          </p:cNvPr>
          <p:cNvSpPr/>
          <p:nvPr/>
        </p:nvSpPr>
        <p:spPr>
          <a:xfrm>
            <a:off x="6203892" y="3413445"/>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1</a:t>
            </a:r>
          </a:p>
        </p:txBody>
      </p:sp>
      <p:sp>
        <p:nvSpPr>
          <p:cNvPr id="17" name="Ovale 34">
            <a:extLst>
              <a:ext uri="{FF2B5EF4-FFF2-40B4-BE49-F238E27FC236}">
                <a16:creationId xmlns:a16="http://schemas.microsoft.com/office/drawing/2014/main" id="{7903ADF1-0A2C-4C7B-B179-CC59CE49176F}"/>
              </a:ext>
            </a:extLst>
          </p:cNvPr>
          <p:cNvSpPr/>
          <p:nvPr/>
        </p:nvSpPr>
        <p:spPr>
          <a:xfrm>
            <a:off x="5385330" y="3966333"/>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3</a:t>
            </a:r>
          </a:p>
        </p:txBody>
      </p:sp>
      <p:sp>
        <p:nvSpPr>
          <p:cNvPr id="18" name="Ovale 36">
            <a:extLst>
              <a:ext uri="{FF2B5EF4-FFF2-40B4-BE49-F238E27FC236}">
                <a16:creationId xmlns:a16="http://schemas.microsoft.com/office/drawing/2014/main" id="{82E9D268-3A4B-5616-7BE2-D6F2B7B87D5E}"/>
              </a:ext>
            </a:extLst>
          </p:cNvPr>
          <p:cNvSpPr/>
          <p:nvPr/>
        </p:nvSpPr>
        <p:spPr>
          <a:xfrm>
            <a:off x="6577271" y="4433057"/>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1</a:t>
            </a:r>
          </a:p>
        </p:txBody>
      </p:sp>
      <p:sp>
        <p:nvSpPr>
          <p:cNvPr id="19" name="Ovale 37">
            <a:extLst>
              <a:ext uri="{FF2B5EF4-FFF2-40B4-BE49-F238E27FC236}">
                <a16:creationId xmlns:a16="http://schemas.microsoft.com/office/drawing/2014/main" id="{9557AE4D-430B-CD40-7FA2-62546DB2E6A7}"/>
              </a:ext>
            </a:extLst>
          </p:cNvPr>
          <p:cNvSpPr/>
          <p:nvPr/>
        </p:nvSpPr>
        <p:spPr>
          <a:xfrm>
            <a:off x="6893207" y="5115192"/>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1</a:t>
            </a:r>
          </a:p>
        </p:txBody>
      </p:sp>
      <p:sp>
        <p:nvSpPr>
          <p:cNvPr id="20" name="Ovale 38">
            <a:extLst>
              <a:ext uri="{FF2B5EF4-FFF2-40B4-BE49-F238E27FC236}">
                <a16:creationId xmlns:a16="http://schemas.microsoft.com/office/drawing/2014/main" id="{2F2100B7-C36D-E78E-153B-3DBF20DFDE49}"/>
              </a:ext>
            </a:extLst>
          </p:cNvPr>
          <p:cNvSpPr/>
          <p:nvPr/>
        </p:nvSpPr>
        <p:spPr>
          <a:xfrm>
            <a:off x="5909497" y="4512041"/>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2</a:t>
            </a:r>
          </a:p>
        </p:txBody>
      </p:sp>
      <p:sp>
        <p:nvSpPr>
          <p:cNvPr id="21" name="Ovale 39">
            <a:extLst>
              <a:ext uri="{FF2B5EF4-FFF2-40B4-BE49-F238E27FC236}">
                <a16:creationId xmlns:a16="http://schemas.microsoft.com/office/drawing/2014/main" id="{E0AC4A5F-15D5-9CA9-F6BB-83B964E2358C}"/>
              </a:ext>
            </a:extLst>
          </p:cNvPr>
          <p:cNvSpPr/>
          <p:nvPr/>
        </p:nvSpPr>
        <p:spPr>
          <a:xfrm>
            <a:off x="5758709" y="4023776"/>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1</a:t>
            </a:r>
          </a:p>
        </p:txBody>
      </p:sp>
      <p:sp>
        <p:nvSpPr>
          <p:cNvPr id="23" name="Ovale 41">
            <a:extLst>
              <a:ext uri="{FF2B5EF4-FFF2-40B4-BE49-F238E27FC236}">
                <a16:creationId xmlns:a16="http://schemas.microsoft.com/office/drawing/2014/main" id="{C9CA9B67-814D-179F-62BE-6EBBCFB3EF94}"/>
              </a:ext>
            </a:extLst>
          </p:cNvPr>
          <p:cNvSpPr/>
          <p:nvPr/>
        </p:nvSpPr>
        <p:spPr>
          <a:xfrm>
            <a:off x="5564839" y="4519222"/>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8</a:t>
            </a:r>
          </a:p>
        </p:txBody>
      </p:sp>
      <p:sp>
        <p:nvSpPr>
          <p:cNvPr id="24" name="Ovale 42">
            <a:extLst>
              <a:ext uri="{FF2B5EF4-FFF2-40B4-BE49-F238E27FC236}">
                <a16:creationId xmlns:a16="http://schemas.microsoft.com/office/drawing/2014/main" id="{778B8DE0-4CCA-D038-F201-667896490887}"/>
              </a:ext>
            </a:extLst>
          </p:cNvPr>
          <p:cNvSpPr/>
          <p:nvPr/>
        </p:nvSpPr>
        <p:spPr>
          <a:xfrm>
            <a:off x="6218253" y="4899781"/>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5</a:t>
            </a:r>
          </a:p>
        </p:txBody>
      </p:sp>
      <p:sp>
        <p:nvSpPr>
          <p:cNvPr id="25" name="Ovale 43">
            <a:extLst>
              <a:ext uri="{FF2B5EF4-FFF2-40B4-BE49-F238E27FC236}">
                <a16:creationId xmlns:a16="http://schemas.microsoft.com/office/drawing/2014/main" id="{EEAEBF64-3067-3B7F-102A-EF5BAE5AAAF7}"/>
              </a:ext>
            </a:extLst>
          </p:cNvPr>
          <p:cNvSpPr/>
          <p:nvPr/>
        </p:nvSpPr>
        <p:spPr>
          <a:xfrm>
            <a:off x="5808972" y="4239187"/>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3</a:t>
            </a:r>
          </a:p>
        </p:txBody>
      </p:sp>
      <p:sp>
        <p:nvSpPr>
          <p:cNvPr id="26" name="Ovale 44">
            <a:extLst>
              <a:ext uri="{FF2B5EF4-FFF2-40B4-BE49-F238E27FC236}">
                <a16:creationId xmlns:a16="http://schemas.microsoft.com/office/drawing/2014/main" id="{8ED3C63C-8FE4-27F4-934D-98A3CF2D1F10}"/>
              </a:ext>
            </a:extLst>
          </p:cNvPr>
          <p:cNvSpPr/>
          <p:nvPr/>
        </p:nvSpPr>
        <p:spPr>
          <a:xfrm>
            <a:off x="6053104" y="4102760"/>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3</a:t>
            </a:r>
          </a:p>
        </p:txBody>
      </p:sp>
      <p:sp>
        <p:nvSpPr>
          <p:cNvPr id="27" name="Segnaposto testo 2">
            <a:extLst>
              <a:ext uri="{FF2B5EF4-FFF2-40B4-BE49-F238E27FC236}">
                <a16:creationId xmlns:a16="http://schemas.microsoft.com/office/drawing/2014/main" id="{5E6321C0-1436-4804-B446-0692CF750FBB}"/>
              </a:ext>
            </a:extLst>
          </p:cNvPr>
          <p:cNvSpPr txBox="1">
            <a:spLocks/>
          </p:cNvSpPr>
          <p:nvPr/>
        </p:nvSpPr>
        <p:spPr bwMode="auto">
          <a:xfrm>
            <a:off x="8505539" y="2508566"/>
            <a:ext cx="3230829" cy="56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defTabSz="914400" rtl="0" eaLnBrk="0" fontAlgn="base" latinLnBrk="0" hangingPunct="0">
              <a:lnSpc>
                <a:spcPct val="100000"/>
              </a:lnSpc>
              <a:spcBef>
                <a:spcPct val="0"/>
              </a:spcBef>
              <a:spcAft>
                <a:spcPct val="0"/>
              </a:spcAft>
              <a:buClr>
                <a:srgbClr val="FBAB18"/>
              </a:buClr>
              <a:buSzTx/>
              <a:buFontTx/>
              <a:buNone/>
              <a:tabLst/>
              <a:defRPr/>
            </a:pPr>
            <a:r>
              <a:rPr kumimoji="0" lang="en-US" altLang="en-US" sz="1596" b="1" i="0" u="none" strike="noStrike" kern="0" cap="none" spc="0" normalizeH="0" baseline="0" noProof="0">
                <a:ln>
                  <a:noFill/>
                </a:ln>
                <a:solidFill>
                  <a:srgbClr val="003249"/>
                </a:solidFill>
                <a:effectLst/>
                <a:uLnTx/>
                <a:uFillTx/>
                <a:latin typeface="Arial" panose="020B0604020202020204"/>
                <a:ea typeface="MS PGothic" charset="-128"/>
                <a:cs typeface="Calibri" panose="020F0502020204030204" pitchFamily="34" charset="0"/>
              </a:rPr>
              <a:t>ACCELERATORS</a:t>
            </a:r>
          </a:p>
          <a:p>
            <a:pPr marL="0" marR="0" lvl="0" indent="0" defTabSz="914400" rtl="0" eaLnBrk="0" fontAlgn="base" latinLnBrk="0" hangingPunct="0">
              <a:lnSpc>
                <a:spcPct val="100000"/>
              </a:lnSpc>
              <a:spcBef>
                <a:spcPct val="0"/>
              </a:spcBef>
              <a:spcAft>
                <a:spcPct val="0"/>
              </a:spcAft>
              <a:buClr>
                <a:srgbClr val="FBAB18"/>
              </a:buClr>
              <a:buSzTx/>
              <a:buFontTx/>
              <a:buNone/>
              <a:tabLst/>
              <a:defRPr/>
            </a:pPr>
            <a:r>
              <a:rPr kumimoji="0" lang="en-US" altLang="en-US" sz="1200" b="0" i="0" u="none" strike="noStrike" kern="0" cap="none" spc="0" normalizeH="0" baseline="0" noProof="0">
                <a:ln>
                  <a:noFill/>
                </a:ln>
                <a:solidFill>
                  <a:srgbClr val="003249"/>
                </a:solidFill>
                <a:effectLst/>
                <a:uLnTx/>
                <a:uFillTx/>
                <a:latin typeface="Arial" panose="020B0604020202020204"/>
                <a:ea typeface="MS PGothic" charset="-128"/>
                <a:cs typeface="Calibri" panose="020F0502020204030204" pitchFamily="34" charset="0"/>
              </a:rPr>
              <a:t>Space founders, Seraphim, </a:t>
            </a:r>
            <a:br>
              <a:rPr kumimoji="0" lang="en-US" altLang="en-US" sz="1200" b="0" i="0" u="none" strike="noStrike" kern="0" cap="none" spc="0" normalizeH="0" baseline="0" noProof="0">
                <a:ln>
                  <a:noFill/>
                </a:ln>
                <a:solidFill>
                  <a:srgbClr val="003249"/>
                </a:solidFill>
                <a:effectLst/>
                <a:uLnTx/>
                <a:uFillTx/>
                <a:latin typeface="Arial" panose="020B0604020202020204"/>
                <a:ea typeface="MS PGothic" charset="-128"/>
                <a:cs typeface="Calibri" panose="020F0502020204030204" pitchFamily="34" charset="0"/>
              </a:rPr>
            </a:br>
            <a:r>
              <a:rPr kumimoji="0" lang="en-US" altLang="en-US" sz="1200" b="0" i="0" u="none" strike="noStrike" kern="0" cap="none" spc="0" normalizeH="0" baseline="0" noProof="0" err="1">
                <a:ln>
                  <a:noFill/>
                </a:ln>
                <a:solidFill>
                  <a:srgbClr val="003249"/>
                </a:solidFill>
                <a:effectLst/>
                <a:uLnTx/>
                <a:uFillTx/>
                <a:latin typeface="Arial" panose="020B0604020202020204"/>
                <a:ea typeface="MS PGothic" charset="-128"/>
                <a:cs typeface="Calibri" panose="020F0502020204030204" pitchFamily="34" charset="0"/>
              </a:rPr>
              <a:t>TakeOff</a:t>
            </a:r>
            <a:r>
              <a:rPr kumimoji="0" lang="en-US" altLang="en-US" sz="1200" b="0" i="0" u="none" strike="noStrike" kern="0" cap="none" spc="0" normalizeH="0" baseline="0" noProof="0">
                <a:ln>
                  <a:noFill/>
                </a:ln>
                <a:solidFill>
                  <a:srgbClr val="003249"/>
                </a:solidFill>
                <a:effectLst/>
                <a:uLnTx/>
                <a:uFillTx/>
                <a:latin typeface="Arial" panose="020B0604020202020204"/>
                <a:ea typeface="MS PGothic" charset="-128"/>
                <a:cs typeface="Calibri" panose="020F0502020204030204" pitchFamily="34" charset="0"/>
              </a:rPr>
              <a:t>!, CDL Space, Starburst, CASSINI Business Accelerator</a:t>
            </a:r>
          </a:p>
        </p:txBody>
      </p:sp>
      <p:sp>
        <p:nvSpPr>
          <p:cNvPr id="28" name="Segnaposto testo 2">
            <a:extLst>
              <a:ext uri="{FF2B5EF4-FFF2-40B4-BE49-F238E27FC236}">
                <a16:creationId xmlns:a16="http://schemas.microsoft.com/office/drawing/2014/main" id="{01075084-91C7-0266-52E7-A0FCD6A20201}"/>
              </a:ext>
            </a:extLst>
          </p:cNvPr>
          <p:cNvSpPr txBox="1">
            <a:spLocks/>
          </p:cNvSpPr>
          <p:nvPr/>
        </p:nvSpPr>
        <p:spPr bwMode="auto">
          <a:xfrm>
            <a:off x="7610568" y="1522643"/>
            <a:ext cx="3230829" cy="56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eaLnBrk="0" hangingPunct="0">
              <a:lnSpc>
                <a:spcPct val="100000"/>
              </a:lnSpc>
              <a:buClr>
                <a:schemeClr val="accent3"/>
              </a:buClr>
              <a:defRPr/>
            </a:pPr>
            <a:r>
              <a:rPr lang="en-US" altLang="en-US" sz="1596" b="1" kern="0">
                <a:latin typeface="+mn-lt"/>
                <a:cs typeface="Calibri" panose="020F0502020204030204" pitchFamily="34" charset="0"/>
              </a:rPr>
              <a:t>EUROPEAN INVESTMENT FUND &amp; EUROPEAN INVESTMENT BANK</a:t>
            </a:r>
          </a:p>
        </p:txBody>
      </p:sp>
      <p:sp>
        <p:nvSpPr>
          <p:cNvPr id="29" name="Segnaposto testo 2">
            <a:extLst>
              <a:ext uri="{FF2B5EF4-FFF2-40B4-BE49-F238E27FC236}">
                <a16:creationId xmlns:a16="http://schemas.microsoft.com/office/drawing/2014/main" id="{561B5F97-BCA8-B6B7-004E-4EB872384593}"/>
              </a:ext>
            </a:extLst>
          </p:cNvPr>
          <p:cNvSpPr txBox="1">
            <a:spLocks/>
          </p:cNvSpPr>
          <p:nvPr/>
        </p:nvSpPr>
        <p:spPr bwMode="auto">
          <a:xfrm>
            <a:off x="415078" y="2541181"/>
            <a:ext cx="3230829" cy="56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ct val="100000"/>
              </a:lnSpc>
              <a:buClr>
                <a:schemeClr val="accent3"/>
              </a:buClr>
              <a:defRPr/>
            </a:pPr>
            <a:r>
              <a:rPr lang="en-US" altLang="en-US" sz="1596" b="1" kern="0">
                <a:cs typeface="Calibri" panose="020F0502020204030204" pitchFamily="34" charset="0"/>
              </a:rPr>
              <a:t>INVESTORS</a:t>
            </a:r>
          </a:p>
          <a:p>
            <a:pPr marL="0" indent="0" algn="r" eaLnBrk="0" hangingPunct="0">
              <a:lnSpc>
                <a:spcPct val="100000"/>
              </a:lnSpc>
              <a:buClr>
                <a:schemeClr val="accent3"/>
              </a:buClr>
              <a:defRPr/>
            </a:pPr>
            <a:r>
              <a:rPr lang="en-US" altLang="en-US" sz="1200" kern="0">
                <a:cs typeface="Calibri" panose="020F0502020204030204" pitchFamily="34" charset="0"/>
              </a:rPr>
              <a:t>Venture Capital, </a:t>
            </a:r>
            <a:br>
              <a:rPr lang="en-US" altLang="en-US" sz="1200" kern="0">
                <a:cs typeface="Calibri" panose="020F0502020204030204" pitchFamily="34" charset="0"/>
              </a:rPr>
            </a:br>
            <a:r>
              <a:rPr lang="en-US" altLang="en-US" sz="1200" kern="0">
                <a:cs typeface="Calibri" panose="020F0502020204030204" pitchFamily="34" charset="0"/>
              </a:rPr>
              <a:t>Private Equity,</a:t>
            </a:r>
            <a:br>
              <a:rPr lang="en-US" altLang="en-US" sz="1200" kern="0">
                <a:cs typeface="Calibri" panose="020F0502020204030204" pitchFamily="34" charset="0"/>
              </a:rPr>
            </a:br>
            <a:r>
              <a:rPr lang="en-US" altLang="en-US" sz="1200" kern="0">
                <a:cs typeface="Calibri" panose="020F0502020204030204" pitchFamily="34" charset="0"/>
              </a:rPr>
              <a:t>Institutional </a:t>
            </a:r>
            <a:br>
              <a:rPr lang="en-US" altLang="en-US" sz="1200" kern="0">
                <a:cs typeface="Calibri" panose="020F0502020204030204" pitchFamily="34" charset="0"/>
              </a:rPr>
            </a:br>
            <a:r>
              <a:rPr lang="en-US" altLang="en-US" sz="1200" kern="0">
                <a:cs typeface="Calibri" panose="020F0502020204030204" pitchFamily="34" charset="0"/>
              </a:rPr>
              <a:t>investors</a:t>
            </a:r>
            <a:endParaRPr lang="en-US" altLang="en-US" sz="1200" kern="0">
              <a:latin typeface="+mn-lt"/>
              <a:cs typeface="Calibri" panose="020F0502020204030204" pitchFamily="34" charset="0"/>
            </a:endParaRPr>
          </a:p>
        </p:txBody>
      </p:sp>
      <p:sp>
        <p:nvSpPr>
          <p:cNvPr id="30" name="Segnaposto testo 2">
            <a:extLst>
              <a:ext uri="{FF2B5EF4-FFF2-40B4-BE49-F238E27FC236}">
                <a16:creationId xmlns:a16="http://schemas.microsoft.com/office/drawing/2014/main" id="{B6BC28CD-DA0F-931A-2979-5C17C01084B7}"/>
              </a:ext>
            </a:extLst>
          </p:cNvPr>
          <p:cNvSpPr txBox="1">
            <a:spLocks/>
          </p:cNvSpPr>
          <p:nvPr/>
        </p:nvSpPr>
        <p:spPr bwMode="auto">
          <a:xfrm>
            <a:off x="523291" y="1506726"/>
            <a:ext cx="3858773" cy="7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1" tIns="45595" rIns="91191" bIns="45595"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ct val="100000"/>
              </a:lnSpc>
              <a:buClr>
                <a:schemeClr val="accent3"/>
              </a:buClr>
              <a:defRPr/>
            </a:pPr>
            <a:r>
              <a:rPr lang="en-US" altLang="en-US" sz="1596" b="1" kern="0">
                <a:latin typeface="+mn-lt"/>
                <a:cs typeface="Calibri" panose="020F0502020204030204" pitchFamily="34" charset="0"/>
              </a:rPr>
              <a:t>EUROPEAN COMMISSION</a:t>
            </a:r>
            <a:br>
              <a:rPr lang="en-US" altLang="en-US" sz="1596" b="1" kern="0">
                <a:latin typeface="+mn-lt"/>
                <a:cs typeface="Calibri" panose="020F0502020204030204" pitchFamily="34" charset="0"/>
              </a:rPr>
            </a:br>
            <a:r>
              <a:rPr lang="en-US" altLang="en-US" sz="1596" b="1" kern="0">
                <a:latin typeface="+mn-lt"/>
                <a:cs typeface="Calibri" panose="020F0502020204030204" pitchFamily="34" charset="0"/>
              </a:rPr>
              <a:t>&amp; EUSPA &amp; EIC</a:t>
            </a:r>
            <a:br>
              <a:rPr lang="en-US" altLang="en-US" sz="1596" b="1" kern="0">
                <a:latin typeface="+mn-lt"/>
                <a:cs typeface="Calibri" panose="020F0502020204030204" pitchFamily="34" charset="0"/>
              </a:rPr>
            </a:br>
            <a:endParaRPr lang="en-US" altLang="en-US" sz="1396" kern="0">
              <a:latin typeface="+mn-lt"/>
              <a:cs typeface="Calibri" panose="020F0502020204030204" pitchFamily="34" charset="0"/>
            </a:endParaRPr>
          </a:p>
        </p:txBody>
      </p:sp>
      <p:sp>
        <p:nvSpPr>
          <p:cNvPr id="31" name="Ovale 21">
            <a:extLst>
              <a:ext uri="{FF2B5EF4-FFF2-40B4-BE49-F238E27FC236}">
                <a16:creationId xmlns:a16="http://schemas.microsoft.com/office/drawing/2014/main" id="{A8C323E5-9780-A7F7-13AB-3A7049E58787}"/>
              </a:ext>
            </a:extLst>
          </p:cNvPr>
          <p:cNvSpPr/>
          <p:nvPr/>
        </p:nvSpPr>
        <p:spPr>
          <a:xfrm>
            <a:off x="6988342" y="1553588"/>
            <a:ext cx="660453" cy="660453"/>
          </a:xfrm>
          <a:prstGeom prst="ellipse">
            <a:avLst/>
          </a:prstGeom>
          <a:gradFill>
            <a:gsLst>
              <a:gs pos="30000">
                <a:schemeClr val="tx1"/>
              </a:gs>
              <a:gs pos="100000">
                <a:schemeClr val="accent4">
                  <a:lumMod val="5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32" name="Ovale 27">
            <a:extLst>
              <a:ext uri="{FF2B5EF4-FFF2-40B4-BE49-F238E27FC236}">
                <a16:creationId xmlns:a16="http://schemas.microsoft.com/office/drawing/2014/main" id="{FD0108F8-311C-F4C9-8AF4-4FD1C7D766D6}"/>
              </a:ext>
            </a:extLst>
          </p:cNvPr>
          <p:cNvSpPr/>
          <p:nvPr/>
        </p:nvSpPr>
        <p:spPr>
          <a:xfrm>
            <a:off x="3666316" y="2369887"/>
            <a:ext cx="660453" cy="660453"/>
          </a:xfrm>
          <a:prstGeom prst="ellipse">
            <a:avLst/>
          </a:prstGeom>
          <a:gradFill>
            <a:gsLst>
              <a:gs pos="30000">
                <a:schemeClr val="tx1"/>
              </a:gs>
              <a:gs pos="100000">
                <a:schemeClr val="accent4">
                  <a:lumMod val="5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33" name="Ovale 29">
            <a:extLst>
              <a:ext uri="{FF2B5EF4-FFF2-40B4-BE49-F238E27FC236}">
                <a16:creationId xmlns:a16="http://schemas.microsoft.com/office/drawing/2014/main" id="{3E0AB97A-AABD-775C-3E6A-83D67EA63B87}"/>
              </a:ext>
            </a:extLst>
          </p:cNvPr>
          <p:cNvSpPr/>
          <p:nvPr/>
        </p:nvSpPr>
        <p:spPr>
          <a:xfrm>
            <a:off x="7831981" y="2366629"/>
            <a:ext cx="660453" cy="660453"/>
          </a:xfrm>
          <a:prstGeom prst="ellipse">
            <a:avLst/>
          </a:prstGeom>
          <a:gradFill>
            <a:gsLst>
              <a:gs pos="30000">
                <a:schemeClr val="tx1"/>
              </a:gs>
              <a:gs pos="100000">
                <a:schemeClr val="accent4">
                  <a:lumMod val="5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34" name="Ovale 13">
            <a:extLst>
              <a:ext uri="{FF2B5EF4-FFF2-40B4-BE49-F238E27FC236}">
                <a16:creationId xmlns:a16="http://schemas.microsoft.com/office/drawing/2014/main" id="{51A8678F-1FD0-7FCA-1BCC-0A5E947C6B8B}"/>
              </a:ext>
            </a:extLst>
          </p:cNvPr>
          <p:cNvSpPr/>
          <p:nvPr/>
        </p:nvSpPr>
        <p:spPr>
          <a:xfrm>
            <a:off x="4509961" y="1548953"/>
            <a:ext cx="660453" cy="660453"/>
          </a:xfrm>
          <a:prstGeom prst="ellipse">
            <a:avLst/>
          </a:prstGeom>
          <a:gradFill>
            <a:gsLst>
              <a:gs pos="30000">
                <a:schemeClr val="tx1"/>
              </a:gs>
              <a:gs pos="100000">
                <a:schemeClr val="accent4">
                  <a:lumMod val="5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3" name="Ovale 39">
            <a:extLst>
              <a:ext uri="{FF2B5EF4-FFF2-40B4-BE49-F238E27FC236}">
                <a16:creationId xmlns:a16="http://schemas.microsoft.com/office/drawing/2014/main" id="{88FF2E52-CC1A-FA15-3AA3-7FAE7EA8902F}"/>
              </a:ext>
            </a:extLst>
          </p:cNvPr>
          <p:cNvSpPr/>
          <p:nvPr/>
        </p:nvSpPr>
        <p:spPr>
          <a:xfrm>
            <a:off x="5996227" y="3693479"/>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1</a:t>
            </a:r>
          </a:p>
        </p:txBody>
      </p:sp>
      <p:sp>
        <p:nvSpPr>
          <p:cNvPr id="35" name="Ovale 33">
            <a:extLst>
              <a:ext uri="{FF2B5EF4-FFF2-40B4-BE49-F238E27FC236}">
                <a16:creationId xmlns:a16="http://schemas.microsoft.com/office/drawing/2014/main" id="{459AF992-9163-1D03-193E-348166D05B81}"/>
              </a:ext>
            </a:extLst>
          </p:cNvPr>
          <p:cNvSpPr/>
          <p:nvPr/>
        </p:nvSpPr>
        <p:spPr>
          <a:xfrm>
            <a:off x="5874360" y="3226755"/>
            <a:ext cx="173460" cy="173460"/>
          </a:xfrm>
          <a:prstGeom prst="ellipse">
            <a:avLst/>
          </a:prstGeom>
          <a:gradFill>
            <a:gsLst>
              <a:gs pos="26000">
                <a:schemeClr val="tx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97"/>
              <a:t>1</a:t>
            </a:r>
          </a:p>
        </p:txBody>
      </p:sp>
      <p:sp>
        <p:nvSpPr>
          <p:cNvPr id="36" name="Oval 35">
            <a:extLst>
              <a:ext uri="{FF2B5EF4-FFF2-40B4-BE49-F238E27FC236}">
                <a16:creationId xmlns:a16="http://schemas.microsoft.com/office/drawing/2014/main" id="{8962C7B5-BE1C-14B2-AA05-7937D72CC236}"/>
              </a:ext>
            </a:extLst>
          </p:cNvPr>
          <p:cNvSpPr/>
          <p:nvPr/>
        </p:nvSpPr>
        <p:spPr>
          <a:xfrm>
            <a:off x="194316" y="2144470"/>
            <a:ext cx="2063692" cy="1958290"/>
          </a:xfrm>
          <a:prstGeom prst="ellipse">
            <a:avLst/>
          </a:prstGeom>
          <a:blipFill>
            <a:blip r:embed="rId3"/>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0" name="TextBox 9">
            <a:extLst>
              <a:ext uri="{FF2B5EF4-FFF2-40B4-BE49-F238E27FC236}">
                <a16:creationId xmlns:a16="http://schemas.microsoft.com/office/drawing/2014/main" id="{80BEEDCA-CDDE-FEFA-4034-42B0749019E3}"/>
              </a:ext>
            </a:extLst>
          </p:cNvPr>
          <p:cNvSpPr txBox="1"/>
          <p:nvPr/>
        </p:nvSpPr>
        <p:spPr>
          <a:xfrm>
            <a:off x="134077" y="6078340"/>
            <a:ext cx="4192692" cy="307777"/>
          </a:xfrm>
          <a:prstGeom prst="rect">
            <a:avLst/>
          </a:prstGeom>
          <a:solidFill>
            <a:schemeClr val="accent3">
              <a:lumMod val="20000"/>
              <a:lumOff val="80000"/>
            </a:schemeClr>
          </a:solidFill>
        </p:spPr>
        <p:txBody>
          <a:bodyPr wrap="square">
            <a:spAutoFit/>
          </a:bodyPr>
          <a:lstStyle/>
          <a:p>
            <a:r>
              <a:rPr lang="en-GB" sz="1400"/>
              <a:t>Please contact: </a:t>
            </a:r>
            <a:r>
              <a:rPr lang="en-GB" sz="1400">
                <a:hlinkClick r:id="rId4"/>
              </a:rPr>
              <a:t>investor-network@esa.int</a:t>
            </a:r>
            <a:r>
              <a:rPr lang="en-GB" sz="1400"/>
              <a:t> </a:t>
            </a:r>
          </a:p>
        </p:txBody>
      </p:sp>
    </p:spTree>
    <p:extLst>
      <p:ext uri="{BB962C8B-B14F-4D97-AF65-F5344CB8AC3E}">
        <p14:creationId xmlns:p14="http://schemas.microsoft.com/office/powerpoint/2010/main" val="31719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ttore 1 24">
            <a:extLst>
              <a:ext uri="{FF2B5EF4-FFF2-40B4-BE49-F238E27FC236}">
                <a16:creationId xmlns:a16="http://schemas.microsoft.com/office/drawing/2014/main" id="{4672D7D7-4597-6C94-05AB-8208429C3E0B}"/>
              </a:ext>
            </a:extLst>
          </p:cNvPr>
          <p:cNvCxnSpPr/>
          <p:nvPr/>
        </p:nvCxnSpPr>
        <p:spPr>
          <a:xfrm flipV="1">
            <a:off x="4453589" y="1230164"/>
            <a:ext cx="0" cy="4598314"/>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9" name="Rettangolo arrotondato 9">
            <a:extLst>
              <a:ext uri="{FF2B5EF4-FFF2-40B4-BE49-F238E27FC236}">
                <a16:creationId xmlns:a16="http://schemas.microsoft.com/office/drawing/2014/main" id="{5722EED2-9E1D-7DC6-B814-623122F12B70}"/>
              </a:ext>
            </a:extLst>
          </p:cNvPr>
          <p:cNvSpPr/>
          <p:nvPr/>
        </p:nvSpPr>
        <p:spPr>
          <a:xfrm>
            <a:off x="1325249" y="3795308"/>
            <a:ext cx="4048028" cy="416511"/>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68" name="Rettangolo arrotondato 9">
            <a:extLst>
              <a:ext uri="{FF2B5EF4-FFF2-40B4-BE49-F238E27FC236}">
                <a16:creationId xmlns:a16="http://schemas.microsoft.com/office/drawing/2014/main" id="{B3760779-26F3-FCE2-2901-297B9A6349BE}"/>
              </a:ext>
            </a:extLst>
          </p:cNvPr>
          <p:cNvSpPr/>
          <p:nvPr/>
        </p:nvSpPr>
        <p:spPr>
          <a:xfrm>
            <a:off x="2285261" y="2717778"/>
            <a:ext cx="4848809" cy="568901"/>
          </a:xfrm>
          <a:prstGeom prst="roundRect">
            <a:avLst>
              <a:gd name="adj" fmla="val 16667"/>
            </a:avLst>
          </a:prstGeom>
          <a:gradFill>
            <a:gsLst>
              <a:gs pos="0">
                <a:schemeClr val="tx1">
                  <a:alpha val="0"/>
                </a:schemeClr>
              </a:gs>
              <a:gs pos="100000">
                <a:schemeClr val="accent1">
                  <a:alpha val="20000"/>
                </a:schemeClr>
              </a:gs>
            </a:gsLst>
            <a:lin ang="5400000" scaled="1"/>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2" name="Titolo 1">
            <a:extLst>
              <a:ext uri="{FF2B5EF4-FFF2-40B4-BE49-F238E27FC236}">
                <a16:creationId xmlns:a16="http://schemas.microsoft.com/office/drawing/2014/main" id="{4916A9DD-0B5D-47A8-74F1-D84BD01271B3}"/>
              </a:ext>
            </a:extLst>
          </p:cNvPr>
          <p:cNvSpPr>
            <a:spLocks noGrp="1"/>
          </p:cNvSpPr>
          <p:nvPr>
            <p:ph type="title"/>
          </p:nvPr>
        </p:nvSpPr>
        <p:spPr>
          <a:xfrm>
            <a:off x="216425" y="236216"/>
            <a:ext cx="10108850" cy="563779"/>
          </a:xfrm>
        </p:spPr>
        <p:txBody>
          <a:bodyPr>
            <a:normAutofit/>
          </a:bodyPr>
          <a:lstStyle/>
          <a:p>
            <a:r>
              <a:rPr lang="it-IT"/>
              <a:t>ESA CONTRIBUTION ALONG THE COMPANY LIFE-CYCLE</a:t>
            </a:r>
          </a:p>
        </p:txBody>
      </p:sp>
      <p:cxnSp>
        <p:nvCxnSpPr>
          <p:cNvPr id="12" name="Connettore 2 11">
            <a:extLst>
              <a:ext uri="{FF2B5EF4-FFF2-40B4-BE49-F238E27FC236}">
                <a16:creationId xmlns:a16="http://schemas.microsoft.com/office/drawing/2014/main" id="{C7CC9251-55FC-C8EC-AA61-D2E59CCC6BEF}"/>
              </a:ext>
            </a:extLst>
          </p:cNvPr>
          <p:cNvCxnSpPr>
            <a:cxnSpLocks/>
          </p:cNvCxnSpPr>
          <p:nvPr/>
        </p:nvCxnSpPr>
        <p:spPr>
          <a:xfrm flipV="1">
            <a:off x="756518" y="1230164"/>
            <a:ext cx="0" cy="4703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DE35130-0088-4C27-F901-24E546ECEE0B}"/>
              </a:ext>
            </a:extLst>
          </p:cNvPr>
          <p:cNvCxnSpPr>
            <a:cxnSpLocks/>
          </p:cNvCxnSpPr>
          <p:nvPr/>
        </p:nvCxnSpPr>
        <p:spPr>
          <a:xfrm>
            <a:off x="644685" y="5828478"/>
            <a:ext cx="107228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54FA6A3B-F671-E6A5-5465-B4B1FD542593}"/>
              </a:ext>
            </a:extLst>
          </p:cNvPr>
          <p:cNvCxnSpPr/>
          <p:nvPr/>
        </p:nvCxnSpPr>
        <p:spPr>
          <a:xfrm flipV="1">
            <a:off x="7190210" y="1230164"/>
            <a:ext cx="0" cy="4598314"/>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8" name="Segnaposto testo 2">
            <a:extLst>
              <a:ext uri="{FF2B5EF4-FFF2-40B4-BE49-F238E27FC236}">
                <a16:creationId xmlns:a16="http://schemas.microsoft.com/office/drawing/2014/main" id="{A1AAE1AC-28F6-F814-C1F8-5DA19CE3977C}"/>
              </a:ext>
            </a:extLst>
          </p:cNvPr>
          <p:cNvSpPr txBox="1">
            <a:spLocks/>
          </p:cNvSpPr>
          <p:nvPr/>
        </p:nvSpPr>
        <p:spPr bwMode="auto">
          <a:xfrm rot="16200000">
            <a:off x="146224" y="1668840"/>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CASH FLOW</a:t>
            </a:r>
          </a:p>
        </p:txBody>
      </p:sp>
      <p:sp>
        <p:nvSpPr>
          <p:cNvPr id="29" name="Segnaposto testo 2">
            <a:extLst>
              <a:ext uri="{FF2B5EF4-FFF2-40B4-BE49-F238E27FC236}">
                <a16:creationId xmlns:a16="http://schemas.microsoft.com/office/drawing/2014/main" id="{1D212297-E3BE-F158-AC85-02A3ABF5605A}"/>
              </a:ext>
            </a:extLst>
          </p:cNvPr>
          <p:cNvSpPr txBox="1">
            <a:spLocks/>
          </p:cNvSpPr>
          <p:nvPr/>
        </p:nvSpPr>
        <p:spPr bwMode="auto">
          <a:xfrm>
            <a:off x="10360364"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TIME/TRL</a:t>
            </a:r>
          </a:p>
        </p:txBody>
      </p:sp>
      <p:sp>
        <p:nvSpPr>
          <p:cNvPr id="34" name="Segnaposto testo 2">
            <a:extLst>
              <a:ext uri="{FF2B5EF4-FFF2-40B4-BE49-F238E27FC236}">
                <a16:creationId xmlns:a16="http://schemas.microsoft.com/office/drawing/2014/main" id="{403D1ECE-8233-32C2-2BA6-C41875D29F50}"/>
              </a:ext>
            </a:extLst>
          </p:cNvPr>
          <p:cNvSpPr txBox="1">
            <a:spLocks/>
          </p:cNvSpPr>
          <p:nvPr/>
        </p:nvSpPr>
        <p:spPr bwMode="auto">
          <a:xfrm>
            <a:off x="6958568"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TRL 9</a:t>
            </a:r>
          </a:p>
        </p:txBody>
      </p:sp>
      <p:sp>
        <p:nvSpPr>
          <p:cNvPr id="36" name="Segnaposto testo 2">
            <a:extLst>
              <a:ext uri="{FF2B5EF4-FFF2-40B4-BE49-F238E27FC236}">
                <a16:creationId xmlns:a16="http://schemas.microsoft.com/office/drawing/2014/main" id="{20DD2C5A-8B07-6F77-6EFA-CD1C62F42CC3}"/>
              </a:ext>
            </a:extLst>
          </p:cNvPr>
          <p:cNvSpPr txBox="1">
            <a:spLocks/>
          </p:cNvSpPr>
          <p:nvPr/>
        </p:nvSpPr>
        <p:spPr bwMode="auto">
          <a:xfrm>
            <a:off x="4202211"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TRL 7</a:t>
            </a:r>
          </a:p>
        </p:txBody>
      </p:sp>
      <p:sp>
        <p:nvSpPr>
          <p:cNvPr id="37" name="Segnaposto testo 2">
            <a:extLst>
              <a:ext uri="{FF2B5EF4-FFF2-40B4-BE49-F238E27FC236}">
                <a16:creationId xmlns:a16="http://schemas.microsoft.com/office/drawing/2014/main" id="{4F46FC37-EF9E-27EE-89AF-ECE787DFE3B6}"/>
              </a:ext>
            </a:extLst>
          </p:cNvPr>
          <p:cNvSpPr txBox="1">
            <a:spLocks/>
          </p:cNvSpPr>
          <p:nvPr/>
        </p:nvSpPr>
        <p:spPr bwMode="auto">
          <a:xfrm>
            <a:off x="542428" y="5569842"/>
            <a:ext cx="280768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Technology Readiness Level (TRL) 1</a:t>
            </a:r>
          </a:p>
        </p:txBody>
      </p:sp>
      <p:sp>
        <p:nvSpPr>
          <p:cNvPr id="48" name="Segnaposto testo 2">
            <a:extLst>
              <a:ext uri="{FF2B5EF4-FFF2-40B4-BE49-F238E27FC236}">
                <a16:creationId xmlns:a16="http://schemas.microsoft.com/office/drawing/2014/main" id="{EFFDC3E4-0AE5-0699-BC20-75C62A8EDE0E}"/>
              </a:ext>
            </a:extLst>
          </p:cNvPr>
          <p:cNvSpPr txBox="1">
            <a:spLocks/>
          </p:cNvSpPr>
          <p:nvPr/>
        </p:nvSpPr>
        <p:spPr bwMode="auto">
          <a:xfrm>
            <a:off x="1731628" y="3795309"/>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err="1">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ScaleUp</a:t>
            </a: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 INNOVATE</a:t>
            </a:r>
          </a:p>
        </p:txBody>
      </p:sp>
      <p:sp>
        <p:nvSpPr>
          <p:cNvPr id="93" name="Figura a mano libera 92">
            <a:extLst>
              <a:ext uri="{FF2B5EF4-FFF2-40B4-BE49-F238E27FC236}">
                <a16:creationId xmlns:a16="http://schemas.microsoft.com/office/drawing/2014/main" id="{1FC3A8A9-A804-3592-FA77-FC593828A5A7}"/>
              </a:ext>
            </a:extLst>
          </p:cNvPr>
          <p:cNvSpPr/>
          <p:nvPr/>
        </p:nvSpPr>
        <p:spPr>
          <a:xfrm>
            <a:off x="769675" y="1703559"/>
            <a:ext cx="11110946" cy="4357907"/>
          </a:xfrm>
          <a:custGeom>
            <a:avLst/>
            <a:gdLst>
              <a:gd name="connsiteX0" fmla="*/ 0 w 11110946"/>
              <a:gd name="connsiteY0" fmla="*/ 4131497 h 4357907"/>
              <a:gd name="connsiteX1" fmla="*/ 3249738 w 11110946"/>
              <a:gd name="connsiteY1" fmla="*/ 3934145 h 4357907"/>
              <a:gd name="connsiteX2" fmla="*/ 6729720 w 11110946"/>
              <a:gd name="connsiteY2" fmla="*/ 269966 h 4357907"/>
              <a:gd name="connsiteX3" fmla="*/ 10189968 w 11110946"/>
              <a:gd name="connsiteY3" fmla="*/ 263388 h 4357907"/>
              <a:gd name="connsiteX4" fmla="*/ 11110946 w 11110946"/>
              <a:gd name="connsiteY4" fmla="*/ 171290 h 435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0946" h="4357907">
                <a:moveTo>
                  <a:pt x="0" y="4131497"/>
                </a:moveTo>
                <a:cubicBezTo>
                  <a:pt x="1064059" y="4354615"/>
                  <a:pt x="2128118" y="4577733"/>
                  <a:pt x="3249738" y="3934145"/>
                </a:cubicBezTo>
                <a:cubicBezTo>
                  <a:pt x="4371358" y="3290557"/>
                  <a:pt x="5573015" y="881759"/>
                  <a:pt x="6729720" y="269966"/>
                </a:cubicBezTo>
                <a:cubicBezTo>
                  <a:pt x="7886425" y="-341827"/>
                  <a:pt x="9459764" y="279834"/>
                  <a:pt x="10189968" y="263388"/>
                </a:cubicBezTo>
                <a:cubicBezTo>
                  <a:pt x="10920172" y="246942"/>
                  <a:pt x="10984860" y="107699"/>
                  <a:pt x="11110946" y="171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0" name="Rettangolo arrotondato 9">
            <a:extLst>
              <a:ext uri="{FF2B5EF4-FFF2-40B4-BE49-F238E27FC236}">
                <a16:creationId xmlns:a16="http://schemas.microsoft.com/office/drawing/2014/main" id="{3898551D-34AD-6074-3F1B-92582E965A1B}"/>
              </a:ext>
            </a:extLst>
          </p:cNvPr>
          <p:cNvSpPr/>
          <p:nvPr/>
        </p:nvSpPr>
        <p:spPr>
          <a:xfrm>
            <a:off x="6997437" y="2035341"/>
            <a:ext cx="4112870" cy="428455"/>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49" name="Segnaposto testo 2">
            <a:extLst>
              <a:ext uri="{FF2B5EF4-FFF2-40B4-BE49-F238E27FC236}">
                <a16:creationId xmlns:a16="http://schemas.microsoft.com/office/drawing/2014/main" id="{0CA06576-252D-F07A-40F0-4228F9F8E9AD}"/>
              </a:ext>
            </a:extLst>
          </p:cNvPr>
          <p:cNvSpPr txBox="1">
            <a:spLocks/>
          </p:cNvSpPr>
          <p:nvPr/>
        </p:nvSpPr>
        <p:spPr bwMode="auto">
          <a:xfrm>
            <a:off x="7665286" y="2036578"/>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err="1">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ScaleUp</a:t>
            </a: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 INVEST</a:t>
            </a:r>
          </a:p>
        </p:txBody>
      </p:sp>
      <p:sp>
        <p:nvSpPr>
          <p:cNvPr id="99" name="Rettangolo 98">
            <a:extLst>
              <a:ext uri="{FF2B5EF4-FFF2-40B4-BE49-F238E27FC236}">
                <a16:creationId xmlns:a16="http://schemas.microsoft.com/office/drawing/2014/main" id="{B9F34061-2056-3EB6-1368-8FF5E2B41941}"/>
              </a:ext>
            </a:extLst>
          </p:cNvPr>
          <p:cNvSpPr/>
          <p:nvPr/>
        </p:nvSpPr>
        <p:spPr>
          <a:xfrm>
            <a:off x="11599246" y="1566924"/>
            <a:ext cx="325925" cy="707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3" name="Segnaposto testo 2">
            <a:extLst>
              <a:ext uri="{FF2B5EF4-FFF2-40B4-BE49-F238E27FC236}">
                <a16:creationId xmlns:a16="http://schemas.microsoft.com/office/drawing/2014/main" id="{741154C8-E30C-6F20-6BBC-45C2D7B2697D}"/>
              </a:ext>
            </a:extLst>
          </p:cNvPr>
          <p:cNvSpPr txBox="1">
            <a:spLocks/>
          </p:cNvSpPr>
          <p:nvPr/>
        </p:nvSpPr>
        <p:spPr bwMode="auto">
          <a:xfrm>
            <a:off x="3292597" y="2737674"/>
            <a:ext cx="236887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ESA pre-commercialization / R&amp;D </a:t>
            </a:r>
            <a:r>
              <a:rPr kumimoji="0" lang="en-US" altLang="en-US" sz="1600" b="0" i="0" u="none" strike="noStrike" kern="0" cap="none" spc="0" normalizeH="0" baseline="0" noProof="0" err="1">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Programmes</a:t>
            </a:r>
            <a:endParaRPr kumimoji="0" lang="en-US" altLang="en-US" sz="1000" b="1" i="0" u="none" strike="noStrike" kern="0" cap="none" spc="0" normalizeH="0" baseline="0" noProof="0">
              <a:ln>
                <a:noFill/>
              </a:ln>
              <a:solidFill>
                <a:srgbClr val="8096A6"/>
              </a:solidFill>
              <a:effectLst/>
              <a:uLnTx/>
              <a:uFillTx/>
              <a:latin typeface="NotesEsa" panose="02000506030000020004" pitchFamily="2" charset="77"/>
              <a:ea typeface="MS PGothic" pitchFamily="34" charset="-128"/>
              <a:cs typeface="Calibri" panose="020F0502020204030204" pitchFamily="34" charset="0"/>
            </a:endParaRPr>
          </a:p>
        </p:txBody>
      </p:sp>
      <p:sp>
        <p:nvSpPr>
          <p:cNvPr id="3" name="Rettangolo arrotondato 9">
            <a:extLst>
              <a:ext uri="{FF2B5EF4-FFF2-40B4-BE49-F238E27FC236}">
                <a16:creationId xmlns:a16="http://schemas.microsoft.com/office/drawing/2014/main" id="{52E0FCD0-2E54-B2A5-850D-353CB7BF2DDB}"/>
              </a:ext>
            </a:extLst>
          </p:cNvPr>
          <p:cNvSpPr/>
          <p:nvPr/>
        </p:nvSpPr>
        <p:spPr>
          <a:xfrm>
            <a:off x="1359966" y="5897174"/>
            <a:ext cx="9561854" cy="416511"/>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4" name="Segnaposto testo 2">
            <a:extLst>
              <a:ext uri="{FF2B5EF4-FFF2-40B4-BE49-F238E27FC236}">
                <a16:creationId xmlns:a16="http://schemas.microsoft.com/office/drawing/2014/main" id="{06B46611-B9ED-C27D-1A81-92BDD55B8BF1}"/>
              </a:ext>
            </a:extLst>
          </p:cNvPr>
          <p:cNvSpPr txBox="1">
            <a:spLocks/>
          </p:cNvSpPr>
          <p:nvPr/>
        </p:nvSpPr>
        <p:spPr bwMode="auto">
          <a:xfrm>
            <a:off x="2619870" y="5944288"/>
            <a:ext cx="5956129"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ESA INVESTOR NETWORK</a:t>
            </a:r>
          </a:p>
        </p:txBody>
      </p:sp>
      <p:sp>
        <p:nvSpPr>
          <p:cNvPr id="8" name="Rettangolo arrotondato 9">
            <a:extLst>
              <a:ext uri="{FF2B5EF4-FFF2-40B4-BE49-F238E27FC236}">
                <a16:creationId xmlns:a16="http://schemas.microsoft.com/office/drawing/2014/main" id="{8ABC3BD0-3E94-71FE-F949-1EFBC1EAE683}"/>
              </a:ext>
            </a:extLst>
          </p:cNvPr>
          <p:cNvSpPr/>
          <p:nvPr/>
        </p:nvSpPr>
        <p:spPr>
          <a:xfrm>
            <a:off x="7076362" y="1151664"/>
            <a:ext cx="4848809" cy="568901"/>
          </a:xfrm>
          <a:prstGeom prst="roundRect">
            <a:avLst>
              <a:gd name="adj" fmla="val 16667"/>
            </a:avLst>
          </a:prstGeom>
          <a:gradFill>
            <a:gsLst>
              <a:gs pos="58000">
                <a:schemeClr val="tx1">
                  <a:alpha val="0"/>
                </a:schemeClr>
              </a:gs>
              <a:gs pos="100000">
                <a:schemeClr val="accent1">
                  <a:alpha val="20000"/>
                </a:schemeClr>
              </a:gs>
            </a:gsLst>
            <a:lin ang="5400000" scaled="1"/>
          </a:gradFill>
          <a:ln w="12700">
            <a:solidFill>
              <a:schemeClr val="tx1"/>
            </a:solidFill>
            <a:prstDash val="dashDot"/>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9" name="Segnaposto testo 2">
            <a:extLst>
              <a:ext uri="{FF2B5EF4-FFF2-40B4-BE49-F238E27FC236}">
                <a16:creationId xmlns:a16="http://schemas.microsoft.com/office/drawing/2014/main" id="{013038B0-487B-E36F-09AD-0BD49F1B3E0E}"/>
              </a:ext>
            </a:extLst>
          </p:cNvPr>
          <p:cNvSpPr txBox="1">
            <a:spLocks/>
          </p:cNvSpPr>
          <p:nvPr/>
        </p:nvSpPr>
        <p:spPr bwMode="auto">
          <a:xfrm>
            <a:off x="8083698" y="1171560"/>
            <a:ext cx="236887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GB" altLang="en-US" sz="16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Service Contracts and Anchor Customer Schemes</a:t>
            </a:r>
            <a:endParaRPr kumimoji="0" lang="en-US" altLang="en-US" sz="1000" b="1" i="0" u="none" strike="noStrike" kern="0" cap="none" spc="0" normalizeH="0" baseline="0" noProof="0">
              <a:ln>
                <a:noFill/>
              </a:ln>
              <a:solidFill>
                <a:srgbClr val="8096A6"/>
              </a:solidFill>
              <a:effectLst/>
              <a:uLnTx/>
              <a:uFillTx/>
              <a:latin typeface="NotesEsa" panose="02000506030000020004" pitchFamily="2" charset="77"/>
              <a:ea typeface="MS PGothic" pitchFamily="34" charset="-128"/>
              <a:cs typeface="Calibri" panose="020F0502020204030204" pitchFamily="34" charset="0"/>
            </a:endParaRPr>
          </a:p>
        </p:txBody>
      </p:sp>
    </p:spTree>
    <p:extLst>
      <p:ext uri="{BB962C8B-B14F-4D97-AF65-F5344CB8AC3E}">
        <p14:creationId xmlns:p14="http://schemas.microsoft.com/office/powerpoint/2010/main" val="304456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onstellr pushes buildup of its HiVE constellation - Astrodrom">
            <a:extLst>
              <a:ext uri="{FF2B5EF4-FFF2-40B4-BE49-F238E27FC236}">
                <a16:creationId xmlns:a16="http://schemas.microsoft.com/office/drawing/2014/main" id="{9EDEA41B-6F0C-7249-9D94-0B7CB97D0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813" y="3901312"/>
            <a:ext cx="3329259" cy="187270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ttore 1 24">
            <a:extLst>
              <a:ext uri="{FF2B5EF4-FFF2-40B4-BE49-F238E27FC236}">
                <a16:creationId xmlns:a16="http://schemas.microsoft.com/office/drawing/2014/main" id="{4672D7D7-4597-6C94-05AB-8208429C3E0B}"/>
              </a:ext>
            </a:extLst>
          </p:cNvPr>
          <p:cNvCxnSpPr/>
          <p:nvPr/>
        </p:nvCxnSpPr>
        <p:spPr>
          <a:xfrm flipV="1">
            <a:off x="4453589" y="1230164"/>
            <a:ext cx="0" cy="4598314"/>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9" name="Rettangolo arrotondato 9">
            <a:extLst>
              <a:ext uri="{FF2B5EF4-FFF2-40B4-BE49-F238E27FC236}">
                <a16:creationId xmlns:a16="http://schemas.microsoft.com/office/drawing/2014/main" id="{5722EED2-9E1D-7DC6-B814-623122F12B70}"/>
              </a:ext>
            </a:extLst>
          </p:cNvPr>
          <p:cNvSpPr/>
          <p:nvPr/>
        </p:nvSpPr>
        <p:spPr>
          <a:xfrm>
            <a:off x="1325249" y="3795308"/>
            <a:ext cx="4048028" cy="416511"/>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68" name="Rettangolo arrotondato 9">
            <a:extLst>
              <a:ext uri="{FF2B5EF4-FFF2-40B4-BE49-F238E27FC236}">
                <a16:creationId xmlns:a16="http://schemas.microsoft.com/office/drawing/2014/main" id="{B3760779-26F3-FCE2-2901-297B9A6349BE}"/>
              </a:ext>
            </a:extLst>
          </p:cNvPr>
          <p:cNvSpPr/>
          <p:nvPr/>
        </p:nvSpPr>
        <p:spPr>
          <a:xfrm>
            <a:off x="2285261" y="2717778"/>
            <a:ext cx="4848809" cy="568901"/>
          </a:xfrm>
          <a:prstGeom prst="roundRect">
            <a:avLst>
              <a:gd name="adj" fmla="val 16667"/>
            </a:avLst>
          </a:prstGeom>
          <a:gradFill>
            <a:gsLst>
              <a:gs pos="0">
                <a:schemeClr val="tx1">
                  <a:alpha val="0"/>
                </a:schemeClr>
              </a:gs>
              <a:gs pos="100000">
                <a:schemeClr val="accent1">
                  <a:alpha val="20000"/>
                </a:schemeClr>
              </a:gs>
            </a:gsLst>
            <a:lin ang="5400000" scaled="1"/>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2" name="Titolo 1">
            <a:extLst>
              <a:ext uri="{FF2B5EF4-FFF2-40B4-BE49-F238E27FC236}">
                <a16:creationId xmlns:a16="http://schemas.microsoft.com/office/drawing/2014/main" id="{4916A9DD-0B5D-47A8-74F1-D84BD01271B3}"/>
              </a:ext>
            </a:extLst>
          </p:cNvPr>
          <p:cNvSpPr>
            <a:spLocks noGrp="1"/>
          </p:cNvSpPr>
          <p:nvPr>
            <p:ph type="title"/>
          </p:nvPr>
        </p:nvSpPr>
        <p:spPr>
          <a:xfrm>
            <a:off x="216425" y="236216"/>
            <a:ext cx="10108850" cy="563779"/>
          </a:xfrm>
        </p:spPr>
        <p:txBody>
          <a:bodyPr/>
          <a:lstStyle/>
          <a:p>
            <a:r>
              <a:rPr lang="it-IT"/>
              <a:t>ESA </a:t>
            </a:r>
            <a:r>
              <a:rPr lang="it-IT" err="1"/>
              <a:t>Contribution</a:t>
            </a:r>
            <a:r>
              <a:rPr lang="it-IT"/>
              <a:t> on </a:t>
            </a:r>
            <a:r>
              <a:rPr lang="it-IT" err="1"/>
              <a:t>ConstellR</a:t>
            </a:r>
            <a:endParaRPr lang="it-IT"/>
          </a:p>
        </p:txBody>
      </p:sp>
      <p:cxnSp>
        <p:nvCxnSpPr>
          <p:cNvPr id="12" name="Connettore 2 11">
            <a:extLst>
              <a:ext uri="{FF2B5EF4-FFF2-40B4-BE49-F238E27FC236}">
                <a16:creationId xmlns:a16="http://schemas.microsoft.com/office/drawing/2014/main" id="{C7CC9251-55FC-C8EC-AA61-D2E59CCC6BEF}"/>
              </a:ext>
            </a:extLst>
          </p:cNvPr>
          <p:cNvCxnSpPr>
            <a:cxnSpLocks/>
          </p:cNvCxnSpPr>
          <p:nvPr/>
        </p:nvCxnSpPr>
        <p:spPr>
          <a:xfrm flipV="1">
            <a:off x="756518" y="1230164"/>
            <a:ext cx="0" cy="4703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DE35130-0088-4C27-F901-24E546ECEE0B}"/>
              </a:ext>
            </a:extLst>
          </p:cNvPr>
          <p:cNvCxnSpPr>
            <a:cxnSpLocks/>
          </p:cNvCxnSpPr>
          <p:nvPr/>
        </p:nvCxnSpPr>
        <p:spPr>
          <a:xfrm>
            <a:off x="644685" y="5828478"/>
            <a:ext cx="107228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54FA6A3B-F671-E6A5-5465-B4B1FD542593}"/>
              </a:ext>
            </a:extLst>
          </p:cNvPr>
          <p:cNvCxnSpPr/>
          <p:nvPr/>
        </p:nvCxnSpPr>
        <p:spPr>
          <a:xfrm flipV="1">
            <a:off x="7190210" y="1230164"/>
            <a:ext cx="0" cy="4598314"/>
          </a:xfrm>
          <a:prstGeom prst="line">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8" name="Segnaposto testo 2">
            <a:extLst>
              <a:ext uri="{FF2B5EF4-FFF2-40B4-BE49-F238E27FC236}">
                <a16:creationId xmlns:a16="http://schemas.microsoft.com/office/drawing/2014/main" id="{A1AAE1AC-28F6-F814-C1F8-5DA19CE3977C}"/>
              </a:ext>
            </a:extLst>
          </p:cNvPr>
          <p:cNvSpPr txBox="1">
            <a:spLocks/>
          </p:cNvSpPr>
          <p:nvPr/>
        </p:nvSpPr>
        <p:spPr bwMode="auto">
          <a:xfrm rot="16200000">
            <a:off x="146224" y="1668840"/>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CASH FLOW</a:t>
            </a:r>
          </a:p>
        </p:txBody>
      </p:sp>
      <p:sp>
        <p:nvSpPr>
          <p:cNvPr id="29" name="Segnaposto testo 2">
            <a:extLst>
              <a:ext uri="{FF2B5EF4-FFF2-40B4-BE49-F238E27FC236}">
                <a16:creationId xmlns:a16="http://schemas.microsoft.com/office/drawing/2014/main" id="{1D212297-E3BE-F158-AC85-02A3ABF5605A}"/>
              </a:ext>
            </a:extLst>
          </p:cNvPr>
          <p:cNvSpPr txBox="1">
            <a:spLocks/>
          </p:cNvSpPr>
          <p:nvPr/>
        </p:nvSpPr>
        <p:spPr bwMode="auto">
          <a:xfrm>
            <a:off x="10360364"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TIME/TRL</a:t>
            </a:r>
          </a:p>
        </p:txBody>
      </p:sp>
      <p:sp>
        <p:nvSpPr>
          <p:cNvPr id="34" name="Segnaposto testo 2">
            <a:extLst>
              <a:ext uri="{FF2B5EF4-FFF2-40B4-BE49-F238E27FC236}">
                <a16:creationId xmlns:a16="http://schemas.microsoft.com/office/drawing/2014/main" id="{403D1ECE-8233-32C2-2BA6-C41875D29F50}"/>
              </a:ext>
            </a:extLst>
          </p:cNvPr>
          <p:cNvSpPr txBox="1">
            <a:spLocks/>
          </p:cNvSpPr>
          <p:nvPr/>
        </p:nvSpPr>
        <p:spPr bwMode="auto">
          <a:xfrm>
            <a:off x="6958568"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TRL 9</a:t>
            </a:r>
          </a:p>
        </p:txBody>
      </p:sp>
      <p:sp>
        <p:nvSpPr>
          <p:cNvPr id="36" name="Segnaposto testo 2">
            <a:extLst>
              <a:ext uri="{FF2B5EF4-FFF2-40B4-BE49-F238E27FC236}">
                <a16:creationId xmlns:a16="http://schemas.microsoft.com/office/drawing/2014/main" id="{20DD2C5A-8B07-6F77-6EFA-CD1C62F42CC3}"/>
              </a:ext>
            </a:extLst>
          </p:cNvPr>
          <p:cNvSpPr txBox="1">
            <a:spLocks/>
          </p:cNvSpPr>
          <p:nvPr/>
        </p:nvSpPr>
        <p:spPr bwMode="auto">
          <a:xfrm>
            <a:off x="4202211" y="5569842"/>
            <a:ext cx="96195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TRL 7</a:t>
            </a:r>
          </a:p>
        </p:txBody>
      </p:sp>
      <p:sp>
        <p:nvSpPr>
          <p:cNvPr id="37" name="Segnaposto testo 2">
            <a:extLst>
              <a:ext uri="{FF2B5EF4-FFF2-40B4-BE49-F238E27FC236}">
                <a16:creationId xmlns:a16="http://schemas.microsoft.com/office/drawing/2014/main" id="{4F46FC37-EF9E-27EE-89AF-ECE787DFE3B6}"/>
              </a:ext>
            </a:extLst>
          </p:cNvPr>
          <p:cNvSpPr txBox="1">
            <a:spLocks/>
          </p:cNvSpPr>
          <p:nvPr/>
        </p:nvSpPr>
        <p:spPr bwMode="auto">
          <a:xfrm>
            <a:off x="542428" y="5569842"/>
            <a:ext cx="2807683"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2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Technology Readiness Level (TRL) 1</a:t>
            </a:r>
          </a:p>
        </p:txBody>
      </p:sp>
      <p:sp>
        <p:nvSpPr>
          <p:cNvPr id="48" name="Segnaposto testo 2">
            <a:extLst>
              <a:ext uri="{FF2B5EF4-FFF2-40B4-BE49-F238E27FC236}">
                <a16:creationId xmlns:a16="http://schemas.microsoft.com/office/drawing/2014/main" id="{EFFDC3E4-0AE5-0699-BC20-75C62A8EDE0E}"/>
              </a:ext>
            </a:extLst>
          </p:cNvPr>
          <p:cNvSpPr txBox="1">
            <a:spLocks/>
          </p:cNvSpPr>
          <p:nvPr/>
        </p:nvSpPr>
        <p:spPr bwMode="auto">
          <a:xfrm>
            <a:off x="1731628" y="3795309"/>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err="1">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ScaleUp</a:t>
            </a: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 INNOVATE</a:t>
            </a:r>
          </a:p>
        </p:txBody>
      </p:sp>
      <p:sp>
        <p:nvSpPr>
          <p:cNvPr id="93" name="Figura a mano libera 92">
            <a:extLst>
              <a:ext uri="{FF2B5EF4-FFF2-40B4-BE49-F238E27FC236}">
                <a16:creationId xmlns:a16="http://schemas.microsoft.com/office/drawing/2014/main" id="{1FC3A8A9-A804-3592-FA77-FC593828A5A7}"/>
              </a:ext>
            </a:extLst>
          </p:cNvPr>
          <p:cNvSpPr/>
          <p:nvPr/>
        </p:nvSpPr>
        <p:spPr>
          <a:xfrm>
            <a:off x="769675" y="1703559"/>
            <a:ext cx="11110946" cy="4357907"/>
          </a:xfrm>
          <a:custGeom>
            <a:avLst/>
            <a:gdLst>
              <a:gd name="connsiteX0" fmla="*/ 0 w 11110946"/>
              <a:gd name="connsiteY0" fmla="*/ 4131497 h 4357907"/>
              <a:gd name="connsiteX1" fmla="*/ 3249738 w 11110946"/>
              <a:gd name="connsiteY1" fmla="*/ 3934145 h 4357907"/>
              <a:gd name="connsiteX2" fmla="*/ 6729720 w 11110946"/>
              <a:gd name="connsiteY2" fmla="*/ 269966 h 4357907"/>
              <a:gd name="connsiteX3" fmla="*/ 10189968 w 11110946"/>
              <a:gd name="connsiteY3" fmla="*/ 263388 h 4357907"/>
              <a:gd name="connsiteX4" fmla="*/ 11110946 w 11110946"/>
              <a:gd name="connsiteY4" fmla="*/ 171290 h 435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0946" h="4357907">
                <a:moveTo>
                  <a:pt x="0" y="4131497"/>
                </a:moveTo>
                <a:cubicBezTo>
                  <a:pt x="1064059" y="4354615"/>
                  <a:pt x="2128118" y="4577733"/>
                  <a:pt x="3249738" y="3934145"/>
                </a:cubicBezTo>
                <a:cubicBezTo>
                  <a:pt x="4371358" y="3290557"/>
                  <a:pt x="5573015" y="881759"/>
                  <a:pt x="6729720" y="269966"/>
                </a:cubicBezTo>
                <a:cubicBezTo>
                  <a:pt x="7886425" y="-341827"/>
                  <a:pt x="9459764" y="279834"/>
                  <a:pt x="10189968" y="263388"/>
                </a:cubicBezTo>
                <a:cubicBezTo>
                  <a:pt x="10920172" y="246942"/>
                  <a:pt x="10984860" y="107699"/>
                  <a:pt x="11110946" y="171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0" name="Rettangolo arrotondato 9">
            <a:extLst>
              <a:ext uri="{FF2B5EF4-FFF2-40B4-BE49-F238E27FC236}">
                <a16:creationId xmlns:a16="http://schemas.microsoft.com/office/drawing/2014/main" id="{3898551D-34AD-6074-3F1B-92582E965A1B}"/>
              </a:ext>
            </a:extLst>
          </p:cNvPr>
          <p:cNvSpPr/>
          <p:nvPr/>
        </p:nvSpPr>
        <p:spPr>
          <a:xfrm>
            <a:off x="6997437" y="2035341"/>
            <a:ext cx="4112870" cy="428455"/>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49" name="Segnaposto testo 2">
            <a:extLst>
              <a:ext uri="{FF2B5EF4-FFF2-40B4-BE49-F238E27FC236}">
                <a16:creationId xmlns:a16="http://schemas.microsoft.com/office/drawing/2014/main" id="{0CA06576-252D-F07A-40F0-4228F9F8E9AD}"/>
              </a:ext>
            </a:extLst>
          </p:cNvPr>
          <p:cNvSpPr txBox="1">
            <a:spLocks/>
          </p:cNvSpPr>
          <p:nvPr/>
        </p:nvSpPr>
        <p:spPr bwMode="auto">
          <a:xfrm>
            <a:off x="7665286" y="2036578"/>
            <a:ext cx="274189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err="1">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ScaleUp</a:t>
            </a: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 INVEST</a:t>
            </a:r>
          </a:p>
        </p:txBody>
      </p:sp>
      <p:sp>
        <p:nvSpPr>
          <p:cNvPr id="99" name="Rettangolo 98">
            <a:extLst>
              <a:ext uri="{FF2B5EF4-FFF2-40B4-BE49-F238E27FC236}">
                <a16:creationId xmlns:a16="http://schemas.microsoft.com/office/drawing/2014/main" id="{B9F34061-2056-3EB6-1368-8FF5E2B41941}"/>
              </a:ext>
            </a:extLst>
          </p:cNvPr>
          <p:cNvSpPr/>
          <p:nvPr/>
        </p:nvSpPr>
        <p:spPr>
          <a:xfrm>
            <a:off x="11599246" y="1566924"/>
            <a:ext cx="325925" cy="707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3" name="Segnaposto testo 2">
            <a:extLst>
              <a:ext uri="{FF2B5EF4-FFF2-40B4-BE49-F238E27FC236}">
                <a16:creationId xmlns:a16="http://schemas.microsoft.com/office/drawing/2014/main" id="{741154C8-E30C-6F20-6BBC-45C2D7B2697D}"/>
              </a:ext>
            </a:extLst>
          </p:cNvPr>
          <p:cNvSpPr txBox="1">
            <a:spLocks/>
          </p:cNvSpPr>
          <p:nvPr/>
        </p:nvSpPr>
        <p:spPr bwMode="auto">
          <a:xfrm>
            <a:off x="3292597" y="2737674"/>
            <a:ext cx="236887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ESA pre-commercialization / R&amp;D </a:t>
            </a:r>
            <a:r>
              <a:rPr kumimoji="0" lang="en-US" altLang="en-US" sz="1600" b="0" i="0" u="none" strike="noStrike" kern="0" cap="none" spc="0" normalizeH="0" baseline="0" noProof="0" err="1">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Programmes</a:t>
            </a:r>
            <a:endParaRPr kumimoji="0" lang="en-US" altLang="en-US" sz="1000" b="1" i="0" u="none" strike="noStrike" kern="0" cap="none" spc="0" normalizeH="0" baseline="0" noProof="0">
              <a:ln>
                <a:noFill/>
              </a:ln>
              <a:solidFill>
                <a:srgbClr val="8096A6"/>
              </a:solidFill>
              <a:effectLst/>
              <a:uLnTx/>
              <a:uFillTx/>
              <a:latin typeface="NotesEsa" panose="02000506030000020004" pitchFamily="2" charset="77"/>
              <a:ea typeface="MS PGothic" pitchFamily="34" charset="-128"/>
              <a:cs typeface="Calibri" panose="020F0502020204030204" pitchFamily="34" charset="0"/>
            </a:endParaRPr>
          </a:p>
        </p:txBody>
      </p:sp>
      <p:sp>
        <p:nvSpPr>
          <p:cNvPr id="3" name="Rettangolo arrotondato 9">
            <a:extLst>
              <a:ext uri="{FF2B5EF4-FFF2-40B4-BE49-F238E27FC236}">
                <a16:creationId xmlns:a16="http://schemas.microsoft.com/office/drawing/2014/main" id="{52E0FCD0-2E54-B2A5-850D-353CB7BF2DDB}"/>
              </a:ext>
            </a:extLst>
          </p:cNvPr>
          <p:cNvSpPr/>
          <p:nvPr/>
        </p:nvSpPr>
        <p:spPr>
          <a:xfrm>
            <a:off x="1359966" y="5897174"/>
            <a:ext cx="9561854" cy="416511"/>
          </a:xfrm>
          <a:prstGeom prst="roundRect">
            <a:avLst>
              <a:gd name="adj" fmla="val 16667"/>
            </a:avLst>
          </a:prstGeom>
          <a:gradFill>
            <a:gsLst>
              <a:gs pos="0">
                <a:schemeClr val="tx1"/>
              </a:gs>
              <a:gs pos="100000">
                <a:schemeClr val="tx2">
                  <a:lumMod val="50000"/>
                </a:schemeClr>
              </a:gs>
            </a:gsLst>
            <a:lin ang="16200000" scaled="0"/>
          </a:gradFill>
          <a:ln w="12700">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4" name="Segnaposto testo 2">
            <a:extLst>
              <a:ext uri="{FF2B5EF4-FFF2-40B4-BE49-F238E27FC236}">
                <a16:creationId xmlns:a16="http://schemas.microsoft.com/office/drawing/2014/main" id="{06B46611-B9ED-C27D-1A81-92BDD55B8BF1}"/>
              </a:ext>
            </a:extLst>
          </p:cNvPr>
          <p:cNvSpPr txBox="1">
            <a:spLocks/>
          </p:cNvSpPr>
          <p:nvPr/>
        </p:nvSpPr>
        <p:spPr bwMode="auto">
          <a:xfrm>
            <a:off x="2619870" y="5944288"/>
            <a:ext cx="5956129"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US" altLang="en-US" sz="1600" b="1" i="0" u="none" strike="noStrike" kern="0" cap="none" spc="0" normalizeH="0" baseline="0" noProof="0">
                <a:ln>
                  <a:noFill/>
                </a:ln>
                <a:solidFill>
                  <a:srgbClr val="FEFFFF"/>
                </a:solidFill>
                <a:effectLst/>
                <a:uLnTx/>
                <a:uFillTx/>
                <a:latin typeface="NotesEsa" panose="02000506030000020004" pitchFamily="2" charset="77"/>
                <a:ea typeface="MS PGothic" pitchFamily="34" charset="-128"/>
                <a:cs typeface="Calibri" panose="020F0502020204030204" pitchFamily="34" charset="0"/>
              </a:rPr>
              <a:t>ESA INVESTOR NETWORK</a:t>
            </a:r>
          </a:p>
        </p:txBody>
      </p:sp>
      <p:sp>
        <p:nvSpPr>
          <p:cNvPr id="19" name="TextBox 18">
            <a:extLst>
              <a:ext uri="{FF2B5EF4-FFF2-40B4-BE49-F238E27FC236}">
                <a16:creationId xmlns:a16="http://schemas.microsoft.com/office/drawing/2014/main" id="{AC008761-5CB2-FD01-EEB1-B0BF84B6CA9D}"/>
              </a:ext>
            </a:extLst>
          </p:cNvPr>
          <p:cNvSpPr txBox="1"/>
          <p:nvPr/>
        </p:nvSpPr>
        <p:spPr>
          <a:xfrm>
            <a:off x="1636087" y="3333793"/>
            <a:ext cx="1780825" cy="430887"/>
          </a:xfrm>
          <a:prstGeom prst="rect">
            <a:avLst/>
          </a:prstGeom>
          <a:solidFill>
            <a:schemeClr val="accent3">
              <a:lumMod val="20000"/>
              <a:lumOff val="80000"/>
            </a:schemeClr>
          </a:solidFill>
        </p:spPr>
        <p:txBody>
          <a:bodyPr wrap="square" rtlCol="0">
            <a:spAutoFit/>
          </a:bodyPr>
          <a:lstStyle>
            <a:defPPr>
              <a:defRPr lang="en-GB"/>
            </a:defPPr>
            <a:lvl1pPr>
              <a:defRPr sz="1050" b="1">
                <a:solidFill>
                  <a:srgbClr val="029EE0"/>
                </a:solidFill>
              </a:defRPr>
            </a:lvl1pPr>
          </a:lstStyle>
          <a:p>
            <a:r>
              <a:rPr lang="en-GB"/>
              <a:t>ESA BICs </a:t>
            </a:r>
            <a:br>
              <a:rPr lang="en-GB"/>
            </a:br>
            <a:r>
              <a:rPr lang="en-GB"/>
              <a:t>2020-2022</a:t>
            </a:r>
          </a:p>
        </p:txBody>
      </p:sp>
      <p:sp>
        <p:nvSpPr>
          <p:cNvPr id="21" name="TextBox 20">
            <a:extLst>
              <a:ext uri="{FF2B5EF4-FFF2-40B4-BE49-F238E27FC236}">
                <a16:creationId xmlns:a16="http://schemas.microsoft.com/office/drawing/2014/main" id="{762F1910-B277-C985-CD95-6FACD1FA5461}"/>
              </a:ext>
            </a:extLst>
          </p:cNvPr>
          <p:cNvSpPr txBox="1"/>
          <p:nvPr/>
        </p:nvSpPr>
        <p:spPr>
          <a:xfrm>
            <a:off x="3138067" y="2226261"/>
            <a:ext cx="1780825" cy="415498"/>
          </a:xfrm>
          <a:prstGeom prst="rect">
            <a:avLst/>
          </a:prstGeom>
          <a:solidFill>
            <a:schemeClr val="accent3">
              <a:lumMod val="20000"/>
              <a:lumOff val="80000"/>
            </a:schemeClr>
          </a:solidFill>
        </p:spPr>
        <p:txBody>
          <a:bodyPr wrap="square" rtlCol="0">
            <a:spAutoFit/>
          </a:bodyPr>
          <a:lstStyle>
            <a:defPPr>
              <a:defRPr lang="en-GB"/>
            </a:defPPr>
            <a:lvl1pPr>
              <a:defRPr sz="1050" b="1">
                <a:solidFill>
                  <a:srgbClr val="029EE0"/>
                </a:solidFill>
              </a:defRPr>
            </a:lvl1pPr>
          </a:lstStyle>
          <a:p>
            <a:r>
              <a:rPr lang="en-GB"/>
              <a:t>INCUBED</a:t>
            </a:r>
            <a:br>
              <a:rPr lang="en-GB"/>
            </a:br>
            <a:r>
              <a:rPr lang="en-GB"/>
              <a:t>2022-2023</a:t>
            </a:r>
          </a:p>
        </p:txBody>
      </p:sp>
      <p:sp>
        <p:nvSpPr>
          <p:cNvPr id="22" name="TextBox 21">
            <a:extLst>
              <a:ext uri="{FF2B5EF4-FFF2-40B4-BE49-F238E27FC236}">
                <a16:creationId xmlns:a16="http://schemas.microsoft.com/office/drawing/2014/main" id="{BAEC5F79-263A-3300-CE85-FEEEEB8B800D}"/>
              </a:ext>
            </a:extLst>
          </p:cNvPr>
          <p:cNvSpPr txBox="1"/>
          <p:nvPr/>
        </p:nvSpPr>
        <p:spPr>
          <a:xfrm>
            <a:off x="5601769" y="1871728"/>
            <a:ext cx="1780825" cy="415498"/>
          </a:xfrm>
          <a:prstGeom prst="rect">
            <a:avLst/>
          </a:prstGeom>
          <a:solidFill>
            <a:schemeClr val="accent3">
              <a:lumMod val="20000"/>
              <a:lumOff val="80000"/>
            </a:schemeClr>
          </a:solidFill>
        </p:spPr>
        <p:txBody>
          <a:bodyPr wrap="square" rtlCol="0">
            <a:spAutoFit/>
          </a:bodyPr>
          <a:lstStyle>
            <a:defPPr>
              <a:defRPr lang="en-GB"/>
            </a:defPPr>
            <a:lvl1pPr>
              <a:defRPr sz="1050" b="1">
                <a:solidFill>
                  <a:srgbClr val="029EE0"/>
                </a:solidFill>
              </a:defRPr>
            </a:lvl1pPr>
          </a:lstStyle>
          <a:p>
            <a:r>
              <a:rPr lang="en-GB"/>
              <a:t>MARKETPLACE </a:t>
            </a:r>
            <a:br>
              <a:rPr lang="en-GB"/>
            </a:br>
            <a:r>
              <a:rPr lang="en-GB"/>
              <a:t>2023</a:t>
            </a:r>
          </a:p>
        </p:txBody>
      </p:sp>
      <p:pic>
        <p:nvPicPr>
          <p:cNvPr id="1032" name="Picture 8" descr="Careers homepage">
            <a:extLst>
              <a:ext uri="{FF2B5EF4-FFF2-40B4-BE49-F238E27FC236}">
                <a16:creationId xmlns:a16="http://schemas.microsoft.com/office/drawing/2014/main" id="{60964864-5FA6-809B-CA4E-4CAF47062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318" y="3259299"/>
            <a:ext cx="2429937" cy="713161"/>
          </a:xfrm>
          <a:prstGeom prst="rect">
            <a:avLst/>
          </a:prstGeom>
          <a:noFill/>
          <a:extLst>
            <a:ext uri="{909E8E84-426E-40DD-AFC4-6F175D3DCCD1}">
              <a14:hiddenFill xmlns:a14="http://schemas.microsoft.com/office/drawing/2010/main">
                <a:solidFill>
                  <a:srgbClr val="FFFFFF"/>
                </a:solidFill>
              </a14:hiddenFill>
            </a:ext>
          </a:extLst>
        </p:spPr>
      </p:pic>
      <p:sp>
        <p:nvSpPr>
          <p:cNvPr id="55" name="Rettangolo arrotondato 9">
            <a:extLst>
              <a:ext uri="{FF2B5EF4-FFF2-40B4-BE49-F238E27FC236}">
                <a16:creationId xmlns:a16="http://schemas.microsoft.com/office/drawing/2014/main" id="{A837B5F7-EB3B-056F-92F4-9F8D57C25D3B}"/>
              </a:ext>
            </a:extLst>
          </p:cNvPr>
          <p:cNvSpPr/>
          <p:nvPr/>
        </p:nvSpPr>
        <p:spPr>
          <a:xfrm>
            <a:off x="7079109" y="1151471"/>
            <a:ext cx="4848809" cy="568901"/>
          </a:xfrm>
          <a:prstGeom prst="roundRect">
            <a:avLst>
              <a:gd name="adj" fmla="val 16667"/>
            </a:avLst>
          </a:prstGeom>
          <a:gradFill>
            <a:gsLst>
              <a:gs pos="58000">
                <a:schemeClr val="tx1">
                  <a:alpha val="0"/>
                </a:schemeClr>
              </a:gs>
              <a:gs pos="100000">
                <a:schemeClr val="accent1">
                  <a:alpha val="20000"/>
                </a:schemeClr>
              </a:gs>
            </a:gsLst>
            <a:lin ang="5400000" scaled="1"/>
          </a:gradFill>
          <a:ln w="12700">
            <a:solidFill>
              <a:schemeClr val="tx1"/>
            </a:solidFill>
            <a:prstDash val="dashDot"/>
            <a:miter lim="400000"/>
          </a:ln>
        </p:spPr>
        <p:txBody>
          <a:bodyPr lIns="45470" rIns="45470"/>
          <a:lstStyle/>
          <a:p>
            <a:pPr marL="0" marR="0" lvl="0" indent="0" algn="l" defTabSz="909469" rtl="0" eaLnBrk="0" fontAlgn="base" latinLnBrk="0" hangingPunct="0">
              <a:lnSpc>
                <a:spcPct val="100000"/>
              </a:lnSpc>
              <a:spcBef>
                <a:spcPct val="0"/>
              </a:spcBef>
              <a:spcAft>
                <a:spcPct val="0"/>
              </a:spcAft>
              <a:buClrTx/>
              <a:buSzTx/>
              <a:buFontTx/>
              <a:buNone/>
              <a:tabLst/>
              <a:defRPr>
                <a:latin typeface="Verdana"/>
                <a:ea typeface="Verdana"/>
                <a:cs typeface="Verdana"/>
                <a:sym typeface="Verdana"/>
              </a:defRPr>
            </a:pPr>
            <a:endParaRPr kumimoji="0" sz="1400" b="0" i="0" u="none" strike="noStrike" kern="1200" cap="none" spc="0" normalizeH="0" baseline="0" noProof="0">
              <a:ln>
                <a:noFill/>
              </a:ln>
              <a:solidFill>
                <a:srgbClr val="003249"/>
              </a:solidFill>
              <a:effectLst/>
              <a:uLnTx/>
              <a:uFillTx/>
              <a:latin typeface="Arial" panose="020B0604020202020204"/>
              <a:ea typeface="Verdana"/>
              <a:cs typeface="Calibri" panose="020F0502020204030204" pitchFamily="34" charset="0"/>
              <a:sym typeface="Verdana"/>
            </a:endParaRPr>
          </a:p>
        </p:txBody>
      </p:sp>
      <p:sp>
        <p:nvSpPr>
          <p:cNvPr id="56" name="Segnaposto testo 2">
            <a:extLst>
              <a:ext uri="{FF2B5EF4-FFF2-40B4-BE49-F238E27FC236}">
                <a16:creationId xmlns:a16="http://schemas.microsoft.com/office/drawing/2014/main" id="{351D9890-461A-50DC-0AEA-4789DB1EB898}"/>
              </a:ext>
            </a:extLst>
          </p:cNvPr>
          <p:cNvSpPr txBox="1">
            <a:spLocks/>
          </p:cNvSpPr>
          <p:nvPr/>
        </p:nvSpPr>
        <p:spPr bwMode="auto">
          <a:xfrm>
            <a:off x="8086445" y="1171367"/>
            <a:ext cx="2368871" cy="2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BAB18"/>
              </a:buClr>
              <a:buSzTx/>
              <a:buFont typeface="Verdana" charset="0"/>
              <a:buNone/>
              <a:tabLst/>
              <a:defRPr/>
            </a:pPr>
            <a:r>
              <a:rPr kumimoji="0" lang="en-GB" altLang="en-US" sz="1600" b="0" i="0" u="none" strike="noStrike" kern="0" cap="none" spc="0" normalizeH="0" baseline="0" noProof="0">
                <a:ln>
                  <a:noFill/>
                </a:ln>
                <a:solidFill>
                  <a:srgbClr val="003249"/>
                </a:solidFill>
                <a:effectLst/>
                <a:uLnTx/>
                <a:uFillTx/>
                <a:latin typeface="NotesEsa" panose="02000506030000020004" pitchFamily="2" charset="77"/>
                <a:ea typeface="MS PGothic" pitchFamily="34" charset="-128"/>
                <a:cs typeface="Calibri" panose="020F0502020204030204" pitchFamily="34" charset="0"/>
              </a:rPr>
              <a:t>Service Contracts and Anchor Customer Schemes</a:t>
            </a:r>
            <a:endParaRPr kumimoji="0" lang="en-US" altLang="en-US" sz="1000" b="1" i="0" u="none" strike="noStrike" kern="0" cap="none" spc="0" normalizeH="0" baseline="0" noProof="0">
              <a:ln>
                <a:noFill/>
              </a:ln>
              <a:solidFill>
                <a:srgbClr val="8096A6"/>
              </a:solidFill>
              <a:effectLst/>
              <a:uLnTx/>
              <a:uFillTx/>
              <a:latin typeface="NotesEsa" panose="02000506030000020004" pitchFamily="2" charset="77"/>
              <a:ea typeface="MS PGothic" pitchFamily="34" charset="-128"/>
              <a:cs typeface="Calibri" panose="020F0502020204030204" pitchFamily="34" charset="0"/>
            </a:endParaRPr>
          </a:p>
        </p:txBody>
      </p:sp>
      <p:sp>
        <p:nvSpPr>
          <p:cNvPr id="8" name="TextBox 7">
            <a:extLst>
              <a:ext uri="{FF2B5EF4-FFF2-40B4-BE49-F238E27FC236}">
                <a16:creationId xmlns:a16="http://schemas.microsoft.com/office/drawing/2014/main" id="{DBD1B58F-4205-1A60-0E28-38CC35CB0960}"/>
              </a:ext>
            </a:extLst>
          </p:cNvPr>
          <p:cNvSpPr txBox="1"/>
          <p:nvPr/>
        </p:nvSpPr>
        <p:spPr>
          <a:xfrm>
            <a:off x="5384292" y="1114339"/>
            <a:ext cx="1769104" cy="577081"/>
          </a:xfrm>
          <a:prstGeom prst="rect">
            <a:avLst/>
          </a:prstGeom>
          <a:solidFill>
            <a:schemeClr val="accent3">
              <a:lumMod val="20000"/>
              <a:lumOff val="80000"/>
            </a:schemeClr>
          </a:solidFill>
        </p:spPr>
        <p:txBody>
          <a:bodyPr wrap="square" rtlCol="0">
            <a:spAutoFit/>
          </a:bodyPr>
          <a:lstStyle>
            <a:defPPr>
              <a:defRPr lang="en-GB"/>
            </a:defPPr>
            <a:lvl1pPr>
              <a:defRPr sz="1050" b="1">
                <a:solidFill>
                  <a:srgbClr val="029EE0"/>
                </a:solidFill>
              </a:defRPr>
            </a:lvl1pPr>
          </a:lstStyle>
          <a:p>
            <a:r>
              <a:rPr lang="en-GB"/>
              <a:t>Copernicus Contributing Mission</a:t>
            </a:r>
            <a:br>
              <a:rPr lang="en-GB"/>
            </a:br>
            <a:r>
              <a:rPr lang="en-GB"/>
              <a:t>2023</a:t>
            </a:r>
          </a:p>
        </p:txBody>
      </p:sp>
      <p:sp>
        <p:nvSpPr>
          <p:cNvPr id="5" name="TextBox 4">
            <a:extLst>
              <a:ext uri="{FF2B5EF4-FFF2-40B4-BE49-F238E27FC236}">
                <a16:creationId xmlns:a16="http://schemas.microsoft.com/office/drawing/2014/main" id="{DDE39FDD-4F4F-3853-7A07-FC397AF7DDFE}"/>
              </a:ext>
            </a:extLst>
          </p:cNvPr>
          <p:cNvSpPr txBox="1"/>
          <p:nvPr/>
        </p:nvSpPr>
        <p:spPr>
          <a:xfrm>
            <a:off x="5012812" y="5031928"/>
            <a:ext cx="2807682" cy="738664"/>
          </a:xfrm>
          <a:prstGeom prst="rect">
            <a:avLst/>
          </a:prstGeom>
          <a:solidFill>
            <a:schemeClr val="accent3">
              <a:lumMod val="20000"/>
              <a:lumOff val="80000"/>
            </a:schemeClr>
          </a:solidFill>
        </p:spPr>
        <p:txBody>
          <a:bodyPr wrap="square" rtlCol="0">
            <a:spAutoFit/>
          </a:bodyPr>
          <a:lstStyle>
            <a:defPPr>
              <a:defRPr lang="en-GB"/>
            </a:defPPr>
            <a:lvl1pPr>
              <a:defRPr sz="1050" b="1">
                <a:solidFill>
                  <a:srgbClr val="029EE0"/>
                </a:solidFill>
              </a:defRPr>
            </a:lvl1pPr>
          </a:lstStyle>
          <a:p>
            <a:r>
              <a:rPr lang="en-GB" err="1"/>
              <a:t>Karista</a:t>
            </a:r>
            <a:r>
              <a:rPr lang="en-GB"/>
              <a:t> 2023</a:t>
            </a:r>
          </a:p>
          <a:p>
            <a:r>
              <a:rPr lang="en-GB"/>
              <a:t>Einstein Industries Ventures 2023</a:t>
            </a:r>
          </a:p>
          <a:p>
            <a:r>
              <a:rPr lang="en-GB" err="1"/>
              <a:t>Lakestar</a:t>
            </a:r>
            <a:r>
              <a:rPr lang="en-GB"/>
              <a:t> 2022</a:t>
            </a:r>
          </a:p>
          <a:p>
            <a:r>
              <a:rPr lang="en-GB"/>
              <a:t>Seraphim space 2021</a:t>
            </a:r>
          </a:p>
        </p:txBody>
      </p:sp>
    </p:spTree>
    <p:extLst>
      <p:ext uri="{BB962C8B-B14F-4D97-AF65-F5344CB8AC3E}">
        <p14:creationId xmlns:p14="http://schemas.microsoft.com/office/powerpoint/2010/main" val="507808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2">
            <a:extLst>
              <a:ext uri="{FF2B5EF4-FFF2-40B4-BE49-F238E27FC236}">
                <a16:creationId xmlns:a16="http://schemas.microsoft.com/office/drawing/2014/main" id="{7494F7BC-4D50-BD9A-408D-9ABBE7809E44}"/>
              </a:ext>
            </a:extLst>
          </p:cNvPr>
          <p:cNvSpPr txBox="1">
            <a:spLocks/>
          </p:cNvSpPr>
          <p:nvPr/>
        </p:nvSpPr>
        <p:spPr>
          <a:xfrm>
            <a:off x="945941" y="911225"/>
            <a:ext cx="10300117" cy="2517775"/>
          </a:xfrm>
          <a:prstGeom prst="rect">
            <a:avLst/>
          </a:prstGeom>
        </p:spPr>
        <p:txBody>
          <a:bodyPr lIns="90000"/>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a:lnSpc>
                <a:spcPts val="7000"/>
              </a:lnSpc>
            </a:pPr>
            <a:r>
              <a:rPr lang="it-IT" sz="4000" kern="0">
                <a:solidFill>
                  <a:schemeClr val="bg1"/>
                </a:solidFill>
                <a:latin typeface="NotesEsa" panose="02000506030000020004" pitchFamily="2" charset="77"/>
              </a:rPr>
              <a:t>TOGETHER WE INVEST AND INNOVATE</a:t>
            </a:r>
          </a:p>
          <a:p>
            <a:pPr marL="0" indent="0" algn="ctr">
              <a:lnSpc>
                <a:spcPts val="7000"/>
              </a:lnSpc>
            </a:pPr>
            <a:r>
              <a:rPr lang="it-IT" sz="8000" b="1" kern="0">
                <a:solidFill>
                  <a:schemeClr val="bg1"/>
                </a:solidFill>
                <a:latin typeface="NotesEsa" panose="02000506030000020004" pitchFamily="2" charset="77"/>
              </a:rPr>
              <a:t>YOU SCALE UP!</a:t>
            </a:r>
          </a:p>
        </p:txBody>
      </p:sp>
      <p:sp>
        <p:nvSpPr>
          <p:cNvPr id="3" name="Ovale 2">
            <a:extLst>
              <a:ext uri="{FF2B5EF4-FFF2-40B4-BE49-F238E27FC236}">
                <a16:creationId xmlns:a16="http://schemas.microsoft.com/office/drawing/2014/main" id="{583CBE46-C694-9585-7834-1C50CB0015D9}"/>
              </a:ext>
            </a:extLst>
          </p:cNvPr>
          <p:cNvSpPr/>
          <p:nvPr/>
        </p:nvSpPr>
        <p:spPr>
          <a:xfrm>
            <a:off x="1582382" y="3286861"/>
            <a:ext cx="1302420" cy="1302980"/>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B15D21F3-0EE6-8E56-F392-32F8CD85DA7E}"/>
              </a:ext>
            </a:extLst>
          </p:cNvPr>
          <p:cNvSpPr/>
          <p:nvPr/>
        </p:nvSpPr>
        <p:spPr>
          <a:xfrm>
            <a:off x="2701881" y="3286861"/>
            <a:ext cx="1302420" cy="1302980"/>
          </a:xfrm>
          <a:prstGeom prst="ellipse">
            <a:avLst/>
          </a:prstGeom>
          <a:gradFill>
            <a:gsLst>
              <a:gs pos="0">
                <a:schemeClr val="tx1"/>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6D0710FD-5C8A-7F0D-11D9-C6667DB7B80C}"/>
              </a:ext>
            </a:extLst>
          </p:cNvPr>
          <p:cNvSpPr/>
          <p:nvPr/>
        </p:nvSpPr>
        <p:spPr>
          <a:xfrm>
            <a:off x="4855422" y="3286861"/>
            <a:ext cx="1302420" cy="130298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7F810A71-513A-AB55-F784-21DF6EDBD987}"/>
              </a:ext>
            </a:extLst>
          </p:cNvPr>
          <p:cNvSpPr/>
          <p:nvPr/>
        </p:nvSpPr>
        <p:spPr>
          <a:xfrm>
            <a:off x="5974921" y="3286861"/>
            <a:ext cx="1302420" cy="1302980"/>
          </a:xfrm>
          <a:prstGeom prst="ellipse">
            <a:avLst/>
          </a:prstGeom>
          <a:gradFill>
            <a:gsLst>
              <a:gs pos="0">
                <a:schemeClr val="tx1"/>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6C5CD88F-DDFA-EDCF-FF58-3CF5852DC22C}"/>
              </a:ext>
            </a:extLst>
          </p:cNvPr>
          <p:cNvSpPr/>
          <p:nvPr/>
        </p:nvSpPr>
        <p:spPr>
          <a:xfrm>
            <a:off x="8187699" y="3286861"/>
            <a:ext cx="1302420" cy="130298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81307246-2781-8F68-977E-D4C472875DA8}"/>
              </a:ext>
            </a:extLst>
          </p:cNvPr>
          <p:cNvSpPr/>
          <p:nvPr/>
        </p:nvSpPr>
        <p:spPr>
          <a:xfrm>
            <a:off x="9307198" y="3286861"/>
            <a:ext cx="1302420" cy="1302980"/>
          </a:xfrm>
          <a:prstGeom prst="ellipse">
            <a:avLst/>
          </a:prstGeom>
          <a:gradFill>
            <a:gsLst>
              <a:gs pos="0">
                <a:schemeClr val="tx1"/>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A6D993B5-A88F-4982-47F1-405EA164A0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6120" y="3516847"/>
            <a:ext cx="843007" cy="843007"/>
          </a:xfrm>
          <a:prstGeom prst="rect">
            <a:avLst/>
          </a:prstGeom>
        </p:spPr>
      </p:pic>
      <p:pic>
        <p:nvPicPr>
          <p:cNvPr id="18" name="Immagine 17">
            <a:extLst>
              <a:ext uri="{FF2B5EF4-FFF2-40B4-BE49-F238E27FC236}">
                <a16:creationId xmlns:a16="http://schemas.microsoft.com/office/drawing/2014/main" id="{6117018F-A2AF-D642-4755-8AF8B0E1C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4627" y="3516846"/>
            <a:ext cx="843007" cy="843007"/>
          </a:xfrm>
          <a:prstGeom prst="rect">
            <a:avLst/>
          </a:prstGeom>
        </p:spPr>
      </p:pic>
      <p:pic>
        <p:nvPicPr>
          <p:cNvPr id="20" name="Immagine 19">
            <a:extLst>
              <a:ext uri="{FF2B5EF4-FFF2-40B4-BE49-F238E27FC236}">
                <a16:creationId xmlns:a16="http://schemas.microsoft.com/office/drawing/2014/main" id="{18B94472-C397-D542-07E5-B8B610850B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30803" y="3516845"/>
            <a:ext cx="843007" cy="843007"/>
          </a:xfrm>
          <a:prstGeom prst="rect">
            <a:avLst/>
          </a:prstGeom>
        </p:spPr>
      </p:pic>
    </p:spTree>
    <p:extLst>
      <p:ext uri="{BB962C8B-B14F-4D97-AF65-F5344CB8AC3E}">
        <p14:creationId xmlns:p14="http://schemas.microsoft.com/office/powerpoint/2010/main" val="2254547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0633AC-D5E6-32F2-873B-33111AE4737D}"/>
              </a:ext>
            </a:extLst>
          </p:cNvPr>
          <p:cNvPicPr>
            <a:picLocks noChangeAspect="1"/>
          </p:cNvPicPr>
          <p:nvPr/>
        </p:nvPicPr>
        <p:blipFill>
          <a:blip r:embed="rId3"/>
          <a:stretch>
            <a:fillRect/>
          </a:stretch>
        </p:blipFill>
        <p:spPr>
          <a:xfrm flipH="1">
            <a:off x="1466675" y="3521038"/>
            <a:ext cx="1282321" cy="2431502"/>
          </a:xfrm>
          <a:prstGeom prst="rect">
            <a:avLst/>
          </a:prstGeom>
        </p:spPr>
      </p:pic>
      <p:sp>
        <p:nvSpPr>
          <p:cNvPr id="2" name="Title 1">
            <a:extLst>
              <a:ext uri="{FF2B5EF4-FFF2-40B4-BE49-F238E27FC236}">
                <a16:creationId xmlns:a16="http://schemas.microsoft.com/office/drawing/2014/main" id="{A7F0C0D2-CE99-279F-5347-62A938D8F5D3}"/>
              </a:ext>
            </a:extLst>
          </p:cNvPr>
          <p:cNvSpPr>
            <a:spLocks noGrp="1"/>
          </p:cNvSpPr>
          <p:nvPr>
            <p:ph type="title"/>
          </p:nvPr>
        </p:nvSpPr>
        <p:spPr/>
        <p:txBody>
          <a:bodyPr/>
          <a:lstStyle/>
          <a:p>
            <a:r>
              <a:rPr lang="en-GB" b="0"/>
              <a:t>Global Space Economy Overview 2022</a:t>
            </a:r>
          </a:p>
        </p:txBody>
      </p:sp>
      <p:graphicFrame>
        <p:nvGraphicFramePr>
          <p:cNvPr id="4" name="Diagram 3">
            <a:extLst>
              <a:ext uri="{FF2B5EF4-FFF2-40B4-BE49-F238E27FC236}">
                <a16:creationId xmlns:a16="http://schemas.microsoft.com/office/drawing/2014/main" id="{98D22787-6DEE-1E8E-7E68-1989208E2664}"/>
              </a:ext>
            </a:extLst>
          </p:cNvPr>
          <p:cNvGraphicFramePr/>
          <p:nvPr/>
        </p:nvGraphicFramePr>
        <p:xfrm>
          <a:off x="2920681" y="948642"/>
          <a:ext cx="8128000" cy="4916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34AA3760-6E62-3362-5452-2AD10CB6C616}"/>
              </a:ext>
            </a:extLst>
          </p:cNvPr>
          <p:cNvSpPr txBox="1"/>
          <p:nvPr/>
        </p:nvSpPr>
        <p:spPr>
          <a:xfrm>
            <a:off x="2780023" y="4503933"/>
            <a:ext cx="1206779" cy="460406"/>
          </a:xfrm>
          <a:prstGeom prst="rect">
            <a:avLst/>
          </a:prstGeom>
          <a:noFill/>
          <a:ln>
            <a:noFill/>
          </a:ln>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2394" b="0" i="0" u="none" strike="noStrike" kern="1200" cap="none" spc="0" normalizeH="0" baseline="0" noProof="0">
                <a:ln>
                  <a:noFill/>
                </a:ln>
                <a:solidFill>
                  <a:srgbClr val="00AE9C"/>
                </a:solidFill>
                <a:effectLst/>
                <a:uLnTx/>
                <a:uFillTx/>
                <a:latin typeface="NotesEsa" panose="02000506030000020004" pitchFamily="2" charset="0"/>
                <a:ea typeface="MS PGothic" charset="-128"/>
                <a:cs typeface="Arial" panose="020B0604020202020204" pitchFamily="34" charset="0"/>
              </a:rPr>
              <a:t>60%</a:t>
            </a:r>
          </a:p>
        </p:txBody>
      </p:sp>
      <p:sp>
        <p:nvSpPr>
          <p:cNvPr id="12" name="TextBox 11">
            <a:extLst>
              <a:ext uri="{FF2B5EF4-FFF2-40B4-BE49-F238E27FC236}">
                <a16:creationId xmlns:a16="http://schemas.microsoft.com/office/drawing/2014/main" id="{0AEAD98B-EDBC-BE0B-3A8C-25FBEEDC4BF2}"/>
              </a:ext>
            </a:extLst>
          </p:cNvPr>
          <p:cNvSpPr txBox="1"/>
          <p:nvPr/>
        </p:nvSpPr>
        <p:spPr>
          <a:xfrm>
            <a:off x="6575071" y="3806462"/>
            <a:ext cx="1206779" cy="460406"/>
          </a:xfrm>
          <a:prstGeom prst="rect">
            <a:avLst/>
          </a:prstGeom>
          <a:noFill/>
          <a:ln>
            <a:noFill/>
          </a:ln>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2394" b="0" i="0" u="none" strike="noStrike" kern="1200" cap="none" spc="0" normalizeH="0" baseline="0" noProof="0">
                <a:ln>
                  <a:noFill/>
                </a:ln>
                <a:solidFill>
                  <a:srgbClr val="8096A6">
                    <a:lumMod val="40000"/>
                    <a:lumOff val="60000"/>
                  </a:srgbClr>
                </a:solidFill>
                <a:effectLst/>
                <a:uLnTx/>
                <a:uFillTx/>
                <a:latin typeface="NotesEsa" panose="02000506030000020004" pitchFamily="2" charset="0"/>
                <a:ea typeface="MS PGothic" charset="-128"/>
                <a:cs typeface="Arial" panose="020B0604020202020204" pitchFamily="34" charset="0"/>
              </a:rPr>
              <a:t> 40%</a:t>
            </a:r>
          </a:p>
        </p:txBody>
      </p:sp>
      <p:sp>
        <p:nvSpPr>
          <p:cNvPr id="5" name="TextBox 4">
            <a:extLst>
              <a:ext uri="{FF2B5EF4-FFF2-40B4-BE49-F238E27FC236}">
                <a16:creationId xmlns:a16="http://schemas.microsoft.com/office/drawing/2014/main" id="{B8620614-7879-3264-A432-62264E5F2DAB}"/>
              </a:ext>
            </a:extLst>
          </p:cNvPr>
          <p:cNvSpPr txBox="1"/>
          <p:nvPr/>
        </p:nvSpPr>
        <p:spPr>
          <a:xfrm>
            <a:off x="7354053" y="1099157"/>
            <a:ext cx="1467949" cy="583180"/>
          </a:xfrm>
          <a:prstGeom prst="rect">
            <a:avLst/>
          </a:prstGeom>
          <a:noFill/>
          <a:ln>
            <a:noFill/>
          </a:ln>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3191" b="0" i="0" u="none" strike="noStrike" kern="1200" cap="none" spc="0" normalizeH="0" baseline="0" noProof="0">
                <a:ln>
                  <a:noFill/>
                </a:ln>
                <a:solidFill>
                  <a:srgbClr val="FEFFFF"/>
                </a:solidFill>
                <a:effectLst/>
                <a:uLnTx/>
                <a:uFillTx/>
                <a:latin typeface="NotesEsa" panose="02000506030000020004" pitchFamily="2" charset="0"/>
                <a:ea typeface="MS PGothic" charset="-128"/>
                <a:cs typeface="Arial" panose="020B0604020202020204" pitchFamily="34" charset="0"/>
              </a:rPr>
              <a:t> 460b€</a:t>
            </a:r>
          </a:p>
        </p:txBody>
      </p:sp>
      <p:sp>
        <p:nvSpPr>
          <p:cNvPr id="9" name="TextBox 8">
            <a:extLst>
              <a:ext uri="{FF2B5EF4-FFF2-40B4-BE49-F238E27FC236}">
                <a16:creationId xmlns:a16="http://schemas.microsoft.com/office/drawing/2014/main" id="{4026D818-11FA-D4CB-0BC2-887F0DC99080}"/>
              </a:ext>
            </a:extLst>
          </p:cNvPr>
          <p:cNvSpPr txBox="1"/>
          <p:nvPr/>
        </p:nvSpPr>
        <p:spPr>
          <a:xfrm>
            <a:off x="9388321" y="2516077"/>
            <a:ext cx="1409874" cy="521793"/>
          </a:xfrm>
          <a:prstGeom prst="rect">
            <a:avLst/>
          </a:prstGeom>
          <a:noFill/>
          <a:ln>
            <a:noFill/>
          </a:ln>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2792" b="0" i="0" u="none" strike="noStrike" kern="1200" cap="none" spc="0" normalizeH="0" baseline="0" noProof="0">
                <a:ln>
                  <a:noFill/>
                </a:ln>
                <a:solidFill>
                  <a:srgbClr val="EC1A2F">
                    <a:lumMod val="60000"/>
                    <a:lumOff val="40000"/>
                  </a:srgbClr>
                </a:solidFill>
                <a:effectLst/>
                <a:uLnTx/>
                <a:uFillTx/>
                <a:latin typeface="NotesEsa" panose="02000506030000020004" pitchFamily="2" charset="0"/>
                <a:ea typeface="MS PGothic" charset="-128"/>
                <a:cs typeface="Arial" panose="020B0604020202020204" pitchFamily="34" charset="0"/>
              </a:rPr>
              <a:t> 360b€</a:t>
            </a:r>
          </a:p>
        </p:txBody>
      </p:sp>
      <p:sp>
        <p:nvSpPr>
          <p:cNvPr id="7" name="TextBox 6">
            <a:extLst>
              <a:ext uri="{FF2B5EF4-FFF2-40B4-BE49-F238E27FC236}">
                <a16:creationId xmlns:a16="http://schemas.microsoft.com/office/drawing/2014/main" id="{167113AE-2DE4-D6E4-44F9-F9D37355D78E}"/>
              </a:ext>
            </a:extLst>
          </p:cNvPr>
          <p:cNvSpPr txBox="1"/>
          <p:nvPr/>
        </p:nvSpPr>
        <p:spPr>
          <a:xfrm>
            <a:off x="2655588" y="2522946"/>
            <a:ext cx="1497450" cy="521793"/>
          </a:xfrm>
          <a:prstGeom prst="rect">
            <a:avLst/>
          </a:prstGeom>
          <a:noFill/>
          <a:ln>
            <a:noFill/>
          </a:ln>
        </p:spPr>
        <p:txBody>
          <a:bodyPr wrap="square" rtlCol="0">
            <a:spAutoFit/>
          </a:bodyPr>
          <a:lstStyle/>
          <a:p>
            <a:pPr marL="179514" marR="0" lvl="0" indent="0" algn="r" defTabSz="911931" rtl="0" eaLnBrk="1" fontAlgn="base" latinLnBrk="0" hangingPunct="1">
              <a:lnSpc>
                <a:spcPct val="100000"/>
              </a:lnSpc>
              <a:spcBef>
                <a:spcPct val="0"/>
              </a:spcBef>
              <a:spcAft>
                <a:spcPct val="0"/>
              </a:spcAft>
              <a:buClrTx/>
              <a:buSzTx/>
              <a:buFontTx/>
              <a:buNone/>
              <a:tabLst/>
              <a:defRPr/>
            </a:pPr>
            <a:r>
              <a:rPr kumimoji="0" lang="en-GB" sz="2792" b="0" i="0" u="none" strike="noStrike" kern="1200" cap="none" spc="0" normalizeH="0" baseline="0" noProof="0">
                <a:ln>
                  <a:noFill/>
                </a:ln>
                <a:solidFill>
                  <a:srgbClr val="00AE9C"/>
                </a:solidFill>
                <a:effectLst/>
                <a:uLnTx/>
                <a:uFillTx/>
                <a:latin typeface="NotesEsa" panose="02000506030000020004" pitchFamily="2" charset="0"/>
                <a:ea typeface="MS PGothic" charset="-128"/>
                <a:cs typeface="Arial" panose="020B0604020202020204" pitchFamily="34" charset="0"/>
              </a:rPr>
              <a:t>100b€</a:t>
            </a:r>
          </a:p>
        </p:txBody>
      </p:sp>
      <p:sp>
        <p:nvSpPr>
          <p:cNvPr id="3" name="TextBox 2">
            <a:extLst>
              <a:ext uri="{FF2B5EF4-FFF2-40B4-BE49-F238E27FC236}">
                <a16:creationId xmlns:a16="http://schemas.microsoft.com/office/drawing/2014/main" id="{6FB333F0-B6A9-DCEE-F6AA-216CF8D3F7F6}"/>
              </a:ext>
            </a:extLst>
          </p:cNvPr>
          <p:cNvSpPr txBox="1"/>
          <p:nvPr/>
        </p:nvSpPr>
        <p:spPr>
          <a:xfrm>
            <a:off x="4895962" y="4552957"/>
            <a:ext cx="1656125" cy="276244"/>
          </a:xfrm>
          <a:prstGeom prst="rect">
            <a:avLst/>
          </a:prstGeom>
          <a:noFill/>
          <a:ln>
            <a:noFill/>
          </a:ln>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197" b="0" i="1" u="none" strike="noStrike" kern="1200" cap="none" spc="0" normalizeH="0" baseline="0" noProof="0">
                <a:ln>
                  <a:noFill/>
                </a:ln>
                <a:solidFill>
                  <a:srgbClr val="FEFFFF"/>
                </a:solidFill>
                <a:effectLst/>
                <a:uLnTx/>
                <a:uFillTx/>
                <a:latin typeface="Arial" panose="020B0604020202020204"/>
                <a:ea typeface="MS PGothic" charset="-128"/>
                <a:cs typeface="Arial" panose="020B0604020202020204" pitchFamily="34" charset="0"/>
              </a:rPr>
              <a:t>*Internal costs &amp; R&amp;D</a:t>
            </a:r>
          </a:p>
        </p:txBody>
      </p:sp>
      <p:sp>
        <p:nvSpPr>
          <p:cNvPr id="25" name="TextBox 24">
            <a:extLst>
              <a:ext uri="{FF2B5EF4-FFF2-40B4-BE49-F238E27FC236}">
                <a16:creationId xmlns:a16="http://schemas.microsoft.com/office/drawing/2014/main" id="{768E220E-3EE2-FEE8-09A0-5D0F382616F7}"/>
              </a:ext>
            </a:extLst>
          </p:cNvPr>
          <p:cNvSpPr txBox="1"/>
          <p:nvPr/>
        </p:nvSpPr>
        <p:spPr>
          <a:xfrm>
            <a:off x="1126887" y="3850390"/>
            <a:ext cx="1718790" cy="368325"/>
          </a:xfrm>
          <a:prstGeom prst="rect">
            <a:avLst/>
          </a:prstGeom>
          <a:noFill/>
        </p:spPr>
        <p:txBody>
          <a:bodyPr wrap="square">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S PGothic" charset="-128"/>
                <a:cs typeface="Arial" panose="020B0604020202020204" pitchFamily="34" charset="0"/>
              </a:rPr>
              <a:t>Upstream</a:t>
            </a:r>
            <a:endParaRPr kumimoji="0" lang="en-GB" sz="1795" b="0" i="0" u="none" strike="noStrike" kern="1200" cap="none" spc="0" normalizeH="0" baseline="0" noProof="0">
              <a:ln>
                <a:noFill/>
              </a:ln>
              <a:solidFill>
                <a:srgbClr val="003249"/>
              </a:solidFill>
              <a:effectLst/>
              <a:uLnTx/>
              <a:uFillTx/>
              <a:latin typeface="Arial" panose="020B0604020202020204"/>
              <a:ea typeface="MS PGothic" charset="-128"/>
              <a:cs typeface="+mn-cs"/>
            </a:endParaRPr>
          </a:p>
        </p:txBody>
      </p:sp>
      <p:sp>
        <p:nvSpPr>
          <p:cNvPr id="26" name="TextBox 25">
            <a:extLst>
              <a:ext uri="{FF2B5EF4-FFF2-40B4-BE49-F238E27FC236}">
                <a16:creationId xmlns:a16="http://schemas.microsoft.com/office/drawing/2014/main" id="{4A46A35C-FF65-86AB-D3FB-9A17DF160DB9}"/>
              </a:ext>
            </a:extLst>
          </p:cNvPr>
          <p:cNvSpPr txBox="1"/>
          <p:nvPr/>
        </p:nvSpPr>
        <p:spPr>
          <a:xfrm>
            <a:off x="1163564" y="5201122"/>
            <a:ext cx="1718790" cy="368325"/>
          </a:xfrm>
          <a:prstGeom prst="rect">
            <a:avLst/>
          </a:prstGeom>
          <a:noFill/>
        </p:spPr>
        <p:txBody>
          <a:bodyPr wrap="square">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S PGothic" charset="-128"/>
                <a:cs typeface="Arial" panose="020B0604020202020204" pitchFamily="34" charset="0"/>
              </a:rPr>
              <a:t>Downstream</a:t>
            </a:r>
            <a:endParaRPr kumimoji="0" lang="en-GB" sz="1795" b="0" i="0" u="none" strike="noStrike" kern="1200" cap="none" spc="0" normalizeH="0" baseline="0" noProof="0">
              <a:ln>
                <a:noFill/>
              </a:ln>
              <a:solidFill>
                <a:srgbClr val="003249"/>
              </a:solidFill>
              <a:effectLst/>
              <a:uLnTx/>
              <a:uFillTx/>
              <a:latin typeface="Arial" panose="020B0604020202020204"/>
              <a:ea typeface="MS PGothic" charset="-128"/>
              <a:cs typeface="+mn-cs"/>
            </a:endParaRPr>
          </a:p>
        </p:txBody>
      </p:sp>
      <p:sp>
        <p:nvSpPr>
          <p:cNvPr id="29" name="Left Brace 28">
            <a:extLst>
              <a:ext uri="{FF2B5EF4-FFF2-40B4-BE49-F238E27FC236}">
                <a16:creationId xmlns:a16="http://schemas.microsoft.com/office/drawing/2014/main" id="{0AF6EA43-8B01-0B0F-9B67-2AD0D2F5DD17}"/>
              </a:ext>
            </a:extLst>
          </p:cNvPr>
          <p:cNvSpPr/>
          <p:nvPr/>
        </p:nvSpPr>
        <p:spPr>
          <a:xfrm>
            <a:off x="2556404" y="3608120"/>
            <a:ext cx="472011" cy="2257338"/>
          </a:xfrm>
          <a:prstGeom prst="leftBrace">
            <a:avLst>
              <a:gd name="adj1" fmla="val 12674"/>
              <a:gd name="adj2" fmla="val 50000"/>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33" name="Rectangle: Rounded Corners 32">
            <a:extLst>
              <a:ext uri="{FF2B5EF4-FFF2-40B4-BE49-F238E27FC236}">
                <a16:creationId xmlns:a16="http://schemas.microsoft.com/office/drawing/2014/main" id="{0EFA09E4-6226-4CCF-A43F-43EF925C5AA6}"/>
              </a:ext>
            </a:extLst>
          </p:cNvPr>
          <p:cNvSpPr/>
          <p:nvPr/>
        </p:nvSpPr>
        <p:spPr>
          <a:xfrm>
            <a:off x="2882354" y="2149544"/>
            <a:ext cx="2541367" cy="1162566"/>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00AE9C">
                  <a:lumMod val="20000"/>
                  <a:lumOff val="80000"/>
                </a:srgbClr>
              </a:solidFill>
              <a:effectLst/>
              <a:uLnTx/>
              <a:uFillTx/>
              <a:latin typeface="Arial" panose="020B0604020202020204"/>
              <a:ea typeface="+mn-ea"/>
              <a:cs typeface="+mn-cs"/>
            </a:endParaRPr>
          </a:p>
        </p:txBody>
      </p:sp>
      <p:sp>
        <p:nvSpPr>
          <p:cNvPr id="34" name="Rectangle: Rounded Corners 33">
            <a:extLst>
              <a:ext uri="{FF2B5EF4-FFF2-40B4-BE49-F238E27FC236}">
                <a16:creationId xmlns:a16="http://schemas.microsoft.com/office/drawing/2014/main" id="{4B1B6C12-26B9-72D0-B305-2E221233F78D}"/>
              </a:ext>
            </a:extLst>
          </p:cNvPr>
          <p:cNvSpPr/>
          <p:nvPr/>
        </p:nvSpPr>
        <p:spPr>
          <a:xfrm>
            <a:off x="1015675" y="3536867"/>
            <a:ext cx="1688578" cy="1069557"/>
          </a:xfrm>
          <a:prstGeom prst="roundRect">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00AE9C">
                  <a:lumMod val="20000"/>
                  <a:lumOff val="80000"/>
                </a:srgbClr>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51EF9419-3131-021E-C18D-89F846A15E76}"/>
              </a:ext>
            </a:extLst>
          </p:cNvPr>
          <p:cNvSpPr/>
          <p:nvPr/>
        </p:nvSpPr>
        <p:spPr>
          <a:xfrm>
            <a:off x="2882354" y="2023228"/>
            <a:ext cx="394920" cy="394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n-ea"/>
                <a:cs typeface="+mn-cs"/>
              </a:rPr>
              <a:t>1</a:t>
            </a:r>
          </a:p>
        </p:txBody>
      </p:sp>
      <p:sp>
        <p:nvSpPr>
          <p:cNvPr id="39" name="Oval 38">
            <a:extLst>
              <a:ext uri="{FF2B5EF4-FFF2-40B4-BE49-F238E27FC236}">
                <a16:creationId xmlns:a16="http://schemas.microsoft.com/office/drawing/2014/main" id="{D0464C25-8F49-C49C-F9F8-0C20349608E1}"/>
              </a:ext>
            </a:extLst>
          </p:cNvPr>
          <p:cNvSpPr/>
          <p:nvPr/>
        </p:nvSpPr>
        <p:spPr>
          <a:xfrm>
            <a:off x="830406" y="3410687"/>
            <a:ext cx="394920" cy="3948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n-ea"/>
                <a:cs typeface="+mn-cs"/>
              </a:rPr>
              <a:t>2</a:t>
            </a:r>
          </a:p>
        </p:txBody>
      </p:sp>
      <p:sp>
        <p:nvSpPr>
          <p:cNvPr id="43" name="TextBox 42">
            <a:extLst>
              <a:ext uri="{FF2B5EF4-FFF2-40B4-BE49-F238E27FC236}">
                <a16:creationId xmlns:a16="http://schemas.microsoft.com/office/drawing/2014/main" id="{F4B9B083-C803-D88B-B7A7-9D70E9D79F02}"/>
              </a:ext>
            </a:extLst>
          </p:cNvPr>
          <p:cNvSpPr txBox="1"/>
          <p:nvPr/>
        </p:nvSpPr>
        <p:spPr>
          <a:xfrm>
            <a:off x="145474" y="938137"/>
            <a:ext cx="3763396" cy="368325"/>
          </a:xfrm>
          <a:prstGeom prst="rect">
            <a:avLst/>
          </a:prstGeom>
          <a:noFill/>
        </p:spPr>
        <p:txBody>
          <a:bodyPr wrap="square">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sng" strike="noStrike" kern="1200" cap="none" spc="0" normalizeH="0" baseline="0" noProof="0">
                <a:ln>
                  <a:noFill/>
                </a:ln>
                <a:solidFill>
                  <a:srgbClr val="FEFFFF"/>
                </a:solidFill>
                <a:effectLst/>
                <a:uLnTx/>
                <a:uFillTx/>
                <a:latin typeface="NotesEsa" panose="02000506030000020004" pitchFamily="2" charset="0"/>
                <a:ea typeface="MS PGothic" charset="-128"/>
                <a:cs typeface="Arial" panose="020B0604020202020204" pitchFamily="34" charset="0"/>
              </a:rPr>
              <a:t>ESA Space Economy Report perspective</a:t>
            </a:r>
            <a:endParaRPr kumimoji="0" lang="en-GB" sz="1795" b="0" i="0" u="sng" strike="noStrike" kern="1200" cap="none" spc="0" normalizeH="0" baseline="0" noProof="0">
              <a:ln>
                <a:noFill/>
              </a:ln>
              <a:solidFill>
                <a:srgbClr val="FEFFFF"/>
              </a:solidFill>
              <a:effectLst/>
              <a:uLnTx/>
              <a:uFillTx/>
              <a:latin typeface="Verdana" pitchFamily="34" charset="0"/>
              <a:ea typeface="MS PGothic" charset="-128"/>
              <a:cs typeface="+mn-cs"/>
            </a:endParaRPr>
          </a:p>
        </p:txBody>
      </p:sp>
      <p:sp>
        <p:nvSpPr>
          <p:cNvPr id="14" name="TextBox 13">
            <a:extLst>
              <a:ext uri="{FF2B5EF4-FFF2-40B4-BE49-F238E27FC236}">
                <a16:creationId xmlns:a16="http://schemas.microsoft.com/office/drawing/2014/main" id="{A4C6AEEF-AF1B-A9B1-87C1-393DC30F448D}"/>
              </a:ext>
            </a:extLst>
          </p:cNvPr>
          <p:cNvSpPr txBox="1"/>
          <p:nvPr/>
        </p:nvSpPr>
        <p:spPr>
          <a:xfrm>
            <a:off x="10443071" y="3858470"/>
            <a:ext cx="1206779" cy="368325"/>
          </a:xfrm>
          <a:prstGeom prst="rect">
            <a:avLst/>
          </a:prstGeom>
          <a:noFill/>
          <a:ln>
            <a:noFill/>
          </a:ln>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EC1A2F">
                    <a:lumMod val="60000"/>
                    <a:lumOff val="40000"/>
                  </a:srgbClr>
                </a:solidFill>
                <a:effectLst/>
                <a:uLnTx/>
                <a:uFillTx/>
                <a:latin typeface="NotesEsa" panose="02000506030000020004" pitchFamily="2" charset="0"/>
                <a:ea typeface="MS PGothic" charset="-128"/>
                <a:cs typeface="Arial" panose="020B0604020202020204" pitchFamily="34" charset="0"/>
              </a:rPr>
              <a:t> 3%</a:t>
            </a:r>
          </a:p>
        </p:txBody>
      </p:sp>
      <p:sp>
        <p:nvSpPr>
          <p:cNvPr id="17" name="TextBox 16">
            <a:extLst>
              <a:ext uri="{FF2B5EF4-FFF2-40B4-BE49-F238E27FC236}">
                <a16:creationId xmlns:a16="http://schemas.microsoft.com/office/drawing/2014/main" id="{45D53810-FB04-BF80-20D4-59A00E7BCFE9}"/>
              </a:ext>
            </a:extLst>
          </p:cNvPr>
          <p:cNvSpPr txBox="1"/>
          <p:nvPr/>
        </p:nvSpPr>
        <p:spPr>
          <a:xfrm>
            <a:off x="10497707" y="5200053"/>
            <a:ext cx="1206779" cy="368325"/>
          </a:xfrm>
          <a:prstGeom prst="rect">
            <a:avLst/>
          </a:prstGeom>
          <a:noFill/>
          <a:ln>
            <a:noFill/>
          </a:ln>
        </p:spPr>
        <p:txBody>
          <a:bodyPr wrap="square" rtlCol="0">
            <a:spAutoFit/>
          </a:bodyPr>
          <a:lstStyle/>
          <a:p>
            <a:pPr marL="0" marR="0" lvl="0" indent="0" algn="l"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EC1A2F">
                    <a:lumMod val="60000"/>
                    <a:lumOff val="40000"/>
                  </a:srgbClr>
                </a:solidFill>
                <a:effectLst/>
                <a:uLnTx/>
                <a:uFillTx/>
                <a:latin typeface="NotesEsa" panose="02000506030000020004" pitchFamily="2" charset="0"/>
                <a:ea typeface="MS PGothic" charset="-128"/>
                <a:cs typeface="Arial" panose="020B0604020202020204" pitchFamily="34" charset="0"/>
              </a:rPr>
              <a:t> 97%</a:t>
            </a:r>
          </a:p>
        </p:txBody>
      </p:sp>
      <p:sp>
        <p:nvSpPr>
          <p:cNvPr id="18" name="Rectangle: Rounded Corners 17">
            <a:extLst>
              <a:ext uri="{FF2B5EF4-FFF2-40B4-BE49-F238E27FC236}">
                <a16:creationId xmlns:a16="http://schemas.microsoft.com/office/drawing/2014/main" id="{DA35ADB1-E471-3004-D960-AF0DCF803EF4}"/>
              </a:ext>
            </a:extLst>
          </p:cNvPr>
          <p:cNvSpPr/>
          <p:nvPr/>
        </p:nvSpPr>
        <p:spPr>
          <a:xfrm>
            <a:off x="9067959" y="3536867"/>
            <a:ext cx="2324072" cy="1069557"/>
          </a:xfrm>
          <a:prstGeom prst="roundRect">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00AE9C">
                  <a:lumMod val="20000"/>
                  <a:lumOff val="80000"/>
                </a:srgbClr>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6DDE075B-3100-45D8-3DBA-E283E0ECD394}"/>
              </a:ext>
            </a:extLst>
          </p:cNvPr>
          <p:cNvSpPr/>
          <p:nvPr/>
        </p:nvSpPr>
        <p:spPr>
          <a:xfrm>
            <a:off x="9067959" y="4854263"/>
            <a:ext cx="2324072" cy="1069557"/>
          </a:xfrm>
          <a:prstGeom prst="round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00AE9C">
                  <a:lumMod val="20000"/>
                  <a:lumOff val="80000"/>
                </a:srgbClr>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18AD62CF-7F9C-BA7A-649F-E79D38236C54}"/>
              </a:ext>
            </a:extLst>
          </p:cNvPr>
          <p:cNvSpPr/>
          <p:nvPr/>
        </p:nvSpPr>
        <p:spPr>
          <a:xfrm>
            <a:off x="11101940" y="3412460"/>
            <a:ext cx="394920" cy="3948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n-ea"/>
                <a:cs typeface="+mn-cs"/>
              </a:rPr>
              <a:t>2</a:t>
            </a:r>
          </a:p>
        </p:txBody>
      </p:sp>
      <p:sp>
        <p:nvSpPr>
          <p:cNvPr id="21" name="Oval 20">
            <a:extLst>
              <a:ext uri="{FF2B5EF4-FFF2-40B4-BE49-F238E27FC236}">
                <a16:creationId xmlns:a16="http://schemas.microsoft.com/office/drawing/2014/main" id="{9277BC65-D4B2-F7D0-6866-A5444CCED2C6}"/>
              </a:ext>
            </a:extLst>
          </p:cNvPr>
          <p:cNvSpPr/>
          <p:nvPr/>
        </p:nvSpPr>
        <p:spPr>
          <a:xfrm>
            <a:off x="11101940" y="4747349"/>
            <a:ext cx="394920" cy="39486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n-ea"/>
                <a:cs typeface="+mn-cs"/>
              </a:rPr>
              <a:t>3</a:t>
            </a:r>
          </a:p>
        </p:txBody>
      </p:sp>
      <p:sp>
        <p:nvSpPr>
          <p:cNvPr id="6" name="TextBox 5">
            <a:extLst>
              <a:ext uri="{FF2B5EF4-FFF2-40B4-BE49-F238E27FC236}">
                <a16:creationId xmlns:a16="http://schemas.microsoft.com/office/drawing/2014/main" id="{28EBBCF4-5360-E84C-1CCA-D78724A87973}"/>
              </a:ext>
            </a:extLst>
          </p:cNvPr>
          <p:cNvSpPr txBox="1"/>
          <p:nvPr/>
        </p:nvSpPr>
        <p:spPr>
          <a:xfrm>
            <a:off x="215411" y="5909358"/>
            <a:ext cx="11732718" cy="506446"/>
          </a:xfrm>
          <a:prstGeom prst="rect">
            <a:avLst/>
          </a:prstGeom>
          <a:noFill/>
        </p:spPr>
        <p:txBody>
          <a:bodyPr wrap="square" rtlCol="0">
            <a:spAutoFit/>
          </a:bodyPr>
          <a:lstStyle/>
          <a:p>
            <a:pPr marL="0" marR="0" lvl="0" indent="0" algn="l" defTabSz="911931" rtl="0" eaLnBrk="1" fontAlgn="base" latinLnBrk="0" hangingPunct="1">
              <a:lnSpc>
                <a:spcPct val="100000"/>
              </a:lnSpc>
              <a:spcBef>
                <a:spcPct val="0"/>
              </a:spcBef>
              <a:spcAft>
                <a:spcPts val="598"/>
              </a:spcAft>
              <a:buClrTx/>
              <a:buSzTx/>
              <a:buFontTx/>
              <a:buNone/>
              <a:tabLst/>
              <a:defRPr/>
            </a:pPr>
            <a:r>
              <a:rPr kumimoji="0" lang="en-US" sz="1097" b="0" i="1" u="none" strike="noStrike" kern="1200" cap="none" spc="0" normalizeH="0" baseline="0" noProof="0">
                <a:ln>
                  <a:noFill/>
                </a:ln>
                <a:solidFill>
                  <a:srgbClr val="FEFFFF"/>
                </a:solidFill>
                <a:effectLst/>
                <a:uLnTx/>
                <a:uFillTx/>
                <a:latin typeface="Arial" panose="020B0604020202020204"/>
                <a:ea typeface="MS PGothic" charset="-128"/>
                <a:cs typeface="+mn-cs"/>
              </a:rPr>
              <a:t>Note </a:t>
            </a:r>
            <a:r>
              <a:rPr kumimoji="0" lang="en-US" sz="1097" b="0" i="0" u="none" strike="noStrike" kern="1200" cap="none" spc="0" normalizeH="0" baseline="0" noProof="0">
                <a:ln>
                  <a:noFill/>
                </a:ln>
                <a:solidFill>
                  <a:srgbClr val="FEFFFF"/>
                </a:solidFill>
                <a:effectLst/>
                <a:uLnTx/>
                <a:uFillTx/>
                <a:latin typeface="Arial" panose="020B0604020202020204"/>
                <a:ea typeface="MS PGothic" charset="-128"/>
                <a:cs typeface="+mn-cs"/>
              </a:rPr>
              <a:t>The overview presents rounded values.</a:t>
            </a:r>
            <a:endParaRPr kumimoji="0" lang="en-US" sz="1097" b="0" i="1" u="none" strike="noStrike" kern="1200" cap="none" spc="0" normalizeH="0" baseline="0" noProof="0">
              <a:ln>
                <a:noFill/>
              </a:ln>
              <a:solidFill>
                <a:srgbClr val="FEFFFF"/>
              </a:solidFill>
              <a:effectLst/>
              <a:uLnTx/>
              <a:uFillTx/>
              <a:latin typeface="Arial" panose="020B0604020202020204"/>
              <a:ea typeface="MS PGothic" charset="-128"/>
              <a:cs typeface="+mn-cs"/>
            </a:endParaRPr>
          </a:p>
          <a:p>
            <a:pPr marL="0" marR="0" lvl="0" indent="0" algn="l" defTabSz="911931" rtl="0" eaLnBrk="1" fontAlgn="base" latinLnBrk="0" hangingPunct="1">
              <a:lnSpc>
                <a:spcPct val="100000"/>
              </a:lnSpc>
              <a:spcBef>
                <a:spcPct val="0"/>
              </a:spcBef>
              <a:spcAft>
                <a:spcPts val="598"/>
              </a:spcAft>
              <a:buClrTx/>
              <a:buSzTx/>
              <a:buFontTx/>
              <a:buNone/>
              <a:tabLst/>
              <a:defRPr/>
            </a:pPr>
            <a:r>
              <a:rPr kumimoji="0" lang="en-US" sz="1097" b="0" i="1" u="none" strike="noStrike" kern="1200" cap="none" spc="0" normalizeH="0" baseline="0" noProof="0">
                <a:ln>
                  <a:noFill/>
                </a:ln>
                <a:solidFill>
                  <a:srgbClr val="FEFFFF"/>
                </a:solidFill>
                <a:effectLst/>
                <a:uLnTx/>
                <a:uFillTx/>
                <a:latin typeface="Arial" panose="020B0604020202020204"/>
                <a:ea typeface="MS PGothic" charset="-128"/>
                <a:cs typeface="+mn-cs"/>
              </a:rPr>
              <a:t>Source </a:t>
            </a:r>
            <a:r>
              <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rPr>
              <a:t>Euroconsult, Space Economy Report 2022, </a:t>
            </a:r>
            <a:r>
              <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hlinkClick r:id="rId9"/>
              </a:rPr>
              <a:t>Press Release</a:t>
            </a:r>
            <a:endPar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endParaRPr>
          </a:p>
        </p:txBody>
      </p:sp>
    </p:spTree>
    <p:extLst>
      <p:ext uri="{BB962C8B-B14F-4D97-AF65-F5344CB8AC3E}">
        <p14:creationId xmlns:p14="http://schemas.microsoft.com/office/powerpoint/2010/main" val="322779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9A7079B-84DF-AA0D-0328-FB43BA525450}"/>
              </a:ext>
            </a:extLst>
          </p:cNvPr>
          <p:cNvGraphicFramePr>
            <a:graphicFrameLocks/>
          </p:cNvGraphicFramePr>
          <p:nvPr/>
        </p:nvGraphicFramePr>
        <p:xfrm>
          <a:off x="6528969" y="1498481"/>
          <a:ext cx="5259949" cy="43082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E631092-E6CB-6A1C-17E2-12A82804433E}"/>
              </a:ext>
            </a:extLst>
          </p:cNvPr>
          <p:cNvSpPr>
            <a:spLocks noGrp="1"/>
          </p:cNvSpPr>
          <p:nvPr>
            <p:ph type="title"/>
          </p:nvPr>
        </p:nvSpPr>
        <p:spPr/>
        <p:txBody>
          <a:bodyPr/>
          <a:lstStyle/>
          <a:p>
            <a:r>
              <a:rPr lang="en-GB" b="0">
                <a:solidFill>
                  <a:schemeClr val="accent1"/>
                </a:solidFill>
              </a:rPr>
              <a:t>    Public investment in space </a:t>
            </a:r>
            <a:r>
              <a:rPr lang="en-GB" b="0"/>
              <a:t>2022</a:t>
            </a:r>
          </a:p>
        </p:txBody>
      </p:sp>
      <p:sp>
        <p:nvSpPr>
          <p:cNvPr id="5" name="Rectangle 4">
            <a:extLst>
              <a:ext uri="{FF2B5EF4-FFF2-40B4-BE49-F238E27FC236}">
                <a16:creationId xmlns:a16="http://schemas.microsoft.com/office/drawing/2014/main" id="{CA61915F-D50B-2838-3837-8F40F3848091}"/>
              </a:ext>
            </a:extLst>
          </p:cNvPr>
          <p:cNvSpPr/>
          <p:nvPr/>
        </p:nvSpPr>
        <p:spPr>
          <a:xfrm>
            <a:off x="215411" y="1279074"/>
            <a:ext cx="5621450" cy="3124621"/>
          </a:xfrm>
          <a:prstGeom prst="rect">
            <a:avLst/>
          </a:prstGeom>
          <a:ln>
            <a:noFill/>
          </a:ln>
        </p:spPr>
        <p:txBody>
          <a:bodyPr wrap="square">
            <a:spAutoFit/>
          </a:bodyPr>
          <a:lstStyle/>
          <a:p>
            <a:pPr marL="341974" marR="0" lvl="0" indent="-341974" algn="l" defTabSz="911931" rtl="0" eaLnBrk="1" fontAlgn="base" latinLnBrk="0" hangingPunct="1">
              <a:lnSpc>
                <a:spcPct val="100000"/>
              </a:lnSpc>
              <a:spcBef>
                <a:spcPct val="20000"/>
              </a:spcBef>
              <a:spcAft>
                <a:spcPts val="1197"/>
              </a:spcAft>
              <a:buClr>
                <a:srgbClr val="FEFFFF"/>
              </a:buClr>
              <a:buSzTx/>
              <a:buFont typeface="Wingdings" panose="05000000000000000000" pitchFamily="2" charset="2"/>
              <a:buChar char="§"/>
              <a:tabLst/>
              <a:defRPr/>
            </a:pPr>
            <a:r>
              <a:rPr kumimoji="0" lang="en-GB" sz="2394" b="0" i="0" u="none" strike="noStrike" kern="1200" cap="none" spc="0" normalizeH="0" baseline="0" noProof="0">
                <a:ln>
                  <a:noFill/>
                </a:ln>
                <a:solidFill>
                  <a:srgbClr val="00AE9C"/>
                </a:solidFill>
                <a:effectLst/>
                <a:uLnTx/>
                <a:uFillTx/>
                <a:latin typeface="Arial" charset="0"/>
                <a:ea typeface="MS PGothic" pitchFamily="34" charset="-128"/>
                <a:cs typeface="Arial" charset="0"/>
              </a:rPr>
              <a:t>€99 billion (+9%)</a:t>
            </a:r>
            <a:r>
              <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rPr>
              <a:t> of global public space investment in 2022 </a:t>
            </a:r>
            <a:r>
              <a:rPr kumimoji="0" lang="en-GB" sz="1396" b="0" i="0" u="none" strike="noStrike" kern="1200" cap="none" spc="0" normalizeH="0" baseline="0" noProof="0">
                <a:ln>
                  <a:noFill/>
                </a:ln>
                <a:solidFill>
                  <a:srgbClr val="FEFFFF"/>
                </a:solidFill>
                <a:effectLst/>
                <a:uLnTx/>
                <a:uFillTx/>
                <a:latin typeface="Arial" charset="0"/>
                <a:ea typeface="MS PGothic" pitchFamily="34" charset="-128"/>
                <a:cs typeface="Arial" charset="0"/>
              </a:rPr>
              <a:t>(civil and military)</a:t>
            </a:r>
            <a:endPar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endParaRPr>
          </a:p>
          <a:p>
            <a:pPr marL="341974" marR="0" lvl="0" indent="-341974" algn="l" defTabSz="911931" rtl="0" eaLnBrk="1" fontAlgn="base" latinLnBrk="0" hangingPunct="1">
              <a:lnSpc>
                <a:spcPct val="100000"/>
              </a:lnSpc>
              <a:spcBef>
                <a:spcPct val="20000"/>
              </a:spcBef>
              <a:spcAft>
                <a:spcPts val="1197"/>
              </a:spcAft>
              <a:buClr>
                <a:srgbClr val="FEFFFF"/>
              </a:buClr>
              <a:buSzTx/>
              <a:buFont typeface="Wingdings" panose="05000000000000000000" pitchFamily="2" charset="2"/>
              <a:buChar char="§"/>
              <a:tabLst/>
              <a:defRPr/>
            </a:pPr>
            <a:r>
              <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rPr>
              <a:t>Growth largely </a:t>
            </a:r>
            <a:r>
              <a:rPr kumimoji="0" lang="en-GB" sz="2394" b="0" i="0" u="none" strike="noStrike" kern="1200" cap="none" spc="0" normalizeH="0" baseline="0" noProof="0">
                <a:ln>
                  <a:noFill/>
                </a:ln>
                <a:solidFill>
                  <a:srgbClr val="00AE9C"/>
                </a:solidFill>
                <a:effectLst/>
                <a:uLnTx/>
                <a:uFillTx/>
                <a:latin typeface="Arial" charset="0"/>
                <a:ea typeface="MS PGothic" pitchFamily="34" charset="-128"/>
                <a:cs typeface="Arial" charset="0"/>
              </a:rPr>
              <a:t>driven by defence</a:t>
            </a:r>
            <a:r>
              <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rPr>
              <a:t> space budgets</a:t>
            </a:r>
          </a:p>
          <a:p>
            <a:pPr marL="341974" marR="0" lvl="0" indent="-341974" algn="l" defTabSz="911931" rtl="0" eaLnBrk="1" fontAlgn="base" latinLnBrk="0" hangingPunct="1">
              <a:lnSpc>
                <a:spcPct val="100000"/>
              </a:lnSpc>
              <a:spcBef>
                <a:spcPct val="20000"/>
              </a:spcBef>
              <a:spcAft>
                <a:spcPts val="1197"/>
              </a:spcAft>
              <a:buClr>
                <a:srgbClr val="FEFFFF"/>
              </a:buClr>
              <a:buSzTx/>
              <a:buFont typeface="Wingdings" panose="05000000000000000000" pitchFamily="2" charset="2"/>
              <a:buChar char="§"/>
              <a:tabLst/>
              <a:defRPr/>
            </a:pPr>
            <a:r>
              <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rPr>
              <a:t>Continuously </a:t>
            </a:r>
            <a:r>
              <a:rPr kumimoji="0" lang="en-GB" sz="2394" b="0" i="0" u="none" strike="noStrike" kern="1200" cap="none" spc="0" normalizeH="0" baseline="0" noProof="0">
                <a:ln>
                  <a:noFill/>
                </a:ln>
                <a:solidFill>
                  <a:srgbClr val="00AE9C"/>
                </a:solidFill>
                <a:effectLst/>
                <a:uLnTx/>
                <a:uFillTx/>
                <a:latin typeface="Arial" charset="0"/>
                <a:ea typeface="MS PGothic" pitchFamily="34" charset="-128"/>
                <a:cs typeface="Arial" charset="0"/>
              </a:rPr>
              <a:t>underestimated Chinese and Russian space budgets</a:t>
            </a:r>
            <a:r>
              <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rPr>
              <a:t> due to lack of publicly available data</a:t>
            </a:r>
          </a:p>
        </p:txBody>
      </p:sp>
      <p:cxnSp>
        <p:nvCxnSpPr>
          <p:cNvPr id="10" name="Straight Connector 9">
            <a:extLst>
              <a:ext uri="{FF2B5EF4-FFF2-40B4-BE49-F238E27FC236}">
                <a16:creationId xmlns:a16="http://schemas.microsoft.com/office/drawing/2014/main" id="{BA502000-8AA6-1293-CB82-8D6EC0B83839}"/>
              </a:ext>
            </a:extLst>
          </p:cNvPr>
          <p:cNvCxnSpPr>
            <a:cxnSpLocks/>
          </p:cNvCxnSpPr>
          <p:nvPr/>
        </p:nvCxnSpPr>
        <p:spPr>
          <a:xfrm>
            <a:off x="6022242" y="1353329"/>
            <a:ext cx="0" cy="43082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
            <a:extLst>
              <a:ext uri="{FF2B5EF4-FFF2-40B4-BE49-F238E27FC236}">
                <a16:creationId xmlns:a16="http://schemas.microsoft.com/office/drawing/2014/main" id="{2D8E0DBF-6581-647F-C1D8-E81DF3CBF36B}"/>
              </a:ext>
            </a:extLst>
          </p:cNvPr>
          <p:cNvSpPr txBox="1"/>
          <p:nvPr/>
        </p:nvSpPr>
        <p:spPr>
          <a:xfrm>
            <a:off x="8507547" y="3354931"/>
            <a:ext cx="1873930" cy="1241769"/>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3191" b="0" i="0" u="none" strike="noStrike" kern="1200" cap="none" spc="0" normalizeH="0" baseline="0" noProof="0">
                <a:ln>
                  <a:noFill/>
                </a:ln>
                <a:solidFill>
                  <a:srgbClr val="FEFFFF"/>
                </a:solidFill>
                <a:effectLst/>
                <a:uLnTx/>
                <a:uFillTx/>
                <a:latin typeface="Arial" panose="020B0604020202020204"/>
                <a:ea typeface="+mn-ea"/>
                <a:cs typeface="+mn-cs"/>
              </a:rPr>
              <a:t>99B€</a:t>
            </a:r>
            <a:endParaRPr kumimoji="0" lang="en-GB" sz="1596"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997F56D8-4A05-A909-8840-8203795504A5}"/>
              </a:ext>
            </a:extLst>
          </p:cNvPr>
          <p:cNvSpPr txBox="1"/>
          <p:nvPr/>
        </p:nvSpPr>
        <p:spPr>
          <a:xfrm>
            <a:off x="215411" y="5914822"/>
            <a:ext cx="11732718" cy="506446"/>
          </a:xfrm>
          <a:prstGeom prst="rect">
            <a:avLst/>
          </a:prstGeom>
          <a:noFill/>
        </p:spPr>
        <p:txBody>
          <a:bodyPr wrap="square" rtlCol="0">
            <a:spAutoFit/>
          </a:bodyPr>
          <a:lstStyle/>
          <a:p>
            <a:pPr marL="0" marR="0" lvl="0" indent="0" algn="l" defTabSz="911931" rtl="0" eaLnBrk="1" fontAlgn="base" latinLnBrk="0" hangingPunct="1">
              <a:lnSpc>
                <a:spcPct val="100000"/>
              </a:lnSpc>
              <a:spcBef>
                <a:spcPct val="0"/>
              </a:spcBef>
              <a:spcAft>
                <a:spcPts val="598"/>
              </a:spcAft>
              <a:buClrTx/>
              <a:buSzTx/>
              <a:buFontTx/>
              <a:buNone/>
              <a:tabLst/>
              <a:defRPr/>
            </a:pPr>
            <a:r>
              <a:rPr kumimoji="0" lang="en-US" sz="1097" b="0" i="1" u="none" strike="noStrike" kern="1200" cap="none" spc="0" normalizeH="0" baseline="0" noProof="0">
                <a:ln>
                  <a:noFill/>
                </a:ln>
                <a:solidFill>
                  <a:srgbClr val="FEFFFF"/>
                </a:solidFill>
                <a:effectLst/>
                <a:uLnTx/>
                <a:uFillTx/>
                <a:latin typeface="Arial" panose="020B0604020202020204"/>
                <a:ea typeface="MS PGothic" charset="-128"/>
                <a:cs typeface="+mn-cs"/>
              </a:rPr>
              <a:t>Note </a:t>
            </a:r>
            <a:r>
              <a:rPr kumimoji="0" lang="en-US" sz="1097" b="0" i="0" u="none" strike="noStrike" kern="1200" cap="none" spc="0" normalizeH="0" baseline="0" noProof="0">
                <a:ln>
                  <a:noFill/>
                </a:ln>
                <a:solidFill>
                  <a:srgbClr val="FEFFFF"/>
                </a:solidFill>
                <a:effectLst/>
                <a:uLnTx/>
                <a:uFillTx/>
                <a:latin typeface="Arial" panose="020B0604020202020204"/>
                <a:ea typeface="MS PGothic" charset="-128"/>
                <a:cs typeface="+mn-cs"/>
              </a:rPr>
              <a:t>Y</a:t>
            </a:r>
            <a:r>
              <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Arial" panose="020B0604020202020204" pitchFamily="34" charset="0"/>
              </a:rPr>
              <a:t>ear-over-year variations based on the US dollar values, to avoid misleading evolutions due to the strong variations of the Dollar-Euro exchange rate from 2021 to 2022.</a:t>
            </a:r>
            <a:endParaRPr kumimoji="0" lang="en-US" sz="1097" b="0" i="0" u="none" strike="noStrike" kern="1200" cap="none" spc="0" normalizeH="0" baseline="0" noProof="0">
              <a:ln>
                <a:noFill/>
              </a:ln>
              <a:solidFill>
                <a:srgbClr val="FEFFFF"/>
              </a:solidFill>
              <a:effectLst/>
              <a:uLnTx/>
              <a:uFillTx/>
              <a:latin typeface="Arial" panose="020B0604020202020204"/>
              <a:ea typeface="MS PGothic" charset="-128"/>
              <a:cs typeface="+mn-cs"/>
            </a:endParaRPr>
          </a:p>
          <a:p>
            <a:pPr marL="0" marR="0" lvl="0" indent="0" algn="l" defTabSz="911931" rtl="0" eaLnBrk="1" fontAlgn="base" latinLnBrk="0" hangingPunct="1">
              <a:lnSpc>
                <a:spcPct val="100000"/>
              </a:lnSpc>
              <a:spcBef>
                <a:spcPct val="0"/>
              </a:spcBef>
              <a:spcAft>
                <a:spcPts val="598"/>
              </a:spcAft>
              <a:buClrTx/>
              <a:buSzTx/>
              <a:buFontTx/>
              <a:buNone/>
              <a:tabLst/>
              <a:defRPr/>
            </a:pPr>
            <a:r>
              <a:rPr kumimoji="0" lang="en-US" sz="1097" b="0" i="1" u="none" strike="noStrike" kern="1200" cap="none" spc="0" normalizeH="0" baseline="0" noProof="0">
                <a:ln>
                  <a:noFill/>
                </a:ln>
                <a:solidFill>
                  <a:srgbClr val="FEFFFF"/>
                </a:solidFill>
                <a:effectLst/>
                <a:uLnTx/>
                <a:uFillTx/>
                <a:latin typeface="Arial" panose="020B0604020202020204"/>
                <a:ea typeface="MS PGothic" charset="-128"/>
                <a:cs typeface="+mn-cs"/>
              </a:rPr>
              <a:t>Source </a:t>
            </a:r>
            <a:r>
              <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rPr>
              <a:t>Euroconsult</a:t>
            </a:r>
            <a:r>
              <a:rPr kumimoji="0" lang="en-US" sz="1097" b="0" i="0" u="none" strike="noStrike" kern="1200" cap="none" spc="0" normalizeH="0" baseline="0" noProof="0">
                <a:ln>
                  <a:noFill/>
                </a:ln>
                <a:solidFill>
                  <a:srgbClr val="FEFFFF"/>
                </a:solidFill>
                <a:effectLst/>
                <a:uLnTx/>
                <a:uFillTx/>
                <a:latin typeface="Arial" panose="020B0604020202020204"/>
                <a:ea typeface="MS PGothic" charset="-128"/>
                <a:cs typeface="+mn-cs"/>
              </a:rPr>
              <a:t>, </a:t>
            </a:r>
            <a:r>
              <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rPr>
              <a:t>Government Space Programs 2022, </a:t>
            </a:r>
            <a:r>
              <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hlinkClick r:id="rId4"/>
              </a:rPr>
              <a:t>Press Release</a:t>
            </a:r>
            <a:endParaRPr kumimoji="0" lang="en-GB" sz="1097" b="0" i="0" u="none" strike="noStrike" kern="1200" cap="none" spc="0" normalizeH="0" baseline="0" noProof="0">
              <a:ln>
                <a:noFill/>
              </a:ln>
              <a:solidFill>
                <a:srgbClr val="FEFFFF"/>
              </a:solidFill>
              <a:effectLst/>
              <a:uLnTx/>
              <a:uFillTx/>
              <a:latin typeface="Arial" panose="020B0604020202020204"/>
              <a:ea typeface="MS PGothic" charset="-128"/>
              <a:cs typeface="+mn-cs"/>
            </a:endParaRPr>
          </a:p>
        </p:txBody>
      </p:sp>
      <p:pic>
        <p:nvPicPr>
          <p:cNvPr id="16" name="Picture 15" descr="Shape&#10;&#10;Description automatically generated with low confidence">
            <a:extLst>
              <a:ext uri="{FF2B5EF4-FFF2-40B4-BE49-F238E27FC236}">
                <a16:creationId xmlns:a16="http://schemas.microsoft.com/office/drawing/2014/main" id="{0B7B1F8B-FFC3-E5D6-CD05-BAC8357F99FC}"/>
              </a:ext>
            </a:extLst>
          </p:cNvPr>
          <p:cNvPicPr>
            <a:picLocks noChangeAspect="1"/>
          </p:cNvPicPr>
          <p:nvPr/>
        </p:nvPicPr>
        <p:blipFill rotWithShape="1">
          <a:blip r:embed="rId5">
            <a:alphaModFix/>
            <a:duotone>
              <a:schemeClr val="accent4">
                <a:shade val="45000"/>
                <a:satMod val="135000"/>
              </a:schemeClr>
              <a:prstClr val="white"/>
            </a:duotone>
            <a:extLst>
              <a:ext uri="{BEBA8EAE-BF5A-486C-A8C5-ECC9F3942E4B}">
                <a14:imgProps xmlns:a14="http://schemas.microsoft.com/office/drawing/2010/main">
                  <a14:imgLayer r:embed="rId6">
                    <a14:imgEffect>
                      <a14:artisticPlasticWrap/>
                    </a14:imgEffect>
                    <a14:imgEffect>
                      <a14:brightnessContrast bright="40000"/>
                    </a14:imgEffect>
                  </a14:imgLayer>
                </a14:imgProps>
              </a:ext>
              <a:ext uri="{28A0092B-C50C-407E-A947-70E740481C1C}">
                <a14:useLocalDpi xmlns:a14="http://schemas.microsoft.com/office/drawing/2010/main" val="0"/>
              </a:ext>
            </a:extLst>
          </a:blip>
          <a:srcRect l="18785" r="20694" b="15086"/>
          <a:stretch/>
        </p:blipFill>
        <p:spPr>
          <a:xfrm>
            <a:off x="403081" y="4656968"/>
            <a:ext cx="618166" cy="867322"/>
          </a:xfrm>
          <a:prstGeom prst="rect">
            <a:avLst/>
          </a:prstGeom>
        </p:spPr>
      </p:pic>
      <p:sp>
        <p:nvSpPr>
          <p:cNvPr id="19" name="TextBox 18">
            <a:extLst>
              <a:ext uri="{FF2B5EF4-FFF2-40B4-BE49-F238E27FC236}">
                <a16:creationId xmlns:a16="http://schemas.microsoft.com/office/drawing/2014/main" id="{25C59BB8-D772-904E-106E-9AC2582A70FE}"/>
              </a:ext>
            </a:extLst>
          </p:cNvPr>
          <p:cNvSpPr txBox="1"/>
          <p:nvPr/>
        </p:nvSpPr>
        <p:spPr>
          <a:xfrm>
            <a:off x="1021248" y="4682312"/>
            <a:ext cx="4535683" cy="828731"/>
          </a:xfrm>
          <a:prstGeom prst="rect">
            <a:avLst/>
          </a:prstGeom>
          <a:noFill/>
        </p:spPr>
        <p:txBody>
          <a:bodyPr wrap="square">
            <a:spAutoFit/>
          </a:bodyPr>
          <a:lstStyle/>
          <a:p>
            <a:pPr marL="0" marR="0" lvl="0" indent="0" algn="l" defTabSz="911931" rtl="0" eaLnBrk="1" fontAlgn="base" latinLnBrk="0" hangingPunct="1">
              <a:lnSpc>
                <a:spcPct val="100000"/>
              </a:lnSpc>
              <a:spcBef>
                <a:spcPct val="20000"/>
              </a:spcBef>
              <a:spcAft>
                <a:spcPts val="1197"/>
              </a:spcAft>
              <a:buClr>
                <a:srgbClr val="FEFFFF">
                  <a:lumMod val="75000"/>
                </a:srgbClr>
              </a:buClr>
              <a:buSzTx/>
              <a:buFontTx/>
              <a:buNone/>
              <a:tabLst/>
              <a:defRPr/>
            </a:pPr>
            <a:r>
              <a:rPr kumimoji="0" lang="en-GB" sz="2394" b="0" i="0" u="none" strike="noStrike" kern="1200" cap="none" spc="0" normalizeH="0" baseline="0" noProof="0">
                <a:ln>
                  <a:noFill/>
                </a:ln>
                <a:solidFill>
                  <a:srgbClr val="009BDA"/>
                </a:solidFill>
                <a:effectLst/>
                <a:uLnTx/>
                <a:uFillTx/>
                <a:latin typeface="Arial" charset="0"/>
                <a:ea typeface="MS PGothic" pitchFamily="34" charset="-128"/>
                <a:cs typeface="Arial" charset="0"/>
              </a:rPr>
              <a:t>€14 billion (+3%)</a:t>
            </a:r>
            <a:r>
              <a:rPr kumimoji="0" lang="en-GB" sz="2394" b="0" i="0" u="none" strike="noStrike" kern="1200" cap="none" spc="0" normalizeH="0" baseline="0" noProof="0">
                <a:ln>
                  <a:noFill/>
                </a:ln>
                <a:solidFill>
                  <a:srgbClr val="EC1A2F">
                    <a:lumMod val="60000"/>
                    <a:lumOff val="40000"/>
                  </a:srgbClr>
                </a:solidFill>
                <a:effectLst/>
                <a:uLnTx/>
                <a:uFillTx/>
                <a:latin typeface="Arial" charset="0"/>
                <a:ea typeface="MS PGothic" pitchFamily="34" charset="-128"/>
                <a:cs typeface="Arial" charset="0"/>
              </a:rPr>
              <a:t> </a:t>
            </a:r>
            <a:r>
              <a:rPr kumimoji="0" lang="en-GB" sz="2394" b="0" i="0" u="none" strike="noStrike" kern="1200" cap="none" spc="0" normalizeH="0" baseline="0" noProof="0">
                <a:ln>
                  <a:noFill/>
                </a:ln>
                <a:solidFill>
                  <a:srgbClr val="FEFFFF"/>
                </a:solidFill>
                <a:effectLst/>
                <a:uLnTx/>
                <a:uFillTx/>
                <a:latin typeface="Arial" charset="0"/>
                <a:ea typeface="MS PGothic" pitchFamily="34" charset="-128"/>
                <a:cs typeface="Arial" charset="0"/>
              </a:rPr>
              <a:t>of European public space investment in 2022</a:t>
            </a:r>
          </a:p>
        </p:txBody>
      </p:sp>
      <p:sp>
        <p:nvSpPr>
          <p:cNvPr id="20" name="Oval 19">
            <a:extLst>
              <a:ext uri="{FF2B5EF4-FFF2-40B4-BE49-F238E27FC236}">
                <a16:creationId xmlns:a16="http://schemas.microsoft.com/office/drawing/2014/main" id="{0C14CE41-A31F-A3DF-D706-C5C4D3E233D1}"/>
              </a:ext>
            </a:extLst>
          </p:cNvPr>
          <p:cNvSpPr/>
          <p:nvPr/>
        </p:nvSpPr>
        <p:spPr>
          <a:xfrm>
            <a:off x="205622" y="248125"/>
            <a:ext cx="394920" cy="3948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a:ea typeface="+mn-ea"/>
                <a:cs typeface="+mn-cs"/>
              </a:rPr>
              <a:t>1</a:t>
            </a:r>
          </a:p>
        </p:txBody>
      </p:sp>
      <p:sp>
        <p:nvSpPr>
          <p:cNvPr id="22" name="TextBox 21">
            <a:extLst>
              <a:ext uri="{FF2B5EF4-FFF2-40B4-BE49-F238E27FC236}">
                <a16:creationId xmlns:a16="http://schemas.microsoft.com/office/drawing/2014/main" id="{6D974304-1D53-B533-D750-5E6319C21DF8}"/>
              </a:ext>
            </a:extLst>
          </p:cNvPr>
          <p:cNvSpPr txBox="1"/>
          <p:nvPr/>
        </p:nvSpPr>
        <p:spPr>
          <a:xfrm>
            <a:off x="6282819" y="978700"/>
            <a:ext cx="5600686" cy="368325"/>
          </a:xfrm>
          <a:prstGeom prst="rect">
            <a:avLst/>
          </a:prstGeom>
          <a:noFill/>
        </p:spPr>
        <p:txBody>
          <a:bodyPr wrap="square">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kumimoji="0" lang="en-GB" sz="1795" b="0" i="0" u="sng" strike="noStrike" kern="1200" cap="none" spc="0" normalizeH="0" baseline="0" noProof="0">
                <a:ln>
                  <a:noFill/>
                </a:ln>
                <a:solidFill>
                  <a:srgbClr val="FEFFFF"/>
                </a:solidFill>
                <a:effectLst/>
                <a:uLnTx/>
                <a:uFillTx/>
                <a:latin typeface="Arial" charset="0"/>
                <a:ea typeface="MS PGothic" pitchFamily="34" charset="-128"/>
                <a:cs typeface="Arial" charset="0"/>
              </a:rPr>
              <a:t>Public investment in space 2022 (civil &amp; military) (%)</a:t>
            </a:r>
            <a:endParaRPr kumimoji="0" lang="en-GB" sz="1795" b="0" i="0" u="none" strike="noStrike" kern="1200" cap="none" spc="0" normalizeH="0" baseline="0" noProof="0">
              <a:ln>
                <a:noFill/>
              </a:ln>
              <a:solidFill>
                <a:srgbClr val="003249"/>
              </a:solidFill>
              <a:effectLst/>
              <a:uLnTx/>
              <a:uFillTx/>
              <a:latin typeface="Verdana" pitchFamily="34" charset="0"/>
              <a:ea typeface="MS PGothic" charset="-128"/>
              <a:cs typeface="+mn-cs"/>
            </a:endParaRPr>
          </a:p>
        </p:txBody>
      </p:sp>
      <p:sp>
        <p:nvSpPr>
          <p:cNvPr id="24" name="TextBox 23">
            <a:extLst>
              <a:ext uri="{FF2B5EF4-FFF2-40B4-BE49-F238E27FC236}">
                <a16:creationId xmlns:a16="http://schemas.microsoft.com/office/drawing/2014/main" id="{9D9A3104-2833-B6DC-6CEC-51FE14D03904}"/>
              </a:ext>
            </a:extLst>
          </p:cNvPr>
          <p:cNvSpPr txBox="1"/>
          <p:nvPr/>
        </p:nvSpPr>
        <p:spPr>
          <a:xfrm>
            <a:off x="9836287" y="1297917"/>
            <a:ext cx="2003136" cy="306938"/>
          </a:xfrm>
          <a:prstGeom prst="rect">
            <a:avLst/>
          </a:prstGeom>
          <a:noFill/>
        </p:spPr>
        <p:txBody>
          <a:bodyPr wrap="square">
            <a:spAutoFit/>
          </a:bodyPr>
          <a:lstStyle/>
          <a:p>
            <a:pPr marL="0" marR="0" lvl="0" indent="0" algn="r" defTabSz="911931" rtl="0" eaLnBrk="1" fontAlgn="base" latinLnBrk="0" hangingPunct="1">
              <a:lnSpc>
                <a:spcPct val="100000"/>
              </a:lnSpc>
              <a:spcBef>
                <a:spcPct val="0"/>
              </a:spcBef>
              <a:spcAft>
                <a:spcPct val="0"/>
              </a:spcAft>
              <a:buClrTx/>
              <a:buSzTx/>
              <a:buFontTx/>
              <a:buNone/>
              <a:tabLst/>
              <a:defRPr/>
            </a:pPr>
            <a:r>
              <a:rPr kumimoji="0" lang="en-US" sz="1396" b="0" i="1" u="none" strike="noStrike" kern="1200" cap="none" spc="0" normalizeH="0" baseline="0" noProof="0">
                <a:ln>
                  <a:noFill/>
                </a:ln>
                <a:solidFill>
                  <a:srgbClr val="8096A6">
                    <a:lumMod val="40000"/>
                    <a:lumOff val="60000"/>
                  </a:srgbClr>
                </a:solidFill>
                <a:effectLst/>
                <a:uLnTx/>
                <a:uFillTx/>
                <a:latin typeface="Arial" panose="020B0604020202020204"/>
                <a:ea typeface="MS PGothic" charset="-128"/>
                <a:cs typeface="+mn-cs"/>
              </a:rPr>
              <a:t>Source: </a:t>
            </a:r>
            <a:r>
              <a:rPr kumimoji="0" lang="en-GB" sz="1396" b="0" i="0" u="none" strike="noStrike" kern="1200" cap="none" spc="0" normalizeH="0" baseline="0" noProof="0">
                <a:ln>
                  <a:noFill/>
                </a:ln>
                <a:solidFill>
                  <a:srgbClr val="8096A6">
                    <a:lumMod val="40000"/>
                    <a:lumOff val="60000"/>
                  </a:srgbClr>
                </a:solidFill>
                <a:effectLst/>
                <a:uLnTx/>
                <a:uFillTx/>
                <a:latin typeface="Arial" panose="020B0604020202020204"/>
                <a:ea typeface="MS PGothic" charset="-128"/>
                <a:cs typeface="+mn-cs"/>
              </a:rPr>
              <a:t>Euroconsult</a:t>
            </a:r>
            <a:endParaRPr kumimoji="0" lang="en-GB" sz="1396" b="0" i="0" u="none" strike="noStrike" kern="1200" cap="none" spc="0" normalizeH="0" baseline="0" noProof="0">
              <a:ln>
                <a:noFill/>
              </a:ln>
              <a:solidFill>
                <a:srgbClr val="8096A6">
                  <a:lumMod val="40000"/>
                  <a:lumOff val="60000"/>
                </a:srgbClr>
              </a:solidFill>
              <a:effectLst/>
              <a:uLnTx/>
              <a:uFillTx/>
              <a:latin typeface="Verdana" pitchFamily="34" charset="0"/>
              <a:ea typeface="MS PGothic" charset="-128"/>
              <a:cs typeface="+mn-cs"/>
            </a:endParaRPr>
          </a:p>
        </p:txBody>
      </p:sp>
    </p:spTree>
    <p:extLst>
      <p:ext uri="{BB962C8B-B14F-4D97-AF65-F5344CB8AC3E}">
        <p14:creationId xmlns:p14="http://schemas.microsoft.com/office/powerpoint/2010/main" val="101639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21B8-6C8A-41DB-B784-34259D57E0C6}"/>
              </a:ext>
            </a:extLst>
          </p:cNvPr>
          <p:cNvSpPr>
            <a:spLocks noGrp="1"/>
          </p:cNvSpPr>
          <p:nvPr>
            <p:ph type="title"/>
          </p:nvPr>
        </p:nvSpPr>
        <p:spPr/>
        <p:txBody>
          <a:bodyPr/>
          <a:lstStyle/>
          <a:p>
            <a:r>
              <a:rPr lang="en-US"/>
              <a:t>Private Space Investments - Europe</a:t>
            </a:r>
            <a:endParaRPr lang="en-GB"/>
          </a:p>
        </p:txBody>
      </p:sp>
      <p:sp>
        <p:nvSpPr>
          <p:cNvPr id="6" name="TextBox 5">
            <a:extLst>
              <a:ext uri="{FF2B5EF4-FFF2-40B4-BE49-F238E27FC236}">
                <a16:creationId xmlns:a16="http://schemas.microsoft.com/office/drawing/2014/main" id="{ADA205E2-B95E-4558-8CC0-1C76E7B4EE23}"/>
              </a:ext>
            </a:extLst>
          </p:cNvPr>
          <p:cNvSpPr txBox="1"/>
          <p:nvPr/>
        </p:nvSpPr>
        <p:spPr>
          <a:xfrm>
            <a:off x="319751" y="5950993"/>
            <a:ext cx="4080241" cy="276244"/>
          </a:xfrm>
          <a:prstGeom prst="rect">
            <a:avLst/>
          </a:prstGeom>
          <a:noFill/>
        </p:spPr>
        <p:txBody>
          <a:bodyPr wrap="square" rtlCol="0">
            <a:spAutoFit/>
          </a:bodyPr>
          <a:lstStyle/>
          <a:p>
            <a:pPr defTabSz="911931" eaLnBrk="1" fontAlgn="auto" hangingPunct="1">
              <a:spcBef>
                <a:spcPts val="0"/>
              </a:spcBef>
              <a:spcAft>
                <a:spcPts val="0"/>
              </a:spcAft>
            </a:pPr>
            <a:r>
              <a:rPr lang="en-US" sz="1197" i="1">
                <a:solidFill>
                  <a:srgbClr val="FEFFFF"/>
                </a:solidFill>
                <a:latin typeface="Arial" panose="020B0604020202020204"/>
                <a:ea typeface="+mn-ea"/>
              </a:rPr>
              <a:t>*Excluding ”mega rounds” ( &gt; </a:t>
            </a:r>
            <a:r>
              <a:rPr lang="en-GB" sz="1197">
                <a:solidFill>
                  <a:srgbClr val="FEFFFF"/>
                </a:solidFill>
                <a:latin typeface="Arial" panose="020B0604020202020204"/>
                <a:ea typeface="MS PGothic" pitchFamily="34" charset="-128"/>
                <a:cs typeface="Arial" charset="0"/>
              </a:rPr>
              <a:t>€</a:t>
            </a:r>
            <a:r>
              <a:rPr lang="en-US" sz="1197" i="1">
                <a:solidFill>
                  <a:srgbClr val="FEFFFF"/>
                </a:solidFill>
                <a:latin typeface="Arial" panose="020B0604020202020204"/>
                <a:ea typeface="+mn-ea"/>
              </a:rPr>
              <a:t>250M) such as </a:t>
            </a:r>
            <a:r>
              <a:rPr lang="en-US" sz="1197" i="1" err="1">
                <a:solidFill>
                  <a:srgbClr val="FEFFFF"/>
                </a:solidFill>
                <a:latin typeface="Arial" panose="020B0604020202020204"/>
                <a:ea typeface="+mn-ea"/>
              </a:rPr>
              <a:t>OneWeb</a:t>
            </a:r>
            <a:endParaRPr lang="en-GB" sz="1197" i="1">
              <a:solidFill>
                <a:srgbClr val="FEFFFF"/>
              </a:solidFill>
              <a:latin typeface="Arial" panose="020B0604020202020204"/>
              <a:ea typeface="+mn-ea"/>
            </a:endParaRPr>
          </a:p>
        </p:txBody>
      </p:sp>
      <p:graphicFrame>
        <p:nvGraphicFramePr>
          <p:cNvPr id="14" name="Chart 13">
            <a:extLst>
              <a:ext uri="{FF2B5EF4-FFF2-40B4-BE49-F238E27FC236}">
                <a16:creationId xmlns:a16="http://schemas.microsoft.com/office/drawing/2014/main" id="{BF507A06-C226-4E21-B865-75745E67C538}"/>
              </a:ext>
            </a:extLst>
          </p:cNvPr>
          <p:cNvGraphicFramePr>
            <a:graphicFrameLocks/>
          </p:cNvGraphicFramePr>
          <p:nvPr/>
        </p:nvGraphicFramePr>
        <p:xfrm>
          <a:off x="234290" y="986836"/>
          <a:ext cx="5108697" cy="496415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732E994A-0B7F-0699-420C-5EAC2B9979BB}"/>
              </a:ext>
            </a:extLst>
          </p:cNvPr>
          <p:cNvSpPr txBox="1"/>
          <p:nvPr/>
        </p:nvSpPr>
        <p:spPr>
          <a:xfrm>
            <a:off x="6976130" y="5836581"/>
            <a:ext cx="4808910" cy="505552"/>
          </a:xfrm>
          <a:prstGeom prst="rect">
            <a:avLst/>
          </a:prstGeom>
          <a:noFill/>
        </p:spPr>
        <p:txBody>
          <a:bodyPr wrap="square" rtlCol="0">
            <a:spAutoFit/>
          </a:bodyPr>
          <a:lstStyle/>
          <a:p>
            <a:pPr algn="r" defTabSz="909469" eaLnBrk="1" hangingPunct="1">
              <a:spcAft>
                <a:spcPts val="596"/>
              </a:spcAft>
            </a:pPr>
            <a:r>
              <a:rPr lang="en-US" sz="1094" i="1">
                <a:solidFill>
                  <a:srgbClr val="FEFFFF"/>
                </a:solidFill>
                <a:latin typeface="Arial" panose="020B0604020202020204"/>
                <a:ea typeface="+mn-ea"/>
              </a:rPr>
              <a:t>Note: </a:t>
            </a:r>
            <a:r>
              <a:rPr lang="en-GB" sz="1094" i="1">
                <a:solidFill>
                  <a:srgbClr val="FEFFFF"/>
                </a:solidFill>
                <a:latin typeface="Arial" panose="020B0604020202020204"/>
                <a:ea typeface="+mn-ea"/>
              </a:rPr>
              <a:t>preliminary estimates for 2022 </a:t>
            </a:r>
            <a:endParaRPr lang="en-US" sz="1094" i="1">
              <a:solidFill>
                <a:srgbClr val="FEFFFF"/>
              </a:solidFill>
              <a:latin typeface="Arial" panose="020B0604020202020204"/>
              <a:ea typeface="+mn-ea"/>
            </a:endParaRPr>
          </a:p>
          <a:p>
            <a:pPr algn="r" defTabSz="909469" eaLnBrk="1" hangingPunct="1">
              <a:spcAft>
                <a:spcPts val="596"/>
              </a:spcAft>
            </a:pPr>
            <a:r>
              <a:rPr lang="en-US" sz="1094" i="1">
                <a:solidFill>
                  <a:srgbClr val="FEFFFF"/>
                </a:solidFill>
                <a:latin typeface="Arial" panose="020B0604020202020204"/>
                <a:ea typeface="+mn-ea"/>
              </a:rPr>
              <a:t>Source: </a:t>
            </a:r>
            <a:r>
              <a:rPr lang="en-GB" sz="1094" i="1">
                <a:solidFill>
                  <a:srgbClr val="FEFFFF"/>
                </a:solidFill>
                <a:latin typeface="Arial" panose="020B0604020202020204"/>
                <a:ea typeface="+mn-ea"/>
              </a:rPr>
              <a:t>ESPI</a:t>
            </a:r>
            <a:r>
              <a:rPr lang="en-US" sz="1094" i="1">
                <a:solidFill>
                  <a:srgbClr val="FEFFFF"/>
                </a:solidFill>
                <a:latin typeface="Arial" panose="020B0604020202020204"/>
                <a:ea typeface="+mn-ea"/>
              </a:rPr>
              <a:t>, </a:t>
            </a:r>
            <a:r>
              <a:rPr lang="en-GB" sz="1094" i="1">
                <a:solidFill>
                  <a:srgbClr val="FEFFFF"/>
                </a:solidFill>
                <a:latin typeface="Arial" panose="020B0604020202020204"/>
                <a:ea typeface="+mn-ea"/>
              </a:rPr>
              <a:t>Space Venture Europe 2022, upcoming in Spring 2023</a:t>
            </a:r>
          </a:p>
        </p:txBody>
      </p:sp>
      <p:sp>
        <p:nvSpPr>
          <p:cNvPr id="16" name="Rectangle 15">
            <a:extLst>
              <a:ext uri="{FF2B5EF4-FFF2-40B4-BE49-F238E27FC236}">
                <a16:creationId xmlns:a16="http://schemas.microsoft.com/office/drawing/2014/main" id="{A6C6528F-A419-105E-9EBE-17324A4E1E1D}"/>
              </a:ext>
            </a:extLst>
          </p:cNvPr>
          <p:cNvSpPr/>
          <p:nvPr/>
        </p:nvSpPr>
        <p:spPr>
          <a:xfrm>
            <a:off x="5342987" y="1048116"/>
            <a:ext cx="6442051" cy="4604059"/>
          </a:xfrm>
          <a:prstGeom prst="rect">
            <a:avLst/>
          </a:prstGeom>
          <a:ln>
            <a:noFill/>
          </a:ln>
        </p:spPr>
        <p:txBody>
          <a:bodyPr wrap="square">
            <a:spAutoFit/>
          </a:bodyPr>
          <a:lstStyle/>
          <a:p>
            <a:pPr marL="341974" indent="-341974" defTabSz="909469" eaLnBrk="1" hangingPunct="1">
              <a:spcBef>
                <a:spcPts val="596"/>
              </a:spcBef>
              <a:spcAft>
                <a:spcPts val="1197"/>
              </a:spcAft>
              <a:buClr>
                <a:srgbClr val="FEFFFF"/>
              </a:buClr>
              <a:buFont typeface="Arial" panose="020B0604020202020204" pitchFamily="34" charset="0"/>
              <a:buChar char="•"/>
              <a:defRPr/>
            </a:pPr>
            <a:r>
              <a:rPr lang="en-GB" sz="1795" b="1">
                <a:solidFill>
                  <a:srgbClr val="FBAB18"/>
                </a:solidFill>
                <a:latin typeface="Arial" panose="020B0604020202020204"/>
                <a:ea typeface="MS PGothic" pitchFamily="34" charset="-128"/>
                <a:cs typeface="Arial" charset="0"/>
              </a:rPr>
              <a:t>€8-9B </a:t>
            </a:r>
            <a:r>
              <a:rPr lang="en-GB" sz="1795">
                <a:solidFill>
                  <a:srgbClr val="FEFFFF"/>
                </a:solidFill>
                <a:latin typeface="Arial" panose="020B0604020202020204"/>
                <a:ea typeface="MS PGothic" pitchFamily="34" charset="-128"/>
                <a:cs typeface="Arial" charset="0"/>
              </a:rPr>
              <a:t>of global private space investment in 2022 (approx. - 30% to 2021)</a:t>
            </a:r>
          </a:p>
          <a:p>
            <a:pPr marL="341974" indent="-341974" defTabSz="909469" eaLnBrk="1" hangingPunct="1">
              <a:spcBef>
                <a:spcPts val="596"/>
              </a:spcBef>
              <a:spcAft>
                <a:spcPts val="1197"/>
              </a:spcAft>
              <a:buClr>
                <a:srgbClr val="FEFFFF"/>
              </a:buClr>
              <a:buFont typeface="Arial" panose="020B0604020202020204" pitchFamily="34" charset="0"/>
              <a:buChar char="•"/>
              <a:defRPr/>
            </a:pPr>
            <a:r>
              <a:rPr lang="en-GB" sz="1795">
                <a:solidFill>
                  <a:srgbClr val="FEFFFF"/>
                </a:solidFill>
                <a:latin typeface="Arial" panose="020B0604020202020204"/>
                <a:ea typeface="MS PGothic" pitchFamily="34" charset="-128"/>
                <a:cs typeface="Arial" charset="0"/>
              </a:rPr>
              <a:t>Decrease largely driven by the US (-</a:t>
            </a:r>
            <a:r>
              <a:rPr lang="en-GB" sz="1795" i="1">
                <a:solidFill>
                  <a:srgbClr val="FEFFFF"/>
                </a:solidFill>
                <a:latin typeface="Arial" panose="020B0604020202020204"/>
                <a:ea typeface="MS PGothic" pitchFamily="34" charset="-128"/>
                <a:cs typeface="Arial" charset="0"/>
              </a:rPr>
              <a:t>33% compared to 2021)</a:t>
            </a:r>
          </a:p>
          <a:p>
            <a:pPr marL="341974" indent="-341974" defTabSz="909469" eaLnBrk="1" hangingPunct="1">
              <a:spcBef>
                <a:spcPts val="596"/>
              </a:spcBef>
              <a:spcAft>
                <a:spcPts val="1197"/>
              </a:spcAft>
              <a:buClr>
                <a:srgbClr val="FEFFFF"/>
              </a:buClr>
              <a:buFont typeface="Arial" panose="020B0604020202020204" pitchFamily="34" charset="0"/>
              <a:buChar char="•"/>
              <a:defRPr/>
            </a:pPr>
            <a:r>
              <a:rPr lang="en-GB" sz="1795" b="1">
                <a:solidFill>
                  <a:srgbClr val="FBAB18"/>
                </a:solidFill>
                <a:latin typeface="Arial" panose="020B0604020202020204"/>
                <a:ea typeface="+mn-ea"/>
              </a:rPr>
              <a:t>€1B of private investment </a:t>
            </a:r>
            <a:r>
              <a:rPr lang="en-GB" sz="1795">
                <a:solidFill>
                  <a:srgbClr val="FEFFFF"/>
                </a:solidFill>
                <a:latin typeface="Arial" panose="020B0604020202020204"/>
                <a:ea typeface="+mn-ea"/>
              </a:rPr>
              <a:t>in European space ventures in 2022 (+66%) </a:t>
            </a:r>
          </a:p>
          <a:p>
            <a:pPr marL="341974" indent="-341974" defTabSz="909469" eaLnBrk="1" hangingPunct="1">
              <a:spcBef>
                <a:spcPts val="596"/>
              </a:spcBef>
              <a:spcAft>
                <a:spcPts val="1197"/>
              </a:spcAft>
              <a:buClr>
                <a:srgbClr val="FEFFFF"/>
              </a:buClr>
              <a:buFont typeface="Arial" panose="020B0604020202020204" pitchFamily="34" charset="0"/>
              <a:buChar char="•"/>
              <a:defRPr/>
            </a:pPr>
            <a:r>
              <a:rPr lang="en-GB" sz="1795" b="1">
                <a:solidFill>
                  <a:srgbClr val="FFC000"/>
                </a:solidFill>
                <a:latin typeface="Arial" panose="020B0604020202020204"/>
                <a:ea typeface="MS PGothic" pitchFamily="34" charset="-128"/>
                <a:cs typeface="Arial" charset="0"/>
              </a:rPr>
              <a:t>In addition, multiple mega-rounds </a:t>
            </a:r>
            <a:r>
              <a:rPr lang="en-GB" sz="1795">
                <a:solidFill>
                  <a:srgbClr val="FEFFFF"/>
                </a:solidFill>
                <a:latin typeface="Arial" panose="020B0604020202020204"/>
                <a:ea typeface="MS PGothic" pitchFamily="34" charset="-128"/>
                <a:cs typeface="Arial" charset="0"/>
              </a:rPr>
              <a:t>(</a:t>
            </a:r>
            <a:r>
              <a:rPr lang="en-GB" sz="1795" b="1">
                <a:solidFill>
                  <a:srgbClr val="FBAB18"/>
                </a:solidFill>
                <a:latin typeface="Arial" panose="020B0604020202020204"/>
                <a:ea typeface="+mn-ea"/>
              </a:rPr>
              <a:t> </a:t>
            </a:r>
            <a:r>
              <a:rPr lang="en-GB" sz="1795">
                <a:solidFill>
                  <a:srgbClr val="FEFFFF"/>
                </a:solidFill>
                <a:latin typeface="Arial" panose="020B0604020202020204"/>
                <a:ea typeface="MS PGothic" pitchFamily="34" charset="-128"/>
                <a:cs typeface="Arial" charset="0"/>
              </a:rPr>
              <a:t>&gt; €250M investments) over the last year years, including </a:t>
            </a:r>
            <a:r>
              <a:rPr lang="en-US" sz="1795" b="1" err="1">
                <a:solidFill>
                  <a:srgbClr val="FFC000"/>
                </a:solidFill>
                <a:latin typeface="Arial" panose="020B0604020202020204"/>
                <a:ea typeface="MS PGothic" pitchFamily="34" charset="-128"/>
                <a:cs typeface="Arial" charset="0"/>
              </a:rPr>
              <a:t>OneWeb</a:t>
            </a:r>
            <a:r>
              <a:rPr lang="en-US" sz="1795" b="1">
                <a:solidFill>
                  <a:srgbClr val="FFC000"/>
                </a:solidFill>
                <a:latin typeface="Arial" panose="020B0604020202020204"/>
                <a:ea typeface="MS PGothic" pitchFamily="34" charset="-128"/>
                <a:cs typeface="Arial" charset="0"/>
              </a:rPr>
              <a:t> raising </a:t>
            </a:r>
            <a:r>
              <a:rPr lang="en-GB" sz="1795" b="1">
                <a:solidFill>
                  <a:srgbClr val="FFC000"/>
                </a:solidFill>
                <a:latin typeface="Arial" panose="020B0604020202020204"/>
                <a:ea typeface="+mn-ea"/>
              </a:rPr>
              <a:t>€</a:t>
            </a:r>
            <a:r>
              <a:rPr lang="en-US" sz="1795" b="1">
                <a:solidFill>
                  <a:srgbClr val="FFC000"/>
                </a:solidFill>
                <a:latin typeface="Arial" panose="020B0604020202020204"/>
                <a:ea typeface="MS PGothic" pitchFamily="34" charset="-128"/>
                <a:cs typeface="Arial" charset="0"/>
              </a:rPr>
              <a:t>1.9B across 5 rounds</a:t>
            </a:r>
            <a:r>
              <a:rPr lang="en-US" sz="1795">
                <a:solidFill>
                  <a:srgbClr val="FEFFFF"/>
                </a:solidFill>
                <a:latin typeface="Arial" panose="020B0604020202020204"/>
                <a:ea typeface="MS PGothic" pitchFamily="34" charset="-128"/>
                <a:cs typeface="Arial" charset="0"/>
              </a:rPr>
              <a:t>. This included 4 mega-rounds and </a:t>
            </a:r>
            <a:r>
              <a:rPr lang="en-GB" sz="1795">
                <a:solidFill>
                  <a:srgbClr val="FEFFFF"/>
                </a:solidFill>
                <a:latin typeface="Arial" panose="020B0604020202020204"/>
                <a:ea typeface="MS PGothic" pitchFamily="34" charset="-128"/>
                <a:cs typeface="Arial" charset="0"/>
              </a:rPr>
              <a:t>€</a:t>
            </a:r>
            <a:r>
              <a:rPr lang="en-US" sz="1795">
                <a:solidFill>
                  <a:srgbClr val="FEFFFF"/>
                </a:solidFill>
                <a:latin typeface="Arial" panose="020B0604020202020204"/>
                <a:ea typeface="MS PGothic" pitchFamily="34" charset="-128"/>
                <a:cs typeface="Arial" charset="0"/>
              </a:rPr>
              <a:t>165M series-F funding from Eutelsat, which was a precursor to their intended merger announced in 2022. </a:t>
            </a:r>
          </a:p>
          <a:p>
            <a:pPr marL="341974" indent="-341974" defTabSz="909469" eaLnBrk="1" hangingPunct="1">
              <a:spcBef>
                <a:spcPts val="596"/>
              </a:spcBef>
              <a:spcAft>
                <a:spcPts val="1197"/>
              </a:spcAft>
              <a:buClr>
                <a:srgbClr val="FEFFFF"/>
              </a:buClr>
              <a:buFont typeface="Arial" panose="020B0604020202020204" pitchFamily="34" charset="0"/>
              <a:buChar char="•"/>
              <a:defRPr/>
            </a:pPr>
            <a:r>
              <a:rPr lang="en-US" sz="1795" b="1">
                <a:solidFill>
                  <a:srgbClr val="FFC000"/>
                </a:solidFill>
                <a:latin typeface="Arial" panose="020B0604020202020204"/>
                <a:ea typeface="MS PGothic" pitchFamily="34" charset="-128"/>
                <a:cs typeface="Arial" charset="0"/>
              </a:rPr>
              <a:t>Mega rounds</a:t>
            </a:r>
            <a:r>
              <a:rPr lang="en-US" sz="1795">
                <a:solidFill>
                  <a:srgbClr val="FFC000"/>
                </a:solidFill>
                <a:latin typeface="Arial" panose="020B0604020202020204"/>
                <a:ea typeface="MS PGothic" pitchFamily="34" charset="-128"/>
                <a:cs typeface="Arial" charset="0"/>
              </a:rPr>
              <a:t> </a:t>
            </a:r>
            <a:r>
              <a:rPr lang="en-US" sz="1795" b="1">
                <a:solidFill>
                  <a:srgbClr val="FFC000"/>
                </a:solidFill>
                <a:latin typeface="Arial" panose="020B0604020202020204"/>
                <a:ea typeface="MS PGothic" pitchFamily="34" charset="-128"/>
                <a:cs typeface="Arial" charset="0"/>
              </a:rPr>
              <a:t>are less common in Europe than the US. </a:t>
            </a:r>
            <a:endParaRPr lang="en-US" sz="1795">
              <a:solidFill>
                <a:srgbClr val="FEFFFF"/>
              </a:solidFill>
              <a:latin typeface="Arial" panose="020B0604020202020204"/>
              <a:ea typeface="MS PGothic" pitchFamily="34" charset="-128"/>
              <a:cs typeface="Arial" charset="0"/>
            </a:endParaRPr>
          </a:p>
        </p:txBody>
      </p:sp>
      <p:sp>
        <p:nvSpPr>
          <p:cNvPr id="17" name="TextBox 1">
            <a:extLst>
              <a:ext uri="{FF2B5EF4-FFF2-40B4-BE49-F238E27FC236}">
                <a16:creationId xmlns:a16="http://schemas.microsoft.com/office/drawing/2014/main" id="{EE56FCCC-6C0C-E108-4540-0572AECFCAA9}"/>
              </a:ext>
            </a:extLst>
          </p:cNvPr>
          <p:cNvSpPr txBox="1"/>
          <p:nvPr/>
        </p:nvSpPr>
        <p:spPr>
          <a:xfrm>
            <a:off x="3375240" y="1988056"/>
            <a:ext cx="1311831" cy="41063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1931" eaLnBrk="1" fontAlgn="auto" hangingPunct="1">
              <a:spcBef>
                <a:spcPts val="0"/>
              </a:spcBef>
              <a:spcAft>
                <a:spcPts val="0"/>
              </a:spcAft>
            </a:pPr>
            <a:r>
              <a:rPr lang="en-GB" sz="1795">
                <a:solidFill>
                  <a:srgbClr val="EC1A2F">
                    <a:lumMod val="40000"/>
                    <a:lumOff val="60000"/>
                  </a:srgbClr>
                </a:solidFill>
                <a:latin typeface="Arial" panose="020B0604020202020204"/>
              </a:rPr>
              <a:t>€</a:t>
            </a:r>
            <a:r>
              <a:rPr lang="en-GB" sz="1396">
                <a:solidFill>
                  <a:srgbClr val="EC1A2F">
                    <a:lumMod val="40000"/>
                    <a:lumOff val="60000"/>
                  </a:srgbClr>
                </a:solidFill>
                <a:latin typeface="Arial" panose="020B0604020202020204"/>
              </a:rPr>
              <a:t>1,017M</a:t>
            </a:r>
          </a:p>
        </p:txBody>
      </p:sp>
    </p:spTree>
    <p:extLst>
      <p:ext uri="{BB962C8B-B14F-4D97-AF65-F5344CB8AC3E}">
        <p14:creationId xmlns:p14="http://schemas.microsoft.com/office/powerpoint/2010/main" val="272728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358-1394-79B1-14DF-5B80751CE0F9}"/>
              </a:ext>
            </a:extLst>
          </p:cNvPr>
          <p:cNvSpPr>
            <a:spLocks noGrp="1"/>
          </p:cNvSpPr>
          <p:nvPr>
            <p:ph type="title"/>
          </p:nvPr>
        </p:nvSpPr>
        <p:spPr/>
        <p:txBody>
          <a:bodyPr/>
          <a:lstStyle/>
          <a:p>
            <a:r>
              <a:rPr lang="en-US"/>
              <a:t>Challenging Macro Economic Environment</a:t>
            </a:r>
          </a:p>
        </p:txBody>
      </p:sp>
      <p:sp>
        <p:nvSpPr>
          <p:cNvPr id="10" name="TextBox 9">
            <a:extLst>
              <a:ext uri="{FF2B5EF4-FFF2-40B4-BE49-F238E27FC236}">
                <a16:creationId xmlns:a16="http://schemas.microsoft.com/office/drawing/2014/main" id="{828A6E2E-1FDB-8F91-710E-CA8AEF3373E2}"/>
              </a:ext>
            </a:extLst>
          </p:cNvPr>
          <p:cNvSpPr txBox="1"/>
          <p:nvPr/>
        </p:nvSpPr>
        <p:spPr>
          <a:xfrm>
            <a:off x="7301019" y="1234662"/>
            <a:ext cx="4494397" cy="4882875"/>
          </a:xfrm>
          <a:prstGeom prst="rect">
            <a:avLst/>
          </a:prstGeom>
          <a:noFill/>
        </p:spPr>
        <p:txBody>
          <a:bodyPr wrap="square">
            <a:spAutoFit/>
          </a:bodyPr>
          <a:lstStyle/>
          <a:p>
            <a:pPr marL="357806" indent="-270730" defTabSz="911931" eaLnBrk="1" fontAlgn="auto" hangingPunct="1">
              <a:spcBef>
                <a:spcPts val="0"/>
              </a:spcBef>
              <a:spcAft>
                <a:spcPts val="598"/>
              </a:spcAft>
              <a:buFont typeface="Arial" panose="020B0604020202020204" pitchFamily="34" charset="0"/>
              <a:buChar char="•"/>
            </a:pPr>
            <a:r>
              <a:rPr lang="en-US" sz="1795">
                <a:solidFill>
                  <a:srgbClr val="FEFFFF"/>
                </a:solidFill>
                <a:latin typeface="Arial" panose="020B0604020202020204"/>
                <a:ea typeface="+mn-ea"/>
              </a:rPr>
              <a:t>Global financial markets under </a:t>
            </a:r>
            <a:r>
              <a:rPr lang="en-US" sz="1795" b="1">
                <a:solidFill>
                  <a:srgbClr val="FBAB18"/>
                </a:solidFill>
                <a:latin typeface="Arial" panose="020B0604020202020204"/>
                <a:ea typeface="+mn-ea"/>
              </a:rPr>
              <a:t>highest strain since the 2008 financial crisis.</a:t>
            </a:r>
          </a:p>
          <a:p>
            <a:pPr marL="717196" lvl="1" indent="-272313" defTabSz="911931" eaLnBrk="1" fontAlgn="auto" hangingPunct="1">
              <a:spcBef>
                <a:spcPts val="0"/>
              </a:spcBef>
              <a:spcAft>
                <a:spcPts val="598"/>
              </a:spcAft>
              <a:buFont typeface="Courier New" panose="02070309020205020404" pitchFamily="49" charset="0"/>
              <a:buChar char="o"/>
            </a:pPr>
            <a:r>
              <a:rPr lang="en-US" sz="1795">
                <a:solidFill>
                  <a:srgbClr val="FEFFFF"/>
                </a:solidFill>
                <a:latin typeface="Arial" panose="020B0604020202020204"/>
                <a:ea typeface="+mn-ea"/>
              </a:rPr>
              <a:t>Failure of Silicon Valley Bank </a:t>
            </a:r>
          </a:p>
          <a:p>
            <a:pPr marL="717196" lvl="1" indent="-272313" defTabSz="911931" eaLnBrk="1" fontAlgn="auto" hangingPunct="1">
              <a:spcBef>
                <a:spcPts val="0"/>
              </a:spcBef>
              <a:spcAft>
                <a:spcPts val="1995"/>
              </a:spcAft>
              <a:buFont typeface="Courier New" panose="02070309020205020404" pitchFamily="49" charset="0"/>
              <a:buChar char="o"/>
            </a:pPr>
            <a:r>
              <a:rPr lang="en-US" sz="1795">
                <a:solidFill>
                  <a:srgbClr val="FEFFFF"/>
                </a:solidFill>
                <a:latin typeface="Arial" panose="020B0604020202020204"/>
                <a:ea typeface="+mn-ea"/>
              </a:rPr>
              <a:t>Acquisition of Credit Suisse by UBS   </a:t>
            </a:r>
          </a:p>
          <a:p>
            <a:pPr marL="357806" indent="-270730" defTabSz="911931" eaLnBrk="1" fontAlgn="auto" hangingPunct="1">
              <a:spcBef>
                <a:spcPts val="0"/>
              </a:spcBef>
              <a:spcAft>
                <a:spcPts val="1995"/>
              </a:spcAft>
              <a:buFont typeface="Arial" panose="020B0604020202020204" pitchFamily="34" charset="0"/>
              <a:buChar char="•"/>
            </a:pPr>
            <a:r>
              <a:rPr lang="en-US" sz="1795">
                <a:solidFill>
                  <a:srgbClr val="FEFFFF"/>
                </a:solidFill>
                <a:latin typeface="Arial" panose="020B0604020202020204"/>
                <a:ea typeface="+mn-ea"/>
              </a:rPr>
              <a:t>The </a:t>
            </a:r>
            <a:r>
              <a:rPr lang="en-US" sz="1795" b="1">
                <a:solidFill>
                  <a:srgbClr val="FBAB18"/>
                </a:solidFill>
                <a:latin typeface="Arial" panose="020B0604020202020204"/>
                <a:ea typeface="+mn-ea"/>
              </a:rPr>
              <a:t>COVID-19 pandemic and geo-political tensions </a:t>
            </a:r>
            <a:r>
              <a:rPr lang="en-US" sz="1795">
                <a:solidFill>
                  <a:srgbClr val="FEFFFF"/>
                </a:solidFill>
                <a:latin typeface="Arial" panose="020B0604020202020204"/>
                <a:ea typeface="+mn-ea"/>
              </a:rPr>
              <a:t>put a major strain on the economy. </a:t>
            </a:r>
          </a:p>
          <a:p>
            <a:pPr marL="357806" indent="-270730" defTabSz="911931" eaLnBrk="1" fontAlgn="auto" hangingPunct="1">
              <a:spcBef>
                <a:spcPts val="0"/>
              </a:spcBef>
              <a:spcAft>
                <a:spcPts val="1995"/>
              </a:spcAft>
              <a:buFont typeface="Arial" panose="020B0604020202020204" pitchFamily="34" charset="0"/>
              <a:buChar char="•"/>
            </a:pPr>
            <a:r>
              <a:rPr lang="en-US" sz="1795" b="1">
                <a:solidFill>
                  <a:srgbClr val="FBAB18"/>
                </a:solidFill>
                <a:latin typeface="Arial" panose="020B0604020202020204"/>
                <a:ea typeface="+mn-ea"/>
              </a:rPr>
              <a:t>Rising interest rates to tackle high inflation </a:t>
            </a:r>
            <a:r>
              <a:rPr lang="en-US" sz="1795">
                <a:solidFill>
                  <a:srgbClr val="FEFFFF"/>
                </a:solidFill>
                <a:latin typeface="Arial" panose="020B0604020202020204"/>
                <a:ea typeface="+mn-ea"/>
              </a:rPr>
              <a:t>increasing the cost of debt. </a:t>
            </a:r>
          </a:p>
          <a:p>
            <a:pPr marL="357806" indent="-270730" defTabSz="911931" eaLnBrk="1" fontAlgn="auto" hangingPunct="1">
              <a:spcBef>
                <a:spcPts val="0"/>
              </a:spcBef>
              <a:spcAft>
                <a:spcPts val="1995"/>
              </a:spcAft>
              <a:buFont typeface="Arial" panose="020B0604020202020204" pitchFamily="34" charset="0"/>
              <a:buChar char="•"/>
            </a:pPr>
            <a:r>
              <a:rPr lang="en-GB" sz="1795" b="1">
                <a:solidFill>
                  <a:srgbClr val="FBAB18"/>
                </a:solidFill>
                <a:latin typeface="Arial" panose="020B0604020202020204"/>
                <a:ea typeface="+mn-ea"/>
              </a:rPr>
              <a:t>Investors are raising the bar for deploying capital </a:t>
            </a:r>
            <a:r>
              <a:rPr lang="en-GB" sz="1795">
                <a:solidFill>
                  <a:srgbClr val="FEFFFF"/>
                </a:solidFill>
                <a:latin typeface="Arial" panose="020B0604020202020204"/>
                <a:ea typeface="+mn-ea"/>
              </a:rPr>
              <a:t>into longer-term, higher-risk ventures, including space.</a:t>
            </a:r>
          </a:p>
        </p:txBody>
      </p:sp>
      <p:sp>
        <p:nvSpPr>
          <p:cNvPr id="3" name="Rectangle 2">
            <a:extLst>
              <a:ext uri="{FF2B5EF4-FFF2-40B4-BE49-F238E27FC236}">
                <a16:creationId xmlns:a16="http://schemas.microsoft.com/office/drawing/2014/main" id="{5830A7A2-F9F9-1F83-4AC6-A36127BD3A62}"/>
              </a:ext>
            </a:extLst>
          </p:cNvPr>
          <p:cNvSpPr/>
          <p:nvPr/>
        </p:nvSpPr>
        <p:spPr>
          <a:xfrm>
            <a:off x="296845" y="1181804"/>
            <a:ext cx="3258572" cy="227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2394"/>
              </a:spcAft>
            </a:pPr>
            <a:r>
              <a:rPr lang="en-GB" sz="2394">
                <a:solidFill>
                  <a:srgbClr val="FEFFFF"/>
                </a:solidFill>
                <a:latin typeface="Arial" panose="020B0604020202020204"/>
              </a:rPr>
              <a:t>Euro Inflation Rate </a:t>
            </a:r>
          </a:p>
          <a:p>
            <a:pPr algn="ctr" defTabSz="911931" eaLnBrk="1" fontAlgn="auto" hangingPunct="1">
              <a:spcBef>
                <a:spcPts val="0"/>
              </a:spcBef>
              <a:spcAft>
                <a:spcPts val="2394"/>
              </a:spcAft>
            </a:pPr>
            <a:r>
              <a:rPr lang="en-GB" sz="4787" b="1">
                <a:solidFill>
                  <a:srgbClr val="FEFFFF"/>
                </a:solidFill>
                <a:latin typeface="Arial" panose="020B0604020202020204"/>
              </a:rPr>
              <a:t>6.9% </a:t>
            </a:r>
          </a:p>
          <a:p>
            <a:pPr algn="ctr" defTabSz="911931" eaLnBrk="1" fontAlgn="auto" hangingPunct="1">
              <a:spcBef>
                <a:spcPts val="0"/>
              </a:spcBef>
              <a:spcAft>
                <a:spcPts val="0"/>
              </a:spcAft>
            </a:pPr>
            <a:r>
              <a:rPr lang="en-GB" sz="1596">
                <a:solidFill>
                  <a:srgbClr val="FEFFFF"/>
                </a:solidFill>
                <a:latin typeface="Arial" panose="020B0604020202020204"/>
              </a:rPr>
              <a:t>March 2023 </a:t>
            </a:r>
            <a:endParaRPr lang="en-GB" sz="2394">
              <a:solidFill>
                <a:srgbClr val="FEFFFF"/>
              </a:solidFill>
              <a:latin typeface="Arial" panose="020B0604020202020204"/>
            </a:endParaRPr>
          </a:p>
        </p:txBody>
      </p:sp>
      <p:sp>
        <p:nvSpPr>
          <p:cNvPr id="5" name="Rectangle 4">
            <a:extLst>
              <a:ext uri="{FF2B5EF4-FFF2-40B4-BE49-F238E27FC236}">
                <a16:creationId xmlns:a16="http://schemas.microsoft.com/office/drawing/2014/main" id="{947CE1AA-C69E-22A1-F06E-971D73D5F255}"/>
              </a:ext>
            </a:extLst>
          </p:cNvPr>
          <p:cNvSpPr/>
          <p:nvPr/>
        </p:nvSpPr>
        <p:spPr>
          <a:xfrm>
            <a:off x="3710384" y="3711526"/>
            <a:ext cx="3258572" cy="227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2394"/>
              </a:spcAft>
            </a:pPr>
            <a:r>
              <a:rPr lang="en-GB" sz="2394">
                <a:solidFill>
                  <a:srgbClr val="FEFFFF"/>
                </a:solidFill>
                <a:latin typeface="Arial" panose="020B0604020202020204"/>
              </a:rPr>
              <a:t>GDP Volume Growth</a:t>
            </a:r>
          </a:p>
          <a:p>
            <a:pPr algn="ctr" defTabSz="911931" eaLnBrk="1" fontAlgn="auto" hangingPunct="1">
              <a:spcBef>
                <a:spcPts val="0"/>
              </a:spcBef>
              <a:spcAft>
                <a:spcPts val="2394"/>
              </a:spcAft>
            </a:pPr>
            <a:r>
              <a:rPr lang="en-GB" sz="4787" b="1">
                <a:solidFill>
                  <a:srgbClr val="FEFFFF"/>
                </a:solidFill>
                <a:latin typeface="Arial" panose="020B0604020202020204"/>
              </a:rPr>
              <a:t>0.0% </a:t>
            </a:r>
          </a:p>
          <a:p>
            <a:pPr algn="ctr" defTabSz="911931" eaLnBrk="1" fontAlgn="auto" hangingPunct="1">
              <a:spcBef>
                <a:spcPts val="0"/>
              </a:spcBef>
              <a:spcAft>
                <a:spcPts val="0"/>
              </a:spcAft>
            </a:pPr>
            <a:r>
              <a:rPr lang="en-GB" sz="1596">
                <a:solidFill>
                  <a:srgbClr val="FEFFFF"/>
                </a:solidFill>
                <a:latin typeface="Arial" panose="020B0604020202020204"/>
              </a:rPr>
              <a:t>Q4 2022 </a:t>
            </a:r>
          </a:p>
        </p:txBody>
      </p:sp>
      <p:sp>
        <p:nvSpPr>
          <p:cNvPr id="7" name="Rectangle 6">
            <a:extLst>
              <a:ext uri="{FF2B5EF4-FFF2-40B4-BE49-F238E27FC236}">
                <a16:creationId xmlns:a16="http://schemas.microsoft.com/office/drawing/2014/main" id="{6A68F021-476E-1845-A2F7-0AB5E2DB9AA1}"/>
              </a:ext>
            </a:extLst>
          </p:cNvPr>
          <p:cNvSpPr/>
          <p:nvPr/>
        </p:nvSpPr>
        <p:spPr>
          <a:xfrm>
            <a:off x="3715324" y="1181804"/>
            <a:ext cx="3258572" cy="227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2394"/>
              </a:spcAft>
            </a:pPr>
            <a:r>
              <a:rPr lang="en-GB" sz="2394">
                <a:solidFill>
                  <a:srgbClr val="FEFFFF"/>
                </a:solidFill>
                <a:latin typeface="Arial" panose="020B0604020202020204"/>
              </a:rPr>
              <a:t>Euro Short-Term Rate </a:t>
            </a:r>
          </a:p>
          <a:p>
            <a:pPr algn="ctr" defTabSz="911931" eaLnBrk="1" fontAlgn="auto" hangingPunct="1">
              <a:spcBef>
                <a:spcPts val="0"/>
              </a:spcBef>
              <a:spcAft>
                <a:spcPts val="2394"/>
              </a:spcAft>
            </a:pPr>
            <a:r>
              <a:rPr lang="en-GB" sz="4787" b="1">
                <a:solidFill>
                  <a:srgbClr val="FEFFFF"/>
                </a:solidFill>
                <a:latin typeface="Arial" panose="020B0604020202020204"/>
              </a:rPr>
              <a:t>2.9% </a:t>
            </a:r>
          </a:p>
          <a:p>
            <a:pPr algn="ctr" defTabSz="911931" eaLnBrk="1" fontAlgn="auto" hangingPunct="1">
              <a:spcBef>
                <a:spcPts val="0"/>
              </a:spcBef>
              <a:spcAft>
                <a:spcPts val="0"/>
              </a:spcAft>
            </a:pPr>
            <a:r>
              <a:rPr lang="en-GB" sz="1596">
                <a:solidFill>
                  <a:srgbClr val="FEFFFF"/>
                </a:solidFill>
                <a:latin typeface="Arial" panose="020B0604020202020204"/>
              </a:rPr>
              <a:t>March 2023</a:t>
            </a:r>
          </a:p>
        </p:txBody>
      </p:sp>
      <p:sp>
        <p:nvSpPr>
          <p:cNvPr id="9" name="Arrow: Down 8">
            <a:extLst>
              <a:ext uri="{FF2B5EF4-FFF2-40B4-BE49-F238E27FC236}">
                <a16:creationId xmlns:a16="http://schemas.microsoft.com/office/drawing/2014/main" id="{94A11C4D-2C88-9525-7F38-202EF994E051}"/>
              </a:ext>
            </a:extLst>
          </p:cNvPr>
          <p:cNvSpPr/>
          <p:nvPr/>
        </p:nvSpPr>
        <p:spPr>
          <a:xfrm>
            <a:off x="529676" y="2154767"/>
            <a:ext cx="438073" cy="563237"/>
          </a:xfrm>
          <a:prstGeom prst="downArrow">
            <a:avLst/>
          </a:prstGeom>
          <a:solidFill>
            <a:srgbClr val="ABDE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0"/>
              </a:spcAft>
            </a:pPr>
            <a:endParaRPr lang="en-GB" sz="1795">
              <a:solidFill>
                <a:srgbClr val="FEFFFF"/>
              </a:solidFill>
              <a:latin typeface="Arial" panose="020B0604020202020204"/>
            </a:endParaRPr>
          </a:p>
        </p:txBody>
      </p:sp>
      <p:sp>
        <p:nvSpPr>
          <p:cNvPr id="11" name="Arrow: Down 10">
            <a:extLst>
              <a:ext uri="{FF2B5EF4-FFF2-40B4-BE49-F238E27FC236}">
                <a16:creationId xmlns:a16="http://schemas.microsoft.com/office/drawing/2014/main" id="{170D5F58-862F-BFEC-3D31-3FBB80278E7F}"/>
              </a:ext>
            </a:extLst>
          </p:cNvPr>
          <p:cNvSpPr/>
          <p:nvPr/>
        </p:nvSpPr>
        <p:spPr>
          <a:xfrm rot="10800000">
            <a:off x="4024283" y="2073062"/>
            <a:ext cx="438073" cy="563237"/>
          </a:xfrm>
          <a:prstGeom prst="downArrow">
            <a:avLst/>
          </a:prstGeom>
          <a:solidFill>
            <a:srgbClr val="ABDE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0"/>
              </a:spcAft>
            </a:pPr>
            <a:endParaRPr lang="en-GB" sz="1795">
              <a:solidFill>
                <a:srgbClr val="FEFFFF"/>
              </a:solidFill>
              <a:latin typeface="Arial" panose="020B0604020202020204"/>
            </a:endParaRPr>
          </a:p>
        </p:txBody>
      </p:sp>
      <p:sp>
        <p:nvSpPr>
          <p:cNvPr id="12" name="Arrow: Down 11">
            <a:extLst>
              <a:ext uri="{FF2B5EF4-FFF2-40B4-BE49-F238E27FC236}">
                <a16:creationId xmlns:a16="http://schemas.microsoft.com/office/drawing/2014/main" id="{8F94B22C-AEC4-07E0-2BFC-00C8D2E8F6DB}"/>
              </a:ext>
            </a:extLst>
          </p:cNvPr>
          <p:cNvSpPr/>
          <p:nvPr/>
        </p:nvSpPr>
        <p:spPr>
          <a:xfrm>
            <a:off x="4024283" y="4673749"/>
            <a:ext cx="438073" cy="563237"/>
          </a:xfrm>
          <a:prstGeom prst="downArrow">
            <a:avLst/>
          </a:prstGeom>
          <a:solidFill>
            <a:srgbClr val="ABDE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0"/>
              </a:spcAft>
            </a:pPr>
            <a:endParaRPr lang="en-GB" sz="1795">
              <a:solidFill>
                <a:srgbClr val="FEFFFF"/>
              </a:solidFill>
              <a:latin typeface="Arial" panose="020B0604020202020204"/>
            </a:endParaRPr>
          </a:p>
        </p:txBody>
      </p:sp>
      <p:sp>
        <p:nvSpPr>
          <p:cNvPr id="14" name="Rectangle 13">
            <a:extLst>
              <a:ext uri="{FF2B5EF4-FFF2-40B4-BE49-F238E27FC236}">
                <a16:creationId xmlns:a16="http://schemas.microsoft.com/office/drawing/2014/main" id="{8288DA9F-484B-1774-733D-0E4CAA176BF6}"/>
              </a:ext>
            </a:extLst>
          </p:cNvPr>
          <p:cNvSpPr/>
          <p:nvPr/>
        </p:nvSpPr>
        <p:spPr>
          <a:xfrm>
            <a:off x="296845" y="3711526"/>
            <a:ext cx="3258572" cy="227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1197"/>
              </a:spcAft>
            </a:pPr>
            <a:endParaRPr lang="en-GB" sz="2394">
              <a:solidFill>
                <a:srgbClr val="FEFFFF"/>
              </a:solidFill>
              <a:latin typeface="Arial" panose="020B0604020202020204"/>
            </a:endParaRPr>
          </a:p>
        </p:txBody>
      </p:sp>
      <p:graphicFrame>
        <p:nvGraphicFramePr>
          <p:cNvPr id="17" name="Chart 16">
            <a:extLst>
              <a:ext uri="{FF2B5EF4-FFF2-40B4-BE49-F238E27FC236}">
                <a16:creationId xmlns:a16="http://schemas.microsoft.com/office/drawing/2014/main" id="{E568DFC7-3CF7-1182-5B7B-1B12E75AEF05}"/>
              </a:ext>
            </a:extLst>
          </p:cNvPr>
          <p:cNvGraphicFramePr>
            <a:graphicFrameLocks/>
          </p:cNvGraphicFramePr>
          <p:nvPr/>
        </p:nvGraphicFramePr>
        <p:xfrm>
          <a:off x="296845" y="3711524"/>
          <a:ext cx="3248693" cy="2274407"/>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C563BBE9-EE48-49B5-46E0-5C2D1C9BBB9C}"/>
              </a:ext>
            </a:extLst>
          </p:cNvPr>
          <p:cNvSpPr txBox="1"/>
          <p:nvPr/>
        </p:nvSpPr>
        <p:spPr>
          <a:xfrm>
            <a:off x="3710385" y="6056898"/>
            <a:ext cx="3258572" cy="276244"/>
          </a:xfrm>
          <a:prstGeom prst="rect">
            <a:avLst/>
          </a:prstGeom>
          <a:noFill/>
        </p:spPr>
        <p:txBody>
          <a:bodyPr wrap="square" rtlCol="0">
            <a:spAutoFit/>
          </a:bodyPr>
          <a:lstStyle/>
          <a:p>
            <a:pPr algn="r" defTabSz="911931" eaLnBrk="1" fontAlgn="auto" hangingPunct="1">
              <a:spcBef>
                <a:spcPts val="0"/>
              </a:spcBef>
              <a:spcAft>
                <a:spcPts val="0"/>
              </a:spcAft>
            </a:pPr>
            <a:r>
              <a:rPr lang="en-US" sz="1197" i="1">
                <a:solidFill>
                  <a:srgbClr val="FEFFFF"/>
                </a:solidFill>
                <a:latin typeface="Arial" panose="020B0604020202020204"/>
                <a:ea typeface="+mn-ea"/>
              </a:rPr>
              <a:t>Source: </a:t>
            </a:r>
            <a:r>
              <a:rPr lang="en-GB" sz="1197" i="1">
                <a:solidFill>
                  <a:srgbClr val="FEFFFF"/>
                </a:solidFill>
                <a:latin typeface="Arial" panose="020B0604020202020204"/>
                <a:ea typeface="+mn-ea"/>
              </a:rPr>
              <a:t>European Central Bank </a:t>
            </a:r>
            <a:endParaRPr lang="en-US" sz="1197" i="1">
              <a:solidFill>
                <a:srgbClr val="FEFFFF"/>
              </a:solidFill>
              <a:latin typeface="Arial" panose="020B0604020202020204"/>
              <a:ea typeface="+mn-ea"/>
            </a:endParaRPr>
          </a:p>
        </p:txBody>
      </p:sp>
      <p:sp>
        <p:nvSpPr>
          <p:cNvPr id="19" name="Rectangle 18">
            <a:extLst>
              <a:ext uri="{FF2B5EF4-FFF2-40B4-BE49-F238E27FC236}">
                <a16:creationId xmlns:a16="http://schemas.microsoft.com/office/drawing/2014/main" id="{EE1353EE-5DD1-81A8-4C1F-D0AA86B3F98C}"/>
              </a:ext>
            </a:extLst>
          </p:cNvPr>
          <p:cNvSpPr/>
          <p:nvPr/>
        </p:nvSpPr>
        <p:spPr>
          <a:xfrm>
            <a:off x="7293709" y="1181802"/>
            <a:ext cx="4601446" cy="480413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931" eaLnBrk="1" fontAlgn="auto" hangingPunct="1">
              <a:spcBef>
                <a:spcPts val="0"/>
              </a:spcBef>
              <a:spcAft>
                <a:spcPts val="2394"/>
              </a:spcAft>
            </a:pPr>
            <a:endParaRPr lang="en-GB" sz="1596">
              <a:solidFill>
                <a:srgbClr val="FEFFFF"/>
              </a:solidFill>
              <a:latin typeface="Arial" panose="020B0604020202020204"/>
            </a:endParaRPr>
          </a:p>
        </p:txBody>
      </p:sp>
    </p:spTree>
    <p:extLst>
      <p:ext uri="{BB962C8B-B14F-4D97-AF65-F5344CB8AC3E}">
        <p14:creationId xmlns:p14="http://schemas.microsoft.com/office/powerpoint/2010/main" val="186354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6E80B6-AD9B-EF48-8273-6E371B50D14F}"/>
              </a:ext>
            </a:extLst>
          </p:cNvPr>
          <p:cNvSpPr>
            <a:spLocks noGrp="1"/>
          </p:cNvSpPr>
          <p:nvPr>
            <p:ph type="title"/>
          </p:nvPr>
        </p:nvSpPr>
        <p:spPr>
          <a:xfrm>
            <a:off x="216425" y="236216"/>
            <a:ext cx="10108850" cy="559875"/>
          </a:xfrm>
        </p:spPr>
        <p:txBody>
          <a:bodyPr/>
          <a:lstStyle/>
          <a:p>
            <a:r>
              <a:rPr lang="en-GB"/>
              <a:t>Europe's Space Boom: Invest in Tomorrow</a:t>
            </a:r>
            <a:endParaRPr lang="it-IT"/>
          </a:p>
        </p:txBody>
      </p:sp>
      <p:sp>
        <p:nvSpPr>
          <p:cNvPr id="3" name="Segnaposto testo 2">
            <a:extLst>
              <a:ext uri="{FF2B5EF4-FFF2-40B4-BE49-F238E27FC236}">
                <a16:creationId xmlns:a16="http://schemas.microsoft.com/office/drawing/2014/main" id="{453EB9B7-805D-FC45-B3F7-0684D283E978}"/>
              </a:ext>
            </a:extLst>
          </p:cNvPr>
          <p:cNvSpPr>
            <a:spLocks noGrp="1"/>
          </p:cNvSpPr>
          <p:nvPr>
            <p:ph type="body" sz="quarter" idx="4294967295"/>
          </p:nvPr>
        </p:nvSpPr>
        <p:spPr>
          <a:xfrm>
            <a:off x="-364168" y="1157549"/>
            <a:ext cx="3309735" cy="1046205"/>
          </a:xfrm>
        </p:spPr>
        <p:txBody>
          <a:bodyPr/>
          <a:lstStyle/>
          <a:p>
            <a:pPr marL="0" marR="0" lvl="0" indent="0" algn="r" defTabSz="914400" rtl="0" eaLnBrk="0" fontAlgn="base" latinLnBrk="0" hangingPunct="0">
              <a:lnSpc>
                <a:spcPct val="100000"/>
              </a:lnSpc>
              <a:spcBef>
                <a:spcPct val="20000"/>
              </a:spcBef>
              <a:spcAft>
                <a:spcPct val="0"/>
              </a:spcAft>
              <a:buClr>
                <a:schemeClr val="accent3"/>
              </a:buClr>
              <a:buSzTx/>
              <a:tabLst/>
              <a:defRPr/>
            </a:pPr>
            <a:r>
              <a:rPr kumimoji="0" lang="en-US" altLang="en-US" b="0" i="0" u="none" strike="noStrike" kern="0" cap="none" spc="0" normalizeH="0" baseline="0" noProof="0">
                <a:ln>
                  <a:noFill/>
                </a:ln>
                <a:solidFill>
                  <a:schemeClr val="bg1"/>
                </a:solidFill>
                <a:effectLst/>
                <a:uLnTx/>
                <a:uFillTx/>
                <a:latin typeface="NotesEsa" panose="02000506030000020004" pitchFamily="2" charset="77"/>
                <a:cs typeface="Calibri" panose="020F0502020204030204" pitchFamily="34" charset="0"/>
              </a:rPr>
              <a:t>LAUNCH PRICE</a:t>
            </a:r>
            <a:br>
              <a:rPr kumimoji="0" lang="en-US" altLang="en-US" b="0" i="0" u="none" strike="noStrike" kern="0" cap="none" spc="0" normalizeH="0" baseline="0" noProof="0">
                <a:ln>
                  <a:noFill/>
                </a:ln>
                <a:solidFill>
                  <a:schemeClr val="bg1"/>
                </a:solidFill>
                <a:effectLst/>
                <a:uLnTx/>
                <a:uFillTx/>
                <a:latin typeface="NotesEsa" panose="02000506030000020004" pitchFamily="2" charset="77"/>
                <a:cs typeface="Calibri" panose="020F0502020204030204" pitchFamily="34" charset="0"/>
              </a:rPr>
            </a:br>
            <a:r>
              <a:rPr kumimoji="0" lang="en-US" altLang="en-US" b="0" i="0" u="none" strike="noStrike" kern="0" cap="none" spc="0" normalizeH="0" baseline="0" noProof="0">
                <a:ln>
                  <a:noFill/>
                </a:ln>
                <a:solidFill>
                  <a:schemeClr val="bg1"/>
                </a:solidFill>
                <a:effectLst/>
                <a:uLnTx/>
                <a:uFillTx/>
                <a:latin typeface="NotesEsa" panose="02000506030000020004" pitchFamily="2" charset="77"/>
                <a:cs typeface="Calibri" panose="020F0502020204030204" pitchFamily="34" charset="0"/>
              </a:rPr>
              <a:t>TO BE DIVIDED</a:t>
            </a:r>
            <a:br>
              <a:rPr kumimoji="0" lang="en-US" altLang="en-US" b="0" i="0" u="none" strike="noStrike" kern="0" cap="none" spc="0" normalizeH="0" baseline="0" noProof="0">
                <a:ln>
                  <a:noFill/>
                </a:ln>
                <a:solidFill>
                  <a:schemeClr val="bg1"/>
                </a:solidFill>
                <a:effectLst/>
                <a:uLnTx/>
                <a:uFillTx/>
                <a:latin typeface="NotesEsa" panose="02000506030000020004" pitchFamily="2" charset="77"/>
                <a:cs typeface="Calibri" panose="020F0502020204030204" pitchFamily="34" charset="0"/>
              </a:rPr>
            </a:br>
            <a:r>
              <a:rPr kumimoji="0" lang="en-US" altLang="en-US" b="1" i="0" u="none" strike="noStrike" kern="0" cap="none" spc="0" normalizeH="0" baseline="0" noProof="0">
                <a:ln>
                  <a:noFill/>
                </a:ln>
                <a:solidFill>
                  <a:schemeClr val="accent6"/>
                </a:solidFill>
                <a:effectLst/>
                <a:uLnTx/>
                <a:uFillTx/>
                <a:latin typeface="NotesEsa" panose="02000506030000020004" pitchFamily="2" charset="77"/>
                <a:cs typeface="Calibri" panose="020F0502020204030204" pitchFamily="34" charset="0"/>
              </a:rPr>
              <a:t>BY 3 </a:t>
            </a:r>
            <a:r>
              <a:rPr kumimoji="0" lang="en-US" altLang="en-US" b="0" i="0" u="none" strike="noStrike" kern="0" cap="none" spc="0" normalizeH="0" baseline="0" noProof="0">
                <a:ln>
                  <a:noFill/>
                </a:ln>
                <a:solidFill>
                  <a:schemeClr val="bg1"/>
                </a:solidFill>
                <a:effectLst/>
                <a:uLnTx/>
                <a:uFillTx/>
                <a:latin typeface="NotesEsa" panose="02000506030000020004" pitchFamily="2" charset="77"/>
                <a:cs typeface="Calibri" panose="020F0502020204030204" pitchFamily="34" charset="0"/>
              </a:rPr>
              <a:t>IN NEXT 10Y</a:t>
            </a:r>
            <a:endParaRPr kumimoji="0" lang="en-US" altLang="en-US" b="1" i="0" u="none" strike="noStrike" kern="0" cap="none" spc="0" normalizeH="0" baseline="0" noProof="0">
              <a:ln>
                <a:noFill/>
              </a:ln>
              <a:solidFill>
                <a:schemeClr val="bg1"/>
              </a:solidFill>
              <a:effectLst/>
              <a:uLnTx/>
              <a:uFillTx/>
              <a:latin typeface="NotesEsa" panose="02000506030000020004" pitchFamily="2" charset="77"/>
              <a:cs typeface="Calibri" panose="020F0502020204030204" pitchFamily="34" charset="0"/>
            </a:endParaRPr>
          </a:p>
        </p:txBody>
      </p:sp>
      <p:sp>
        <p:nvSpPr>
          <p:cNvPr id="9" name="Segnaposto testo 2">
            <a:extLst>
              <a:ext uri="{FF2B5EF4-FFF2-40B4-BE49-F238E27FC236}">
                <a16:creationId xmlns:a16="http://schemas.microsoft.com/office/drawing/2014/main" id="{4609349F-8FBF-5F41-48AD-2D8A1A23F95F}"/>
              </a:ext>
            </a:extLst>
          </p:cNvPr>
          <p:cNvSpPr txBox="1">
            <a:spLocks/>
          </p:cNvSpPr>
          <p:nvPr/>
        </p:nvSpPr>
        <p:spPr bwMode="auto">
          <a:xfrm>
            <a:off x="-364168" y="2138799"/>
            <a:ext cx="3309735" cy="5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ts val="208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HIGHER </a:t>
            </a:r>
            <a:r>
              <a:rPr lang="en-US" altLang="en-US" b="1" kern="0">
                <a:solidFill>
                  <a:schemeClr val="accent6"/>
                </a:solidFill>
                <a:latin typeface="NotesEsa" panose="02000506030000020004" pitchFamily="2" charset="77"/>
                <a:cs typeface="Calibri" panose="020F0502020204030204" pitchFamily="34" charset="0"/>
              </a:rPr>
              <a:t>PAYLOAD</a:t>
            </a:r>
            <a:r>
              <a:rPr lang="en-US" altLang="en-US" b="1" kern="0">
                <a:solidFill>
                  <a:schemeClr val="bg1"/>
                </a:solidFill>
                <a:latin typeface="NotesEsa" panose="02000506030000020004" pitchFamily="2" charset="77"/>
                <a:cs typeface="Calibri" panose="020F0502020204030204" pitchFamily="34" charset="0"/>
              </a:rPr>
              <a:t> </a:t>
            </a:r>
            <a:r>
              <a:rPr lang="en-US" altLang="en-US" kern="0">
                <a:solidFill>
                  <a:schemeClr val="bg1"/>
                </a:solidFill>
                <a:latin typeface="NotesEsa" panose="02000506030000020004" pitchFamily="2" charset="77"/>
                <a:cs typeface="Calibri" panose="020F0502020204030204" pitchFamily="34" charset="0"/>
              </a:rPr>
              <a:t>CAPACITY</a:t>
            </a:r>
            <a:br>
              <a:rPr lang="en-US" altLang="en-US" kern="0">
                <a:solidFill>
                  <a:schemeClr val="bg1"/>
                </a:solidFill>
                <a:latin typeface="NotesEsa" panose="02000506030000020004" pitchFamily="2" charset="77"/>
                <a:cs typeface="Calibri" panose="020F0502020204030204" pitchFamily="34" charset="0"/>
              </a:rPr>
            </a:br>
            <a:r>
              <a:rPr lang="en-US" altLang="en-US" kern="0">
                <a:solidFill>
                  <a:schemeClr val="bg1"/>
                </a:solidFill>
                <a:latin typeface="NotesEsa" panose="02000506030000020004" pitchFamily="2" charset="77"/>
                <a:cs typeface="Calibri" panose="020F0502020204030204" pitchFamily="34" charset="0"/>
              </a:rPr>
              <a:t>AND LAUNCH </a:t>
            </a:r>
            <a:r>
              <a:rPr lang="en-US" altLang="en-US" b="1" kern="0">
                <a:solidFill>
                  <a:schemeClr val="accent6"/>
                </a:solidFill>
                <a:latin typeface="NotesEsa" panose="02000506030000020004" pitchFamily="2" charset="77"/>
                <a:cs typeface="Calibri" panose="020F0502020204030204" pitchFamily="34" charset="0"/>
              </a:rPr>
              <a:t>RATE</a:t>
            </a:r>
          </a:p>
        </p:txBody>
      </p:sp>
      <p:sp>
        <p:nvSpPr>
          <p:cNvPr id="10" name="Segnaposto testo 2">
            <a:extLst>
              <a:ext uri="{FF2B5EF4-FFF2-40B4-BE49-F238E27FC236}">
                <a16:creationId xmlns:a16="http://schemas.microsoft.com/office/drawing/2014/main" id="{05C69FF2-451C-3DB6-1235-0BBA427C3357}"/>
              </a:ext>
            </a:extLst>
          </p:cNvPr>
          <p:cNvSpPr txBox="1">
            <a:spLocks/>
          </p:cNvSpPr>
          <p:nvPr/>
        </p:nvSpPr>
        <p:spPr bwMode="auto">
          <a:xfrm>
            <a:off x="-364168" y="2877820"/>
            <a:ext cx="3309735" cy="33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ts val="2080"/>
              </a:lnSpc>
              <a:buClr>
                <a:schemeClr val="accent3"/>
              </a:buClr>
              <a:defRPr/>
            </a:pPr>
            <a:r>
              <a:rPr lang="en-US" altLang="en-US" b="1" kern="0">
                <a:solidFill>
                  <a:schemeClr val="accent6"/>
                </a:solidFill>
                <a:latin typeface="NotesEsa" panose="02000506030000020004" pitchFamily="2" charset="77"/>
                <a:cs typeface="Calibri" panose="020F0502020204030204" pitchFamily="34" charset="0"/>
              </a:rPr>
              <a:t>DEORBITING</a:t>
            </a:r>
            <a:r>
              <a:rPr lang="en-US" altLang="en-US" b="1" kern="0">
                <a:solidFill>
                  <a:schemeClr val="bg1"/>
                </a:solidFill>
                <a:latin typeface="NotesEsa" panose="02000506030000020004" pitchFamily="2" charset="77"/>
                <a:cs typeface="Calibri" panose="020F0502020204030204" pitchFamily="34" charset="0"/>
              </a:rPr>
              <a:t> </a:t>
            </a:r>
            <a:r>
              <a:rPr lang="en-US" altLang="en-US" kern="0">
                <a:solidFill>
                  <a:schemeClr val="bg1"/>
                </a:solidFill>
                <a:latin typeface="NotesEsa" panose="02000506030000020004" pitchFamily="2" charset="77"/>
                <a:cs typeface="Calibri" panose="020F0502020204030204" pitchFamily="34" charset="0"/>
              </a:rPr>
              <a:t>REGULATIONS</a:t>
            </a:r>
            <a:endParaRPr lang="en-US" altLang="en-US" b="1" kern="0">
              <a:solidFill>
                <a:schemeClr val="bg1"/>
              </a:solidFill>
              <a:latin typeface="NotesEsa" panose="02000506030000020004" pitchFamily="2" charset="77"/>
              <a:cs typeface="Calibri" panose="020F0502020204030204" pitchFamily="34" charset="0"/>
            </a:endParaRPr>
          </a:p>
        </p:txBody>
      </p:sp>
      <p:sp>
        <p:nvSpPr>
          <p:cNvPr id="11" name="Segnaposto testo 2">
            <a:extLst>
              <a:ext uri="{FF2B5EF4-FFF2-40B4-BE49-F238E27FC236}">
                <a16:creationId xmlns:a16="http://schemas.microsoft.com/office/drawing/2014/main" id="{5361CA8A-2002-4D3A-642D-42BA7C77928F}"/>
              </a:ext>
            </a:extLst>
          </p:cNvPr>
          <p:cNvSpPr txBox="1">
            <a:spLocks/>
          </p:cNvSpPr>
          <p:nvPr/>
        </p:nvSpPr>
        <p:spPr bwMode="auto">
          <a:xfrm>
            <a:off x="-441170" y="3373590"/>
            <a:ext cx="3309735" cy="33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ts val="208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SPACE-AS-A-</a:t>
            </a:r>
            <a:r>
              <a:rPr lang="en-US" altLang="en-US" b="1" kern="0">
                <a:solidFill>
                  <a:schemeClr val="accent6"/>
                </a:solidFill>
                <a:latin typeface="NotesEsa" panose="02000506030000020004" pitchFamily="2" charset="77"/>
                <a:cs typeface="Calibri" panose="020F0502020204030204" pitchFamily="34" charset="0"/>
              </a:rPr>
              <a:t>SERVICE</a:t>
            </a:r>
          </a:p>
        </p:txBody>
      </p:sp>
      <p:sp>
        <p:nvSpPr>
          <p:cNvPr id="12" name="Segnaposto testo 2">
            <a:extLst>
              <a:ext uri="{FF2B5EF4-FFF2-40B4-BE49-F238E27FC236}">
                <a16:creationId xmlns:a16="http://schemas.microsoft.com/office/drawing/2014/main" id="{0387FDD8-8E8E-1DDC-C4AD-E95DC3985CC9}"/>
              </a:ext>
            </a:extLst>
          </p:cNvPr>
          <p:cNvSpPr txBox="1">
            <a:spLocks/>
          </p:cNvSpPr>
          <p:nvPr/>
        </p:nvSpPr>
        <p:spPr bwMode="auto">
          <a:xfrm>
            <a:off x="-364168" y="3895077"/>
            <a:ext cx="3309735" cy="33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ts val="2080"/>
              </a:lnSpc>
              <a:buClr>
                <a:schemeClr val="accent3"/>
              </a:buClr>
              <a:defRPr/>
            </a:pPr>
            <a:r>
              <a:rPr lang="en-US" altLang="en-US" b="1" kern="0">
                <a:solidFill>
                  <a:schemeClr val="accent6"/>
                </a:solidFill>
                <a:latin typeface="NotesEsa" panose="02000506030000020004" pitchFamily="2" charset="77"/>
                <a:cs typeface="Calibri" panose="020F0502020204030204" pitchFamily="34" charset="0"/>
              </a:rPr>
              <a:t>IN ORBIT </a:t>
            </a:r>
            <a:r>
              <a:rPr lang="en-US" altLang="en-US" kern="0">
                <a:solidFill>
                  <a:schemeClr val="bg1"/>
                </a:solidFill>
                <a:latin typeface="NotesEsa" panose="02000506030000020004" pitchFamily="2" charset="77"/>
                <a:cs typeface="Calibri" panose="020F0502020204030204" pitchFamily="34" charset="0"/>
              </a:rPr>
              <a:t>SERVICING,</a:t>
            </a:r>
            <a:br>
              <a:rPr lang="en-US" altLang="en-US" kern="0">
                <a:solidFill>
                  <a:schemeClr val="bg1"/>
                </a:solidFill>
                <a:latin typeface="NotesEsa" panose="02000506030000020004" pitchFamily="2" charset="77"/>
                <a:cs typeface="Calibri" panose="020F0502020204030204" pitchFamily="34" charset="0"/>
              </a:rPr>
            </a:br>
            <a:r>
              <a:rPr lang="en-US" altLang="en-US" kern="0">
                <a:solidFill>
                  <a:schemeClr val="bg1"/>
                </a:solidFill>
                <a:latin typeface="NotesEsa" panose="02000506030000020004" pitchFamily="2" charset="77"/>
                <a:cs typeface="Calibri" panose="020F0502020204030204" pitchFamily="34" charset="0"/>
              </a:rPr>
              <a:t>MANUFACTURING, ASSEMBLY</a:t>
            </a:r>
            <a:endParaRPr lang="en-US" altLang="en-US" b="1" kern="0">
              <a:solidFill>
                <a:schemeClr val="bg1"/>
              </a:solidFill>
              <a:latin typeface="NotesEsa" panose="02000506030000020004" pitchFamily="2" charset="77"/>
              <a:cs typeface="Calibri" panose="020F0502020204030204" pitchFamily="34" charset="0"/>
            </a:endParaRPr>
          </a:p>
        </p:txBody>
      </p:sp>
      <p:sp>
        <p:nvSpPr>
          <p:cNvPr id="14" name="Segnaposto testo 2">
            <a:extLst>
              <a:ext uri="{FF2B5EF4-FFF2-40B4-BE49-F238E27FC236}">
                <a16:creationId xmlns:a16="http://schemas.microsoft.com/office/drawing/2014/main" id="{862722A8-6F29-E165-B3FE-873ED0B5C5AE}"/>
              </a:ext>
            </a:extLst>
          </p:cNvPr>
          <p:cNvSpPr txBox="1">
            <a:spLocks/>
          </p:cNvSpPr>
          <p:nvPr/>
        </p:nvSpPr>
        <p:spPr bwMode="auto">
          <a:xfrm>
            <a:off x="-364168" y="5417512"/>
            <a:ext cx="3309735" cy="33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r" eaLnBrk="0" hangingPunct="0">
              <a:lnSpc>
                <a:spcPts val="2080"/>
              </a:lnSpc>
              <a:buClr>
                <a:schemeClr val="accent3"/>
              </a:buClr>
              <a:defRPr/>
            </a:pPr>
            <a:endParaRPr lang="en-US" altLang="en-US" b="1" kern="0">
              <a:solidFill>
                <a:schemeClr val="bg1"/>
              </a:solidFill>
              <a:latin typeface="NotesEsa" panose="02000506030000020004" pitchFamily="2" charset="77"/>
              <a:cs typeface="Calibri" panose="020F0502020204030204" pitchFamily="34" charset="0"/>
            </a:endParaRPr>
          </a:p>
        </p:txBody>
      </p:sp>
      <p:cxnSp>
        <p:nvCxnSpPr>
          <p:cNvPr id="17" name="Connettore 1 16">
            <a:extLst>
              <a:ext uri="{FF2B5EF4-FFF2-40B4-BE49-F238E27FC236}">
                <a16:creationId xmlns:a16="http://schemas.microsoft.com/office/drawing/2014/main" id="{CB6AD901-EF07-47F6-49E9-AD9FA1DF0E95}"/>
              </a:ext>
            </a:extLst>
          </p:cNvPr>
          <p:cNvCxnSpPr/>
          <p:nvPr/>
        </p:nvCxnSpPr>
        <p:spPr>
          <a:xfrm>
            <a:off x="2945567" y="1236689"/>
            <a:ext cx="0" cy="669886"/>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D92C1BB2-AB6F-A6D6-1A5B-2C0CAB0E3185}"/>
              </a:ext>
            </a:extLst>
          </p:cNvPr>
          <p:cNvCxnSpPr>
            <a:cxnSpLocks/>
          </p:cNvCxnSpPr>
          <p:nvPr/>
        </p:nvCxnSpPr>
        <p:spPr>
          <a:xfrm>
            <a:off x="2945567" y="2226040"/>
            <a:ext cx="0" cy="421806"/>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6F29F8F1-0373-18B9-5AE5-EE188EB11A15}"/>
              </a:ext>
            </a:extLst>
          </p:cNvPr>
          <p:cNvCxnSpPr>
            <a:cxnSpLocks/>
          </p:cNvCxnSpPr>
          <p:nvPr/>
        </p:nvCxnSpPr>
        <p:spPr>
          <a:xfrm>
            <a:off x="2945567" y="2955614"/>
            <a:ext cx="0" cy="194789"/>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4FF0CB79-07F6-912A-E907-8D4ADC085C08}"/>
              </a:ext>
            </a:extLst>
          </p:cNvPr>
          <p:cNvCxnSpPr>
            <a:cxnSpLocks/>
          </p:cNvCxnSpPr>
          <p:nvPr/>
        </p:nvCxnSpPr>
        <p:spPr>
          <a:xfrm>
            <a:off x="2945567" y="3461452"/>
            <a:ext cx="0" cy="194789"/>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A6C2B5BC-DC0F-E50F-671C-C0F740298760}"/>
              </a:ext>
            </a:extLst>
          </p:cNvPr>
          <p:cNvCxnSpPr>
            <a:cxnSpLocks/>
          </p:cNvCxnSpPr>
          <p:nvPr/>
        </p:nvCxnSpPr>
        <p:spPr>
          <a:xfrm>
            <a:off x="2945567" y="3999344"/>
            <a:ext cx="0" cy="669886"/>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Connettore 4 29">
            <a:extLst>
              <a:ext uri="{FF2B5EF4-FFF2-40B4-BE49-F238E27FC236}">
                <a16:creationId xmlns:a16="http://schemas.microsoft.com/office/drawing/2014/main" id="{EF0BB3BE-95B9-A0AD-C361-D5DFE2364C5A}"/>
              </a:ext>
            </a:extLst>
          </p:cNvPr>
          <p:cNvCxnSpPr>
            <a:cxnSpLocks/>
          </p:cNvCxnSpPr>
          <p:nvPr/>
        </p:nvCxnSpPr>
        <p:spPr>
          <a:xfrm>
            <a:off x="2945567" y="1563863"/>
            <a:ext cx="2166183" cy="1626153"/>
          </a:xfrm>
          <a:prstGeom prst="bentConnector3">
            <a:avLst>
              <a:gd name="adj1" fmla="val 50000"/>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Connettore 4 39">
            <a:extLst>
              <a:ext uri="{FF2B5EF4-FFF2-40B4-BE49-F238E27FC236}">
                <a16:creationId xmlns:a16="http://schemas.microsoft.com/office/drawing/2014/main" id="{ADCC294E-4802-8E73-7071-973401E3F4E3}"/>
              </a:ext>
            </a:extLst>
          </p:cNvPr>
          <p:cNvCxnSpPr>
            <a:cxnSpLocks/>
          </p:cNvCxnSpPr>
          <p:nvPr/>
        </p:nvCxnSpPr>
        <p:spPr>
          <a:xfrm>
            <a:off x="2945567" y="2427951"/>
            <a:ext cx="1835983" cy="873116"/>
          </a:xfrm>
          <a:prstGeom prst="bentConnector3">
            <a:avLst>
              <a:gd name="adj1" fmla="val 50000"/>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Connettore 4 43">
            <a:extLst>
              <a:ext uri="{FF2B5EF4-FFF2-40B4-BE49-F238E27FC236}">
                <a16:creationId xmlns:a16="http://schemas.microsoft.com/office/drawing/2014/main" id="{3102D39B-1AE8-5088-AF44-6ECCC1C97FBB}"/>
              </a:ext>
            </a:extLst>
          </p:cNvPr>
          <p:cNvCxnSpPr>
            <a:cxnSpLocks/>
          </p:cNvCxnSpPr>
          <p:nvPr/>
        </p:nvCxnSpPr>
        <p:spPr>
          <a:xfrm>
            <a:off x="2945567" y="3050251"/>
            <a:ext cx="2166183" cy="362464"/>
          </a:xfrm>
          <a:prstGeom prst="bentConnector3">
            <a:avLst>
              <a:gd name="adj1" fmla="val 50000"/>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Connettore 4 47">
            <a:extLst>
              <a:ext uri="{FF2B5EF4-FFF2-40B4-BE49-F238E27FC236}">
                <a16:creationId xmlns:a16="http://schemas.microsoft.com/office/drawing/2014/main" id="{D1FEF53C-72D9-FAA6-24B1-DA887F67C05B}"/>
              </a:ext>
            </a:extLst>
          </p:cNvPr>
          <p:cNvCxnSpPr>
            <a:cxnSpLocks/>
          </p:cNvCxnSpPr>
          <p:nvPr/>
        </p:nvCxnSpPr>
        <p:spPr>
          <a:xfrm>
            <a:off x="2945567" y="3539201"/>
            <a:ext cx="3442533" cy="4119"/>
          </a:xfrm>
          <a:prstGeom prst="bentConnector3">
            <a:avLst>
              <a:gd name="adj1" fmla="val 50000"/>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Connettore 4 49">
            <a:extLst>
              <a:ext uri="{FF2B5EF4-FFF2-40B4-BE49-F238E27FC236}">
                <a16:creationId xmlns:a16="http://schemas.microsoft.com/office/drawing/2014/main" id="{5B977B6D-1B81-4985-9561-98E5934B8FB9}"/>
              </a:ext>
            </a:extLst>
          </p:cNvPr>
          <p:cNvCxnSpPr>
            <a:cxnSpLocks/>
          </p:cNvCxnSpPr>
          <p:nvPr/>
        </p:nvCxnSpPr>
        <p:spPr>
          <a:xfrm flipV="1">
            <a:off x="2945567" y="3668377"/>
            <a:ext cx="1689933" cy="679101"/>
          </a:xfrm>
          <a:prstGeom prst="bentConnector3">
            <a:avLst>
              <a:gd name="adj1" fmla="val 50000"/>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 name="Connettore 2 100">
            <a:extLst>
              <a:ext uri="{FF2B5EF4-FFF2-40B4-BE49-F238E27FC236}">
                <a16:creationId xmlns:a16="http://schemas.microsoft.com/office/drawing/2014/main" id="{0E9FFBDE-2A99-19AA-82B2-9D0A7CAF5A0B}"/>
              </a:ext>
            </a:extLst>
          </p:cNvPr>
          <p:cNvCxnSpPr>
            <a:cxnSpLocks/>
          </p:cNvCxnSpPr>
          <p:nvPr/>
        </p:nvCxnSpPr>
        <p:spPr>
          <a:xfrm>
            <a:off x="10044845" y="2982793"/>
            <a:ext cx="500552" cy="0"/>
          </a:xfrm>
          <a:prstGeom prst="straightConnector1">
            <a:avLst/>
          </a:prstGeom>
          <a:ln w="952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BD2EFED7-035C-8B45-AD0C-F567188D5638}"/>
              </a:ext>
            </a:extLst>
          </p:cNvPr>
          <p:cNvSpPr txBox="1"/>
          <p:nvPr/>
        </p:nvSpPr>
        <p:spPr>
          <a:xfrm>
            <a:off x="2612218" y="5002012"/>
            <a:ext cx="9264060" cy="830997"/>
          </a:xfrm>
          <a:prstGeom prst="rect">
            <a:avLst/>
          </a:prstGeom>
          <a:solidFill>
            <a:schemeClr val="tx2"/>
          </a:solidFill>
        </p:spPr>
        <p:txBody>
          <a:bodyPr wrap="square">
            <a:spAutoFit/>
          </a:bodyPr>
          <a:lstStyle/>
          <a:p>
            <a:pPr marL="0" indent="0" algn="ctr" eaLnBrk="0" hangingPunct="0">
              <a:lnSpc>
                <a:spcPct val="100000"/>
              </a:lnSpc>
              <a:buClr>
                <a:schemeClr val="accent3"/>
              </a:buClr>
              <a:defRPr/>
            </a:pPr>
            <a:r>
              <a:rPr lang="en-US" altLang="en-US" i="1" kern="0">
                <a:solidFill>
                  <a:schemeClr val="bg1"/>
                </a:solidFill>
                <a:latin typeface="NotesEsa" panose="02000506030000020004" pitchFamily="2" charset="77"/>
                <a:cs typeface="Calibri" panose="020F0502020204030204" pitchFamily="34" charset="0"/>
              </a:rPr>
              <a:t>TO MAKE EUROPE A SPACE COMMERCIALISATION HUB TO LAUNCH AND </a:t>
            </a:r>
            <a:br>
              <a:rPr lang="en-US" altLang="en-US" i="1" kern="0">
                <a:solidFill>
                  <a:schemeClr val="bg1"/>
                </a:solidFill>
                <a:latin typeface="NotesEsa" panose="02000506030000020004" pitchFamily="2" charset="77"/>
                <a:cs typeface="Calibri" panose="020F0502020204030204" pitchFamily="34" charset="0"/>
              </a:rPr>
            </a:br>
            <a:r>
              <a:rPr lang="en-US" altLang="en-US" i="1" kern="0">
                <a:solidFill>
                  <a:schemeClr val="bg1"/>
                </a:solidFill>
                <a:latin typeface="NotesEsa" panose="02000506030000020004" pitchFamily="2" charset="77"/>
                <a:cs typeface="Calibri" panose="020F0502020204030204" pitchFamily="34" charset="0"/>
              </a:rPr>
              <a:t>GROW GLOBAL SPACE COMPANIES THAT MAKE SENSE FOR OUR FUTURE</a:t>
            </a:r>
          </a:p>
        </p:txBody>
      </p:sp>
      <p:pic>
        <p:nvPicPr>
          <p:cNvPr id="7" name="Picture 6">
            <a:extLst>
              <a:ext uri="{FF2B5EF4-FFF2-40B4-BE49-F238E27FC236}">
                <a16:creationId xmlns:a16="http://schemas.microsoft.com/office/drawing/2014/main" id="{696A4192-905A-87E3-5221-5FF1DE1DFB20}"/>
              </a:ext>
            </a:extLst>
          </p:cNvPr>
          <p:cNvPicPr>
            <a:picLocks noChangeAspect="1"/>
          </p:cNvPicPr>
          <p:nvPr/>
        </p:nvPicPr>
        <p:blipFill rotWithShape="1">
          <a:blip r:embed="rId2"/>
          <a:srcRect t="13301"/>
          <a:stretch/>
        </p:blipFill>
        <p:spPr>
          <a:xfrm>
            <a:off x="4183245" y="1970080"/>
            <a:ext cx="3761990" cy="2160341"/>
          </a:xfrm>
          <a:prstGeom prst="rect">
            <a:avLst/>
          </a:prstGeom>
        </p:spPr>
      </p:pic>
      <p:sp>
        <p:nvSpPr>
          <p:cNvPr id="8" name="Rettangolo con angoli arrotondati 105">
            <a:extLst>
              <a:ext uri="{FF2B5EF4-FFF2-40B4-BE49-F238E27FC236}">
                <a16:creationId xmlns:a16="http://schemas.microsoft.com/office/drawing/2014/main" id="{9782349F-1956-6F53-27ED-1A4B32E3A2E3}"/>
              </a:ext>
            </a:extLst>
          </p:cNvPr>
          <p:cNvSpPr/>
          <p:nvPr/>
        </p:nvSpPr>
        <p:spPr>
          <a:xfrm>
            <a:off x="8548696" y="2379393"/>
            <a:ext cx="3079059" cy="992248"/>
          </a:xfrm>
          <a:prstGeom prst="roundRect">
            <a:avLst/>
          </a:prstGeom>
          <a:gradFill>
            <a:gsLst>
              <a:gs pos="0">
                <a:schemeClr val="tx1">
                  <a:alpha val="0"/>
                </a:schemeClr>
              </a:gs>
              <a:gs pos="100000">
                <a:schemeClr val="tx2">
                  <a:alpha val="295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testo 2">
            <a:extLst>
              <a:ext uri="{FF2B5EF4-FFF2-40B4-BE49-F238E27FC236}">
                <a16:creationId xmlns:a16="http://schemas.microsoft.com/office/drawing/2014/main" id="{745FAA38-3D3A-8F31-20E7-3170FA2CF766}"/>
              </a:ext>
            </a:extLst>
          </p:cNvPr>
          <p:cNvSpPr txBox="1">
            <a:spLocks/>
          </p:cNvSpPr>
          <p:nvPr/>
        </p:nvSpPr>
        <p:spPr bwMode="auto">
          <a:xfrm>
            <a:off x="8300173" y="2657615"/>
            <a:ext cx="1727670" cy="47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3000" b="1" kern="0">
                <a:solidFill>
                  <a:schemeClr val="accent3"/>
                </a:solidFill>
                <a:latin typeface="NotesEsa" panose="02000506030000020004" pitchFamily="2" charset="77"/>
                <a:cs typeface="Calibri" panose="020F0502020204030204" pitchFamily="34" charset="0"/>
              </a:rPr>
              <a:t>€ 460 bn</a:t>
            </a:r>
            <a:endParaRPr lang="en-US" altLang="en-US" sz="3000" kern="0">
              <a:solidFill>
                <a:schemeClr val="accent3"/>
              </a:solidFill>
              <a:latin typeface="NotesEsa" panose="02000506030000020004" pitchFamily="2" charset="77"/>
              <a:cs typeface="Calibri" panose="020F0502020204030204" pitchFamily="34" charset="0"/>
            </a:endParaRPr>
          </a:p>
        </p:txBody>
      </p:sp>
      <p:sp>
        <p:nvSpPr>
          <p:cNvPr id="15" name="Segnaposto testo 2">
            <a:extLst>
              <a:ext uri="{FF2B5EF4-FFF2-40B4-BE49-F238E27FC236}">
                <a16:creationId xmlns:a16="http://schemas.microsoft.com/office/drawing/2014/main" id="{476DAAB2-CAD7-7EF4-6040-693D3D4DC83A}"/>
              </a:ext>
            </a:extLst>
          </p:cNvPr>
          <p:cNvSpPr txBox="1">
            <a:spLocks/>
          </p:cNvSpPr>
          <p:nvPr/>
        </p:nvSpPr>
        <p:spPr bwMode="auto">
          <a:xfrm>
            <a:off x="8600702" y="2398213"/>
            <a:ext cx="2978149" cy="29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Global Space Economy</a:t>
            </a:r>
          </a:p>
        </p:txBody>
      </p:sp>
      <p:sp>
        <p:nvSpPr>
          <p:cNvPr id="16" name="Segnaposto testo 2">
            <a:extLst>
              <a:ext uri="{FF2B5EF4-FFF2-40B4-BE49-F238E27FC236}">
                <a16:creationId xmlns:a16="http://schemas.microsoft.com/office/drawing/2014/main" id="{8AF79233-A9D1-3C5F-02AB-A2B620E14724}"/>
              </a:ext>
            </a:extLst>
          </p:cNvPr>
          <p:cNvSpPr txBox="1">
            <a:spLocks/>
          </p:cNvSpPr>
          <p:nvPr/>
        </p:nvSpPr>
        <p:spPr bwMode="auto">
          <a:xfrm>
            <a:off x="9187159" y="3054289"/>
            <a:ext cx="849955" cy="28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in 2022</a:t>
            </a:r>
          </a:p>
        </p:txBody>
      </p:sp>
      <p:sp>
        <p:nvSpPr>
          <p:cNvPr id="19" name="Segnaposto testo 2">
            <a:extLst>
              <a:ext uri="{FF2B5EF4-FFF2-40B4-BE49-F238E27FC236}">
                <a16:creationId xmlns:a16="http://schemas.microsoft.com/office/drawing/2014/main" id="{2ADBEEFB-D44D-7D63-B1C4-379D9F1B6520}"/>
              </a:ext>
            </a:extLst>
          </p:cNvPr>
          <p:cNvSpPr txBox="1">
            <a:spLocks/>
          </p:cNvSpPr>
          <p:nvPr/>
        </p:nvSpPr>
        <p:spPr bwMode="auto">
          <a:xfrm>
            <a:off x="10598334" y="3064026"/>
            <a:ext cx="1066178" cy="28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kern="0">
                <a:solidFill>
                  <a:schemeClr val="bg1"/>
                </a:solidFill>
                <a:latin typeface="NotesEsa" panose="02000506030000020004" pitchFamily="2" charset="77"/>
                <a:cs typeface="Calibri" panose="020F0502020204030204" pitchFamily="34" charset="0"/>
              </a:rPr>
              <a:t>In 2040</a:t>
            </a:r>
          </a:p>
        </p:txBody>
      </p:sp>
      <p:sp>
        <p:nvSpPr>
          <p:cNvPr id="20" name="Segnaposto testo 2">
            <a:extLst>
              <a:ext uri="{FF2B5EF4-FFF2-40B4-BE49-F238E27FC236}">
                <a16:creationId xmlns:a16="http://schemas.microsoft.com/office/drawing/2014/main" id="{9433471F-F466-7E7F-5786-682E7EF9C5C8}"/>
              </a:ext>
            </a:extLst>
          </p:cNvPr>
          <p:cNvSpPr txBox="1">
            <a:spLocks/>
          </p:cNvSpPr>
          <p:nvPr/>
        </p:nvSpPr>
        <p:spPr bwMode="auto">
          <a:xfrm>
            <a:off x="10403555" y="2686673"/>
            <a:ext cx="1472723" cy="24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eaLnBrk="0" hangingPunct="0">
              <a:lnSpc>
                <a:spcPct val="100000"/>
              </a:lnSpc>
              <a:buClr>
                <a:schemeClr val="accent3"/>
              </a:buClr>
              <a:defRPr/>
            </a:pPr>
            <a:r>
              <a:rPr lang="en-US" altLang="en-US" sz="3000" b="1" kern="0">
                <a:solidFill>
                  <a:schemeClr val="accent3"/>
                </a:solidFill>
                <a:latin typeface="NotesEsa" panose="02000506030000020004" pitchFamily="2" charset="77"/>
                <a:cs typeface="Calibri" panose="020F0502020204030204" pitchFamily="34" charset="0"/>
              </a:rPr>
              <a:t>€ 1 </a:t>
            </a:r>
            <a:r>
              <a:rPr lang="en-US" altLang="en-US" sz="3000" b="1" kern="0" err="1">
                <a:solidFill>
                  <a:schemeClr val="accent3"/>
                </a:solidFill>
                <a:latin typeface="NotesEsa" panose="02000506030000020004" pitchFamily="2" charset="77"/>
                <a:cs typeface="Calibri" panose="020F0502020204030204" pitchFamily="34" charset="0"/>
              </a:rPr>
              <a:t>tn</a:t>
            </a:r>
            <a:endParaRPr lang="en-US" altLang="en-US" sz="3000" kern="0">
              <a:solidFill>
                <a:schemeClr val="accent3"/>
              </a:solidFill>
              <a:latin typeface="NotesEsa" panose="02000506030000020004" pitchFamily="2" charset="77"/>
              <a:cs typeface="Calibri" panose="020F0502020204030204" pitchFamily="34" charset="0"/>
            </a:endParaRPr>
          </a:p>
        </p:txBody>
      </p:sp>
      <p:sp>
        <p:nvSpPr>
          <p:cNvPr id="5" name="Ovale 4">
            <a:extLst>
              <a:ext uri="{FF2B5EF4-FFF2-40B4-BE49-F238E27FC236}">
                <a16:creationId xmlns:a16="http://schemas.microsoft.com/office/drawing/2014/main" id="{A4967C68-C822-7CD2-F5C6-E3618DC4C118}"/>
              </a:ext>
            </a:extLst>
          </p:cNvPr>
          <p:cNvSpPr/>
          <p:nvPr/>
        </p:nvSpPr>
        <p:spPr>
          <a:xfrm>
            <a:off x="441839" y="4490869"/>
            <a:ext cx="1865404" cy="1853285"/>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marL="0" indent="0" algn="ctr" eaLnBrk="0" hangingPunct="0">
              <a:lnSpc>
                <a:spcPct val="100000"/>
              </a:lnSpc>
              <a:buClr>
                <a:schemeClr val="accent3"/>
              </a:buClr>
              <a:defRPr/>
            </a:pPr>
            <a:endParaRPr lang="en-US" altLang="en-US" sz="2000" kern="0">
              <a:solidFill>
                <a:schemeClr val="bg1"/>
              </a:solidFill>
              <a:latin typeface="NotesEsa" panose="02000506030000020004" pitchFamily="2" charset="77"/>
              <a:cs typeface="Calibri" panose="020F0502020204030204" pitchFamily="34" charset="0"/>
            </a:endParaRPr>
          </a:p>
        </p:txBody>
      </p:sp>
    </p:spTree>
    <p:extLst>
      <p:ext uri="{BB962C8B-B14F-4D97-AF65-F5344CB8AC3E}">
        <p14:creationId xmlns:p14="http://schemas.microsoft.com/office/powerpoint/2010/main" val="2669679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F5938C-F7D1-4272-8C6E-3D640522688F}"/>
              </a:ext>
            </a:extLst>
          </p:cNvPr>
          <p:cNvSpPr/>
          <p:nvPr/>
        </p:nvSpPr>
        <p:spPr>
          <a:xfrm>
            <a:off x="0" y="9351"/>
            <a:ext cx="12192000" cy="683929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51" name="Titolo 1">
            <a:extLst>
              <a:ext uri="{FF2B5EF4-FFF2-40B4-BE49-F238E27FC236}">
                <a16:creationId xmlns:a16="http://schemas.microsoft.com/office/drawing/2014/main" id="{5918707E-D9D0-4E2B-BDCC-E78F0AAC8A77}"/>
              </a:ext>
            </a:extLst>
          </p:cNvPr>
          <p:cNvSpPr>
            <a:spLocks noGrp="1"/>
          </p:cNvSpPr>
          <p:nvPr>
            <p:ph type="title"/>
          </p:nvPr>
        </p:nvSpPr>
        <p:spPr>
          <a:xfrm>
            <a:off x="469734" y="3049737"/>
            <a:ext cx="11402754" cy="2547579"/>
          </a:xfrm>
        </p:spPr>
        <p:txBody>
          <a:bodyPr/>
          <a:lstStyle/>
          <a:p>
            <a:pPr algn="ctr"/>
            <a:r>
              <a:rPr lang="en-GB" sz="7978"/>
              <a:t>ESA AND NEW SPACE</a:t>
            </a:r>
          </a:p>
        </p:txBody>
      </p:sp>
      <p:sp>
        <p:nvSpPr>
          <p:cNvPr id="52" name="Rectangle 51">
            <a:extLst>
              <a:ext uri="{FF2B5EF4-FFF2-40B4-BE49-F238E27FC236}">
                <a16:creationId xmlns:a16="http://schemas.microsoft.com/office/drawing/2014/main" id="{500AB789-824C-40E4-9199-1126F3581BAF}"/>
              </a:ext>
            </a:extLst>
          </p:cNvPr>
          <p:cNvSpPr/>
          <p:nvPr/>
        </p:nvSpPr>
        <p:spPr>
          <a:xfrm>
            <a:off x="8122964" y="805830"/>
            <a:ext cx="3362655" cy="2764217"/>
          </a:xfrm>
          <a:prstGeom prst="rect">
            <a:avLst/>
          </a:prstGeom>
          <a:solidFill>
            <a:srgbClr val="EB3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GB" sz="1995" b="1">
                <a:solidFill>
                  <a:schemeClr val="bg1">
                    <a:lumMod val="10000"/>
                  </a:schemeClr>
                </a:solidFill>
              </a:rPr>
              <a:t>NEW APPROACH TO</a:t>
            </a:r>
          </a:p>
          <a:p>
            <a:pPr algn="ctr" eaLnBrk="0" hangingPunct="0"/>
            <a:r>
              <a:rPr lang="en-GB" sz="1995" b="1">
                <a:solidFill>
                  <a:schemeClr val="bg1">
                    <a:lumMod val="10000"/>
                  </a:schemeClr>
                </a:solidFill>
              </a:rPr>
              <a:t>PROJECT MANAGEMENT</a:t>
            </a:r>
          </a:p>
          <a:p>
            <a:pPr algn="ctr" eaLnBrk="0" hangingPunct="0"/>
            <a:r>
              <a:rPr lang="en-GB" sz="1995" b="1">
                <a:solidFill>
                  <a:schemeClr val="bg1">
                    <a:lumMod val="10000"/>
                  </a:schemeClr>
                </a:solidFill>
              </a:rPr>
              <a:t>AND RISK</a:t>
            </a:r>
          </a:p>
          <a:p>
            <a:pPr algn="ctr" eaLnBrk="0" hangingPunct="0"/>
            <a:r>
              <a:rPr lang="en-GB" sz="1995" b="1">
                <a:solidFill>
                  <a:schemeClr val="bg1">
                    <a:lumMod val="10000"/>
                  </a:schemeClr>
                </a:solidFill>
              </a:rPr>
              <a:t>ACCEPTANCE</a:t>
            </a:r>
            <a:endParaRPr lang="en-US" sz="1995" b="1">
              <a:solidFill>
                <a:schemeClr val="bg1">
                  <a:lumMod val="10000"/>
                </a:schemeClr>
              </a:solidFill>
            </a:endParaRPr>
          </a:p>
        </p:txBody>
      </p:sp>
      <p:grpSp>
        <p:nvGrpSpPr>
          <p:cNvPr id="53" name="Group 52">
            <a:extLst>
              <a:ext uri="{FF2B5EF4-FFF2-40B4-BE49-F238E27FC236}">
                <a16:creationId xmlns:a16="http://schemas.microsoft.com/office/drawing/2014/main" id="{F149823B-2891-4165-98BD-825EE61A171E}"/>
              </a:ext>
            </a:extLst>
          </p:cNvPr>
          <p:cNvGrpSpPr/>
          <p:nvPr/>
        </p:nvGrpSpPr>
        <p:grpSpPr>
          <a:xfrm>
            <a:off x="4221238" y="805829"/>
            <a:ext cx="4474041" cy="2764217"/>
            <a:chOff x="514350" y="1914525"/>
            <a:chExt cx="4486275" cy="2771775"/>
          </a:xfrm>
          <a:solidFill>
            <a:srgbClr val="F58E8E"/>
          </a:solidFill>
        </p:grpSpPr>
        <p:sp>
          <p:nvSpPr>
            <p:cNvPr id="54" name="Rectangle 53">
              <a:extLst>
                <a:ext uri="{FF2B5EF4-FFF2-40B4-BE49-F238E27FC236}">
                  <a16:creationId xmlns:a16="http://schemas.microsoft.com/office/drawing/2014/main" id="{FFE2D704-ACE4-4033-A13C-EDD07004C28B}"/>
                </a:ext>
              </a:extLst>
            </p:cNvPr>
            <p:cNvSpPr/>
            <p:nvPr/>
          </p:nvSpPr>
          <p:spPr>
            <a:xfrm>
              <a:off x="514350" y="1914525"/>
              <a:ext cx="3371850" cy="2771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55" name="Arrow: Right 54">
              <a:extLst>
                <a:ext uri="{FF2B5EF4-FFF2-40B4-BE49-F238E27FC236}">
                  <a16:creationId xmlns:a16="http://schemas.microsoft.com/office/drawing/2014/main" id="{201AB218-1267-462C-A5F1-0173828170F0}"/>
                </a:ext>
              </a:extLst>
            </p:cNvPr>
            <p:cNvSpPr/>
            <p:nvPr/>
          </p:nvSpPr>
          <p:spPr>
            <a:xfrm>
              <a:off x="3886200" y="2286000"/>
              <a:ext cx="1114425" cy="838200"/>
            </a:xfrm>
            <a:prstGeom prst="rightArrow">
              <a:avLst>
                <a:gd name="adj1" fmla="val 45454"/>
                <a:gd name="adj2" fmla="val 1170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56" name="Arrow: Right 55">
              <a:extLst>
                <a:ext uri="{FF2B5EF4-FFF2-40B4-BE49-F238E27FC236}">
                  <a16:creationId xmlns:a16="http://schemas.microsoft.com/office/drawing/2014/main" id="{AD0AAA83-917F-40B8-8CAC-A7CBE360C7B1}"/>
                </a:ext>
              </a:extLst>
            </p:cNvPr>
            <p:cNvSpPr/>
            <p:nvPr/>
          </p:nvSpPr>
          <p:spPr>
            <a:xfrm>
              <a:off x="3886199" y="3480525"/>
              <a:ext cx="1114425" cy="838200"/>
            </a:xfrm>
            <a:prstGeom prst="rightArrow">
              <a:avLst>
                <a:gd name="adj1" fmla="val 45454"/>
                <a:gd name="adj2" fmla="val 1170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grpSp>
      <p:grpSp>
        <p:nvGrpSpPr>
          <p:cNvPr id="57" name="Group 56">
            <a:extLst>
              <a:ext uri="{FF2B5EF4-FFF2-40B4-BE49-F238E27FC236}">
                <a16:creationId xmlns:a16="http://schemas.microsoft.com/office/drawing/2014/main" id="{26F148D8-CCFF-4A47-883D-5C2A4F43D4ED}"/>
              </a:ext>
            </a:extLst>
          </p:cNvPr>
          <p:cNvGrpSpPr/>
          <p:nvPr/>
        </p:nvGrpSpPr>
        <p:grpSpPr>
          <a:xfrm>
            <a:off x="319514" y="805830"/>
            <a:ext cx="4474041" cy="2764217"/>
            <a:chOff x="514350" y="1914525"/>
            <a:chExt cx="4486275" cy="2771775"/>
          </a:xfrm>
          <a:solidFill>
            <a:schemeClr val="accent2">
              <a:lumMod val="40000"/>
              <a:lumOff val="60000"/>
            </a:schemeClr>
          </a:solidFill>
        </p:grpSpPr>
        <p:sp>
          <p:nvSpPr>
            <p:cNvPr id="58" name="Rectangle 57">
              <a:extLst>
                <a:ext uri="{FF2B5EF4-FFF2-40B4-BE49-F238E27FC236}">
                  <a16:creationId xmlns:a16="http://schemas.microsoft.com/office/drawing/2014/main" id="{32BDD881-148A-464D-A501-468EC954674E}"/>
                </a:ext>
              </a:extLst>
            </p:cNvPr>
            <p:cNvSpPr/>
            <p:nvPr/>
          </p:nvSpPr>
          <p:spPr>
            <a:xfrm>
              <a:off x="514350" y="1914525"/>
              <a:ext cx="3371850" cy="2771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59" name="Arrow: Right 58">
              <a:extLst>
                <a:ext uri="{FF2B5EF4-FFF2-40B4-BE49-F238E27FC236}">
                  <a16:creationId xmlns:a16="http://schemas.microsoft.com/office/drawing/2014/main" id="{4EFF3F1D-8BD0-437D-B022-1D58BDD96765}"/>
                </a:ext>
              </a:extLst>
            </p:cNvPr>
            <p:cNvSpPr/>
            <p:nvPr/>
          </p:nvSpPr>
          <p:spPr>
            <a:xfrm>
              <a:off x="3886200" y="2286000"/>
              <a:ext cx="1114425" cy="838200"/>
            </a:xfrm>
            <a:prstGeom prst="rightArrow">
              <a:avLst>
                <a:gd name="adj1" fmla="val 45454"/>
                <a:gd name="adj2" fmla="val 1170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60" name="Arrow: Right 59">
              <a:extLst>
                <a:ext uri="{FF2B5EF4-FFF2-40B4-BE49-F238E27FC236}">
                  <a16:creationId xmlns:a16="http://schemas.microsoft.com/office/drawing/2014/main" id="{785042F2-28E7-46E2-BDE7-E7C3E86FD10B}"/>
                </a:ext>
              </a:extLst>
            </p:cNvPr>
            <p:cNvSpPr/>
            <p:nvPr/>
          </p:nvSpPr>
          <p:spPr>
            <a:xfrm>
              <a:off x="3886199" y="3480525"/>
              <a:ext cx="1114425" cy="838200"/>
            </a:xfrm>
            <a:prstGeom prst="rightArrow">
              <a:avLst>
                <a:gd name="adj1" fmla="val 45454"/>
                <a:gd name="adj2" fmla="val 1170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grpSp>
      <p:sp>
        <p:nvSpPr>
          <p:cNvPr id="61" name="TextBox 60">
            <a:extLst>
              <a:ext uri="{FF2B5EF4-FFF2-40B4-BE49-F238E27FC236}">
                <a16:creationId xmlns:a16="http://schemas.microsoft.com/office/drawing/2014/main" id="{D34198EA-AEF6-4180-AAD4-A84951586A13}"/>
              </a:ext>
            </a:extLst>
          </p:cNvPr>
          <p:cNvSpPr txBox="1"/>
          <p:nvPr/>
        </p:nvSpPr>
        <p:spPr>
          <a:xfrm>
            <a:off x="627043" y="1681490"/>
            <a:ext cx="2747595" cy="1012893"/>
          </a:xfrm>
          <a:prstGeom prst="rect">
            <a:avLst/>
          </a:prstGeom>
          <a:noFill/>
        </p:spPr>
        <p:txBody>
          <a:bodyPr wrap="square">
            <a:spAutoFit/>
          </a:bodyPr>
          <a:lstStyle/>
          <a:p>
            <a:pPr algn="ctr" eaLnBrk="0" hangingPunct="0"/>
            <a:r>
              <a:rPr lang="en-GB" sz="1995" b="1">
                <a:solidFill>
                  <a:schemeClr val="bg1">
                    <a:lumMod val="10000"/>
                  </a:schemeClr>
                </a:solidFill>
                <a:latin typeface="+mn-lt"/>
              </a:rPr>
              <a:t>SPEED UP</a:t>
            </a:r>
          </a:p>
          <a:p>
            <a:pPr algn="ctr" eaLnBrk="0" hangingPunct="0"/>
            <a:r>
              <a:rPr lang="en-GB" sz="1995" b="1">
                <a:solidFill>
                  <a:schemeClr val="bg1">
                    <a:lumMod val="10000"/>
                  </a:schemeClr>
                </a:solidFill>
                <a:latin typeface="+mn-lt"/>
              </a:rPr>
              <a:t>TIME </a:t>
            </a:r>
          </a:p>
          <a:p>
            <a:pPr algn="ctr" eaLnBrk="0" hangingPunct="0"/>
            <a:r>
              <a:rPr lang="en-GB" sz="1995" b="1">
                <a:solidFill>
                  <a:schemeClr val="bg1">
                    <a:lumMod val="10000"/>
                  </a:schemeClr>
                </a:solidFill>
                <a:latin typeface="+mn-lt"/>
              </a:rPr>
              <a:t>TO MARKET </a:t>
            </a:r>
          </a:p>
        </p:txBody>
      </p:sp>
      <p:sp>
        <p:nvSpPr>
          <p:cNvPr id="62" name="TextBox 61">
            <a:extLst>
              <a:ext uri="{FF2B5EF4-FFF2-40B4-BE49-F238E27FC236}">
                <a16:creationId xmlns:a16="http://schemas.microsoft.com/office/drawing/2014/main" id="{0229C7E7-722E-4B43-9AB4-7E10509117C2}"/>
              </a:ext>
            </a:extLst>
          </p:cNvPr>
          <p:cNvSpPr txBox="1"/>
          <p:nvPr/>
        </p:nvSpPr>
        <p:spPr>
          <a:xfrm>
            <a:off x="4683129" y="1528021"/>
            <a:ext cx="2638354" cy="1319830"/>
          </a:xfrm>
          <a:prstGeom prst="rect">
            <a:avLst/>
          </a:prstGeom>
          <a:noFill/>
        </p:spPr>
        <p:txBody>
          <a:bodyPr wrap="square">
            <a:spAutoFit/>
          </a:bodyPr>
          <a:lstStyle/>
          <a:p>
            <a:pPr algn="ctr" eaLnBrk="0" hangingPunct="0"/>
            <a:r>
              <a:rPr lang="en-GB" sz="1995" b="1">
                <a:solidFill>
                  <a:schemeClr val="bg1">
                    <a:lumMod val="10000"/>
                  </a:schemeClr>
                </a:solidFill>
                <a:latin typeface="+mn-lt"/>
              </a:rPr>
              <a:t>CUSTOMER-ORIENTED: GOOD ENOUGH VS BEST IN CLASS</a:t>
            </a:r>
          </a:p>
        </p:txBody>
      </p:sp>
      <p:sp>
        <p:nvSpPr>
          <p:cNvPr id="63" name="TextBox 62">
            <a:extLst>
              <a:ext uri="{FF2B5EF4-FFF2-40B4-BE49-F238E27FC236}">
                <a16:creationId xmlns:a16="http://schemas.microsoft.com/office/drawing/2014/main" id="{5F7F60FE-FAF3-4B75-9894-6815CD2F7707}"/>
              </a:ext>
            </a:extLst>
          </p:cNvPr>
          <p:cNvSpPr txBox="1"/>
          <p:nvPr/>
        </p:nvSpPr>
        <p:spPr>
          <a:xfrm>
            <a:off x="660291" y="4887166"/>
            <a:ext cx="10684030" cy="1543831"/>
          </a:xfrm>
          <a:prstGeom prst="rect">
            <a:avLst/>
          </a:prstGeom>
          <a:noFill/>
        </p:spPr>
        <p:txBody>
          <a:bodyPr wrap="square">
            <a:spAutoFit/>
          </a:bodyPr>
          <a:lstStyle/>
          <a:p>
            <a:pPr algn="just">
              <a:lnSpc>
                <a:spcPct val="115000"/>
              </a:lnSpc>
            </a:pPr>
            <a:r>
              <a:rPr lang="en-GB" sz="1795">
                <a:solidFill>
                  <a:schemeClr val="bg1"/>
                </a:solidFill>
                <a:latin typeface="Arial" panose="020B0604020202020204" pitchFamily="34" charset="0"/>
                <a:ea typeface="Times New Roman" panose="02020603050405020304" pitchFamily="18" charset="0"/>
                <a:cs typeface="Arial" panose="020B0604020202020204" pitchFamily="34" charset="0"/>
              </a:rPr>
              <a:t>For ESA, there are no “New Space companies”, but a New Space approach which </a:t>
            </a:r>
            <a:r>
              <a:rPr lang="en-GB" sz="2394">
                <a:solidFill>
                  <a:schemeClr val="bg1"/>
                </a:solidFill>
                <a:latin typeface="Arial" panose="020B0604020202020204" pitchFamily="34" charset="0"/>
                <a:ea typeface="Times New Roman" panose="02020603050405020304" pitchFamily="18" charset="0"/>
                <a:cs typeface="Arial" panose="020B0604020202020204" pitchFamily="34" charset="0"/>
              </a:rPr>
              <a:t>can be observed </a:t>
            </a:r>
            <a:r>
              <a:rPr lang="en-GB" sz="1795">
                <a:solidFill>
                  <a:schemeClr val="bg1"/>
                </a:solidFill>
                <a:latin typeface="Arial" panose="020B0604020202020204" pitchFamily="34" charset="0"/>
                <a:ea typeface="Times New Roman" panose="02020603050405020304" pitchFamily="18" charset="0"/>
                <a:cs typeface="Arial" panose="020B0604020202020204" pitchFamily="34" charset="0"/>
              </a:rPr>
              <a:t>from large well-established companies to small newcomer entities. This approach implies a business mindset based on private investments leveraging on speed, customer focus and new risk acceptance culture.</a:t>
            </a:r>
          </a:p>
        </p:txBody>
      </p:sp>
    </p:spTree>
    <p:extLst>
      <p:ext uri="{BB962C8B-B14F-4D97-AF65-F5344CB8AC3E}">
        <p14:creationId xmlns:p14="http://schemas.microsoft.com/office/powerpoint/2010/main" val="378053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A01F-56CD-7289-9753-2F3B543198E2}"/>
              </a:ext>
            </a:extLst>
          </p:cNvPr>
          <p:cNvSpPr>
            <a:spLocks noGrp="1"/>
          </p:cNvSpPr>
          <p:nvPr>
            <p:ph type="title"/>
          </p:nvPr>
        </p:nvSpPr>
        <p:spPr/>
        <p:txBody>
          <a:bodyPr/>
          <a:lstStyle/>
          <a:p>
            <a:r>
              <a:rPr lang="en-GB" dirty="0"/>
              <a:t>The ecosystem</a:t>
            </a:r>
          </a:p>
        </p:txBody>
      </p:sp>
      <p:sp>
        <p:nvSpPr>
          <p:cNvPr id="24" name="Ovale 2">
            <a:extLst>
              <a:ext uri="{FF2B5EF4-FFF2-40B4-BE49-F238E27FC236}">
                <a16:creationId xmlns:a16="http://schemas.microsoft.com/office/drawing/2014/main" id="{187E8AA5-8DF1-177B-115C-3CD6F7A61A8C}"/>
              </a:ext>
            </a:extLst>
          </p:cNvPr>
          <p:cNvSpPr/>
          <p:nvPr/>
        </p:nvSpPr>
        <p:spPr>
          <a:xfrm>
            <a:off x="8005795" y="3706213"/>
            <a:ext cx="2438650" cy="2438650"/>
          </a:xfrm>
          <a:prstGeom prst="ellipse">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6">
            <a:extLst>
              <a:ext uri="{FF2B5EF4-FFF2-40B4-BE49-F238E27FC236}">
                <a16:creationId xmlns:a16="http://schemas.microsoft.com/office/drawing/2014/main" id="{C91E9C80-292E-36F3-8FF0-BF867A5D2CE4}"/>
              </a:ext>
            </a:extLst>
          </p:cNvPr>
          <p:cNvSpPr/>
          <p:nvPr/>
        </p:nvSpPr>
        <p:spPr>
          <a:xfrm>
            <a:off x="7995038" y="3686701"/>
            <a:ext cx="2458299" cy="2458299"/>
          </a:xfrm>
          <a:prstGeom prst="ellipse">
            <a:avLst/>
          </a:prstGeom>
          <a:gradFill>
            <a:gsLst>
              <a:gs pos="42000">
                <a:schemeClr val="tx1">
                  <a:alpha val="0"/>
                </a:schemeClr>
              </a:gs>
              <a:gs pos="75000">
                <a:schemeClr val="tx1">
                  <a:alpha val="499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11">
            <a:extLst>
              <a:ext uri="{FF2B5EF4-FFF2-40B4-BE49-F238E27FC236}">
                <a16:creationId xmlns:a16="http://schemas.microsoft.com/office/drawing/2014/main" id="{7E71E5BD-F475-49AC-DD0E-91C7CB826A64}"/>
              </a:ext>
            </a:extLst>
          </p:cNvPr>
          <p:cNvSpPr/>
          <p:nvPr/>
        </p:nvSpPr>
        <p:spPr>
          <a:xfrm>
            <a:off x="1748575" y="1257099"/>
            <a:ext cx="2458299" cy="2458299"/>
          </a:xfrm>
          <a:prstGeom prst="ellipse">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3">
            <a:extLst>
              <a:ext uri="{FF2B5EF4-FFF2-40B4-BE49-F238E27FC236}">
                <a16:creationId xmlns:a16="http://schemas.microsoft.com/office/drawing/2014/main" id="{CE3DB0FF-1B8E-5EA8-4B93-DEBA00D22C34}"/>
              </a:ext>
            </a:extLst>
          </p:cNvPr>
          <p:cNvSpPr/>
          <p:nvPr/>
        </p:nvSpPr>
        <p:spPr>
          <a:xfrm>
            <a:off x="1748574" y="1247915"/>
            <a:ext cx="2458299" cy="2458299"/>
          </a:xfrm>
          <a:prstGeom prst="ellipse">
            <a:avLst/>
          </a:prstGeom>
          <a:gradFill>
            <a:gsLst>
              <a:gs pos="42000">
                <a:schemeClr val="tx1">
                  <a:alpha val="0"/>
                </a:schemeClr>
              </a:gs>
              <a:gs pos="75000">
                <a:schemeClr val="tx1">
                  <a:alpha val="499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4">
            <a:extLst>
              <a:ext uri="{FF2B5EF4-FFF2-40B4-BE49-F238E27FC236}">
                <a16:creationId xmlns:a16="http://schemas.microsoft.com/office/drawing/2014/main" id="{2A8DFFA2-8388-9006-31B3-8D73E651178C}"/>
              </a:ext>
            </a:extLst>
          </p:cNvPr>
          <p:cNvSpPr/>
          <p:nvPr/>
        </p:nvSpPr>
        <p:spPr>
          <a:xfrm rot="10800000">
            <a:off x="4138069" y="1825279"/>
            <a:ext cx="3949200" cy="3950898"/>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Titolo 1">
            <a:extLst>
              <a:ext uri="{FF2B5EF4-FFF2-40B4-BE49-F238E27FC236}">
                <a16:creationId xmlns:a16="http://schemas.microsoft.com/office/drawing/2014/main" id="{B32ABEEB-4F65-47BA-6CAD-9AE654864561}"/>
              </a:ext>
            </a:extLst>
          </p:cNvPr>
          <p:cNvSpPr txBox="1">
            <a:spLocks/>
          </p:cNvSpPr>
          <p:nvPr/>
        </p:nvSpPr>
        <p:spPr>
          <a:xfrm>
            <a:off x="3585456" y="3469682"/>
            <a:ext cx="5054425" cy="563779"/>
          </a:xfrm>
          <a:prstGeom prst="rect">
            <a:avLst/>
          </a:prstGeom>
        </p:spPr>
        <p:txBody>
          <a:bodyPr vert="horz" lIns="0" tIns="45720" rIns="0" bIns="45720" rtlCol="0" anchor="ctr" anchorCtr="0">
            <a:normAutofit fontScale="60000" lnSpcReduction="20000"/>
          </a:bodyPr>
          <a:lst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a:lstStyle>
          <a:p>
            <a:pPr algn="ctr"/>
            <a:r>
              <a:rPr lang="it-IT" kern="0"/>
              <a:t>THE ARENAS</a:t>
            </a:r>
            <a:br>
              <a:rPr lang="it-IT" kern="0"/>
            </a:br>
            <a:r>
              <a:rPr lang="it-IT" kern="0"/>
              <a:t>WE WILL PLAY IN</a:t>
            </a:r>
          </a:p>
        </p:txBody>
      </p:sp>
      <p:sp>
        <p:nvSpPr>
          <p:cNvPr id="30" name="Titolo 1">
            <a:extLst>
              <a:ext uri="{FF2B5EF4-FFF2-40B4-BE49-F238E27FC236}">
                <a16:creationId xmlns:a16="http://schemas.microsoft.com/office/drawing/2014/main" id="{3DD47A8A-97D7-38D8-50B9-14575EC0E3C7}"/>
              </a:ext>
            </a:extLst>
          </p:cNvPr>
          <p:cNvSpPr txBox="1">
            <a:spLocks/>
          </p:cNvSpPr>
          <p:nvPr/>
        </p:nvSpPr>
        <p:spPr>
          <a:xfrm>
            <a:off x="7767384" y="5412968"/>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SPACE </a:t>
            </a:r>
            <a:br>
              <a:rPr lang="it-IT" sz="1600" kern="0"/>
            </a:br>
            <a:r>
              <a:rPr lang="it-IT" sz="1600" kern="0"/>
              <a:t>COMPANIES</a:t>
            </a:r>
          </a:p>
        </p:txBody>
      </p:sp>
      <p:sp>
        <p:nvSpPr>
          <p:cNvPr id="31" name="Ovale 10">
            <a:extLst>
              <a:ext uri="{FF2B5EF4-FFF2-40B4-BE49-F238E27FC236}">
                <a16:creationId xmlns:a16="http://schemas.microsoft.com/office/drawing/2014/main" id="{78A57AA1-ABDD-4727-D199-4394F2E3907C}"/>
              </a:ext>
            </a:extLst>
          </p:cNvPr>
          <p:cNvSpPr/>
          <p:nvPr/>
        </p:nvSpPr>
        <p:spPr>
          <a:xfrm>
            <a:off x="3815166" y="1502814"/>
            <a:ext cx="4595002" cy="459500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Titolo 1">
            <a:extLst>
              <a:ext uri="{FF2B5EF4-FFF2-40B4-BE49-F238E27FC236}">
                <a16:creationId xmlns:a16="http://schemas.microsoft.com/office/drawing/2014/main" id="{01333611-598C-48F8-4BBB-E6A2C4C61783}"/>
              </a:ext>
            </a:extLst>
          </p:cNvPr>
          <p:cNvSpPr txBox="1">
            <a:spLocks/>
          </p:cNvSpPr>
          <p:nvPr/>
        </p:nvSpPr>
        <p:spPr>
          <a:xfrm>
            <a:off x="1518748" y="2982166"/>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NON SPACE</a:t>
            </a:r>
            <a:br>
              <a:rPr lang="it-IT" sz="1600" kern="0"/>
            </a:br>
            <a:r>
              <a:rPr lang="it-IT" sz="1600" kern="0"/>
              <a:t>COMPANIES</a:t>
            </a:r>
          </a:p>
        </p:txBody>
      </p:sp>
      <p:sp>
        <p:nvSpPr>
          <p:cNvPr id="33" name="Titolo 1">
            <a:extLst>
              <a:ext uri="{FF2B5EF4-FFF2-40B4-BE49-F238E27FC236}">
                <a16:creationId xmlns:a16="http://schemas.microsoft.com/office/drawing/2014/main" id="{4078228B-1341-D2FF-2F1D-8B32FC9810E7}"/>
              </a:ext>
            </a:extLst>
          </p:cNvPr>
          <p:cNvSpPr txBox="1">
            <a:spLocks/>
          </p:cNvSpPr>
          <p:nvPr/>
        </p:nvSpPr>
        <p:spPr>
          <a:xfrm>
            <a:off x="9315331" y="3475963"/>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STARTUPS</a:t>
            </a:r>
          </a:p>
        </p:txBody>
      </p:sp>
      <p:sp>
        <p:nvSpPr>
          <p:cNvPr id="34" name="Ovale 17">
            <a:extLst>
              <a:ext uri="{FF2B5EF4-FFF2-40B4-BE49-F238E27FC236}">
                <a16:creationId xmlns:a16="http://schemas.microsoft.com/office/drawing/2014/main" id="{EDE5AFA8-16C7-026E-9604-723DD66EF058}"/>
              </a:ext>
            </a:extLst>
          </p:cNvPr>
          <p:cNvSpPr/>
          <p:nvPr/>
        </p:nvSpPr>
        <p:spPr>
          <a:xfrm>
            <a:off x="2294234" y="4157155"/>
            <a:ext cx="1946142" cy="1946142"/>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35" name="Ovale 24">
            <a:extLst>
              <a:ext uri="{FF2B5EF4-FFF2-40B4-BE49-F238E27FC236}">
                <a16:creationId xmlns:a16="http://schemas.microsoft.com/office/drawing/2014/main" id="{063B00F4-04A6-CC7A-C7CC-D91C1B982556}"/>
              </a:ext>
            </a:extLst>
          </p:cNvPr>
          <p:cNvSpPr/>
          <p:nvPr/>
        </p:nvSpPr>
        <p:spPr>
          <a:xfrm>
            <a:off x="2297010" y="4157155"/>
            <a:ext cx="1932608" cy="1932608"/>
          </a:xfrm>
          <a:prstGeom prst="ellipse">
            <a:avLst/>
          </a:prstGeom>
          <a:gradFill>
            <a:gsLst>
              <a:gs pos="42000">
                <a:schemeClr val="tx1">
                  <a:alpha val="0"/>
                </a:schemeClr>
              </a:gs>
              <a:gs pos="75000">
                <a:schemeClr val="tx1">
                  <a:alpha val="499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36" name="Titolo 1">
            <a:extLst>
              <a:ext uri="{FF2B5EF4-FFF2-40B4-BE49-F238E27FC236}">
                <a16:creationId xmlns:a16="http://schemas.microsoft.com/office/drawing/2014/main" id="{4D74B06F-CEC2-2E6C-9D1A-5C463467FE11}"/>
              </a:ext>
            </a:extLst>
          </p:cNvPr>
          <p:cNvSpPr txBox="1">
            <a:spLocks/>
          </p:cNvSpPr>
          <p:nvPr/>
        </p:nvSpPr>
        <p:spPr>
          <a:xfrm>
            <a:off x="1799704" y="5500567"/>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ACADEMIA</a:t>
            </a:r>
          </a:p>
        </p:txBody>
      </p:sp>
      <p:sp>
        <p:nvSpPr>
          <p:cNvPr id="37" name="Ovale 28">
            <a:extLst>
              <a:ext uri="{FF2B5EF4-FFF2-40B4-BE49-F238E27FC236}">
                <a16:creationId xmlns:a16="http://schemas.microsoft.com/office/drawing/2014/main" id="{D4B5AAD0-F406-85D7-69FA-051A7658F90D}"/>
              </a:ext>
            </a:extLst>
          </p:cNvPr>
          <p:cNvSpPr/>
          <p:nvPr/>
        </p:nvSpPr>
        <p:spPr>
          <a:xfrm>
            <a:off x="8086096" y="1170092"/>
            <a:ext cx="1946142" cy="1946142"/>
          </a:xfrm>
          <a:prstGeom prst="ellipse">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29">
            <a:extLst>
              <a:ext uri="{FF2B5EF4-FFF2-40B4-BE49-F238E27FC236}">
                <a16:creationId xmlns:a16="http://schemas.microsoft.com/office/drawing/2014/main" id="{316E87B4-1A5B-221A-476C-082F32962A31}"/>
              </a:ext>
            </a:extLst>
          </p:cNvPr>
          <p:cNvSpPr/>
          <p:nvPr/>
        </p:nvSpPr>
        <p:spPr>
          <a:xfrm>
            <a:off x="8078353" y="1180596"/>
            <a:ext cx="1932608" cy="1932608"/>
          </a:xfrm>
          <a:prstGeom prst="ellipse">
            <a:avLst/>
          </a:prstGeom>
          <a:gradFill>
            <a:gsLst>
              <a:gs pos="42000">
                <a:schemeClr val="tx1">
                  <a:alpha val="0"/>
                </a:schemeClr>
              </a:gs>
              <a:gs pos="75000">
                <a:schemeClr val="tx1">
                  <a:alpha val="499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39" name="Titolo 1">
            <a:extLst>
              <a:ext uri="{FF2B5EF4-FFF2-40B4-BE49-F238E27FC236}">
                <a16:creationId xmlns:a16="http://schemas.microsoft.com/office/drawing/2014/main" id="{BDD498D3-0580-F033-6246-33EE30581458}"/>
              </a:ext>
            </a:extLst>
          </p:cNvPr>
          <p:cNvSpPr txBox="1">
            <a:spLocks/>
          </p:cNvSpPr>
          <p:nvPr/>
        </p:nvSpPr>
        <p:spPr>
          <a:xfrm>
            <a:off x="7614470" y="2489568"/>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INVESTORS</a:t>
            </a:r>
          </a:p>
        </p:txBody>
      </p:sp>
      <p:sp>
        <p:nvSpPr>
          <p:cNvPr id="40" name="Ovale 34">
            <a:extLst>
              <a:ext uri="{FF2B5EF4-FFF2-40B4-BE49-F238E27FC236}">
                <a16:creationId xmlns:a16="http://schemas.microsoft.com/office/drawing/2014/main" id="{BFBCF779-0432-FB43-2A20-53C83AEADA74}"/>
              </a:ext>
            </a:extLst>
          </p:cNvPr>
          <p:cNvSpPr/>
          <p:nvPr/>
        </p:nvSpPr>
        <p:spPr>
          <a:xfrm>
            <a:off x="9815273" y="1849938"/>
            <a:ext cx="1946142" cy="1946142"/>
          </a:xfrm>
          <a:prstGeom prst="ellipse">
            <a:avLst/>
          </a:prstGeom>
          <a:blipFill>
            <a:blip r:embed="rId7" cstate="screen">
              <a:extLst>
                <a:ext uri="{28A0092B-C50C-407E-A947-70E740481C1C}">
                  <a14:useLocalDpi xmlns:a14="http://schemas.microsoft.com/office/drawing/2010/main"/>
                </a:ext>
              </a:extLst>
            </a:blip>
            <a:stretch>
              <a:fillRect b="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35">
            <a:extLst>
              <a:ext uri="{FF2B5EF4-FFF2-40B4-BE49-F238E27FC236}">
                <a16:creationId xmlns:a16="http://schemas.microsoft.com/office/drawing/2014/main" id="{D8F1C4E1-9711-7DF1-BB58-D91D2F5AD51D}"/>
              </a:ext>
            </a:extLst>
          </p:cNvPr>
          <p:cNvSpPr/>
          <p:nvPr/>
        </p:nvSpPr>
        <p:spPr>
          <a:xfrm>
            <a:off x="9821064" y="1863540"/>
            <a:ext cx="1932608" cy="1932608"/>
          </a:xfrm>
          <a:prstGeom prst="ellipse">
            <a:avLst/>
          </a:prstGeom>
          <a:gradFill>
            <a:gsLst>
              <a:gs pos="42000">
                <a:schemeClr val="tx1">
                  <a:alpha val="0"/>
                </a:schemeClr>
              </a:gs>
              <a:gs pos="75000">
                <a:schemeClr val="tx1">
                  <a:alpha val="499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2" name="Titolo 1">
            <a:extLst>
              <a:ext uri="{FF2B5EF4-FFF2-40B4-BE49-F238E27FC236}">
                <a16:creationId xmlns:a16="http://schemas.microsoft.com/office/drawing/2014/main" id="{20B3649A-B744-8030-BD43-F4F0B7BC59EF}"/>
              </a:ext>
            </a:extLst>
          </p:cNvPr>
          <p:cNvSpPr txBox="1">
            <a:spLocks/>
          </p:cNvSpPr>
          <p:nvPr/>
        </p:nvSpPr>
        <p:spPr>
          <a:xfrm>
            <a:off x="9343647" y="3169414"/>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STARTUPS</a:t>
            </a:r>
          </a:p>
        </p:txBody>
      </p:sp>
      <p:sp>
        <p:nvSpPr>
          <p:cNvPr id="43" name="Ovale 37">
            <a:extLst>
              <a:ext uri="{FF2B5EF4-FFF2-40B4-BE49-F238E27FC236}">
                <a16:creationId xmlns:a16="http://schemas.microsoft.com/office/drawing/2014/main" id="{2C98DE93-8E47-9879-2501-67ADB595D342}"/>
              </a:ext>
            </a:extLst>
          </p:cNvPr>
          <p:cNvSpPr/>
          <p:nvPr/>
        </p:nvSpPr>
        <p:spPr>
          <a:xfrm>
            <a:off x="502482" y="2926254"/>
            <a:ext cx="1946142" cy="1946142"/>
          </a:xfrm>
          <a:prstGeom prst="ellipse">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38">
            <a:extLst>
              <a:ext uri="{FF2B5EF4-FFF2-40B4-BE49-F238E27FC236}">
                <a16:creationId xmlns:a16="http://schemas.microsoft.com/office/drawing/2014/main" id="{3E27E8AA-DD0A-70D1-A93A-14905479753B}"/>
              </a:ext>
            </a:extLst>
          </p:cNvPr>
          <p:cNvSpPr/>
          <p:nvPr/>
        </p:nvSpPr>
        <p:spPr>
          <a:xfrm>
            <a:off x="508273" y="2941890"/>
            <a:ext cx="1932608" cy="1932608"/>
          </a:xfrm>
          <a:prstGeom prst="ellipse">
            <a:avLst/>
          </a:prstGeom>
          <a:gradFill>
            <a:gsLst>
              <a:gs pos="42000">
                <a:schemeClr val="tx1">
                  <a:alpha val="0"/>
                </a:schemeClr>
              </a:gs>
              <a:gs pos="75000">
                <a:schemeClr val="tx1">
                  <a:alpha val="499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5" name="Titolo 1">
            <a:extLst>
              <a:ext uri="{FF2B5EF4-FFF2-40B4-BE49-F238E27FC236}">
                <a16:creationId xmlns:a16="http://schemas.microsoft.com/office/drawing/2014/main" id="{B42C8008-E26C-6951-611D-BFA6EFC4B9E8}"/>
              </a:ext>
            </a:extLst>
          </p:cNvPr>
          <p:cNvSpPr txBox="1">
            <a:spLocks/>
          </p:cNvSpPr>
          <p:nvPr/>
        </p:nvSpPr>
        <p:spPr>
          <a:xfrm>
            <a:off x="30856" y="4245730"/>
            <a:ext cx="2917950" cy="563779"/>
          </a:xfrm>
          <a:prstGeom prst="rect">
            <a:avLst/>
          </a:prstGeom>
        </p:spPr>
        <p:txBody>
          <a:bodyPr vert="horz" lIns="0" tIns="45720" rIns="0" bIns="45720" rtlCol="0" anchor="ctr" anchorCtr="0">
            <a:noAutofit/>
          </a:bodyPr>
          <a:lstStyle>
            <a:lvl1pPr algn="l" rtl="0" eaLnBrk="1" fontAlgn="base" hangingPunct="1">
              <a:spcBef>
                <a:spcPct val="0"/>
              </a:spcBef>
              <a:spcAft>
                <a:spcPct val="0"/>
              </a:spcAft>
              <a:defRPr sz="3000" b="0">
                <a:solidFill>
                  <a:schemeClr val="bg1"/>
                </a:solidFill>
                <a:latin typeface="NotesEsa" panose="02000506030000020004" pitchFamily="2" charset="77"/>
                <a:ea typeface="MS PGothic" pitchFamily="34" charset="-128"/>
                <a:cs typeface="Arial" charset="0"/>
              </a:defRPr>
            </a:lvl1pPr>
            <a:lvl2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it-IT" sz="1600" kern="0"/>
              <a:t>INSTITUTIONS</a:t>
            </a:r>
          </a:p>
        </p:txBody>
      </p:sp>
    </p:spTree>
    <p:extLst>
      <p:ext uri="{BB962C8B-B14F-4D97-AF65-F5344CB8AC3E}">
        <p14:creationId xmlns:p14="http://schemas.microsoft.com/office/powerpoint/2010/main" val="28717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7D0CF4C-3DEF-8325-C379-0A3900E004D6}"/>
              </a:ext>
            </a:extLst>
          </p:cNvPr>
          <p:cNvSpPr txBox="1">
            <a:spLocks/>
          </p:cNvSpPr>
          <p:nvPr/>
        </p:nvSpPr>
        <p:spPr>
          <a:xfrm>
            <a:off x="-69281" y="2606492"/>
            <a:ext cx="12330561" cy="822510"/>
          </a:xfrm>
          <a:prstGeom prst="rect">
            <a:avLst/>
          </a:prstGeom>
        </p:spPr>
        <p:txBody>
          <a:bodyPr lIns="89755"/>
          <a:lstStyle>
            <a:lvl1pPr marL="342900" indent="-342900" algn="l" rtl="0" eaLnBrk="1" fontAlgn="base" hangingPunct="1">
              <a:lnSpc>
                <a:spcPct val="119000"/>
              </a:lnSpc>
              <a:spcBef>
                <a:spcPct val="20000"/>
              </a:spcBef>
              <a:spcAft>
                <a:spcPct val="0"/>
              </a:spcAft>
              <a:buClr>
                <a:schemeClr val="accent1"/>
              </a:buClr>
              <a:buFont typeface="Verdana" charset="0"/>
              <a:defRPr sz="1600">
                <a:solidFill>
                  <a:schemeClr val="tx1"/>
                </a:solidFill>
                <a:latin typeface="Arial" charset="0"/>
                <a:ea typeface="MS PGothic" pitchFamily="34" charset="-128"/>
                <a:cs typeface="Arial" charset="0"/>
              </a:defRPr>
            </a:lvl1pPr>
            <a:lvl2pPr marL="808038" indent="-350838"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2pPr>
            <a:lvl3pPr marL="1406525" indent="-492125"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3pPr>
            <a:lvl4pPr marL="2005013" indent="-633413"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4pPr>
            <a:lvl5pPr marL="2603500" indent="-774700" algn="l" rtl="0" eaLnBrk="1" fontAlgn="base" hangingPunct="1">
              <a:lnSpc>
                <a:spcPct val="119000"/>
              </a:lnSpc>
              <a:spcBef>
                <a:spcPct val="20000"/>
              </a:spcBef>
              <a:spcAft>
                <a:spcPct val="0"/>
              </a:spcAft>
              <a:buClr>
                <a:schemeClr val="accent1"/>
              </a:buClr>
              <a:buFont typeface="+mj-lt" charset="0"/>
              <a:defRPr sz="1600">
                <a:solidFill>
                  <a:schemeClr val="tx1"/>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a:lnSpc>
                <a:spcPts val="6981"/>
              </a:lnSpc>
            </a:pPr>
            <a:r>
              <a:rPr lang="it-IT" sz="6981" kern="0">
                <a:solidFill>
                  <a:schemeClr val="bg1"/>
                </a:solidFill>
                <a:latin typeface="NotesEsa" panose="02000506030000020004" pitchFamily="2" charset="77"/>
              </a:rPr>
              <a:t>COMMERCIALISATION</a:t>
            </a:r>
            <a:r>
              <a:rPr lang="it-IT" sz="6981" b="1" kern="0">
                <a:solidFill>
                  <a:schemeClr val="bg1"/>
                </a:solidFill>
                <a:latin typeface="NotesEsa" panose="02000506030000020004" pitchFamily="2" charset="77"/>
              </a:rPr>
              <a:t>@ESA</a:t>
            </a:r>
          </a:p>
        </p:txBody>
      </p:sp>
    </p:spTree>
    <p:extLst>
      <p:ext uri="{BB962C8B-B14F-4D97-AF65-F5344CB8AC3E}">
        <p14:creationId xmlns:p14="http://schemas.microsoft.com/office/powerpoint/2010/main" val="2385164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C covers 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Commercialisation_PPT_template_11.9.2022" id="{E78C0194-8057-084B-80B9-FBA051BAD000}" vid="{3A6018D0-93F8-4F49-BF89-36E02B952C97}"/>
    </a:ext>
  </a:extLst>
</a:theme>
</file>

<file path=ppt/theme/theme2.xml><?xml version="1.0" encoding="utf-8"?>
<a:theme xmlns:a="http://schemas.openxmlformats.org/drawingml/2006/main" name="TEC covers 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Commercialisation_PPT_template_11.9.2022" id="{E78C0194-8057-084B-80B9-FBA051BAD000}" vid="{3A6018D0-93F8-4F49-BF89-36E02B952C97}"/>
    </a:ext>
  </a:extLst>
</a:theme>
</file>

<file path=ppt/theme/theme3.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4.xml><?xml version="1.0" encoding="utf-8"?>
<a:theme xmlns:a="http://schemas.openxmlformats.org/drawingml/2006/main" name="2_TEC covers 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E7662EB-3BF5-A24B-A7B2-D86501418151}" vid="{ACB35A7B-0BB0-EA4F-8DBC-3B61481E4576}"/>
    </a:ext>
  </a:extLst>
</a:theme>
</file>

<file path=ppt/theme/theme5.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3_TEC covers 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Commercialisation_PPT_template_11.9.2022" id="{E78C0194-8057-084B-80B9-FBA051BAD000}" vid="{3A6018D0-93F8-4F49-BF89-36E02B952C97}"/>
    </a:ext>
  </a:extLst>
</a:theme>
</file>

<file path=ppt/theme/theme7.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_Tutorial.potx" id="{08B707C0-CFA8-45C4-9426-119C69B8872B}" vid="{E26098E7-5896-477A-BB3D-1E393483F96C}"/>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A">
    <a:dk1>
      <a:sysClr val="windowText" lastClr="000000"/>
    </a:dk1>
    <a:lt1>
      <a:sysClr val="window" lastClr="FFFFFF"/>
    </a:lt1>
    <a:dk2>
      <a:srgbClr val="44546A"/>
    </a:dk2>
    <a:lt2>
      <a:srgbClr val="E7E6E6"/>
    </a:lt2>
    <a:accent1>
      <a:srgbClr val="75C8AE"/>
    </a:accent1>
    <a:accent2>
      <a:srgbClr val="F06669"/>
    </a:accent2>
    <a:accent3>
      <a:srgbClr val="8096A6"/>
    </a:accent3>
    <a:accent4>
      <a:srgbClr val="6DCFF6"/>
    </a:accent4>
    <a:accent5>
      <a:srgbClr val="FFCC4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5DE0693030D946A331590EE58361AA" ma:contentTypeVersion="16" ma:contentTypeDescription="Create a new document." ma:contentTypeScope="" ma:versionID="da36f95b446c43f9f38bd1c5d6c88013">
  <xsd:schema xmlns:xsd="http://www.w3.org/2001/XMLSchema" xmlns:xs="http://www.w3.org/2001/XMLSchema" xmlns:p="http://schemas.microsoft.com/office/2006/metadata/properties" xmlns:ns1="http://schemas.microsoft.com/sharepoint/v3" xmlns:ns2="8f91f29a-7db6-45e0-bb31-8ea9e2b33368" xmlns:ns3="60ed2227-627d-40d9-921e-0e5fe53e8712" targetNamespace="http://schemas.microsoft.com/office/2006/metadata/properties" ma:root="true" ma:fieldsID="8ec26092980d5e0051f7ba8bd891ad81" ns1:_="" ns2:_="" ns3:_="">
    <xsd:import namespace="http://schemas.microsoft.com/sharepoint/v3"/>
    <xsd:import namespace="8f91f29a-7db6-45e0-bb31-8ea9e2b33368"/>
    <xsd:import namespace="60ed2227-627d-40d9-921e-0e5fe53e87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1:_ip_UnifiedCompliancePolicyProperties" minOccurs="0"/>
                <xsd:element ref="ns1:_ip_UnifiedCompliancePolicyUIActio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91f29a-7db6-45e0-bb31-8ea9e2b333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ed2227-627d-40d9-921e-0e5fe53e87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3eb40f-85b3-476d-a395-105356680171}" ma:internalName="TaxCatchAll" ma:showField="CatchAllData" ma:web="60ed2227-627d-40d9-921e-0e5fe53e871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60ed2227-627d-40d9-921e-0e5fe53e8712" xsi:nil="true"/>
    <lcf76f155ced4ddcb4097134ff3c332f xmlns="8f91f29a-7db6-45e0-bb31-8ea9e2b33368">
      <Terms xmlns="http://schemas.microsoft.com/office/infopath/2007/PartnerControls"/>
    </lcf76f155ced4ddcb4097134ff3c332f>
    <SharedWithUsers xmlns="60ed2227-627d-40d9-921e-0e5fe53e8712">
      <UserInfo>
        <DisplayName>Domenico Mignolo</DisplayName>
        <AccountId>42</AccountId>
        <AccountType/>
      </UserInfo>
      <UserInfo>
        <DisplayName>Charlotte Mathieu</DisplayName>
        <AccountId>27</AccountId>
        <AccountType/>
      </UserInfo>
      <UserInfo>
        <DisplayName>SharingLinks.2076878b-73d3-43c2-9fb7-6a7fd18858a5.Flexible.9daad653-eada-4ee4-adb6-b573068b356a</DisplayName>
        <AccountId>233</AccountId>
        <AccountType/>
      </UserInfo>
      <UserInfo>
        <DisplayName>Luca Del Monte</DisplayName>
        <AccountId>15</AccountId>
        <AccountType/>
      </UserInfo>
      <UserInfo>
        <DisplayName>Estelle Godard</DisplayName>
        <AccountId>14</AccountId>
        <AccountType/>
      </UserInfo>
      <UserInfo>
        <DisplayName>Sascha Deutsch</DisplayName>
        <AccountId>33</AccountId>
        <AccountType/>
      </UserInfo>
      <UserInfo>
        <DisplayName>Kais Barmawi</DisplayName>
        <AccountId>156</AccountId>
        <AccountType/>
      </UserInfo>
      <UserInfo>
        <DisplayName>JONSSON Tomas (DEFIS)</DisplayName>
        <AccountId>124</AccountId>
        <AccountType/>
      </UserInfo>
      <UserInfo>
        <DisplayName>Gianluigi Baldesi</DisplayName>
        <AccountId>10</AccountId>
        <AccountType/>
      </UserInfo>
      <UserInfo>
        <DisplayName>Jules Varma</DisplayName>
        <AccountId>169</AccountId>
        <AccountType/>
      </UserInfo>
      <UserInfo>
        <DisplayName>Giorgio Solari</DisplayName>
        <AccountId>249</AccountId>
        <AccountType/>
      </UserInfo>
      <UserInfo>
        <DisplayName>Philip Thomas</DisplayName>
        <AccountId>160</AccountId>
        <AccountType/>
      </UserInfo>
      <UserInfo>
        <DisplayName>Claudia Misch</DisplayName>
        <AccountId>173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1AA936-38A2-47DA-A1A3-FF6FC6829182}">
  <ds:schemaRefs>
    <ds:schemaRef ds:uri="60ed2227-627d-40d9-921e-0e5fe53e8712"/>
    <ds:schemaRef ds:uri="8f91f29a-7db6-45e0-bb31-8ea9e2b333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7925A4-0FEF-4805-8304-B3F6E5A7EECD}">
  <ds:schemaRefs>
    <ds:schemaRef ds:uri="60ed2227-627d-40d9-921e-0e5fe53e8712"/>
    <ds:schemaRef ds:uri="8f91f29a-7db6-45e0-bb31-8ea9e2b333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E6C3A7F-B13B-403D-BCF9-88719CDCE6DD}">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
  <TotalTime>27</TotalTime>
  <Words>1946</Words>
  <Application>Microsoft Office PowerPoint</Application>
  <PresentationFormat>Grand écran</PresentationFormat>
  <Paragraphs>292</Paragraphs>
  <Slides>17</Slides>
  <Notes>6</Notes>
  <HiddenSlides>0</HiddenSlides>
  <MMClips>0</MMClips>
  <ScaleCrop>false</ScaleCrop>
  <HeadingPairs>
    <vt:vector size="8" baseType="variant">
      <vt:variant>
        <vt:lpstr>Polices utilisées</vt:lpstr>
      </vt:variant>
      <vt:variant>
        <vt:i4>7</vt:i4>
      </vt:variant>
      <vt:variant>
        <vt:lpstr>Thème</vt:lpstr>
      </vt:variant>
      <vt:variant>
        <vt:i4>7</vt:i4>
      </vt:variant>
      <vt:variant>
        <vt:lpstr>Serveurs OLE incorporés</vt:lpstr>
      </vt:variant>
      <vt:variant>
        <vt:i4>1</vt:i4>
      </vt:variant>
      <vt:variant>
        <vt:lpstr>Titres des diapositives</vt:lpstr>
      </vt:variant>
      <vt:variant>
        <vt:i4>17</vt:i4>
      </vt:variant>
    </vt:vector>
  </HeadingPairs>
  <TitlesOfParts>
    <vt:vector size="32" baseType="lpstr">
      <vt:lpstr>Arial</vt:lpstr>
      <vt:lpstr>Calibri</vt:lpstr>
      <vt:lpstr>Courier New</vt:lpstr>
      <vt:lpstr>NotesEsa</vt:lpstr>
      <vt:lpstr>NotesEsaReg</vt:lpstr>
      <vt:lpstr>Verdana</vt:lpstr>
      <vt:lpstr>Wingdings</vt:lpstr>
      <vt:lpstr>TEC covers dark</vt:lpstr>
      <vt:lpstr>TEC covers dark</vt:lpstr>
      <vt:lpstr>ESA_Presentation_DARK</vt:lpstr>
      <vt:lpstr>2_TEC covers dark</vt:lpstr>
      <vt:lpstr>1_ESA_Presentation_DARK</vt:lpstr>
      <vt:lpstr>3_TEC covers dark</vt:lpstr>
      <vt:lpstr>2_ESA_Presentation_DARK</vt:lpstr>
      <vt:lpstr>Diapositive think-cell</vt:lpstr>
      <vt:lpstr>Présentation PowerPoint</vt:lpstr>
      <vt:lpstr>Global Space Economy Overview 2022</vt:lpstr>
      <vt:lpstr>    Public investment in space 2022</vt:lpstr>
      <vt:lpstr>Private Space Investments - Europe</vt:lpstr>
      <vt:lpstr>Challenging Macro Economic Environment</vt:lpstr>
      <vt:lpstr>Europe's Space Boom: Invest in Tomorrow</vt:lpstr>
      <vt:lpstr>ESA AND NEW SPACE</vt:lpstr>
      <vt:lpstr>The ecosystem</vt:lpstr>
      <vt:lpstr>Présentation PowerPoint</vt:lpstr>
      <vt:lpstr>COMMERCIALISATION IS NOT NEW</vt:lpstr>
      <vt:lpstr>ESA CONTRIBUTION ALONG THE COMPANY LIFE-CYCLE</vt:lpstr>
      <vt:lpstr>Présentation PowerPoint</vt:lpstr>
      <vt:lpstr>Présentation PowerPoint</vt:lpstr>
      <vt:lpstr>Access to the financial community</vt:lpstr>
      <vt:lpstr>ESA CONTRIBUTION ALONG THE COMPANY LIFE-CYCLE</vt:lpstr>
      <vt:lpstr>ESA Contribution on ConstellR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Presentazione standard di PowerPoint</dc:subject>
  <dc:creator>Giorgia Marino</dc:creator>
  <cp:lastModifiedBy>Admin Eurisy</cp:lastModifiedBy>
  <cp:revision>3</cp:revision>
  <cp:lastPrinted>2019-04-05T12:22:34Z</cp:lastPrinted>
  <dcterms:created xsi:type="dcterms:W3CDTF">2022-11-09T09:05:30Z</dcterms:created>
  <dcterms:modified xsi:type="dcterms:W3CDTF">2023-12-22T11:40:13Z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0x010100415DE0693030D946A331590EE58361AA</vt:lpwstr>
  </property>
  <property fmtid="{D5CDD505-2E9C-101B-9397-08002B2CF9AE}" pid="30" name="Scheduling End Date">
    <vt:lpwstr/>
  </property>
  <property fmtid="{D5CDD505-2E9C-101B-9397-08002B2CF9AE}" pid="31" name="Scheduling Start Date">
    <vt:lpwstr/>
  </property>
  <property fmtid="{D5CDD505-2E9C-101B-9397-08002B2CF9AE}" pid="32" name="MSIP_Label_3976fa30-1907-4356-8241-62ea5e1c0256_Enabled">
    <vt:lpwstr>true</vt:lpwstr>
  </property>
  <property fmtid="{D5CDD505-2E9C-101B-9397-08002B2CF9AE}" pid="33" name="MSIP_Label_3976fa30-1907-4356-8241-62ea5e1c0256_SetDate">
    <vt:lpwstr>2023-01-19T09:42:39Z</vt:lpwstr>
  </property>
  <property fmtid="{D5CDD505-2E9C-101B-9397-08002B2CF9AE}" pid="34" name="MSIP_Label_3976fa30-1907-4356-8241-62ea5e1c0256_Method">
    <vt:lpwstr>Standard</vt:lpwstr>
  </property>
  <property fmtid="{D5CDD505-2E9C-101B-9397-08002B2CF9AE}" pid="35" name="MSIP_Label_3976fa30-1907-4356-8241-62ea5e1c0256_Name">
    <vt:lpwstr>ESA UNCLASSIFIED – For ESA Official Use Only</vt:lpwstr>
  </property>
  <property fmtid="{D5CDD505-2E9C-101B-9397-08002B2CF9AE}" pid="36" name="MSIP_Label_3976fa30-1907-4356-8241-62ea5e1c0256_SiteId">
    <vt:lpwstr>9a5cacd0-2bef-4dd7-ac5c-7ebe1f54f495</vt:lpwstr>
  </property>
  <property fmtid="{D5CDD505-2E9C-101B-9397-08002B2CF9AE}" pid="37" name="MSIP_Label_3976fa30-1907-4356-8241-62ea5e1c0256_ActionId">
    <vt:lpwstr>862e37cd-e5a9-48d4-870e-9c7d23887555</vt:lpwstr>
  </property>
  <property fmtid="{D5CDD505-2E9C-101B-9397-08002B2CF9AE}" pid="38" name="MSIP_Label_3976fa30-1907-4356-8241-62ea5e1c0256_ContentBits">
    <vt:lpwstr>0</vt:lpwstr>
  </property>
  <property fmtid="{D5CDD505-2E9C-101B-9397-08002B2CF9AE}" pid="39" name="MediaServiceImageTags">
    <vt:lpwstr/>
  </property>
  <property fmtid="{D5CDD505-2E9C-101B-9397-08002B2CF9AE}" pid="40" name="Image Tags">
    <vt:lpwstr/>
  </property>
  <property fmtid="{D5CDD505-2E9C-101B-9397-08002B2CF9AE}" pid="41" name="Unified Compliance Policy UI Action">
    <vt:lpwstr/>
  </property>
  <property fmtid="{D5CDD505-2E9C-101B-9397-08002B2CF9AE}" pid="42" name="Unified Compliance Policy Properties">
    <vt:lpwstr/>
  </property>
</Properties>
</file>