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9" r:id="rId5"/>
    <p:sldId id="262" r:id="rId6"/>
    <p:sldId id="2027" r:id="rId7"/>
    <p:sldId id="282" r:id="rId8"/>
    <p:sldId id="2034" r:id="rId9"/>
    <p:sldId id="2044" r:id="rId10"/>
    <p:sldId id="2003" r:id="rId11"/>
    <p:sldId id="2019" r:id="rId12"/>
    <p:sldId id="2031" r:id="rId13"/>
    <p:sldId id="2028" r:id="rId14"/>
    <p:sldId id="2010" r:id="rId15"/>
    <p:sldId id="2017" r:id="rId16"/>
    <p:sldId id="2013" r:id="rId17"/>
    <p:sldId id="2037" r:id="rId18"/>
    <p:sldId id="2038" r:id="rId19"/>
    <p:sldId id="2005" r:id="rId20"/>
    <p:sldId id="2009" r:id="rId21"/>
    <p:sldId id="2021" r:id="rId22"/>
    <p:sldId id="2022" r:id="rId23"/>
    <p:sldId id="2002" r:id="rId24"/>
    <p:sldId id="1682" r:id="rId25"/>
    <p:sldId id="263" r:id="rId26"/>
    <p:sldId id="1685" r:id="rId27"/>
    <p:sldId id="2039" r:id="rId28"/>
    <p:sldId id="1681" r:id="rId29"/>
    <p:sldId id="2040" r:id="rId30"/>
    <p:sldId id="2041" r:id="rId31"/>
    <p:sldId id="16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4EC9B8-4B1E-27A6-6F10-C8F88B68F89E}" name="Sonia Manzoni" initials="SM" userId="S::sonia@ALSOconsulting.space::bfaad52e-5968-48de-9f9b-d750b18512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8888"/>
    <a:srgbClr val="A17657"/>
    <a:srgbClr val="941333"/>
    <a:srgbClr val="FFFFFF"/>
    <a:srgbClr val="0B1107"/>
    <a:srgbClr val="133F1D"/>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72C372-6DDA-49CB-B701-4B8A46050916}" v="1" dt="2023-12-12T08:28:23.434"/>
    <p1510:client id="{5546D7CD-21B7-48DD-B866-7963D9597E6A}" v="4" dt="2023-12-12T08:35:31.437"/>
    <p1510:client id="{BDE45F86-37EF-4993-9656-E6003E603E0D}" v="15" dt="2023-12-11T18:42:39.403"/>
    <p1510:client id="{F53BEFF1-BA58-40DE-872C-8BDA66005123}" v="2" dt="2023-12-11T14:54:22.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90CB2-AEEA-4295-953A-86081E5EA714}" type="datetimeFigureOut">
              <a:rPr lang="en-GB" smtClean="0"/>
              <a:t>22/12/2023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ACB83-EDFD-409D-8A16-A3D6CF28D242}" type="slidenum">
              <a:rPr lang="en-GB" smtClean="0"/>
              <a:t>‹#›</a:t>
            </a:fld>
            <a:endParaRPr lang="en-GB"/>
          </a:p>
        </p:txBody>
      </p:sp>
    </p:spTree>
    <p:extLst>
      <p:ext uri="{BB962C8B-B14F-4D97-AF65-F5344CB8AC3E}">
        <p14:creationId xmlns:p14="http://schemas.microsoft.com/office/powerpoint/2010/main" val="98772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DACB83-EDFD-409D-8A16-A3D6CF28D242}" type="slidenum">
              <a:rPr lang="en-GB" smtClean="0"/>
              <a:t>4</a:t>
            </a:fld>
            <a:endParaRPr lang="en-GB"/>
          </a:p>
        </p:txBody>
      </p:sp>
    </p:spTree>
    <p:extLst>
      <p:ext uri="{BB962C8B-B14F-4D97-AF65-F5344CB8AC3E}">
        <p14:creationId xmlns:p14="http://schemas.microsoft.com/office/powerpoint/2010/main" val="169309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DACB83-EDFD-409D-8A16-A3D6CF28D242}" type="slidenum">
              <a:rPr lang="en-GB" smtClean="0"/>
              <a:t>5</a:t>
            </a:fld>
            <a:endParaRPr lang="en-GB"/>
          </a:p>
        </p:txBody>
      </p:sp>
    </p:spTree>
    <p:extLst>
      <p:ext uri="{BB962C8B-B14F-4D97-AF65-F5344CB8AC3E}">
        <p14:creationId xmlns:p14="http://schemas.microsoft.com/office/powerpoint/2010/main" val="420561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DACB83-EDFD-409D-8A16-A3D6CF28D242}" type="slidenum">
              <a:rPr lang="en-GB" smtClean="0"/>
              <a:t>6</a:t>
            </a:fld>
            <a:endParaRPr lang="en-GB"/>
          </a:p>
        </p:txBody>
      </p:sp>
    </p:spTree>
    <p:extLst>
      <p:ext uri="{BB962C8B-B14F-4D97-AF65-F5344CB8AC3E}">
        <p14:creationId xmlns:p14="http://schemas.microsoft.com/office/powerpoint/2010/main" val="2793019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2EDACB83-EDFD-409D-8A16-A3D6CF28D242}" type="slidenum">
              <a:rPr lang="en-GB" smtClean="0"/>
              <a:t>7</a:t>
            </a:fld>
            <a:endParaRPr lang="en-GB"/>
          </a:p>
        </p:txBody>
      </p:sp>
    </p:spTree>
    <p:extLst>
      <p:ext uri="{BB962C8B-B14F-4D97-AF65-F5344CB8AC3E}">
        <p14:creationId xmlns:p14="http://schemas.microsoft.com/office/powerpoint/2010/main" val="65245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DACB83-EDFD-409D-8A16-A3D6CF28D242}" type="slidenum">
              <a:rPr lang="en-GB" smtClean="0"/>
              <a:t>11</a:t>
            </a:fld>
            <a:endParaRPr lang="en-GB"/>
          </a:p>
        </p:txBody>
      </p:sp>
    </p:spTree>
    <p:extLst>
      <p:ext uri="{BB962C8B-B14F-4D97-AF65-F5344CB8AC3E}">
        <p14:creationId xmlns:p14="http://schemas.microsoft.com/office/powerpoint/2010/main" val="8986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DACB83-EDFD-409D-8A16-A3D6CF28D242}" type="slidenum">
              <a:rPr lang="en-GB" smtClean="0"/>
              <a:t>12</a:t>
            </a:fld>
            <a:endParaRPr lang="en-GB"/>
          </a:p>
        </p:txBody>
      </p:sp>
    </p:spTree>
    <p:extLst>
      <p:ext uri="{BB962C8B-B14F-4D97-AF65-F5344CB8AC3E}">
        <p14:creationId xmlns:p14="http://schemas.microsoft.com/office/powerpoint/2010/main" val="83488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DACB83-EDFD-409D-8A16-A3D6CF28D242}" type="slidenum">
              <a:rPr lang="en-GB" smtClean="0"/>
              <a:t>15</a:t>
            </a:fld>
            <a:endParaRPr lang="en-GB"/>
          </a:p>
        </p:txBody>
      </p:sp>
    </p:spTree>
    <p:extLst>
      <p:ext uri="{BB962C8B-B14F-4D97-AF65-F5344CB8AC3E}">
        <p14:creationId xmlns:p14="http://schemas.microsoft.com/office/powerpoint/2010/main" val="179867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CB83-EDFD-409D-8A16-A3D6CF28D2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367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CB83-EDFD-409D-8A16-A3D6CF28D2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414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D093-7911-964C-ACDF-3877E5979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284DAFA-C552-8A4F-ADE4-0A2FB07725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18DEB677-976A-5C44-8A36-2210EFA0B3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ED4D6-D92F-A445-964B-B3BA23724951}"/>
              </a:ext>
            </a:extLst>
          </p:cNvPr>
          <p:cNvSpPr>
            <a:spLocks noGrp="1"/>
          </p:cNvSpPr>
          <p:nvPr>
            <p:ph type="sldNum" sz="quarter" idx="12"/>
          </p:nvPr>
        </p:nvSpPr>
        <p:spPr>
          <a:xfrm>
            <a:off x="8610600" y="6356350"/>
            <a:ext cx="2743200" cy="365125"/>
          </a:xfrm>
          <a:prstGeom prst="rect">
            <a:avLst/>
          </a:prstGeom>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1941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FCB28-BBD8-6942-935F-D507301EF0D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B0F84E-D25F-A94D-8C2C-0D7151CD0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2CEA7733-7265-2145-B8C5-53C0D079EB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C1681D-C236-3C48-B281-677D355009EE}"/>
              </a:ext>
            </a:extLst>
          </p:cNvPr>
          <p:cNvSpPr>
            <a:spLocks noGrp="1"/>
          </p:cNvSpPr>
          <p:nvPr>
            <p:ph type="sldNum" sz="quarter" idx="12"/>
          </p:nvPr>
        </p:nvSpPr>
        <p:spPr>
          <a:xfrm>
            <a:off x="8610600" y="6356350"/>
            <a:ext cx="2743200" cy="365125"/>
          </a:xfrm>
          <a:prstGeom prst="rect">
            <a:avLst/>
          </a:prstGeom>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171340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AD6BE-526F-8A48-9D85-E6AA30EDFE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B0F471-8F01-5A42-946E-E54E521F22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26866DA8-B15E-EB4C-ACDF-83856197B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DC16D3-3194-7944-B421-D624AAE6790E}"/>
              </a:ext>
            </a:extLst>
          </p:cNvPr>
          <p:cNvSpPr>
            <a:spLocks noGrp="1"/>
          </p:cNvSpPr>
          <p:nvPr>
            <p:ph type="sldNum" sz="quarter" idx="12"/>
          </p:nvPr>
        </p:nvSpPr>
        <p:spPr>
          <a:xfrm>
            <a:off x="8610600" y="6356350"/>
            <a:ext cx="2743200" cy="365125"/>
          </a:xfrm>
          <a:prstGeom prst="rect">
            <a:avLst/>
          </a:prstGeom>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46190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1044-CE0C-0F48-BDE0-805E1AC9F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6A3418-194E-1F46-B129-A99F727751D2}"/>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50506B3-CCC7-8F46-8245-CD3E248D0B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6E5EF6-2F46-E743-BEC7-A5334B3AD7D2}"/>
              </a:ext>
            </a:extLst>
          </p:cNvPr>
          <p:cNvSpPr>
            <a:spLocks noGrp="1"/>
          </p:cNvSpPr>
          <p:nvPr>
            <p:ph type="sldNum" sz="quarter" idx="12"/>
          </p:nvPr>
        </p:nvSpPr>
        <p:spPr>
          <a:xfrm>
            <a:off x="8610600" y="6356350"/>
            <a:ext cx="2743200" cy="365125"/>
          </a:xfrm>
          <a:prstGeom prst="rect">
            <a:avLst/>
          </a:prstGeom>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393622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EDEE-26F5-A048-AA9D-48F91B0EB2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8C0698-0EF9-A441-9260-0A028C2795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3877F6B-BF42-1749-8DDB-FB368DC374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8AE59B-4F1B-8843-8E63-7734B380246A}"/>
              </a:ext>
            </a:extLst>
          </p:cNvPr>
          <p:cNvSpPr>
            <a:spLocks noGrp="1"/>
          </p:cNvSpPr>
          <p:nvPr>
            <p:ph type="sldNum" sz="quarter" idx="12"/>
          </p:nvPr>
        </p:nvSpPr>
        <p:spPr>
          <a:xfrm>
            <a:off x="8610600" y="6356350"/>
            <a:ext cx="2743200" cy="365125"/>
          </a:xfrm>
          <a:prstGeom prst="rect">
            <a:avLst/>
          </a:prstGeom>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285021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89A5-6DB4-1941-89CE-827AA286C0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54B43B-8602-494C-AAD1-89BAF90940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45CD2D-03A6-9E4D-BD1F-7CEC28F191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AAC73EB4-F449-814F-A4D0-C62773AE62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B3671-92AC-0544-9E7E-75ED227BCF9E}"/>
              </a:ext>
            </a:extLst>
          </p:cNvPr>
          <p:cNvSpPr>
            <a:spLocks noGrp="1"/>
          </p:cNvSpPr>
          <p:nvPr>
            <p:ph type="sldNum" sz="quarter" idx="12"/>
          </p:nvPr>
        </p:nvSpPr>
        <p:spPr>
          <a:xfrm>
            <a:off x="8610600" y="6356350"/>
            <a:ext cx="2743200" cy="365125"/>
          </a:xfrm>
          <a:prstGeom prst="rect">
            <a:avLst/>
          </a:prstGeom>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1614789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8E88-4391-5147-9E1E-E89736E0CB2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07F76A-1DA1-6945-BAB4-3EDADE2F17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53E92D-5923-E442-9355-8C52EBCE3D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348848-438F-BF41-A009-04822B886A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105B7D-D262-6D44-9E1B-7B615CEB1E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D636A2B6-F909-C34C-AC88-0C7DD7BC1D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41E228-27B9-B749-A074-F427012A2756}"/>
              </a:ext>
            </a:extLst>
          </p:cNvPr>
          <p:cNvSpPr>
            <a:spLocks noGrp="1"/>
          </p:cNvSpPr>
          <p:nvPr>
            <p:ph type="sldNum" sz="quarter" idx="12"/>
          </p:nvPr>
        </p:nvSpPr>
        <p:spPr>
          <a:xfrm>
            <a:off x="8610600" y="6356350"/>
            <a:ext cx="2743200" cy="365125"/>
          </a:xfrm>
          <a:prstGeom prst="rect">
            <a:avLst/>
          </a:prstGeom>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428701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A7D5E-5269-F84A-A06F-2F3095D31A72}"/>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41777685-2024-B64F-ADC4-37CA7928E9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6F2830-725F-0E48-A40C-06032BCFC3C3}"/>
              </a:ext>
            </a:extLst>
          </p:cNvPr>
          <p:cNvSpPr>
            <a:spLocks noGrp="1"/>
          </p:cNvSpPr>
          <p:nvPr>
            <p:ph type="sldNum" sz="quarter" idx="12"/>
          </p:nvPr>
        </p:nvSpPr>
        <p:spPr>
          <a:xfrm>
            <a:off x="8610600" y="6356350"/>
            <a:ext cx="2743200" cy="365125"/>
          </a:xfrm>
          <a:prstGeom prst="rect">
            <a:avLst/>
          </a:prstGeom>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3049638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844721D-3261-BD4C-BBE9-A011E56F3BE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40B113-EAE6-5741-A17D-9E80727FEBFD}"/>
              </a:ext>
            </a:extLst>
          </p:cNvPr>
          <p:cNvSpPr>
            <a:spLocks noGrp="1"/>
          </p:cNvSpPr>
          <p:nvPr>
            <p:ph type="sldNum" sz="quarter" idx="12"/>
          </p:nvPr>
        </p:nvSpPr>
        <p:spPr>
          <a:xfrm>
            <a:off x="8610600" y="6356350"/>
            <a:ext cx="2743200" cy="365125"/>
          </a:xfrm>
          <a:prstGeom prst="rect">
            <a:avLst/>
          </a:prstGeom>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329321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A693-3A15-B545-8CF6-7000EBF50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BA1BFC-19D2-F149-906F-35C6407E08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770358-FA72-9440-B8E9-116A4B3CA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4653435-2386-894B-9165-69C3EC0AED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3EB405-5E26-4E42-85CA-7184E5B91828}"/>
              </a:ext>
            </a:extLst>
          </p:cNvPr>
          <p:cNvSpPr>
            <a:spLocks noGrp="1"/>
          </p:cNvSpPr>
          <p:nvPr>
            <p:ph type="sldNum" sz="quarter" idx="12"/>
          </p:nvPr>
        </p:nvSpPr>
        <p:spPr>
          <a:xfrm>
            <a:off x="8610600" y="6356350"/>
            <a:ext cx="2743200" cy="365125"/>
          </a:xfrm>
          <a:prstGeom prst="rect">
            <a:avLst/>
          </a:prstGeom>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3396416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864BA-7679-1A4D-A7DA-25EF5AB8D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C1E7F3-E5F4-4F46-85A7-0F4496AE47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3099C4-2CC2-9E45-AE64-C88DDA66E7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21084CC-3990-E84C-8B69-93217582EC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CF206D-06C3-CE43-B0F1-D2CADF0110EF}"/>
              </a:ext>
            </a:extLst>
          </p:cNvPr>
          <p:cNvSpPr>
            <a:spLocks noGrp="1"/>
          </p:cNvSpPr>
          <p:nvPr>
            <p:ph type="sldNum" sz="quarter" idx="12"/>
          </p:nvPr>
        </p:nvSpPr>
        <p:spPr>
          <a:xfrm>
            <a:off x="8610600" y="6356350"/>
            <a:ext cx="2743200" cy="365125"/>
          </a:xfrm>
          <a:prstGeom prst="rect">
            <a:avLst/>
          </a:prstGeom>
        </p:spPr>
        <p:txBody>
          <a:bodyPr/>
          <a:lstStyle/>
          <a:p>
            <a:fld id="{977A7C4F-9840-0349-BBA4-F7FC097B0624}" type="slidenum">
              <a:rPr lang="en-GB" smtClean="0"/>
              <a:t>‹#›</a:t>
            </a:fld>
            <a:endParaRPr lang="en-GB"/>
          </a:p>
        </p:txBody>
      </p:sp>
    </p:spTree>
    <p:extLst>
      <p:ext uri="{BB962C8B-B14F-4D97-AF65-F5344CB8AC3E}">
        <p14:creationId xmlns:p14="http://schemas.microsoft.com/office/powerpoint/2010/main" val="1286006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C95752A-508F-5BDD-934A-9DB163845409}"/>
              </a:ext>
            </a:extLst>
          </p:cNvPr>
          <p:cNvPicPr>
            <a:picLocks noChangeAspect="1"/>
          </p:cNvPicPr>
          <p:nvPr userDrawn="1"/>
        </p:nvPicPr>
        <p:blipFill>
          <a:blip r:embed="rId13"/>
          <a:srcRect/>
          <a:stretch/>
        </p:blipFill>
        <p:spPr>
          <a:xfrm>
            <a:off x="1" y="0"/>
            <a:ext cx="12191998" cy="6857999"/>
          </a:xfrm>
          <a:prstGeom prst="rect">
            <a:avLst/>
          </a:prstGeom>
        </p:spPr>
      </p:pic>
      <p:sp>
        <p:nvSpPr>
          <p:cNvPr id="2" name="Title Placeholder 1">
            <a:extLst>
              <a:ext uri="{FF2B5EF4-FFF2-40B4-BE49-F238E27FC236}">
                <a16:creationId xmlns:a16="http://schemas.microsoft.com/office/drawing/2014/main" id="{C4F97FA5-CEBE-C546-A8C3-B7AFC27284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F4D2D2-BCB5-EE41-A334-48B5B3F9D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0F22702-1102-EF40-BA43-6C9A3FBBB4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1419041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hyperlink" Target="https://omcs.atlassian.net/wiki/spaces/CSWK/pages/407372400" TargetMode="External"/><Relationship Id="rId7" Type="http://schemas.openxmlformats.org/officeDocument/2006/relationships/hyperlink" Target="https://omcs.atlassian.net/wiki/spaces/CSWK/pages/407372572" TargetMode="External"/><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omcs.atlassian.net/wiki/spaces/CSWK/pages/407372535" TargetMode="External"/><Relationship Id="rId11" Type="http://schemas.openxmlformats.org/officeDocument/2006/relationships/image" Target="../media/image20.png"/><Relationship Id="rId5" Type="http://schemas.openxmlformats.org/officeDocument/2006/relationships/hyperlink" Target="https://omcs.atlassian.net/wiki/spaces/CSWK/pages/407372467" TargetMode="External"/><Relationship Id="rId10" Type="http://schemas.openxmlformats.org/officeDocument/2006/relationships/image" Target="../media/image19.png"/><Relationship Id="rId4" Type="http://schemas.openxmlformats.org/officeDocument/2006/relationships/hyperlink" Target="https://omcs.atlassian.net/wiki/spaces/CSWK/pages/407372432" TargetMode="Externa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oastal.hub.copernicus.eu/" TargetMode="External"/><Relationship Id="rId2" Type="http://schemas.openxmlformats.org/officeDocument/2006/relationships/hyperlink" Target="https://www.arctic.hub.copernicus.eu/"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coastal.hub.copernicus.eu/" TargetMode="External"/><Relationship Id="rId5" Type="http://schemas.openxmlformats.org/officeDocument/2006/relationships/hyperlink" Target="https://www.arctic.hub.copernicus.eu/" TargetMode="Externa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E7C4263-E2B0-B45D-A863-8A09CDD39956}"/>
              </a:ext>
            </a:extLst>
          </p:cNvPr>
          <p:cNvPicPr>
            <a:picLocks noChangeAspect="1"/>
          </p:cNvPicPr>
          <p:nvPr/>
        </p:nvPicPr>
        <p:blipFill rotWithShape="1">
          <a:blip r:embed="rId2"/>
          <a:srcRect l="11811" t="11821"/>
          <a:stretch/>
        </p:blipFill>
        <p:spPr>
          <a:xfrm>
            <a:off x="0" y="0"/>
            <a:ext cx="12192000" cy="6858000"/>
          </a:xfrm>
          <a:prstGeom prst="rect">
            <a:avLst/>
          </a:prstGeom>
        </p:spPr>
      </p:pic>
      <p:sp>
        <p:nvSpPr>
          <p:cNvPr id="6" name="TextBox 5">
            <a:extLst>
              <a:ext uri="{FF2B5EF4-FFF2-40B4-BE49-F238E27FC236}">
                <a16:creationId xmlns:a16="http://schemas.microsoft.com/office/drawing/2014/main" id="{07545D92-722A-2348-95AD-A1ABCEDAF84F}"/>
              </a:ext>
            </a:extLst>
          </p:cNvPr>
          <p:cNvSpPr txBox="1"/>
          <p:nvPr/>
        </p:nvSpPr>
        <p:spPr>
          <a:xfrm>
            <a:off x="3903038" y="1350853"/>
            <a:ext cx="7671459" cy="2385268"/>
          </a:xfrm>
          <a:prstGeom prst="rect">
            <a:avLst/>
          </a:prstGeom>
          <a:noFill/>
        </p:spPr>
        <p:txBody>
          <a:bodyPr wrap="square" rtlCol="0">
            <a:spAutoFit/>
          </a:bodyPr>
          <a:lstStyle/>
          <a:p>
            <a:pPr algn="r">
              <a:spcAft>
                <a:spcPts val="600"/>
              </a:spcAft>
            </a:pPr>
            <a:r>
              <a:rPr lang="en-GB" sz="4800">
                <a:solidFill>
                  <a:schemeClr val="bg1"/>
                </a:solidFill>
                <a:effectLst/>
                <a:latin typeface="Arial Black" panose="020B0A04020102020204" pitchFamily="34" charset="0"/>
                <a:ea typeface="Calibri" panose="020F0502020204030204" pitchFamily="34" charset="0"/>
              </a:rPr>
              <a:t>From Copernicus Networks towards </a:t>
            </a:r>
          </a:p>
          <a:p>
            <a:pPr algn="r">
              <a:spcAft>
                <a:spcPts val="600"/>
              </a:spcAft>
            </a:pPr>
            <a:r>
              <a:rPr lang="en-GB" sz="4800">
                <a:solidFill>
                  <a:schemeClr val="bg1"/>
                </a:solidFill>
                <a:effectLst/>
                <a:latin typeface="Arial Black" panose="020B0A04020102020204" pitchFamily="34" charset="0"/>
                <a:ea typeface="Calibri" panose="020F0502020204030204" pitchFamily="34" charset="0"/>
              </a:rPr>
              <a:t>EU Space Networks </a:t>
            </a:r>
            <a:endParaRPr lang="en-GB" sz="13800" b="1">
              <a:solidFill>
                <a:schemeClr val="bg1"/>
              </a:solidFill>
              <a:highlight>
                <a:srgbClr val="FFFF00"/>
              </a:highlight>
              <a:latin typeface="Arial Black" panose="020B0A04020102020204" pitchFamily="34" charset="0"/>
              <a:cs typeface="Arial" panose="020B0604020202020204" pitchFamily="34" charset="0"/>
            </a:endParaRPr>
          </a:p>
        </p:txBody>
      </p:sp>
      <p:sp>
        <p:nvSpPr>
          <p:cNvPr id="4" name="TextBox 5">
            <a:extLst>
              <a:ext uri="{FF2B5EF4-FFF2-40B4-BE49-F238E27FC236}">
                <a16:creationId xmlns:a16="http://schemas.microsoft.com/office/drawing/2014/main" id="{E34D23E9-B3F6-F2CF-D908-D79AF58D7E1A}"/>
              </a:ext>
            </a:extLst>
          </p:cNvPr>
          <p:cNvSpPr txBox="1"/>
          <p:nvPr/>
        </p:nvSpPr>
        <p:spPr>
          <a:xfrm>
            <a:off x="6001003" y="4961461"/>
            <a:ext cx="4621619" cy="938719"/>
          </a:xfrm>
          <a:prstGeom prst="rect">
            <a:avLst/>
          </a:prstGeom>
          <a:noFill/>
        </p:spPr>
        <p:txBody>
          <a:bodyPr wrap="square" rtlCol="0">
            <a:spAutoFit/>
          </a:bodyPr>
          <a:lstStyle/>
          <a:p>
            <a:pPr algn="r">
              <a:spcAft>
                <a:spcPts val="600"/>
              </a:spcAft>
            </a:pPr>
            <a:r>
              <a:rPr lang="en-GB" sz="3600" b="1">
                <a:solidFill>
                  <a:schemeClr val="bg1"/>
                </a:solidFill>
                <a:latin typeface="Arial" panose="020B0604020202020204" pitchFamily="34" charset="0"/>
                <a:cs typeface="Arial" panose="020B0604020202020204" pitchFamily="34" charset="0"/>
              </a:rPr>
              <a:t>Stéphane Ourevitch </a:t>
            </a:r>
          </a:p>
          <a:p>
            <a:pPr algn="r">
              <a:spcAft>
                <a:spcPts val="600"/>
              </a:spcAft>
            </a:pPr>
            <a:r>
              <a:rPr lang="en-GB" sz="1400" b="1">
                <a:solidFill>
                  <a:schemeClr val="bg1"/>
                </a:solidFill>
                <a:latin typeface="Arial" panose="020B0604020202020204" pitchFamily="34" charset="0"/>
                <a:cs typeface="Arial" panose="020B0604020202020204" pitchFamily="34" charset="0"/>
              </a:rPr>
              <a:t>support</a:t>
            </a:r>
            <a:r>
              <a:rPr lang="fr-FR" sz="1400" b="1">
                <a:solidFill>
                  <a:schemeClr val="bg1"/>
                </a:solidFill>
                <a:latin typeface="Arial" panose="020B0604020202020204" pitchFamily="34" charset="0"/>
                <a:cs typeface="Arial" panose="020B0604020202020204" pitchFamily="34" charset="0"/>
              </a:rPr>
              <a:t>@copernicus.eu</a:t>
            </a:r>
            <a:endParaRPr lang="en-GB" sz="3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452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E48F7-9053-556C-6392-AC8F5A6B0A79}"/>
              </a:ext>
            </a:extLst>
          </p:cNvPr>
          <p:cNvSpPr>
            <a:spLocks noGrp="1"/>
          </p:cNvSpPr>
          <p:nvPr>
            <p:ph type="title"/>
          </p:nvPr>
        </p:nvSpPr>
        <p:spPr/>
        <p:txBody>
          <a:bodyPr>
            <a:normAutofit/>
          </a:bodyPr>
          <a:lstStyle/>
          <a:p>
            <a:r>
              <a:rPr lang="it-IT"/>
              <a:t>Copernicus Expansion Missions</a:t>
            </a:r>
            <a:endParaRPr lang="en-GB"/>
          </a:p>
        </p:txBody>
      </p:sp>
      <p:sp>
        <p:nvSpPr>
          <p:cNvPr id="3" name="Content Placeholder 2">
            <a:extLst>
              <a:ext uri="{FF2B5EF4-FFF2-40B4-BE49-F238E27FC236}">
                <a16:creationId xmlns:a16="http://schemas.microsoft.com/office/drawing/2014/main" id="{30C205B9-5D4A-599A-6204-18F6FFBBA1AD}"/>
              </a:ext>
            </a:extLst>
          </p:cNvPr>
          <p:cNvSpPr>
            <a:spLocks noGrp="1"/>
          </p:cNvSpPr>
          <p:nvPr>
            <p:ph idx="1"/>
          </p:nvPr>
        </p:nvSpPr>
        <p:spPr>
          <a:xfrm>
            <a:off x="745486" y="1923696"/>
            <a:ext cx="4085594" cy="4008474"/>
          </a:xfrm>
        </p:spPr>
        <p:txBody>
          <a:bodyPr>
            <a:noAutofit/>
          </a:bodyPr>
          <a:lstStyle/>
          <a:p>
            <a:pPr marL="0" indent="0" algn="l">
              <a:buNone/>
            </a:pPr>
            <a:r>
              <a:rPr lang="en-GB" sz="2400" b="1" i="0">
                <a:effectLst/>
              </a:rPr>
              <a:t>Copernicus satellites will grow with 6 new missions, the Copernicus Expansion missions. </a:t>
            </a:r>
            <a:br>
              <a:rPr lang="en-GB" sz="2400" b="0" i="0">
                <a:effectLst/>
              </a:rPr>
            </a:br>
            <a:br>
              <a:rPr lang="en-GB" sz="2400" b="0" i="0">
                <a:effectLst/>
              </a:rPr>
            </a:br>
            <a:r>
              <a:rPr lang="en-GB" sz="2400" b="0" i="0">
                <a:effectLst/>
              </a:rPr>
              <a:t>They will help to address challenges such as urbanisation, food security, rising sea levels, diminishing polar ice, natural disasters and climate change.</a:t>
            </a:r>
          </a:p>
        </p:txBody>
      </p:sp>
      <p:pic>
        <p:nvPicPr>
          <p:cNvPr id="4" name="Picture 3">
            <a:extLst>
              <a:ext uri="{FF2B5EF4-FFF2-40B4-BE49-F238E27FC236}">
                <a16:creationId xmlns:a16="http://schemas.microsoft.com/office/drawing/2014/main" id="{D0B0B14E-B303-CAA2-7410-96D55A88A142}"/>
              </a:ext>
            </a:extLst>
          </p:cNvPr>
          <p:cNvPicPr>
            <a:picLocks noChangeAspect="1"/>
          </p:cNvPicPr>
          <p:nvPr/>
        </p:nvPicPr>
        <p:blipFill>
          <a:blip r:embed="rId2"/>
          <a:stretch>
            <a:fillRect/>
          </a:stretch>
        </p:blipFill>
        <p:spPr>
          <a:xfrm>
            <a:off x="4945380" y="1804988"/>
            <a:ext cx="6804660" cy="3827621"/>
          </a:xfrm>
          <a:prstGeom prst="rect">
            <a:avLst/>
          </a:prstGeom>
        </p:spPr>
      </p:pic>
      <p:sp>
        <p:nvSpPr>
          <p:cNvPr id="5" name="TextBox 4">
            <a:extLst>
              <a:ext uri="{FF2B5EF4-FFF2-40B4-BE49-F238E27FC236}">
                <a16:creationId xmlns:a16="http://schemas.microsoft.com/office/drawing/2014/main" id="{E75F7C78-36CF-8438-83CD-0B09831150FC}"/>
              </a:ext>
            </a:extLst>
          </p:cNvPr>
          <p:cNvSpPr txBox="1"/>
          <p:nvPr/>
        </p:nvSpPr>
        <p:spPr>
          <a:xfrm rot="5400000">
            <a:off x="11406500" y="3723674"/>
            <a:ext cx="948690" cy="261610"/>
          </a:xfrm>
          <a:prstGeom prst="rect">
            <a:avLst/>
          </a:prstGeom>
          <a:noFill/>
        </p:spPr>
        <p:txBody>
          <a:bodyPr wrap="square" rtlCol="0">
            <a:spAutoFit/>
          </a:bodyPr>
          <a:lstStyle/>
          <a:p>
            <a:r>
              <a:rPr lang="it-IT" sz="1100" b="1" err="1"/>
              <a:t>Credit:ESA</a:t>
            </a:r>
            <a:endParaRPr lang="en-GB" sz="1100" b="1"/>
          </a:p>
        </p:txBody>
      </p:sp>
      <p:sp>
        <p:nvSpPr>
          <p:cNvPr id="8" name="TextBox 7">
            <a:extLst>
              <a:ext uri="{FF2B5EF4-FFF2-40B4-BE49-F238E27FC236}">
                <a16:creationId xmlns:a16="http://schemas.microsoft.com/office/drawing/2014/main" id="{0868A4E8-1BAB-A31C-69A3-D0B05DC990E1}"/>
              </a:ext>
            </a:extLst>
          </p:cNvPr>
          <p:cNvSpPr txBox="1"/>
          <p:nvPr/>
        </p:nvSpPr>
        <p:spPr>
          <a:xfrm>
            <a:off x="5348610" y="5670560"/>
            <a:ext cx="6097904" cy="523220"/>
          </a:xfrm>
          <a:prstGeom prst="rect">
            <a:avLst/>
          </a:prstGeom>
          <a:noFill/>
        </p:spPr>
        <p:txBody>
          <a:bodyPr wrap="square">
            <a:spAutoFit/>
          </a:bodyPr>
          <a:lstStyle/>
          <a:p>
            <a:r>
              <a:rPr lang="en-GB" sz="1400">
                <a:latin typeface="Arial" panose="020B0604020202020204" pitchFamily="34" charset="0"/>
                <a:cs typeface="Arial" panose="020B0604020202020204" pitchFamily="34" charset="0"/>
              </a:rPr>
              <a:t>https://sentinels.copernicus.eu/web/sentinel/missions/copernicus-expansion-missions</a:t>
            </a:r>
          </a:p>
        </p:txBody>
      </p:sp>
    </p:spTree>
    <p:extLst>
      <p:ext uri="{BB962C8B-B14F-4D97-AF65-F5344CB8AC3E}">
        <p14:creationId xmlns:p14="http://schemas.microsoft.com/office/powerpoint/2010/main" val="1576142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E48F7-9053-556C-6392-AC8F5A6B0A79}"/>
              </a:ext>
            </a:extLst>
          </p:cNvPr>
          <p:cNvSpPr>
            <a:spLocks noGrp="1"/>
          </p:cNvSpPr>
          <p:nvPr>
            <p:ph type="title"/>
          </p:nvPr>
        </p:nvSpPr>
        <p:spPr/>
        <p:txBody>
          <a:bodyPr>
            <a:normAutofit/>
          </a:bodyPr>
          <a:lstStyle/>
          <a:p>
            <a:r>
              <a:rPr lang="it-IT" sz="4000"/>
              <a:t>Copernicus Expansion Missions Timeline</a:t>
            </a:r>
            <a:endParaRPr lang="en-GB" sz="4000">
              <a:highlight>
                <a:srgbClr val="FFFF00"/>
              </a:highlight>
            </a:endParaRPr>
          </a:p>
        </p:txBody>
      </p:sp>
      <p:sp>
        <p:nvSpPr>
          <p:cNvPr id="3" name="Content Placeholder 2">
            <a:extLst>
              <a:ext uri="{FF2B5EF4-FFF2-40B4-BE49-F238E27FC236}">
                <a16:creationId xmlns:a16="http://schemas.microsoft.com/office/drawing/2014/main" id="{30C205B9-5D4A-599A-6204-18F6FFBBA1AD}"/>
              </a:ext>
            </a:extLst>
          </p:cNvPr>
          <p:cNvSpPr>
            <a:spLocks noGrp="1"/>
          </p:cNvSpPr>
          <p:nvPr>
            <p:ph idx="1"/>
          </p:nvPr>
        </p:nvSpPr>
        <p:spPr>
          <a:xfrm>
            <a:off x="1964108" y="1414745"/>
            <a:ext cx="9515424" cy="4918075"/>
          </a:xfrm>
        </p:spPr>
        <p:txBody>
          <a:bodyPr>
            <a:normAutofit fontScale="25000" lnSpcReduction="20000"/>
          </a:bodyPr>
          <a:lstStyle/>
          <a:p>
            <a:pPr marL="0" indent="0" algn="l">
              <a:lnSpc>
                <a:spcPct val="170000"/>
              </a:lnSpc>
              <a:buNone/>
            </a:pPr>
            <a:r>
              <a:rPr lang="en-GB" sz="7200" b="1" i="0" u="none" strike="noStrike">
                <a:effectLst/>
                <a:hlinkClick r:id="rId3" tooltip="/wiki/spaces/CSWK/pages/407372400">
                  <a:extLst>
                    <a:ext uri="{A12FA001-AC4F-418D-AE19-62706E023703}">
                      <ahyp:hlinkClr xmlns:ahyp="http://schemas.microsoft.com/office/drawing/2018/hyperlinkcolor" val="tx"/>
                    </a:ext>
                  </a:extLst>
                </a:hlinkClick>
              </a:rPr>
              <a:t>CHIME</a:t>
            </a:r>
            <a:r>
              <a:rPr lang="en-GB" sz="7200" b="1" i="0">
                <a:effectLst/>
              </a:rPr>
              <a:t>: </a:t>
            </a:r>
            <a:r>
              <a:rPr lang="en-GB" sz="7200" b="0" i="0">
                <a:effectLst/>
              </a:rPr>
              <a:t>CHIME-A launch date is in 2028 while CHIME-B is planned to be launched in 2030</a:t>
            </a:r>
          </a:p>
          <a:p>
            <a:pPr marL="0" indent="0" algn="l">
              <a:lnSpc>
                <a:spcPct val="170000"/>
              </a:lnSpc>
              <a:buNone/>
            </a:pPr>
            <a:r>
              <a:rPr lang="en-GB" sz="7200" b="1" i="0" u="none" strike="noStrike">
                <a:effectLst/>
                <a:hlinkClick r:id="rId4" tooltip="/wiki/spaces/CSWK/pages/407372432">
                  <a:extLst>
                    <a:ext uri="{A12FA001-AC4F-418D-AE19-62706E023703}">
                      <ahyp:hlinkClr xmlns:ahyp="http://schemas.microsoft.com/office/drawing/2018/hyperlinkcolor" val="tx"/>
                    </a:ext>
                  </a:extLst>
                </a:hlinkClick>
              </a:rPr>
              <a:t>CIMR</a:t>
            </a:r>
            <a:r>
              <a:rPr lang="en-GB" sz="7200" b="1" i="0">
                <a:effectLst/>
              </a:rPr>
              <a:t>: </a:t>
            </a:r>
            <a:r>
              <a:rPr lang="en-GB" sz="7200" b="0" i="0">
                <a:effectLst/>
              </a:rPr>
              <a:t>The CIMR system consists of up to 3 Satellites dedicated to day-and-night monitoring of land, ice and oceans flying in loose convoy with METOP SG satellite B, launched in the frame 2025+</a:t>
            </a:r>
          </a:p>
          <a:p>
            <a:pPr marL="0" indent="0" algn="l">
              <a:lnSpc>
                <a:spcPct val="170000"/>
              </a:lnSpc>
              <a:buNone/>
            </a:pPr>
            <a:r>
              <a:rPr lang="en-GB" sz="7200" b="1" i="0" u="none" strike="noStrike">
                <a:effectLst/>
                <a:hlinkClick r:id="rId5" tooltip="/wiki/spaces/CSWK/pages/407372467">
                  <a:extLst>
                    <a:ext uri="{A12FA001-AC4F-418D-AE19-62706E023703}">
                      <ahyp:hlinkClr xmlns:ahyp="http://schemas.microsoft.com/office/drawing/2018/hyperlinkcolor" val="tx"/>
                    </a:ext>
                  </a:extLst>
                </a:hlinkClick>
              </a:rPr>
              <a:t>CO2M</a:t>
            </a:r>
            <a:r>
              <a:rPr lang="en-GB" sz="7200" b="1" i="0">
                <a:effectLst/>
              </a:rPr>
              <a:t>: </a:t>
            </a:r>
            <a:r>
              <a:rPr lang="en-GB" sz="7200" b="0" i="0">
                <a:effectLst/>
              </a:rPr>
              <a:t>CO2M-A is planned to be launched in December 2025 which will be followed by CO2M-B in March 2026 and CO2M-C later in 2026 </a:t>
            </a:r>
          </a:p>
          <a:p>
            <a:pPr marL="0" indent="0" algn="l">
              <a:lnSpc>
                <a:spcPct val="170000"/>
              </a:lnSpc>
              <a:buNone/>
            </a:pPr>
            <a:r>
              <a:rPr lang="en-GB" sz="7200" b="1" u="sng"/>
              <a:t>CRISTAL</a:t>
            </a:r>
            <a:r>
              <a:rPr lang="en-GB" sz="7200" b="1" i="0">
                <a:effectLst/>
              </a:rPr>
              <a:t>:</a:t>
            </a:r>
            <a:r>
              <a:rPr lang="en-GB" sz="7200" i="0">
                <a:effectLst/>
              </a:rPr>
              <a:t> </a:t>
            </a:r>
            <a:r>
              <a:rPr lang="en-GB" sz="7200" b="0" i="0">
                <a:effectLst/>
              </a:rPr>
              <a:t>Planned to be launched in 2028 </a:t>
            </a:r>
          </a:p>
          <a:p>
            <a:pPr marL="0" indent="0" algn="l">
              <a:lnSpc>
                <a:spcPct val="170000"/>
              </a:lnSpc>
              <a:buNone/>
            </a:pPr>
            <a:r>
              <a:rPr lang="en-GB" sz="7200" b="1" i="0" u="none" strike="noStrike">
                <a:effectLst/>
                <a:hlinkClick r:id="rId6" tooltip="/wiki/spaces/CSWK/pages/407372535">
                  <a:extLst>
                    <a:ext uri="{A12FA001-AC4F-418D-AE19-62706E023703}">
                      <ahyp:hlinkClr xmlns:ahyp="http://schemas.microsoft.com/office/drawing/2018/hyperlinkcolor" val="tx"/>
                    </a:ext>
                  </a:extLst>
                </a:hlinkClick>
              </a:rPr>
              <a:t>LSTM</a:t>
            </a:r>
            <a:r>
              <a:rPr lang="en-GB" sz="7200" b="1" i="0">
                <a:effectLst/>
              </a:rPr>
              <a:t>: </a:t>
            </a:r>
            <a:r>
              <a:rPr lang="en-GB" sz="7200" b="0" i="0">
                <a:effectLst/>
              </a:rPr>
              <a:t>LSTM-A is planned for launch in 2028, and LSTM-B is planned for launch in 2030</a:t>
            </a:r>
          </a:p>
          <a:p>
            <a:pPr marL="0" indent="0" algn="l">
              <a:lnSpc>
                <a:spcPct val="170000"/>
              </a:lnSpc>
              <a:buNone/>
            </a:pPr>
            <a:r>
              <a:rPr lang="en-GB" sz="7200" b="1" i="0" u="none" strike="noStrike">
                <a:effectLst/>
                <a:hlinkClick r:id="rId7" tooltip="/wiki/spaces/CSWK/pages/407372572">
                  <a:extLst>
                    <a:ext uri="{A12FA001-AC4F-418D-AE19-62706E023703}">
                      <ahyp:hlinkClr xmlns:ahyp="http://schemas.microsoft.com/office/drawing/2018/hyperlinkcolor" val="tx"/>
                    </a:ext>
                  </a:extLst>
                </a:hlinkClick>
              </a:rPr>
              <a:t>ROSE-L</a:t>
            </a:r>
            <a:r>
              <a:rPr lang="en-GB" sz="7200" b="1" i="0">
                <a:effectLst/>
              </a:rPr>
              <a:t>: </a:t>
            </a:r>
            <a:r>
              <a:rPr lang="en-GB" sz="7200" b="0" i="0">
                <a:effectLst/>
              </a:rPr>
              <a:t>Planned to be launched in 2028 </a:t>
            </a:r>
          </a:p>
          <a:p>
            <a:pPr algn="l"/>
            <a:endParaRPr lang="en-GB" b="0" i="0">
              <a:solidFill>
                <a:srgbClr val="172B4D"/>
              </a:solidFill>
              <a:effectLst/>
            </a:endParaRPr>
          </a:p>
          <a:p>
            <a:pPr algn="l"/>
            <a:endParaRPr lang="en-GB" b="0" i="0">
              <a:solidFill>
                <a:srgbClr val="172B4D"/>
              </a:solidFill>
              <a:effectLst/>
            </a:endParaRPr>
          </a:p>
        </p:txBody>
      </p:sp>
      <p:grpSp>
        <p:nvGrpSpPr>
          <p:cNvPr id="27" name="Group 26">
            <a:extLst>
              <a:ext uri="{FF2B5EF4-FFF2-40B4-BE49-F238E27FC236}">
                <a16:creationId xmlns:a16="http://schemas.microsoft.com/office/drawing/2014/main" id="{F85DD5E1-C9BB-5B2E-3D7E-1F16CB4EBA92}"/>
              </a:ext>
            </a:extLst>
          </p:cNvPr>
          <p:cNvGrpSpPr/>
          <p:nvPr/>
        </p:nvGrpSpPr>
        <p:grpSpPr>
          <a:xfrm>
            <a:off x="712468" y="1414745"/>
            <a:ext cx="1036522" cy="4351199"/>
            <a:chOff x="658472" y="1489976"/>
            <a:chExt cx="1036522" cy="4351199"/>
          </a:xfrm>
        </p:grpSpPr>
        <p:sp>
          <p:nvSpPr>
            <p:cNvPr id="11" name="AutoShape 2" descr="Placeholder">
              <a:extLst>
                <a:ext uri="{FF2B5EF4-FFF2-40B4-BE49-F238E27FC236}">
                  <a16:creationId xmlns:a16="http://schemas.microsoft.com/office/drawing/2014/main" id="{B0BBFFF5-715E-38FF-8A7D-B13648507B3C}"/>
                </a:ext>
              </a:extLst>
            </p:cNvPr>
            <p:cNvSpPr>
              <a:spLocks noChangeAspect="1" noChangeArrowheads="1"/>
            </p:cNvSpPr>
            <p:nvPr/>
          </p:nvSpPr>
          <p:spPr bwMode="auto">
            <a:xfrm>
              <a:off x="949668" y="2386262"/>
              <a:ext cx="304800" cy="304800"/>
            </a:xfrm>
            <a:prstGeom prst="rect">
              <a:avLst/>
            </a:prstGeom>
            <a:noFill/>
            <a:ln>
              <a:noFill/>
            </a:ln>
          </p:spPr>
          <p:txBody>
            <a:bodyPr vert="horz" wrap="square" lIns="91440" tIns="45720" rIns="91440" bIns="45720" numCol="1" anchor="t" anchorCtr="0" compatLnSpc="1">
              <a:prstTxWarp prst="textNoShape">
                <a:avLst/>
              </a:prstTxWarp>
            </a:bodyPr>
            <a:lstStyle/>
            <a:p>
              <a:endParaRPr lang="en-GB"/>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E277D52B-53F1-7BE7-1379-ECD662E54BF2}"/>
                </a:ext>
              </a:extLst>
            </p:cNvPr>
            <p:cNvPicPr>
              <a:picLocks noChangeAspect="1"/>
            </p:cNvPicPr>
            <p:nvPr/>
          </p:nvPicPr>
          <p:blipFill>
            <a:blip r:embed="rId8"/>
            <a:stretch>
              <a:fillRect/>
            </a:stretch>
          </p:blipFill>
          <p:spPr>
            <a:xfrm>
              <a:off x="887204" y="5485544"/>
              <a:ext cx="807790" cy="355631"/>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55228895-88EF-6D02-C967-A8D7C2129EB2}"/>
                </a:ext>
              </a:extLst>
            </p:cNvPr>
            <p:cNvPicPr>
              <a:picLocks noChangeAspect="1"/>
            </p:cNvPicPr>
            <p:nvPr/>
          </p:nvPicPr>
          <p:blipFill>
            <a:blip r:embed="rId9"/>
            <a:stretch>
              <a:fillRect/>
            </a:stretch>
          </p:blipFill>
          <p:spPr>
            <a:xfrm>
              <a:off x="949668" y="1489976"/>
              <a:ext cx="561950" cy="532812"/>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7E78E96F-0F44-2F84-EFEE-E04E1C1163E1}"/>
                </a:ext>
              </a:extLst>
            </p:cNvPr>
            <p:cNvPicPr>
              <a:picLocks noChangeAspect="1"/>
            </p:cNvPicPr>
            <p:nvPr/>
          </p:nvPicPr>
          <p:blipFill>
            <a:blip r:embed="rId10"/>
            <a:stretch>
              <a:fillRect/>
            </a:stretch>
          </p:blipFill>
          <p:spPr>
            <a:xfrm>
              <a:off x="734550" y="2302131"/>
              <a:ext cx="868756" cy="533446"/>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E5E2C654-CC5E-9EF8-A606-B9F1F2CA4689}"/>
                </a:ext>
              </a:extLst>
            </p:cNvPr>
            <p:cNvPicPr>
              <a:picLocks noChangeAspect="1"/>
            </p:cNvPicPr>
            <p:nvPr/>
          </p:nvPicPr>
          <p:blipFill>
            <a:blip r:embed="rId11"/>
            <a:stretch>
              <a:fillRect/>
            </a:stretch>
          </p:blipFill>
          <p:spPr>
            <a:xfrm>
              <a:off x="658472" y="3542808"/>
              <a:ext cx="971832" cy="375093"/>
            </a:xfrm>
            <a:prstGeom prst="rect">
              <a:avLst/>
            </a:prstGeom>
          </p:spPr>
        </p:pic>
        <p:pic>
          <p:nvPicPr>
            <p:cNvPr id="24" name="Picture 23" descr="A black background with a black square&#10;&#10;Description automatically generated with medium confidence">
              <a:extLst>
                <a:ext uri="{FF2B5EF4-FFF2-40B4-BE49-F238E27FC236}">
                  <a16:creationId xmlns:a16="http://schemas.microsoft.com/office/drawing/2014/main" id="{A389F685-2A4A-48CC-BFC4-2BFAFFA31074}"/>
                </a:ext>
              </a:extLst>
            </p:cNvPr>
            <p:cNvPicPr>
              <a:picLocks noChangeAspect="1"/>
            </p:cNvPicPr>
            <p:nvPr/>
          </p:nvPicPr>
          <p:blipFill>
            <a:blip r:embed="rId12"/>
            <a:stretch>
              <a:fillRect/>
            </a:stretch>
          </p:blipFill>
          <p:spPr>
            <a:xfrm>
              <a:off x="949668" y="4354788"/>
              <a:ext cx="651996" cy="346934"/>
            </a:xfrm>
            <a:prstGeom prst="rect">
              <a:avLst/>
            </a:prstGeom>
          </p:spPr>
        </p:pic>
        <p:pic>
          <p:nvPicPr>
            <p:cNvPr id="26" name="Picture 25" descr="A black background with a black square&#10;&#10;Description automatically generated with medium confidence">
              <a:extLst>
                <a:ext uri="{FF2B5EF4-FFF2-40B4-BE49-F238E27FC236}">
                  <a16:creationId xmlns:a16="http://schemas.microsoft.com/office/drawing/2014/main" id="{BF4659A5-D844-D7BA-F414-41801B333027}"/>
                </a:ext>
              </a:extLst>
            </p:cNvPr>
            <p:cNvPicPr>
              <a:picLocks noChangeAspect="1"/>
            </p:cNvPicPr>
            <p:nvPr/>
          </p:nvPicPr>
          <p:blipFill>
            <a:blip r:embed="rId13"/>
            <a:stretch>
              <a:fillRect/>
            </a:stretch>
          </p:blipFill>
          <p:spPr>
            <a:xfrm>
              <a:off x="852488" y="4891855"/>
              <a:ext cx="728124" cy="375094"/>
            </a:xfrm>
            <a:prstGeom prst="rect">
              <a:avLst/>
            </a:prstGeom>
          </p:spPr>
        </p:pic>
      </p:grpSp>
    </p:spTree>
    <p:extLst>
      <p:ext uri="{BB962C8B-B14F-4D97-AF65-F5344CB8AC3E}">
        <p14:creationId xmlns:p14="http://schemas.microsoft.com/office/powerpoint/2010/main" val="3635581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153B-0D44-7240-79FC-4B718744D038}"/>
              </a:ext>
            </a:extLst>
          </p:cNvPr>
          <p:cNvSpPr>
            <a:spLocks noGrp="1"/>
          </p:cNvSpPr>
          <p:nvPr>
            <p:ph type="title"/>
          </p:nvPr>
        </p:nvSpPr>
        <p:spPr/>
        <p:txBody>
          <a:bodyPr/>
          <a:lstStyle/>
          <a:p>
            <a:r>
              <a:rPr lang="it-IT"/>
              <a:t>New «Horizons» with the UK  </a:t>
            </a:r>
            <a:endParaRPr lang="en-GB"/>
          </a:p>
        </p:txBody>
      </p:sp>
      <p:sp>
        <p:nvSpPr>
          <p:cNvPr id="3" name="Content Placeholder 2">
            <a:extLst>
              <a:ext uri="{FF2B5EF4-FFF2-40B4-BE49-F238E27FC236}">
                <a16:creationId xmlns:a16="http://schemas.microsoft.com/office/drawing/2014/main" id="{92F57E21-F2B2-3F5C-457D-0BCF8D2D34DD}"/>
              </a:ext>
            </a:extLst>
          </p:cNvPr>
          <p:cNvSpPr>
            <a:spLocks noGrp="1"/>
          </p:cNvSpPr>
          <p:nvPr>
            <p:ph idx="1"/>
          </p:nvPr>
        </p:nvSpPr>
        <p:spPr>
          <a:xfrm>
            <a:off x="669151" y="1525948"/>
            <a:ext cx="10515600" cy="4351338"/>
          </a:xfrm>
        </p:spPr>
        <p:txBody>
          <a:bodyPr/>
          <a:lstStyle/>
          <a:p>
            <a:pPr marL="0" indent="0">
              <a:buNone/>
            </a:pPr>
            <a:r>
              <a:rPr lang="en-GB"/>
              <a:t>In September 2023, a political agreement on UK participation in Horizon Europe and  Copernicus has been reached between the European Commission and the  United Kingdom. </a:t>
            </a:r>
          </a:p>
          <a:p>
            <a:pPr marL="0" indent="0">
              <a:buNone/>
            </a:pPr>
            <a:endParaRPr lang="en-GB"/>
          </a:p>
          <a:p>
            <a:pPr lvl="1"/>
            <a:r>
              <a:rPr lang="en-GB" b="1" i="0">
                <a:solidFill>
                  <a:srgbClr val="000000"/>
                </a:solidFill>
                <a:effectLst/>
                <a:latin typeface="Arial" panose="020B0604020202020204" pitchFamily="34" charset="0"/>
              </a:rPr>
              <a:t>The UK will contribute almost €2.6 billion per year </a:t>
            </a:r>
            <a:r>
              <a:rPr lang="en-GB" b="0" i="0">
                <a:solidFill>
                  <a:srgbClr val="000000"/>
                </a:solidFill>
                <a:effectLst/>
                <a:latin typeface="Arial" panose="020B0604020202020204" pitchFamily="34" charset="0"/>
              </a:rPr>
              <a:t>on average for its participation in both Horizon Europe and Copernicus</a:t>
            </a:r>
          </a:p>
          <a:p>
            <a:pPr lvl="1"/>
            <a:r>
              <a:rPr lang="en-GB" b="0" i="0">
                <a:solidFill>
                  <a:srgbClr val="000000"/>
                </a:solidFill>
                <a:effectLst/>
                <a:latin typeface="Arial" panose="020B0604020202020204" pitchFamily="34" charset="0"/>
              </a:rPr>
              <a:t>As of 1 January 2024, </a:t>
            </a:r>
            <a:r>
              <a:rPr lang="en-GB" b="1" i="0">
                <a:solidFill>
                  <a:srgbClr val="000000"/>
                </a:solidFill>
                <a:effectLst/>
                <a:latin typeface="Arial" panose="020B0604020202020204" pitchFamily="34" charset="0"/>
              </a:rPr>
              <a:t>researchers and organisations in the UK will be able to participate in Horizon Europe  </a:t>
            </a:r>
            <a:br>
              <a:rPr lang="en-GB" b="1"/>
            </a:br>
            <a:br>
              <a:rPr lang="en-GB"/>
            </a:br>
            <a:endParaRPr lang="en-GB"/>
          </a:p>
        </p:txBody>
      </p:sp>
      <p:pic>
        <p:nvPicPr>
          <p:cNvPr id="8" name="Picture 7">
            <a:extLst>
              <a:ext uri="{FF2B5EF4-FFF2-40B4-BE49-F238E27FC236}">
                <a16:creationId xmlns:a16="http://schemas.microsoft.com/office/drawing/2014/main" id="{9450FB96-2DA5-88CE-1F40-20BE04BA010D}"/>
              </a:ext>
            </a:extLst>
          </p:cNvPr>
          <p:cNvPicPr>
            <a:picLocks noChangeAspect="1"/>
          </p:cNvPicPr>
          <p:nvPr/>
        </p:nvPicPr>
        <p:blipFill rotWithShape="1">
          <a:blip r:embed="rId3"/>
          <a:srcRect b="40170"/>
          <a:stretch/>
        </p:blipFill>
        <p:spPr>
          <a:xfrm>
            <a:off x="3483428" y="5299529"/>
            <a:ext cx="5508172" cy="1012371"/>
          </a:xfrm>
          <a:prstGeom prst="rect">
            <a:avLst/>
          </a:prstGeom>
        </p:spPr>
      </p:pic>
      <p:pic>
        <p:nvPicPr>
          <p:cNvPr id="9" name="Picture 8">
            <a:extLst>
              <a:ext uri="{FF2B5EF4-FFF2-40B4-BE49-F238E27FC236}">
                <a16:creationId xmlns:a16="http://schemas.microsoft.com/office/drawing/2014/main" id="{8ABB3D95-62A5-FB6A-A113-70558FF9F417}"/>
              </a:ext>
            </a:extLst>
          </p:cNvPr>
          <p:cNvPicPr>
            <a:picLocks noChangeAspect="1"/>
          </p:cNvPicPr>
          <p:nvPr/>
        </p:nvPicPr>
        <p:blipFill>
          <a:blip r:embed="rId4"/>
          <a:stretch>
            <a:fillRect/>
          </a:stretch>
        </p:blipFill>
        <p:spPr>
          <a:xfrm>
            <a:off x="10814137" y="666725"/>
            <a:ext cx="1079326" cy="722362"/>
          </a:xfrm>
          <a:prstGeom prst="rect">
            <a:avLst/>
          </a:prstGeom>
        </p:spPr>
      </p:pic>
    </p:spTree>
    <p:extLst>
      <p:ext uri="{BB962C8B-B14F-4D97-AF65-F5344CB8AC3E}">
        <p14:creationId xmlns:p14="http://schemas.microsoft.com/office/powerpoint/2010/main" val="1380572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07E39-98D0-321A-9483-F2193AC6B60A}"/>
              </a:ext>
            </a:extLst>
          </p:cNvPr>
          <p:cNvSpPr>
            <a:spLocks noGrp="1"/>
          </p:cNvSpPr>
          <p:nvPr>
            <p:ph type="title"/>
          </p:nvPr>
        </p:nvSpPr>
        <p:spPr/>
        <p:txBody>
          <a:bodyPr/>
          <a:lstStyle/>
          <a:p>
            <a:r>
              <a:rPr lang="en-GB"/>
              <a:t>Copernicus Thematic Hubs</a:t>
            </a:r>
          </a:p>
        </p:txBody>
      </p:sp>
      <p:sp>
        <p:nvSpPr>
          <p:cNvPr id="3" name="Content Placeholder 2">
            <a:extLst>
              <a:ext uri="{FF2B5EF4-FFF2-40B4-BE49-F238E27FC236}">
                <a16:creationId xmlns:a16="http://schemas.microsoft.com/office/drawing/2014/main" id="{2A1B4F92-A970-A883-EE31-2F6F2333C2F7}"/>
              </a:ext>
            </a:extLst>
          </p:cNvPr>
          <p:cNvSpPr>
            <a:spLocks noGrp="1"/>
          </p:cNvSpPr>
          <p:nvPr>
            <p:ph idx="1"/>
          </p:nvPr>
        </p:nvSpPr>
        <p:spPr>
          <a:xfrm>
            <a:off x="838200" y="1825625"/>
            <a:ext cx="7010400" cy="4351338"/>
          </a:xfrm>
        </p:spPr>
        <p:txBody>
          <a:bodyPr>
            <a:normAutofit fontScale="92500" lnSpcReduction="10000"/>
          </a:bodyPr>
          <a:lstStyle/>
          <a:p>
            <a:r>
              <a:rPr lang="en-GB"/>
              <a:t>On 8 November 2023, </a:t>
            </a:r>
            <a:r>
              <a:rPr lang="en-GB" b="1"/>
              <a:t>the first four Copernicus Thematic Hubs </a:t>
            </a:r>
            <a:r>
              <a:rPr lang="en-GB"/>
              <a:t>were launched</a:t>
            </a:r>
          </a:p>
          <a:p>
            <a:r>
              <a:rPr lang="en-GB"/>
              <a:t>Their aim is to improve the user experience and streamline access to key information for different stakeholders, policymakers, and users by leveraging the open data and information available from different Copernicus core services and providing thematic one-stop-shops</a:t>
            </a:r>
          </a:p>
          <a:p>
            <a:r>
              <a:rPr lang="en-GB"/>
              <a:t>The areas of interest of the Hubs launched are </a:t>
            </a:r>
            <a:r>
              <a:rPr lang="en-GB" b="1"/>
              <a:t>health, coastal zones, the Arctic, and energy.</a:t>
            </a:r>
          </a:p>
        </p:txBody>
      </p:sp>
      <p:pic>
        <p:nvPicPr>
          <p:cNvPr id="4" name="Picture 3">
            <a:extLst>
              <a:ext uri="{FF2B5EF4-FFF2-40B4-BE49-F238E27FC236}">
                <a16:creationId xmlns:a16="http://schemas.microsoft.com/office/drawing/2014/main" id="{161428D7-040E-0E72-3966-2119E18EFE3E}"/>
              </a:ext>
            </a:extLst>
          </p:cNvPr>
          <p:cNvPicPr>
            <a:picLocks noChangeAspect="1"/>
          </p:cNvPicPr>
          <p:nvPr/>
        </p:nvPicPr>
        <p:blipFill>
          <a:blip r:embed="rId2"/>
          <a:stretch>
            <a:fillRect/>
          </a:stretch>
        </p:blipFill>
        <p:spPr>
          <a:xfrm>
            <a:off x="10382572" y="308382"/>
            <a:ext cx="1079326" cy="722362"/>
          </a:xfrm>
          <a:prstGeom prst="rect">
            <a:avLst/>
          </a:prstGeom>
        </p:spPr>
      </p:pic>
      <p:pic>
        <p:nvPicPr>
          <p:cNvPr id="9218" name="Picture 2" descr="No alt text provided for this image">
            <a:extLst>
              <a:ext uri="{FF2B5EF4-FFF2-40B4-BE49-F238E27FC236}">
                <a16:creationId xmlns:a16="http://schemas.microsoft.com/office/drawing/2014/main" id="{84FF7117-D655-2C96-C650-33DA19EEA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385" y="2175705"/>
            <a:ext cx="3189513" cy="31895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5826F1-9A89-B61D-E331-0B9153B00510}"/>
              </a:ext>
            </a:extLst>
          </p:cNvPr>
          <p:cNvSpPr txBox="1"/>
          <p:nvPr/>
        </p:nvSpPr>
        <p:spPr>
          <a:xfrm>
            <a:off x="5878286" y="5850235"/>
            <a:ext cx="6096000" cy="923330"/>
          </a:xfrm>
          <a:prstGeom prst="rect">
            <a:avLst/>
          </a:prstGeom>
          <a:noFill/>
        </p:spPr>
        <p:txBody>
          <a:bodyPr wrap="square">
            <a:spAutoFit/>
          </a:bodyPr>
          <a:lstStyle/>
          <a:p>
            <a:endParaRPr lang="en-GB"/>
          </a:p>
          <a:p>
            <a:r>
              <a:rPr lang="en-GB"/>
              <a:t>Energy Hub: energy.hub.copernicus.eu/</a:t>
            </a:r>
          </a:p>
          <a:p>
            <a:r>
              <a:rPr lang="en-GB"/>
              <a:t>Health Hub: health.hub.copernicus.eu/</a:t>
            </a:r>
          </a:p>
        </p:txBody>
      </p:sp>
    </p:spTree>
    <p:extLst>
      <p:ext uri="{BB962C8B-B14F-4D97-AF65-F5344CB8AC3E}">
        <p14:creationId xmlns:p14="http://schemas.microsoft.com/office/powerpoint/2010/main" val="316823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07E39-98D0-321A-9483-F2193AC6B60A}"/>
              </a:ext>
            </a:extLst>
          </p:cNvPr>
          <p:cNvSpPr>
            <a:spLocks noGrp="1"/>
          </p:cNvSpPr>
          <p:nvPr>
            <p:ph type="title"/>
          </p:nvPr>
        </p:nvSpPr>
        <p:spPr>
          <a:xfrm>
            <a:off x="838200" y="-110101"/>
            <a:ext cx="10818761" cy="1325563"/>
          </a:xfrm>
        </p:spPr>
        <p:txBody>
          <a:bodyPr/>
          <a:lstStyle/>
          <a:p>
            <a:r>
              <a:rPr lang="it-IT">
                <a:latin typeface="Arial"/>
                <a:cs typeface="Arial"/>
              </a:rPr>
              <a:t>Copernicus </a:t>
            </a:r>
            <a:r>
              <a:rPr lang="it-IT" err="1">
                <a:latin typeface="Arial"/>
                <a:cs typeface="Arial"/>
              </a:rPr>
              <a:t>Thematic</a:t>
            </a:r>
            <a:r>
              <a:rPr lang="it-IT">
                <a:latin typeface="Arial"/>
                <a:cs typeface="Arial"/>
              </a:rPr>
              <a:t> Hubs</a:t>
            </a:r>
            <a:endParaRPr lang="it-IT"/>
          </a:p>
        </p:txBody>
      </p:sp>
      <p:sp>
        <p:nvSpPr>
          <p:cNvPr id="3" name="Content Placeholder 2">
            <a:extLst>
              <a:ext uri="{FF2B5EF4-FFF2-40B4-BE49-F238E27FC236}">
                <a16:creationId xmlns:a16="http://schemas.microsoft.com/office/drawing/2014/main" id="{2A1B4F92-A970-A883-EE31-2F6F2333C2F7}"/>
              </a:ext>
            </a:extLst>
          </p:cNvPr>
          <p:cNvSpPr>
            <a:spLocks noGrp="1"/>
          </p:cNvSpPr>
          <p:nvPr>
            <p:ph idx="1"/>
          </p:nvPr>
        </p:nvSpPr>
        <p:spPr>
          <a:xfrm>
            <a:off x="944704" y="3891105"/>
            <a:ext cx="6331793" cy="2122693"/>
          </a:xfrm>
        </p:spPr>
        <p:txBody>
          <a:bodyPr vert="horz" lIns="91440" tIns="45720" rIns="91440" bIns="45720" rtlCol="0" anchor="t">
            <a:noAutofit/>
          </a:bodyPr>
          <a:lstStyle/>
          <a:p>
            <a:pPr marL="0" indent="0">
              <a:lnSpc>
                <a:spcPct val="100000"/>
              </a:lnSpc>
              <a:buNone/>
            </a:pPr>
            <a:r>
              <a:rPr lang="en-GB" sz="1800">
                <a:ea typeface="Calibri"/>
              </a:rPr>
              <a:t>The Copernicus Health Hub collects and provides all the Copernicus environmental information that are pertinent to Health, following WHO definition: Physical, Mental and Well-being. </a:t>
            </a:r>
          </a:p>
          <a:p>
            <a:pPr marL="0" indent="0">
              <a:lnSpc>
                <a:spcPct val="100000"/>
              </a:lnSpc>
              <a:buNone/>
            </a:pPr>
            <a:r>
              <a:rPr lang="en-GB" sz="1800">
                <a:ea typeface="Calibri"/>
              </a:rPr>
              <a:t>The Health Hub is also supporting the users in better exploiting and uptake Copernicus data and products (via documentation, access to catalogues, inspirational use case stories, …). </a:t>
            </a:r>
          </a:p>
        </p:txBody>
      </p:sp>
      <p:sp>
        <p:nvSpPr>
          <p:cNvPr id="6" name="TextBox 5">
            <a:extLst>
              <a:ext uri="{FF2B5EF4-FFF2-40B4-BE49-F238E27FC236}">
                <a16:creationId xmlns:a16="http://schemas.microsoft.com/office/drawing/2014/main" id="{1FB872F3-FB0A-7D90-FED6-B119C3BB9EE3}"/>
              </a:ext>
            </a:extLst>
          </p:cNvPr>
          <p:cNvSpPr txBox="1"/>
          <p:nvPr/>
        </p:nvSpPr>
        <p:spPr>
          <a:xfrm>
            <a:off x="4946779" y="1310548"/>
            <a:ext cx="654500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Calibri"/>
                <a:cs typeface="Arial" panose="020B0604020202020204" pitchFamily="34" charset="0"/>
              </a:rPr>
              <a:t>The goal of the hub is to support the EU Green Deal.</a:t>
            </a:r>
          </a:p>
          <a:p>
            <a:endParaRPr lang="en-US">
              <a:latin typeface="Arial" panose="020B0604020202020204" pitchFamily="34" charset="0"/>
              <a:ea typeface="Calibri"/>
              <a:cs typeface="Arial" panose="020B0604020202020204" pitchFamily="34" charset="0"/>
            </a:endParaRPr>
          </a:p>
          <a:p>
            <a:r>
              <a:rPr lang="en-GB">
                <a:latin typeface="Arial" panose="020B0604020202020204" pitchFamily="34" charset="0"/>
                <a:cs typeface="Arial" panose="020B0604020202020204" pitchFamily="34" charset="0"/>
              </a:rPr>
              <a:t>The Copernicus Energy Hub aims to bring together all the energy-related activities of Copernicus in order to simplify the user journey, facilitate access to key information and data of interest to the energy sector and inspire users with stories and use cases.</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F1360B6-9B70-A901-2B16-25AF36FDDB24}"/>
              </a:ext>
            </a:extLst>
          </p:cNvPr>
          <p:cNvSpPr txBox="1"/>
          <p:nvPr/>
        </p:nvSpPr>
        <p:spPr>
          <a:xfrm>
            <a:off x="1230085" y="3064874"/>
            <a:ext cx="30365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panose="020B0604020202020204" pitchFamily="34" charset="0"/>
                <a:ea typeface="+mn-lt"/>
                <a:cs typeface="Arial" panose="020B0604020202020204" pitchFamily="34" charset="0"/>
                <a:hlinkClick r:id="rId2"/>
              </a:rPr>
              <a:t>https://www.energy.hub.copernicus.eu/</a:t>
            </a:r>
            <a:r>
              <a:rPr lang="en-GB" sz="1200">
                <a:latin typeface="Arial" panose="020B0604020202020204" pitchFamily="34" charset="0"/>
                <a:ea typeface="+mn-lt"/>
                <a:cs typeface="Arial" panose="020B0604020202020204" pitchFamily="34" charset="0"/>
              </a:rPr>
              <a:t> </a:t>
            </a:r>
            <a:endParaRPr lang="en-US" sz="1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BA9DCFD-3DE6-3E34-4997-98C4A157338F}"/>
              </a:ext>
            </a:extLst>
          </p:cNvPr>
          <p:cNvSpPr txBox="1"/>
          <p:nvPr/>
        </p:nvSpPr>
        <p:spPr>
          <a:xfrm>
            <a:off x="8333692" y="5963060"/>
            <a:ext cx="29136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panose="020B0604020202020204" pitchFamily="34" charset="0"/>
                <a:ea typeface="+mn-lt"/>
                <a:cs typeface="Arial" panose="020B0604020202020204" pitchFamily="34" charset="0"/>
                <a:hlinkClick r:id="rId3"/>
              </a:rPr>
              <a:t>https://www.health.hub.copernicus.eu/</a:t>
            </a:r>
            <a:r>
              <a:rPr lang="en-GB" sz="1200">
                <a:latin typeface="Arial" panose="020B0604020202020204" pitchFamily="34" charset="0"/>
                <a:ea typeface="+mn-lt"/>
                <a:cs typeface="Arial" panose="020B0604020202020204" pitchFamily="34" charset="0"/>
              </a:rPr>
              <a:t> </a:t>
            </a:r>
            <a:endParaRPr lang="en-US" sz="12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F983321-9788-A4DB-8A2A-05DA87BFC900}"/>
              </a:ext>
            </a:extLst>
          </p:cNvPr>
          <p:cNvPicPr>
            <a:picLocks noChangeAspect="1"/>
          </p:cNvPicPr>
          <p:nvPr/>
        </p:nvPicPr>
        <p:blipFill>
          <a:blip r:embed="rId4"/>
          <a:stretch>
            <a:fillRect/>
          </a:stretch>
        </p:blipFill>
        <p:spPr>
          <a:xfrm>
            <a:off x="917930" y="1360393"/>
            <a:ext cx="3919164" cy="1706149"/>
          </a:xfrm>
          <a:prstGeom prst="rect">
            <a:avLst/>
          </a:prstGeom>
        </p:spPr>
      </p:pic>
      <p:pic>
        <p:nvPicPr>
          <p:cNvPr id="13" name="Picture 12">
            <a:extLst>
              <a:ext uri="{FF2B5EF4-FFF2-40B4-BE49-F238E27FC236}">
                <a16:creationId xmlns:a16="http://schemas.microsoft.com/office/drawing/2014/main" id="{F41D8179-C494-21AE-D14E-AE1F51CDC802}"/>
              </a:ext>
            </a:extLst>
          </p:cNvPr>
          <p:cNvPicPr>
            <a:picLocks noChangeAspect="1"/>
          </p:cNvPicPr>
          <p:nvPr/>
        </p:nvPicPr>
        <p:blipFill>
          <a:blip r:embed="rId5"/>
          <a:stretch>
            <a:fillRect/>
          </a:stretch>
        </p:blipFill>
        <p:spPr>
          <a:xfrm>
            <a:off x="7607168" y="4134147"/>
            <a:ext cx="4049793" cy="1763016"/>
          </a:xfrm>
          <a:prstGeom prst="rect">
            <a:avLst/>
          </a:prstGeom>
        </p:spPr>
      </p:pic>
      <p:sp>
        <p:nvSpPr>
          <p:cNvPr id="14" name="Rectangle 13">
            <a:extLst>
              <a:ext uri="{FF2B5EF4-FFF2-40B4-BE49-F238E27FC236}">
                <a16:creationId xmlns:a16="http://schemas.microsoft.com/office/drawing/2014/main" id="{3814F529-E490-1FD5-5DB1-298AEA4C45BE}"/>
              </a:ext>
            </a:extLst>
          </p:cNvPr>
          <p:cNvSpPr/>
          <p:nvPr/>
        </p:nvSpPr>
        <p:spPr>
          <a:xfrm>
            <a:off x="700216" y="1110342"/>
            <a:ext cx="11114314" cy="232950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821BC08-AC14-0E62-B507-368B46BB70B8}"/>
              </a:ext>
            </a:extLst>
          </p:cNvPr>
          <p:cNvSpPr/>
          <p:nvPr/>
        </p:nvSpPr>
        <p:spPr>
          <a:xfrm>
            <a:off x="690423" y="3891105"/>
            <a:ext cx="11114314" cy="241797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894186F7-9357-BC55-2EB5-23440A09D2D7}"/>
              </a:ext>
            </a:extLst>
          </p:cNvPr>
          <p:cNvPicPr>
            <a:picLocks noChangeAspect="1"/>
          </p:cNvPicPr>
          <p:nvPr/>
        </p:nvPicPr>
        <p:blipFill>
          <a:blip r:embed="rId6"/>
          <a:stretch>
            <a:fillRect/>
          </a:stretch>
        </p:blipFill>
        <p:spPr>
          <a:xfrm>
            <a:off x="8702420" y="372396"/>
            <a:ext cx="2789364" cy="499015"/>
          </a:xfrm>
          <a:prstGeom prst="rect">
            <a:avLst/>
          </a:prstGeom>
        </p:spPr>
      </p:pic>
    </p:spTree>
    <p:extLst>
      <p:ext uri="{BB962C8B-B14F-4D97-AF65-F5344CB8AC3E}">
        <p14:creationId xmlns:p14="http://schemas.microsoft.com/office/powerpoint/2010/main" val="2203531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07E39-98D0-321A-9483-F2193AC6B60A}"/>
              </a:ext>
            </a:extLst>
          </p:cNvPr>
          <p:cNvSpPr>
            <a:spLocks noGrp="1"/>
          </p:cNvSpPr>
          <p:nvPr>
            <p:ph type="title"/>
          </p:nvPr>
        </p:nvSpPr>
        <p:spPr>
          <a:xfrm>
            <a:off x="838200" y="-110101"/>
            <a:ext cx="10818761" cy="1325563"/>
          </a:xfrm>
        </p:spPr>
        <p:txBody>
          <a:bodyPr/>
          <a:lstStyle/>
          <a:p>
            <a:r>
              <a:rPr lang="it-IT">
                <a:latin typeface="Arial"/>
                <a:cs typeface="Arial"/>
              </a:rPr>
              <a:t>Copernicus </a:t>
            </a:r>
            <a:r>
              <a:rPr lang="it-IT" err="1">
                <a:latin typeface="Arial"/>
                <a:cs typeface="Arial"/>
              </a:rPr>
              <a:t>Thematic</a:t>
            </a:r>
            <a:r>
              <a:rPr lang="it-IT">
                <a:latin typeface="Arial"/>
                <a:cs typeface="Arial"/>
              </a:rPr>
              <a:t> Hubs</a:t>
            </a:r>
            <a:endParaRPr lang="it-IT"/>
          </a:p>
        </p:txBody>
      </p:sp>
      <p:sp>
        <p:nvSpPr>
          <p:cNvPr id="3" name="Content Placeholder 2">
            <a:extLst>
              <a:ext uri="{FF2B5EF4-FFF2-40B4-BE49-F238E27FC236}">
                <a16:creationId xmlns:a16="http://schemas.microsoft.com/office/drawing/2014/main" id="{2A1B4F92-A970-A883-EE31-2F6F2333C2F7}"/>
              </a:ext>
            </a:extLst>
          </p:cNvPr>
          <p:cNvSpPr>
            <a:spLocks noGrp="1"/>
          </p:cNvSpPr>
          <p:nvPr>
            <p:ph idx="1"/>
          </p:nvPr>
        </p:nvSpPr>
        <p:spPr>
          <a:xfrm>
            <a:off x="1114036" y="3954309"/>
            <a:ext cx="6631859" cy="2122693"/>
          </a:xfrm>
        </p:spPr>
        <p:txBody>
          <a:bodyPr vert="horz" lIns="91440" tIns="45720" rIns="91440" bIns="45720" rtlCol="0" anchor="t">
            <a:noAutofit/>
          </a:bodyPr>
          <a:lstStyle/>
          <a:p>
            <a:pPr marL="0" indent="0">
              <a:lnSpc>
                <a:spcPct val="100000"/>
              </a:lnSpc>
              <a:buNone/>
            </a:pPr>
            <a:r>
              <a:rPr lang="en-GB" sz="1800">
                <a:ea typeface="Calibri"/>
              </a:rPr>
              <a:t>The Copernicus Coastal Hub supports evidence-based decision-making and sustainable practices for coastal ecosystems.</a:t>
            </a:r>
            <a:endParaRPr lang="en-US" sz="1800">
              <a:ea typeface="Calibri"/>
            </a:endParaRPr>
          </a:p>
          <a:p>
            <a:pPr marL="0" indent="0">
              <a:lnSpc>
                <a:spcPct val="100000"/>
              </a:lnSpc>
              <a:buNone/>
            </a:pPr>
            <a:r>
              <a:rPr lang="en-GB" sz="1800">
                <a:ea typeface="Calibri"/>
              </a:rPr>
              <a:t>It aims to protect biodiversity, identify hotspots, monitor water quality, and supports infrastructure planning by providing data for flood risk management on land and maritime spatial planning offshore.</a:t>
            </a:r>
          </a:p>
        </p:txBody>
      </p:sp>
      <p:pic>
        <p:nvPicPr>
          <p:cNvPr id="4" name="Picture 3" descr="A city next to water&#10;&#10;Description automatically generated">
            <a:extLst>
              <a:ext uri="{FF2B5EF4-FFF2-40B4-BE49-F238E27FC236}">
                <a16:creationId xmlns:a16="http://schemas.microsoft.com/office/drawing/2014/main" id="{64C30FFC-A90C-9FAE-6E09-0BFCDD6892F4}"/>
              </a:ext>
            </a:extLst>
          </p:cNvPr>
          <p:cNvPicPr>
            <a:picLocks noChangeAspect="1"/>
          </p:cNvPicPr>
          <p:nvPr/>
        </p:nvPicPr>
        <p:blipFill rotWithShape="1">
          <a:blip r:embed="rId3"/>
          <a:srcRect t="15133" r="32326" b="526"/>
          <a:stretch/>
        </p:blipFill>
        <p:spPr>
          <a:xfrm>
            <a:off x="7917682" y="3954309"/>
            <a:ext cx="3034369" cy="1847511"/>
          </a:xfrm>
          <a:prstGeom prst="rect">
            <a:avLst/>
          </a:prstGeom>
          <a:ln>
            <a:noFill/>
          </a:ln>
          <a:effectLst>
            <a:outerShdw blurRad="190500" algn="tl" rotWithShape="0">
              <a:srgbClr val="000000">
                <a:alpha val="70000"/>
              </a:srgbClr>
            </a:outerShdw>
          </a:effectLst>
        </p:spPr>
      </p:pic>
      <p:pic>
        <p:nvPicPr>
          <p:cNvPr id="5" name="Picture 4" descr="A group of houses on a snowy hill&#10;&#10;Description automatically generated">
            <a:extLst>
              <a:ext uri="{FF2B5EF4-FFF2-40B4-BE49-F238E27FC236}">
                <a16:creationId xmlns:a16="http://schemas.microsoft.com/office/drawing/2014/main" id="{55E07BA2-EC67-204F-BF0C-36506BABFC58}"/>
              </a:ext>
            </a:extLst>
          </p:cNvPr>
          <p:cNvPicPr>
            <a:picLocks noChangeAspect="1"/>
          </p:cNvPicPr>
          <p:nvPr/>
        </p:nvPicPr>
        <p:blipFill>
          <a:blip r:embed="rId4"/>
          <a:stretch>
            <a:fillRect/>
          </a:stretch>
        </p:blipFill>
        <p:spPr>
          <a:xfrm>
            <a:off x="1370957" y="1305310"/>
            <a:ext cx="3222171" cy="1936180"/>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1FB872F3-FB0A-7D90-FED6-B119C3BB9EE3}"/>
              </a:ext>
            </a:extLst>
          </p:cNvPr>
          <p:cNvSpPr txBox="1"/>
          <p:nvPr/>
        </p:nvSpPr>
        <p:spPr>
          <a:xfrm>
            <a:off x="4808897" y="1240007"/>
            <a:ext cx="654500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Calibri"/>
                <a:cs typeface="Arial" panose="020B0604020202020204" pitchFamily="34" charset="0"/>
              </a:rPr>
              <a:t>The goal of the hub is to support the EU's Arctic Policy.</a:t>
            </a:r>
          </a:p>
          <a:p>
            <a:endParaRPr lang="en-US">
              <a:latin typeface="Arial" panose="020B0604020202020204" pitchFamily="34" charset="0"/>
              <a:ea typeface="Calibri"/>
              <a:cs typeface="Arial" panose="020B0604020202020204" pitchFamily="34" charset="0"/>
            </a:endParaRPr>
          </a:p>
          <a:p>
            <a:r>
              <a:rPr lang="en-US">
                <a:latin typeface="Arial" panose="020B0604020202020204" pitchFamily="34" charset="0"/>
                <a:cs typeface="Arial" panose="020B0604020202020204" pitchFamily="34" charset="0"/>
              </a:rPr>
              <a:t>The Copernicus Arctic Hub focuses on ensuring safety, understanding the impacts of climate change and promoting sustainability in the Arctic, </a:t>
            </a:r>
            <a:r>
              <a:rPr lang="en-GB">
                <a:latin typeface="Arial" panose="020B0604020202020204" pitchFamily="34" charset="0"/>
                <a:cs typeface="Arial" panose="020B0604020202020204" pitchFamily="34" charset="0"/>
              </a:rPr>
              <a:t>providing data to monitor key variables of climate change (melting sea ice and thawing permafrost) and supporting shipping and fisheries.</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F1360B6-9B70-A901-2B16-25AF36FDDB24}"/>
              </a:ext>
            </a:extLst>
          </p:cNvPr>
          <p:cNvSpPr txBox="1"/>
          <p:nvPr/>
        </p:nvSpPr>
        <p:spPr>
          <a:xfrm>
            <a:off x="1725187" y="3298146"/>
            <a:ext cx="27047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panose="020B0604020202020204" pitchFamily="34" charset="0"/>
                <a:ea typeface="+mn-lt"/>
                <a:cs typeface="Arial" panose="020B0604020202020204" pitchFamily="34" charset="0"/>
                <a:hlinkClick r:id="rId5"/>
              </a:rPr>
              <a:t>https://www.arctic.hub.copernicus.eu/</a:t>
            </a:r>
            <a:r>
              <a:rPr lang="en-GB" sz="1200">
                <a:latin typeface="Arial" panose="020B0604020202020204" pitchFamily="34" charset="0"/>
                <a:ea typeface="+mn-lt"/>
                <a:cs typeface="Arial" panose="020B0604020202020204" pitchFamily="34" charset="0"/>
              </a:rPr>
              <a:t> </a:t>
            </a:r>
            <a:endParaRPr lang="en-US" sz="12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BA9DCFD-3DE6-3E34-4997-98C4A157338F}"/>
              </a:ext>
            </a:extLst>
          </p:cNvPr>
          <p:cNvSpPr txBox="1"/>
          <p:nvPr/>
        </p:nvSpPr>
        <p:spPr>
          <a:xfrm>
            <a:off x="8081399" y="5857199"/>
            <a:ext cx="29136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panose="020B0604020202020204" pitchFamily="34" charset="0"/>
                <a:ea typeface="+mn-lt"/>
                <a:cs typeface="Arial" panose="020B0604020202020204" pitchFamily="34" charset="0"/>
                <a:hlinkClick r:id="rId6"/>
              </a:rPr>
              <a:t>https://www.coastal.hub.copernicus.eu/</a:t>
            </a:r>
            <a:r>
              <a:rPr lang="en-GB" sz="1200">
                <a:latin typeface="Arial" panose="020B0604020202020204" pitchFamily="34" charset="0"/>
                <a:ea typeface="+mn-lt"/>
                <a:cs typeface="Arial" panose="020B0604020202020204" pitchFamily="34" charset="0"/>
              </a:rPr>
              <a:t> </a:t>
            </a:r>
            <a:endParaRPr lang="en-US" sz="12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A3C1811-19BC-518D-9708-B68160150C47}"/>
              </a:ext>
            </a:extLst>
          </p:cNvPr>
          <p:cNvSpPr/>
          <p:nvPr/>
        </p:nvSpPr>
        <p:spPr>
          <a:xfrm>
            <a:off x="700216" y="1110342"/>
            <a:ext cx="11114314" cy="252771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CB83FB8-777D-5F38-F159-39CA375AAE72}"/>
              </a:ext>
            </a:extLst>
          </p:cNvPr>
          <p:cNvSpPr/>
          <p:nvPr/>
        </p:nvSpPr>
        <p:spPr>
          <a:xfrm>
            <a:off x="700216" y="3860075"/>
            <a:ext cx="11114314" cy="232950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3C278193-7DC9-73A4-FD6C-86987499DAC7}"/>
              </a:ext>
            </a:extLst>
          </p:cNvPr>
          <p:cNvPicPr>
            <a:picLocks noChangeAspect="1"/>
          </p:cNvPicPr>
          <p:nvPr/>
        </p:nvPicPr>
        <p:blipFill>
          <a:blip r:embed="rId7"/>
          <a:stretch>
            <a:fillRect/>
          </a:stretch>
        </p:blipFill>
        <p:spPr>
          <a:xfrm>
            <a:off x="8238968" y="253461"/>
            <a:ext cx="3575562" cy="619826"/>
          </a:xfrm>
          <a:prstGeom prst="rect">
            <a:avLst/>
          </a:prstGeom>
        </p:spPr>
      </p:pic>
    </p:spTree>
    <p:extLst>
      <p:ext uri="{BB962C8B-B14F-4D97-AF65-F5344CB8AC3E}">
        <p14:creationId xmlns:p14="http://schemas.microsoft.com/office/powerpoint/2010/main" val="2073024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77D2-2436-2989-D4F9-47F89A7292B5}"/>
              </a:ext>
            </a:extLst>
          </p:cNvPr>
          <p:cNvSpPr>
            <a:spLocks noGrp="1"/>
          </p:cNvSpPr>
          <p:nvPr>
            <p:ph type="title"/>
          </p:nvPr>
        </p:nvSpPr>
        <p:spPr>
          <a:xfrm>
            <a:off x="838200" y="115743"/>
            <a:ext cx="10977748" cy="1325563"/>
          </a:xfrm>
        </p:spPr>
        <p:txBody>
          <a:bodyPr/>
          <a:lstStyle/>
          <a:p>
            <a:r>
              <a:rPr lang="en-GB" sz="4400"/>
              <a:t>Copernicus International Arrangements</a:t>
            </a:r>
            <a:endParaRPr lang="en-GB"/>
          </a:p>
        </p:txBody>
      </p:sp>
      <p:sp>
        <p:nvSpPr>
          <p:cNvPr id="3" name="Content Placeholder 2">
            <a:extLst>
              <a:ext uri="{FF2B5EF4-FFF2-40B4-BE49-F238E27FC236}">
                <a16:creationId xmlns:a16="http://schemas.microsoft.com/office/drawing/2014/main" id="{0529133C-CBAF-EAC3-53C5-0A4FBEB34BEF}"/>
              </a:ext>
            </a:extLst>
          </p:cNvPr>
          <p:cNvSpPr>
            <a:spLocks noGrp="1"/>
          </p:cNvSpPr>
          <p:nvPr>
            <p:ph idx="1"/>
          </p:nvPr>
        </p:nvSpPr>
        <p:spPr>
          <a:xfrm>
            <a:off x="1383631" y="5210018"/>
            <a:ext cx="10258088" cy="1036436"/>
          </a:xfrm>
        </p:spPr>
        <p:txBody>
          <a:bodyPr>
            <a:normAutofit/>
          </a:bodyPr>
          <a:lstStyle/>
          <a:p>
            <a:pPr marL="0" indent="0">
              <a:lnSpc>
                <a:spcPct val="100000"/>
              </a:lnSpc>
              <a:buNone/>
            </a:pPr>
            <a:r>
              <a:rPr lang="en-US" sz="2400"/>
              <a:t>Copernicus is a tool for international cooperation for climate and environmental action, for international partnerships.</a:t>
            </a:r>
            <a:endParaRPr lang="en-US" sz="2000" b="1">
              <a:solidFill>
                <a:srgbClr val="133F1D"/>
              </a:solidFill>
            </a:endParaRPr>
          </a:p>
        </p:txBody>
      </p:sp>
      <p:grpSp>
        <p:nvGrpSpPr>
          <p:cNvPr id="9" name="Group 8">
            <a:extLst>
              <a:ext uri="{FF2B5EF4-FFF2-40B4-BE49-F238E27FC236}">
                <a16:creationId xmlns:a16="http://schemas.microsoft.com/office/drawing/2014/main" id="{02510B14-7789-3E19-7678-3D98F0312016}"/>
              </a:ext>
            </a:extLst>
          </p:cNvPr>
          <p:cNvGrpSpPr/>
          <p:nvPr/>
        </p:nvGrpSpPr>
        <p:grpSpPr>
          <a:xfrm>
            <a:off x="2498717" y="1336557"/>
            <a:ext cx="7373707" cy="3873461"/>
            <a:chOff x="2450591" y="1152179"/>
            <a:chExt cx="7373707" cy="3873461"/>
          </a:xfrm>
        </p:grpSpPr>
        <p:pic>
          <p:nvPicPr>
            <p:cNvPr id="12" name="Imagen 11">
              <a:extLst>
                <a:ext uri="{FF2B5EF4-FFF2-40B4-BE49-F238E27FC236}">
                  <a16:creationId xmlns:a16="http://schemas.microsoft.com/office/drawing/2014/main" id="{6CA97A40-B0F4-383A-94C1-DF0EFAF91218}"/>
                </a:ext>
              </a:extLst>
            </p:cNvPr>
            <p:cNvPicPr>
              <a:picLocks noChangeAspect="1"/>
            </p:cNvPicPr>
            <p:nvPr/>
          </p:nvPicPr>
          <p:blipFill>
            <a:blip r:embed="rId3"/>
            <a:stretch>
              <a:fillRect/>
            </a:stretch>
          </p:blipFill>
          <p:spPr>
            <a:xfrm>
              <a:off x="2450591" y="1152179"/>
              <a:ext cx="7373707" cy="3873461"/>
            </a:xfrm>
            <a:prstGeom prst="rect">
              <a:avLst/>
            </a:prstGeom>
          </p:spPr>
        </p:pic>
        <p:pic>
          <p:nvPicPr>
            <p:cNvPr id="4" name="Picture 3">
              <a:extLst>
                <a:ext uri="{FF2B5EF4-FFF2-40B4-BE49-F238E27FC236}">
                  <a16:creationId xmlns:a16="http://schemas.microsoft.com/office/drawing/2014/main" id="{13F96E66-7FA8-ECD4-17F3-0DAA7F54C655}"/>
                </a:ext>
              </a:extLst>
            </p:cNvPr>
            <p:cNvPicPr>
              <a:picLocks noChangeAspect="1"/>
            </p:cNvPicPr>
            <p:nvPr/>
          </p:nvPicPr>
          <p:blipFill>
            <a:blip r:embed="rId4"/>
            <a:stretch>
              <a:fillRect/>
            </a:stretch>
          </p:blipFill>
          <p:spPr>
            <a:xfrm>
              <a:off x="3102103" y="2242854"/>
              <a:ext cx="350961" cy="234888"/>
            </a:xfrm>
            <a:prstGeom prst="rect">
              <a:avLst/>
            </a:prstGeom>
          </p:spPr>
        </p:pic>
        <p:pic>
          <p:nvPicPr>
            <p:cNvPr id="5" name="Picture 4">
              <a:extLst>
                <a:ext uri="{FF2B5EF4-FFF2-40B4-BE49-F238E27FC236}">
                  <a16:creationId xmlns:a16="http://schemas.microsoft.com/office/drawing/2014/main" id="{0ED4B852-F726-0282-D4D9-D6C54354F2C7}"/>
                </a:ext>
              </a:extLst>
            </p:cNvPr>
            <p:cNvPicPr>
              <a:picLocks noChangeAspect="1"/>
            </p:cNvPicPr>
            <p:nvPr/>
          </p:nvPicPr>
          <p:blipFill>
            <a:blip r:embed="rId4"/>
            <a:stretch>
              <a:fillRect/>
            </a:stretch>
          </p:blipFill>
          <p:spPr>
            <a:xfrm>
              <a:off x="4204997" y="3311556"/>
              <a:ext cx="350961" cy="234888"/>
            </a:xfrm>
            <a:prstGeom prst="rect">
              <a:avLst/>
            </a:prstGeom>
          </p:spPr>
        </p:pic>
        <p:pic>
          <p:nvPicPr>
            <p:cNvPr id="6" name="Picture 5">
              <a:extLst>
                <a:ext uri="{FF2B5EF4-FFF2-40B4-BE49-F238E27FC236}">
                  <a16:creationId xmlns:a16="http://schemas.microsoft.com/office/drawing/2014/main" id="{819C0D31-B512-82C0-937C-2FB92F9AA87A}"/>
                </a:ext>
              </a:extLst>
            </p:cNvPr>
            <p:cNvPicPr>
              <a:picLocks noChangeAspect="1"/>
            </p:cNvPicPr>
            <p:nvPr/>
          </p:nvPicPr>
          <p:blipFill>
            <a:blip r:embed="rId4"/>
            <a:stretch>
              <a:fillRect/>
            </a:stretch>
          </p:blipFill>
          <p:spPr>
            <a:xfrm>
              <a:off x="8985545" y="2651928"/>
              <a:ext cx="350961" cy="234888"/>
            </a:xfrm>
            <a:prstGeom prst="rect">
              <a:avLst/>
            </a:prstGeom>
          </p:spPr>
        </p:pic>
        <p:pic>
          <p:nvPicPr>
            <p:cNvPr id="7" name="Picture 6">
              <a:extLst>
                <a:ext uri="{FF2B5EF4-FFF2-40B4-BE49-F238E27FC236}">
                  <a16:creationId xmlns:a16="http://schemas.microsoft.com/office/drawing/2014/main" id="{2E0F52C2-2808-F1FE-84FC-9567EB07F068}"/>
                </a:ext>
              </a:extLst>
            </p:cNvPr>
            <p:cNvPicPr>
              <a:picLocks noChangeAspect="1"/>
            </p:cNvPicPr>
            <p:nvPr/>
          </p:nvPicPr>
          <p:blipFill>
            <a:blip r:embed="rId4"/>
            <a:stretch>
              <a:fillRect/>
            </a:stretch>
          </p:blipFill>
          <p:spPr>
            <a:xfrm>
              <a:off x="8658648" y="3160824"/>
              <a:ext cx="350961" cy="234888"/>
            </a:xfrm>
            <a:prstGeom prst="rect">
              <a:avLst/>
            </a:prstGeom>
          </p:spPr>
        </p:pic>
        <p:pic>
          <p:nvPicPr>
            <p:cNvPr id="8" name="Picture 7">
              <a:extLst>
                <a:ext uri="{FF2B5EF4-FFF2-40B4-BE49-F238E27FC236}">
                  <a16:creationId xmlns:a16="http://schemas.microsoft.com/office/drawing/2014/main" id="{BD0E3713-AF20-2E00-D2EE-D73979FDEEF8}"/>
                </a:ext>
              </a:extLst>
            </p:cNvPr>
            <p:cNvPicPr>
              <a:picLocks noChangeAspect="1"/>
            </p:cNvPicPr>
            <p:nvPr/>
          </p:nvPicPr>
          <p:blipFill>
            <a:blip r:embed="rId4"/>
            <a:stretch>
              <a:fillRect/>
            </a:stretch>
          </p:blipFill>
          <p:spPr>
            <a:xfrm>
              <a:off x="4786523" y="4396506"/>
              <a:ext cx="350961" cy="234888"/>
            </a:xfrm>
            <a:prstGeom prst="rect">
              <a:avLst/>
            </a:prstGeom>
          </p:spPr>
        </p:pic>
      </p:grpSp>
    </p:spTree>
    <p:extLst>
      <p:ext uri="{BB962C8B-B14F-4D97-AF65-F5344CB8AC3E}">
        <p14:creationId xmlns:p14="http://schemas.microsoft.com/office/powerpoint/2010/main" val="1033858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810D1-67AF-3BD2-DEB7-B2C86A0AB8DB}"/>
              </a:ext>
            </a:extLst>
          </p:cNvPr>
          <p:cNvSpPr>
            <a:spLocks noGrp="1"/>
          </p:cNvSpPr>
          <p:nvPr>
            <p:ph type="title"/>
          </p:nvPr>
        </p:nvSpPr>
        <p:spPr/>
        <p:txBody>
          <a:bodyPr/>
          <a:lstStyle/>
          <a:p>
            <a:r>
              <a:rPr lang="it-IT"/>
              <a:t>Copernicus in the media</a:t>
            </a:r>
            <a:endParaRPr lang="en-GB"/>
          </a:p>
        </p:txBody>
      </p:sp>
      <p:sp>
        <p:nvSpPr>
          <p:cNvPr id="4" name="CasellaDiTesto 10">
            <a:extLst>
              <a:ext uri="{FF2B5EF4-FFF2-40B4-BE49-F238E27FC236}">
                <a16:creationId xmlns:a16="http://schemas.microsoft.com/office/drawing/2014/main" id="{FA5A3222-1676-64C4-1989-E4CC63AD92BD}"/>
              </a:ext>
            </a:extLst>
          </p:cNvPr>
          <p:cNvSpPr txBox="1"/>
          <p:nvPr/>
        </p:nvSpPr>
        <p:spPr>
          <a:xfrm>
            <a:off x="9514872" y="1429078"/>
            <a:ext cx="2667000" cy="261610"/>
          </a:xfrm>
          <a:prstGeom prst="rect">
            <a:avLst/>
          </a:prstGeom>
          <a:noFill/>
        </p:spPr>
        <p:txBody>
          <a:bodyPr wrap="square" rtlCol="0" anchor="ctr">
            <a:spAutoFit/>
          </a:bodyPr>
          <a:lstStyle/>
          <a:p>
            <a:pPr algn="ctr"/>
            <a:r>
              <a:rPr lang="en-GB" sz="1050" b="0">
                <a:latin typeface="Calibri" panose="020F0502020204030204" pitchFamily="34" charset="0"/>
              </a:rPr>
              <a:t>&gt;8,200 results on Google</a:t>
            </a:r>
          </a:p>
        </p:txBody>
      </p:sp>
      <p:pic>
        <p:nvPicPr>
          <p:cNvPr id="16" name="Picture 15" descr="P893#yIS1">
            <a:extLst>
              <a:ext uri="{FF2B5EF4-FFF2-40B4-BE49-F238E27FC236}">
                <a16:creationId xmlns:a16="http://schemas.microsoft.com/office/drawing/2014/main" id="{86A90D22-1912-1CCD-8D89-1915EB84A4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07207" y="1690688"/>
            <a:ext cx="3653611" cy="3439335"/>
          </a:xfrm>
          <a:prstGeom prst="rect">
            <a:avLst/>
          </a:prstGeom>
          <a:ln>
            <a:noFill/>
          </a:ln>
          <a:effectLst>
            <a:outerShdw blurRad="190500" algn="tl" rotWithShape="0">
              <a:srgbClr val="000000">
                <a:alpha val="70000"/>
              </a:srgbClr>
            </a:outerShdw>
          </a:effectLst>
        </p:spPr>
      </p:pic>
      <p:sp>
        <p:nvSpPr>
          <p:cNvPr id="19" name="Content Placeholder 18">
            <a:extLst>
              <a:ext uri="{FF2B5EF4-FFF2-40B4-BE49-F238E27FC236}">
                <a16:creationId xmlns:a16="http://schemas.microsoft.com/office/drawing/2014/main" id="{460367EC-3050-1B8A-734A-A9F01BEEDB8C}"/>
              </a:ext>
            </a:extLst>
          </p:cNvPr>
          <p:cNvSpPr>
            <a:spLocks noGrp="1"/>
          </p:cNvSpPr>
          <p:nvPr>
            <p:ph idx="1"/>
          </p:nvPr>
        </p:nvSpPr>
        <p:spPr>
          <a:xfrm>
            <a:off x="838200" y="1981561"/>
            <a:ext cx="6447953" cy="1984693"/>
          </a:xfrm>
        </p:spPr>
        <p:txBody>
          <a:bodyPr>
            <a:normAutofit fontScale="70000" lnSpcReduction="20000"/>
          </a:bodyPr>
          <a:lstStyle/>
          <a:p>
            <a:pPr marL="0" indent="0">
              <a:lnSpc>
                <a:spcPct val="120000"/>
              </a:lnSpc>
              <a:buNone/>
            </a:pPr>
            <a:r>
              <a:rPr lang="en-GB" sz="3400">
                <a:effectLst/>
                <a:ea typeface="SimSun" panose="02010600030101010101" pitchFamily="2" charset="-122"/>
              </a:rPr>
              <a:t>The </a:t>
            </a:r>
            <a:r>
              <a:rPr lang="en-GB" sz="3400" b="1">
                <a:effectLst/>
                <a:ea typeface="SimSun" panose="02010600030101010101" pitchFamily="2" charset="-122"/>
              </a:rPr>
              <a:t>Copernicus Image of the Day </a:t>
            </a:r>
            <a:r>
              <a:rPr lang="en-GB" sz="3400"/>
              <a:t>serves as a bridge between complex satellite data and the general public, making information accessible and understandable.</a:t>
            </a:r>
            <a:endParaRPr lang="en-GB"/>
          </a:p>
        </p:txBody>
      </p:sp>
      <p:sp>
        <p:nvSpPr>
          <p:cNvPr id="21" name="TextBox 20">
            <a:extLst>
              <a:ext uri="{FF2B5EF4-FFF2-40B4-BE49-F238E27FC236}">
                <a16:creationId xmlns:a16="http://schemas.microsoft.com/office/drawing/2014/main" id="{30E2E6E6-F46A-C074-626C-1F907EA34FC0}"/>
              </a:ext>
            </a:extLst>
          </p:cNvPr>
          <p:cNvSpPr txBox="1"/>
          <p:nvPr/>
        </p:nvSpPr>
        <p:spPr>
          <a:xfrm>
            <a:off x="8010715" y="5298466"/>
            <a:ext cx="3446593" cy="276999"/>
          </a:xfrm>
          <a:prstGeom prst="rect">
            <a:avLst/>
          </a:prstGeom>
          <a:noFill/>
        </p:spPr>
        <p:txBody>
          <a:bodyPr wrap="square">
            <a:spAutoFit/>
          </a:bodyPr>
          <a:lstStyle/>
          <a:p>
            <a:pPr marL="0" indent="0" algn="ctr">
              <a:buNone/>
            </a:pPr>
            <a:r>
              <a:rPr lang="en-GB" sz="1200">
                <a:effectLst/>
                <a:latin typeface="Arial" panose="020B0604020202020204" pitchFamily="34" charset="0"/>
                <a:ea typeface="SimSun" panose="02010600030101010101" pitchFamily="2" charset="-122"/>
                <a:cs typeface="Arial" panose="020B0604020202020204" pitchFamily="34" charset="0"/>
              </a:rPr>
              <a:t>https://www.copernicus.eu/en/media/image-day</a:t>
            </a:r>
          </a:p>
        </p:txBody>
      </p:sp>
      <p:sp>
        <p:nvSpPr>
          <p:cNvPr id="23" name="TextBox 22">
            <a:extLst>
              <a:ext uri="{FF2B5EF4-FFF2-40B4-BE49-F238E27FC236}">
                <a16:creationId xmlns:a16="http://schemas.microsoft.com/office/drawing/2014/main" id="{F113F90A-FC96-23C9-FF8B-3DD2406F7749}"/>
              </a:ext>
            </a:extLst>
          </p:cNvPr>
          <p:cNvSpPr txBox="1"/>
          <p:nvPr/>
        </p:nvSpPr>
        <p:spPr>
          <a:xfrm>
            <a:off x="1809654" y="3966254"/>
            <a:ext cx="4406089" cy="1815882"/>
          </a:xfrm>
          <a:prstGeom prst="rect">
            <a:avLst/>
          </a:prstGeom>
          <a:solidFill>
            <a:schemeClr val="accent1">
              <a:lumMod val="20000"/>
              <a:lumOff val="80000"/>
            </a:schemeClr>
          </a:solidFill>
        </p:spPr>
        <p:txBody>
          <a:bodyPr wrap="square">
            <a:spAutoFit/>
          </a:bodyPr>
          <a:lstStyle/>
          <a:p>
            <a:pPr marL="0" indent="0">
              <a:buNone/>
            </a:pPr>
            <a:r>
              <a:rPr lang="en-GB" sz="1600">
                <a:latin typeface="Arial" panose="020B0604020202020204" pitchFamily="34" charset="0"/>
                <a:cs typeface="Arial" panose="020B0604020202020204" pitchFamily="34" charset="0"/>
              </a:rPr>
              <a:t>Since 1 April 2020:</a:t>
            </a:r>
          </a:p>
          <a:p>
            <a:pPr marL="285750" indent="-285750">
              <a:buFont typeface="Arial" panose="020B0604020202020204" pitchFamily="34" charset="0"/>
              <a:buChar char="•"/>
            </a:pPr>
            <a:r>
              <a:rPr lang="en-GB" sz="1600" b="1">
                <a:latin typeface="Arial" panose="020B0604020202020204" pitchFamily="34" charset="0"/>
                <a:cs typeface="Arial" panose="020B0604020202020204" pitchFamily="34" charset="0"/>
              </a:rPr>
              <a:t>1,234 images published </a:t>
            </a:r>
            <a:r>
              <a:rPr lang="en-GB" sz="1600">
                <a:latin typeface="Arial" panose="020B0604020202020204" pitchFamily="34" charset="0"/>
                <a:cs typeface="Arial" panose="020B0604020202020204" pitchFamily="34" charset="0"/>
              </a:rPr>
              <a:t>(as of today)</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 </a:t>
            </a:r>
            <a:r>
              <a:rPr lang="en-GB" sz="1600" b="1">
                <a:latin typeface="Arial" panose="020B0604020202020204" pitchFamily="34" charset="0"/>
                <a:cs typeface="Arial" panose="020B0604020202020204" pitchFamily="34" charset="0"/>
              </a:rPr>
              <a:t>70 million impressions </a:t>
            </a:r>
            <a:r>
              <a:rPr lang="en-GB" sz="1600">
                <a:latin typeface="Arial" panose="020B0604020202020204" pitchFamily="34" charset="0"/>
                <a:cs typeface="Arial" panose="020B0604020202020204" pitchFamily="34" charset="0"/>
              </a:rPr>
              <a:t>(DG DEFIS and Copernicus Social Media)</a:t>
            </a:r>
          </a:p>
          <a:p>
            <a:pPr marL="285750" indent="-285750">
              <a:buFont typeface="Arial" panose="020B0604020202020204" pitchFamily="34" charset="0"/>
              <a:buChar char="•"/>
            </a:pPr>
            <a:r>
              <a:rPr lang="en-GB" sz="1600" b="1">
                <a:latin typeface="Arial" panose="020B0604020202020204" pitchFamily="34" charset="0"/>
                <a:cs typeface="Arial" panose="020B0604020202020204" pitchFamily="34" charset="0"/>
              </a:rPr>
              <a:t>~ 60 thousand media mentions</a:t>
            </a:r>
            <a:r>
              <a:rPr lang="en-GB" sz="1600">
                <a:latin typeface="Arial" panose="020B0604020202020204" pitchFamily="34" charset="0"/>
                <a:cs typeface="Arial" panose="020B0604020202020204" pitchFamily="34" charset="0"/>
              </a:rPr>
              <a:t> on AP, Reuters, BBC, Reuters, CNN, DW, The Times, The Guardian, Sky News etc. </a:t>
            </a:r>
          </a:p>
        </p:txBody>
      </p:sp>
    </p:spTree>
    <p:extLst>
      <p:ext uri="{BB962C8B-B14F-4D97-AF65-F5344CB8AC3E}">
        <p14:creationId xmlns:p14="http://schemas.microsoft.com/office/powerpoint/2010/main" val="2850665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C0F7FF4-830F-4DAF-A050-3FAA7ABE350A}"/>
              </a:ext>
            </a:extLst>
          </p:cNvPr>
          <p:cNvPicPr>
            <a:picLocks noChangeAspect="1"/>
          </p:cNvPicPr>
          <p:nvPr/>
        </p:nvPicPr>
        <p:blipFill>
          <a:blip r:embed="rId2"/>
          <a:stretch>
            <a:fillRect/>
          </a:stretch>
        </p:blipFill>
        <p:spPr>
          <a:xfrm>
            <a:off x="8047611" y="1690688"/>
            <a:ext cx="2523758" cy="1722749"/>
          </a:xfrm>
          <a:prstGeom prst="rect">
            <a:avLst/>
          </a:prstGeom>
        </p:spPr>
      </p:pic>
      <p:pic>
        <p:nvPicPr>
          <p:cNvPr id="6" name="Immagine 5">
            <a:extLst>
              <a:ext uri="{FF2B5EF4-FFF2-40B4-BE49-F238E27FC236}">
                <a16:creationId xmlns:a16="http://schemas.microsoft.com/office/drawing/2014/main" id="{350CD927-3807-8652-B00A-85078AF99BDE}"/>
              </a:ext>
            </a:extLst>
          </p:cNvPr>
          <p:cNvPicPr>
            <a:picLocks noChangeAspect="1"/>
          </p:cNvPicPr>
          <p:nvPr/>
        </p:nvPicPr>
        <p:blipFill>
          <a:blip r:embed="rId3"/>
          <a:stretch>
            <a:fillRect/>
          </a:stretch>
        </p:blipFill>
        <p:spPr>
          <a:xfrm>
            <a:off x="2882510" y="1610494"/>
            <a:ext cx="4278449" cy="2219285"/>
          </a:xfrm>
          <a:prstGeom prst="rect">
            <a:avLst/>
          </a:prstGeom>
        </p:spPr>
      </p:pic>
      <p:sp>
        <p:nvSpPr>
          <p:cNvPr id="2" name="Title 1">
            <a:extLst>
              <a:ext uri="{FF2B5EF4-FFF2-40B4-BE49-F238E27FC236}">
                <a16:creationId xmlns:a16="http://schemas.microsoft.com/office/drawing/2014/main" id="{DAF810D1-67AF-3BD2-DEB7-B2C86A0AB8DB}"/>
              </a:ext>
            </a:extLst>
          </p:cNvPr>
          <p:cNvSpPr>
            <a:spLocks noGrp="1"/>
          </p:cNvSpPr>
          <p:nvPr>
            <p:ph type="title"/>
          </p:nvPr>
        </p:nvSpPr>
        <p:spPr/>
        <p:txBody>
          <a:bodyPr/>
          <a:lstStyle/>
          <a:p>
            <a:r>
              <a:rPr lang="it-IT"/>
              <a:t>Copernicus in the media</a:t>
            </a:r>
            <a:endParaRPr lang="en-GB"/>
          </a:p>
        </p:txBody>
      </p:sp>
      <p:pic>
        <p:nvPicPr>
          <p:cNvPr id="9" name="Content Placeholder 8">
            <a:extLst>
              <a:ext uri="{FF2B5EF4-FFF2-40B4-BE49-F238E27FC236}">
                <a16:creationId xmlns:a16="http://schemas.microsoft.com/office/drawing/2014/main" id="{DE388D92-6448-EF25-9F2F-FF4AEE21199E}"/>
              </a:ext>
            </a:extLst>
          </p:cNvPr>
          <p:cNvPicPr>
            <a:picLocks noGrp="1" noChangeAspect="1"/>
          </p:cNvPicPr>
          <p:nvPr>
            <p:ph idx="1"/>
          </p:nvPr>
        </p:nvPicPr>
        <p:blipFill>
          <a:blip r:embed="rId4"/>
          <a:stretch>
            <a:fillRect/>
          </a:stretch>
        </p:blipFill>
        <p:spPr>
          <a:xfrm>
            <a:off x="4537536" y="2720137"/>
            <a:ext cx="7162800" cy="3924300"/>
          </a:xfrm>
          <a:prstGeom prst="rect">
            <a:avLst/>
          </a:prstGeom>
        </p:spPr>
      </p:pic>
      <p:pic>
        <p:nvPicPr>
          <p:cNvPr id="7" name="Immagine 9">
            <a:extLst>
              <a:ext uri="{FF2B5EF4-FFF2-40B4-BE49-F238E27FC236}">
                <a16:creationId xmlns:a16="http://schemas.microsoft.com/office/drawing/2014/main" id="{8B2302DB-9F98-CD4D-FDE0-38BF89F7F0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69" y="3018393"/>
            <a:ext cx="3601709" cy="2411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6556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888#yIS1">
            <a:extLst>
              <a:ext uri="{FF2B5EF4-FFF2-40B4-BE49-F238E27FC236}">
                <a16:creationId xmlns:a16="http://schemas.microsoft.com/office/drawing/2014/main" id="{418DE316-3CE8-85CC-F07B-56F361C8BF92}"/>
              </a:ext>
            </a:extLst>
          </p:cNvPr>
          <p:cNvPicPr>
            <a:picLocks noChangeAspect="1"/>
          </p:cNvPicPr>
          <p:nvPr/>
        </p:nvPicPr>
        <p:blipFill>
          <a:blip r:embed="rId2"/>
          <a:stretch>
            <a:fillRect/>
          </a:stretch>
        </p:blipFill>
        <p:spPr>
          <a:xfrm>
            <a:off x="5003369" y="1450504"/>
            <a:ext cx="3992995" cy="3546483"/>
          </a:xfrm>
          <a:prstGeom prst="rect">
            <a:avLst/>
          </a:prstGeom>
        </p:spPr>
      </p:pic>
      <p:sp>
        <p:nvSpPr>
          <p:cNvPr id="2" name="Title 1">
            <a:extLst>
              <a:ext uri="{FF2B5EF4-FFF2-40B4-BE49-F238E27FC236}">
                <a16:creationId xmlns:a16="http://schemas.microsoft.com/office/drawing/2014/main" id="{04583F6F-60C2-07CA-656C-4030DD60C987}"/>
              </a:ext>
            </a:extLst>
          </p:cNvPr>
          <p:cNvSpPr>
            <a:spLocks noGrp="1"/>
          </p:cNvSpPr>
          <p:nvPr>
            <p:ph type="title"/>
          </p:nvPr>
        </p:nvSpPr>
        <p:spPr/>
        <p:txBody>
          <a:bodyPr/>
          <a:lstStyle/>
          <a:p>
            <a:r>
              <a:rPr lang="it-IT"/>
              <a:t>Copernicus in the media</a:t>
            </a:r>
            <a:endParaRPr lang="en-GB"/>
          </a:p>
        </p:txBody>
      </p:sp>
      <p:pic>
        <p:nvPicPr>
          <p:cNvPr id="1026" name="Picture 2">
            <a:extLst>
              <a:ext uri="{FF2B5EF4-FFF2-40B4-BE49-F238E27FC236}">
                <a16:creationId xmlns:a16="http://schemas.microsoft.com/office/drawing/2014/main" id="{AB07BB43-7FC2-5AD1-9F0A-7C5A19BBC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070" y="1784019"/>
            <a:ext cx="3542275" cy="2813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8246FF-84E7-BF9B-08BA-3FC3CAB9B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075" y="3842339"/>
            <a:ext cx="2384145" cy="28137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1ABCCE7-B5AB-DFDA-A173-BA4EAFADAC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56" t="-4328" r="24892" b="4328"/>
          <a:stretch/>
        </p:blipFill>
        <p:spPr bwMode="auto">
          <a:xfrm>
            <a:off x="8129344" y="3185689"/>
            <a:ext cx="3292735" cy="24860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2CC0D5C-1007-95C6-10AD-A06151AC16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9523" y="731577"/>
            <a:ext cx="355282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897#yIS1">
            <a:extLst>
              <a:ext uri="{FF2B5EF4-FFF2-40B4-BE49-F238E27FC236}">
                <a16:creationId xmlns:a16="http://schemas.microsoft.com/office/drawing/2014/main" id="{ADD3B872-A7AF-A00F-784F-37CEBF8D0C0A}"/>
              </a:ext>
            </a:extLst>
          </p:cNvPr>
          <p:cNvPicPr>
            <a:picLocks noChangeAspect="1"/>
          </p:cNvPicPr>
          <p:nvPr/>
        </p:nvPicPr>
        <p:blipFill>
          <a:blip r:embed="rId7"/>
          <a:stretch>
            <a:fillRect/>
          </a:stretch>
        </p:blipFill>
        <p:spPr>
          <a:xfrm>
            <a:off x="3365647" y="3552070"/>
            <a:ext cx="3747647" cy="2813721"/>
          </a:xfrm>
          <a:prstGeom prst="rect">
            <a:avLst/>
          </a:prstGeom>
          <a:ln>
            <a:noFill/>
          </a:ln>
          <a:effectLst>
            <a:outerShdw blurRad="190500" algn="tl" rotWithShape="0">
              <a:srgbClr val="000000">
                <a:alpha val="70000"/>
              </a:srgbClr>
            </a:outerShdw>
          </a:effectLst>
        </p:spPr>
      </p:pic>
      <p:pic>
        <p:nvPicPr>
          <p:cNvPr id="3" name="Imagen 19">
            <a:extLst>
              <a:ext uri="{FF2B5EF4-FFF2-40B4-BE49-F238E27FC236}">
                <a16:creationId xmlns:a16="http://schemas.microsoft.com/office/drawing/2014/main" id="{2A8A212B-7583-E070-16C6-799346670D18}"/>
              </a:ext>
            </a:extLst>
          </p:cNvPr>
          <p:cNvPicPr>
            <a:picLocks noChangeAspect="1"/>
          </p:cNvPicPr>
          <p:nvPr/>
        </p:nvPicPr>
        <p:blipFill>
          <a:blip r:embed="rId8"/>
          <a:stretch>
            <a:fillRect/>
          </a:stretch>
        </p:blipFill>
        <p:spPr>
          <a:xfrm>
            <a:off x="568271" y="4330532"/>
            <a:ext cx="3122494" cy="1837336"/>
          </a:xfrm>
          <a:prstGeom prst="rect">
            <a:avLst/>
          </a:prstGeom>
        </p:spPr>
      </p:pic>
    </p:spTree>
    <p:extLst>
      <p:ext uri="{BB962C8B-B14F-4D97-AF65-F5344CB8AC3E}">
        <p14:creationId xmlns:p14="http://schemas.microsoft.com/office/powerpoint/2010/main" val="3458501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93BE2F1-4361-4F68-A8E9-D4B73B3598FB}"/>
              </a:ext>
            </a:extLst>
          </p:cNvPr>
          <p:cNvSpPr>
            <a:spLocks noGrp="1"/>
          </p:cNvSpPr>
          <p:nvPr>
            <p:ph type="title"/>
          </p:nvPr>
        </p:nvSpPr>
        <p:spPr>
          <a:xfrm>
            <a:off x="609600" y="203689"/>
            <a:ext cx="10515600" cy="1325563"/>
          </a:xfrm>
        </p:spPr>
        <p:txBody>
          <a:bodyPr>
            <a:normAutofit/>
          </a:bodyPr>
          <a:lstStyle/>
          <a:p>
            <a:r>
              <a:rPr lang="en-GB"/>
              <a:t>Copernicus in a nutshell</a:t>
            </a:r>
          </a:p>
        </p:txBody>
      </p:sp>
      <p:sp>
        <p:nvSpPr>
          <p:cNvPr id="17" name="Content Placeholder 16">
            <a:extLst>
              <a:ext uri="{FF2B5EF4-FFF2-40B4-BE49-F238E27FC236}">
                <a16:creationId xmlns:a16="http://schemas.microsoft.com/office/drawing/2014/main" id="{F9BA4030-346A-4204-9532-61F5F2DB929D}"/>
              </a:ext>
            </a:extLst>
          </p:cNvPr>
          <p:cNvSpPr>
            <a:spLocks noGrp="1"/>
          </p:cNvSpPr>
          <p:nvPr>
            <p:ph idx="1"/>
          </p:nvPr>
        </p:nvSpPr>
        <p:spPr>
          <a:xfrm>
            <a:off x="679580" y="1660904"/>
            <a:ext cx="6557561" cy="4351338"/>
          </a:xfrm>
        </p:spPr>
        <p:txBody>
          <a:bodyPr anchor="ctr">
            <a:normAutofit/>
          </a:bodyPr>
          <a:lstStyle/>
          <a:p>
            <a:pPr marL="0" indent="0">
              <a:lnSpc>
                <a:spcPct val="150000"/>
              </a:lnSpc>
              <a:buNone/>
            </a:pPr>
            <a:r>
              <a:rPr lang="en-US" sz="2400" b="1"/>
              <a:t>Copernicus is a flagship of the European Union. After 25 years …</a:t>
            </a:r>
          </a:p>
          <a:p>
            <a:pPr>
              <a:lnSpc>
                <a:spcPct val="150000"/>
              </a:lnSpc>
              <a:tabLst>
                <a:tab pos="358775" algn="l"/>
              </a:tabLst>
            </a:pPr>
            <a:r>
              <a:rPr lang="en-US" sz="2400"/>
              <a:t>It has about </a:t>
            </a:r>
            <a:r>
              <a:rPr lang="en-US" sz="2400" b="1"/>
              <a:t>1.5 million users </a:t>
            </a:r>
            <a:r>
              <a:rPr lang="en-US" sz="2400"/>
              <a:t>worldwide </a:t>
            </a:r>
          </a:p>
          <a:p>
            <a:pPr>
              <a:lnSpc>
                <a:spcPct val="150000"/>
              </a:lnSpc>
              <a:tabLst>
                <a:tab pos="358775" algn="l"/>
              </a:tabLst>
            </a:pPr>
            <a:r>
              <a:rPr lang="en-GB" sz="2400" b="1"/>
              <a:t>&gt; 90% of users are satisfied </a:t>
            </a:r>
            <a:r>
              <a:rPr lang="en-GB" sz="2400"/>
              <a:t>with the quality of data and services provided by Copernicus</a:t>
            </a:r>
          </a:p>
          <a:p>
            <a:pPr>
              <a:lnSpc>
                <a:spcPct val="150000"/>
              </a:lnSpc>
              <a:tabLst>
                <a:tab pos="358775" algn="l"/>
              </a:tabLst>
            </a:pPr>
            <a:r>
              <a:rPr lang="en-US" sz="2400"/>
              <a:t>delivers more than </a:t>
            </a:r>
            <a:r>
              <a:rPr lang="en-US" sz="2400" b="1"/>
              <a:t>25 TB of Open Data every day</a:t>
            </a:r>
            <a:endParaRPr lang="en-US" sz="2000" b="1">
              <a:solidFill>
                <a:srgbClr val="133F1D"/>
              </a:solidFill>
            </a:endParaRPr>
          </a:p>
        </p:txBody>
      </p:sp>
      <p:sp>
        <p:nvSpPr>
          <p:cNvPr id="4" name="Symbol zastępczy numeru slajdu 3">
            <a:extLst>
              <a:ext uri="{FF2B5EF4-FFF2-40B4-BE49-F238E27FC236}">
                <a16:creationId xmlns:a16="http://schemas.microsoft.com/office/drawing/2014/main" id="{FEB75A83-6959-4EBC-9AD3-415F047F260F}"/>
              </a:ext>
            </a:extLst>
          </p:cNvPr>
          <p:cNvSpPr>
            <a:spLocks noGrp="1"/>
          </p:cNvSpPr>
          <p:nvPr>
            <p:ph type="sldNum" sz="quarter" idx="10"/>
          </p:nvPr>
        </p:nvSpPr>
        <p:spPr>
          <a:xfrm>
            <a:off x="11055350" y="6138863"/>
            <a:ext cx="596900" cy="365125"/>
          </a:xfrm>
          <a:prstGeom prst="rect">
            <a:avLst/>
          </a:prstGeom>
        </p:spPr>
        <p:txBody>
          <a:bodyPr vert="horz" lIns="91440" tIns="45720" rIns="91440" bIns="45720" rtlCol="0" anchor="ctr"/>
          <a:lstStyle>
            <a:defPPr>
              <a:defRPr lang="pl-PL"/>
            </a:defPPr>
            <a:lvl1pPr algn="r" rtl="0" eaLnBrk="1" fontAlgn="auto" hangingPunct="1">
              <a:spcBef>
                <a:spcPts val="0"/>
              </a:spcBef>
              <a:spcAft>
                <a:spcPts val="0"/>
              </a:spcAft>
              <a:defRPr sz="1200" b="1" i="0" kern="1200">
                <a:solidFill>
                  <a:schemeClr val="bg1">
                    <a:lumMod val="95000"/>
                  </a:schemeClr>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9DC043-0D39-4748-AA26-D2863EBD203D}" type="slidenum">
              <a:rPr lang="pl-PL" smtClean="0"/>
              <a:pPr>
                <a:defRPr/>
              </a:pPr>
              <a:t>2</a:t>
            </a:fld>
            <a:endParaRPr lang="pl-PL"/>
          </a:p>
        </p:txBody>
      </p:sp>
      <p:pic>
        <p:nvPicPr>
          <p:cNvPr id="6" name="Picture 2" descr="Z:\Copernicus template\Infographie Copernicus\infograph 10.png">
            <a:extLst>
              <a:ext uri="{FF2B5EF4-FFF2-40B4-BE49-F238E27FC236}">
                <a16:creationId xmlns:a16="http://schemas.microsoft.com/office/drawing/2014/main" id="{B22E6E17-4DB6-DD61-975D-C23BE24076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2339" y="2779375"/>
            <a:ext cx="4253975" cy="2816520"/>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testo&#10;&#10;Descrizione generata automaticamente">
            <a:extLst>
              <a:ext uri="{FF2B5EF4-FFF2-40B4-BE49-F238E27FC236}">
                <a16:creationId xmlns:a16="http://schemas.microsoft.com/office/drawing/2014/main" id="{33FB5610-379C-55A3-4B24-D23943CE9013}"/>
              </a:ext>
            </a:extLst>
          </p:cNvPr>
          <p:cNvPicPr>
            <a:picLocks noChangeAspect="1"/>
          </p:cNvPicPr>
          <p:nvPr/>
        </p:nvPicPr>
        <p:blipFill>
          <a:blip r:embed="rId3"/>
          <a:stretch>
            <a:fillRect/>
          </a:stretch>
        </p:blipFill>
        <p:spPr>
          <a:xfrm>
            <a:off x="8162381" y="2072220"/>
            <a:ext cx="3073889" cy="454294"/>
          </a:xfrm>
          <a:prstGeom prst="rect">
            <a:avLst/>
          </a:prstGeom>
        </p:spPr>
      </p:pic>
    </p:spTree>
    <p:extLst>
      <p:ext uri="{BB962C8B-B14F-4D97-AF65-F5344CB8AC3E}">
        <p14:creationId xmlns:p14="http://schemas.microsoft.com/office/powerpoint/2010/main" val="987003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77D2-2436-2989-D4F9-47F89A7292B5}"/>
              </a:ext>
            </a:extLst>
          </p:cNvPr>
          <p:cNvSpPr>
            <a:spLocks noGrp="1"/>
          </p:cNvSpPr>
          <p:nvPr>
            <p:ph type="title"/>
          </p:nvPr>
        </p:nvSpPr>
        <p:spPr/>
        <p:txBody>
          <a:bodyPr/>
          <a:lstStyle/>
          <a:p>
            <a:r>
              <a:rPr lang="en-GB" sz="4400"/>
              <a:t>Copernicus Networks</a:t>
            </a:r>
            <a:endParaRPr lang="en-GB"/>
          </a:p>
        </p:txBody>
      </p:sp>
      <p:sp>
        <p:nvSpPr>
          <p:cNvPr id="3" name="Content Placeholder 2">
            <a:extLst>
              <a:ext uri="{FF2B5EF4-FFF2-40B4-BE49-F238E27FC236}">
                <a16:creationId xmlns:a16="http://schemas.microsoft.com/office/drawing/2014/main" id="{0529133C-CBAF-EAC3-53C5-0A4FBEB34BEF}"/>
              </a:ext>
            </a:extLst>
          </p:cNvPr>
          <p:cNvSpPr>
            <a:spLocks noGrp="1"/>
          </p:cNvSpPr>
          <p:nvPr>
            <p:ph idx="1"/>
          </p:nvPr>
        </p:nvSpPr>
        <p:spPr>
          <a:xfrm>
            <a:off x="838200" y="1690688"/>
            <a:ext cx="10822144" cy="3148822"/>
          </a:xfrm>
        </p:spPr>
        <p:txBody>
          <a:bodyPr>
            <a:normAutofit/>
          </a:bodyPr>
          <a:lstStyle/>
          <a:p>
            <a:pPr marL="0" indent="0">
              <a:lnSpc>
                <a:spcPct val="100000"/>
              </a:lnSpc>
              <a:buNone/>
            </a:pPr>
            <a:r>
              <a:rPr lang="en-US" sz="2400"/>
              <a:t>The development of the use of Copernicus open data and information around the world is supported by the networks: </a:t>
            </a:r>
          </a:p>
          <a:p>
            <a:pPr marL="0" indent="0">
              <a:lnSpc>
                <a:spcPct val="100000"/>
              </a:lnSpc>
              <a:buNone/>
            </a:pPr>
            <a:r>
              <a:rPr lang="en-US" sz="2400" b="1"/>
              <a:t>Copernicus Relay and Copernicus Academy</a:t>
            </a:r>
            <a:endParaRPr lang="en-US" sz="3600" b="1"/>
          </a:p>
        </p:txBody>
      </p:sp>
      <p:pic>
        <p:nvPicPr>
          <p:cNvPr id="1026" name="Picture 2">
            <a:extLst>
              <a:ext uri="{FF2B5EF4-FFF2-40B4-BE49-F238E27FC236}">
                <a16:creationId xmlns:a16="http://schemas.microsoft.com/office/drawing/2014/main" id="{29916E8F-063C-A537-F9FC-C5D93D99E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805" y="4519735"/>
            <a:ext cx="2148695" cy="9986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801650-C476-35B2-98A0-92BED3057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306" y="4414967"/>
            <a:ext cx="2182036" cy="10910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B46C6CE-6D87-27FF-39DE-2B3A1EEF7CD2}"/>
              </a:ext>
            </a:extLst>
          </p:cNvPr>
          <p:cNvPicPr>
            <a:picLocks noChangeAspect="1"/>
          </p:cNvPicPr>
          <p:nvPr/>
        </p:nvPicPr>
        <p:blipFill>
          <a:blip r:embed="rId5"/>
          <a:stretch>
            <a:fillRect/>
          </a:stretch>
        </p:blipFill>
        <p:spPr>
          <a:xfrm>
            <a:off x="6947500" y="3429000"/>
            <a:ext cx="4598544" cy="2186660"/>
          </a:xfrm>
          <a:prstGeom prst="rect">
            <a:avLst/>
          </a:prstGeom>
        </p:spPr>
      </p:pic>
      <p:sp>
        <p:nvSpPr>
          <p:cNvPr id="5" name="TextBox 4">
            <a:extLst>
              <a:ext uri="{FF2B5EF4-FFF2-40B4-BE49-F238E27FC236}">
                <a16:creationId xmlns:a16="http://schemas.microsoft.com/office/drawing/2014/main" id="{195672D7-EB37-54A5-661B-06FFEAC11606}"/>
              </a:ext>
            </a:extLst>
          </p:cNvPr>
          <p:cNvSpPr txBox="1"/>
          <p:nvPr/>
        </p:nvSpPr>
        <p:spPr>
          <a:xfrm>
            <a:off x="1835163" y="3499317"/>
            <a:ext cx="3516598" cy="707886"/>
          </a:xfrm>
          <a:prstGeom prst="rect">
            <a:avLst/>
          </a:prstGeom>
          <a:noFill/>
        </p:spPr>
        <p:txBody>
          <a:bodyPr wrap="square">
            <a:spAutoFit/>
          </a:bodyPr>
          <a:lstStyle/>
          <a:p>
            <a:r>
              <a:rPr lang="en-US" sz="4000" b="1">
                <a:latin typeface="Arial" panose="020B0604020202020204" pitchFamily="34" charset="0"/>
                <a:cs typeface="Arial" panose="020B0604020202020204" pitchFamily="34" charset="0"/>
              </a:rPr>
              <a:t>339 Members </a:t>
            </a:r>
            <a:endParaRPr lang="en-GB"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898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0194-631C-EE96-E19E-809AE42BB631}"/>
              </a:ext>
            </a:extLst>
          </p:cNvPr>
          <p:cNvSpPr>
            <a:spLocks noGrp="1"/>
          </p:cNvSpPr>
          <p:nvPr>
            <p:ph type="title"/>
          </p:nvPr>
        </p:nvSpPr>
        <p:spPr/>
        <p:txBody>
          <a:bodyPr/>
          <a:lstStyle/>
          <a:p>
            <a:r>
              <a:rPr lang="en-GB" sz="4400"/>
              <a:t>Copernicus Support Office (CSO) </a:t>
            </a:r>
            <a:endParaRPr lang="en-GB"/>
          </a:p>
        </p:txBody>
      </p:sp>
      <p:sp>
        <p:nvSpPr>
          <p:cNvPr id="3" name="Content Placeholder 2">
            <a:extLst>
              <a:ext uri="{FF2B5EF4-FFF2-40B4-BE49-F238E27FC236}">
                <a16:creationId xmlns:a16="http://schemas.microsoft.com/office/drawing/2014/main" id="{6FA4404A-DAA6-EA5D-13E0-8B65405C02BD}"/>
              </a:ext>
            </a:extLst>
          </p:cNvPr>
          <p:cNvSpPr>
            <a:spLocks noGrp="1"/>
          </p:cNvSpPr>
          <p:nvPr>
            <p:ph idx="1"/>
          </p:nvPr>
        </p:nvSpPr>
        <p:spPr>
          <a:xfrm>
            <a:off x="695325" y="1743347"/>
            <a:ext cx="6557177" cy="4554537"/>
          </a:xfrm>
        </p:spPr>
        <p:txBody>
          <a:bodyPr>
            <a:normAutofit/>
          </a:bodyPr>
          <a:lstStyle/>
          <a:p>
            <a:pPr lvl="1">
              <a:lnSpc>
                <a:spcPct val="100000"/>
              </a:lnSpc>
            </a:pPr>
            <a:endParaRPr lang="en-GB"/>
          </a:p>
          <a:p>
            <a:pPr lvl="1">
              <a:lnSpc>
                <a:spcPct val="100000"/>
              </a:lnSpc>
            </a:pPr>
            <a:r>
              <a:rPr lang="en-GB"/>
              <a:t>Active for over 6 years</a:t>
            </a:r>
          </a:p>
          <a:p>
            <a:pPr lvl="1">
              <a:lnSpc>
                <a:spcPct val="100000"/>
              </a:lnSpc>
            </a:pPr>
            <a:r>
              <a:rPr lang="en-GB"/>
              <a:t>Helpdesk</a:t>
            </a:r>
          </a:p>
          <a:p>
            <a:pPr lvl="2">
              <a:lnSpc>
                <a:spcPct val="100000"/>
              </a:lnSpc>
            </a:pPr>
            <a:r>
              <a:rPr lang="en-GB" sz="2400"/>
              <a:t>Over 2,000 inquiries answered yearly</a:t>
            </a:r>
          </a:p>
          <a:p>
            <a:pPr lvl="1">
              <a:lnSpc>
                <a:spcPct val="100000"/>
              </a:lnSpc>
            </a:pPr>
            <a:r>
              <a:rPr lang="en-GB"/>
              <a:t>Support to networks members</a:t>
            </a:r>
          </a:p>
          <a:p>
            <a:pPr lvl="1">
              <a:lnSpc>
                <a:spcPct val="100000"/>
              </a:lnSpc>
            </a:pPr>
            <a:r>
              <a:rPr lang="en-GB"/>
              <a:t>Support and coordination of user uptake</a:t>
            </a:r>
          </a:p>
          <a:p>
            <a:pPr lvl="1">
              <a:lnSpc>
                <a:spcPct val="100000"/>
              </a:lnSpc>
            </a:pPr>
            <a:r>
              <a:rPr lang="en-GB"/>
              <a:t>Enhanced global visibility for Copernicus</a:t>
            </a:r>
          </a:p>
        </p:txBody>
      </p:sp>
      <p:sp>
        <p:nvSpPr>
          <p:cNvPr id="4" name="Slide Number Placeholder 3">
            <a:extLst>
              <a:ext uri="{FF2B5EF4-FFF2-40B4-BE49-F238E27FC236}">
                <a16:creationId xmlns:a16="http://schemas.microsoft.com/office/drawing/2014/main" id="{9B187C6D-76BD-1BFD-C84F-574BA8E59A20}"/>
              </a:ext>
            </a:extLst>
          </p:cNvPr>
          <p:cNvSpPr>
            <a:spLocks noGrp="1"/>
          </p:cNvSpPr>
          <p:nvPr>
            <p:ph type="sldNum" sz="quarter" idx="4"/>
          </p:nvPr>
        </p:nvSpPr>
        <p:spPr>
          <a:xfrm>
            <a:off x="11653935" y="6356350"/>
            <a:ext cx="538065" cy="365125"/>
          </a:xfrm>
          <a:prstGeom prst="rect">
            <a:avLst/>
          </a:prstGeom>
        </p:spPr>
        <p:txBody>
          <a:bodyPr anchor="ctr"/>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7A7C4F-9840-0349-BBA4-F7FC097B0624}" type="slidenum">
              <a:rPr lang="en-GB" smtClean="0"/>
              <a:pPr/>
              <a:t>21</a:t>
            </a:fld>
            <a:endParaRPr lang="en-GB"/>
          </a:p>
        </p:txBody>
      </p:sp>
      <p:pic>
        <p:nvPicPr>
          <p:cNvPr id="6" name="Picture 5" descr="A close-up of a logo&#10;&#10;Description automatically generated">
            <a:extLst>
              <a:ext uri="{FF2B5EF4-FFF2-40B4-BE49-F238E27FC236}">
                <a16:creationId xmlns:a16="http://schemas.microsoft.com/office/drawing/2014/main" id="{BA36CEDC-6D89-4BE4-1041-B719F8A3907E}"/>
              </a:ext>
            </a:extLst>
          </p:cNvPr>
          <p:cNvPicPr>
            <a:picLocks noChangeAspect="1"/>
          </p:cNvPicPr>
          <p:nvPr/>
        </p:nvPicPr>
        <p:blipFill>
          <a:blip r:embed="rId2"/>
          <a:stretch>
            <a:fillRect/>
          </a:stretch>
        </p:blipFill>
        <p:spPr>
          <a:xfrm>
            <a:off x="7252502" y="2482533"/>
            <a:ext cx="3886922" cy="2209800"/>
          </a:xfrm>
          <a:prstGeom prst="rect">
            <a:avLst/>
          </a:prstGeom>
        </p:spPr>
      </p:pic>
    </p:spTree>
    <p:extLst>
      <p:ext uri="{BB962C8B-B14F-4D97-AF65-F5344CB8AC3E}">
        <p14:creationId xmlns:p14="http://schemas.microsoft.com/office/powerpoint/2010/main" val="1004705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93BE2F1-4361-4F68-A8E9-D4B73B3598FB}"/>
              </a:ext>
            </a:extLst>
          </p:cNvPr>
          <p:cNvSpPr>
            <a:spLocks noGrp="1"/>
          </p:cNvSpPr>
          <p:nvPr>
            <p:ph type="title"/>
          </p:nvPr>
        </p:nvSpPr>
        <p:spPr/>
        <p:txBody>
          <a:bodyPr>
            <a:normAutofit/>
          </a:bodyPr>
          <a:lstStyle/>
          <a:p>
            <a:r>
              <a:rPr lang="en-GB"/>
              <a:t>History of Copernicus</a:t>
            </a:r>
          </a:p>
        </p:txBody>
      </p:sp>
      <p:sp>
        <p:nvSpPr>
          <p:cNvPr id="18" name="Footer Placeholder 17">
            <a:extLst>
              <a:ext uri="{FF2B5EF4-FFF2-40B4-BE49-F238E27FC236}">
                <a16:creationId xmlns:a16="http://schemas.microsoft.com/office/drawing/2014/main" id="{E89C31CF-379F-4A4C-B477-1F9EEC934603}"/>
              </a:ext>
            </a:extLst>
          </p:cNvPr>
          <p:cNvSpPr>
            <a:spLocks noGrp="1"/>
          </p:cNvSpPr>
          <p:nvPr>
            <p:ph type="ftr" sz="quarter" idx="11"/>
          </p:nvPr>
        </p:nvSpPr>
        <p:spPr/>
        <p:txBody>
          <a:bodyPr/>
          <a:lstStyle/>
          <a:p>
            <a:pPr>
              <a:defRPr/>
            </a:pPr>
            <a:r>
              <a:rPr lang="en-US"/>
              <a:t>Copernicus: the EU Earth Observation initiative</a:t>
            </a:r>
            <a:endParaRPr lang="en-GB"/>
          </a:p>
        </p:txBody>
      </p:sp>
      <p:sp>
        <p:nvSpPr>
          <p:cNvPr id="4" name="Symbol zastępczy numeru slajdu 3">
            <a:extLst>
              <a:ext uri="{FF2B5EF4-FFF2-40B4-BE49-F238E27FC236}">
                <a16:creationId xmlns:a16="http://schemas.microsoft.com/office/drawing/2014/main" id="{FEB75A83-6959-4EBC-9AD3-415F047F260F}"/>
              </a:ext>
            </a:extLst>
          </p:cNvPr>
          <p:cNvSpPr>
            <a:spLocks noGrp="1"/>
          </p:cNvSpPr>
          <p:nvPr>
            <p:ph type="sldNum" sz="quarter" idx="12"/>
          </p:nvPr>
        </p:nvSpPr>
        <p:spPr>
          <a:prstGeom prst="rect">
            <a:avLst/>
          </a:prstGeom>
        </p:spPr>
        <p:txBody>
          <a:bodyPr vert="horz" lIns="91440" tIns="45720" rIns="91440" bIns="45720" rtlCol="0" anchor="ctr"/>
          <a:lstStyle>
            <a:defPPr>
              <a:defRPr lang="pl-PL"/>
            </a:defPPr>
            <a:lvl1pPr algn="r" rtl="0" eaLnBrk="1" fontAlgn="auto" hangingPunct="1">
              <a:spcBef>
                <a:spcPts val="0"/>
              </a:spcBef>
              <a:spcAft>
                <a:spcPts val="0"/>
              </a:spcAft>
              <a:defRPr sz="1200" b="1" i="0" kern="1200">
                <a:solidFill>
                  <a:schemeClr val="bg1">
                    <a:lumMod val="95000"/>
                  </a:schemeClr>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9DC043-0D39-4748-AA26-D2863EBD203D}" type="slidenum">
              <a:rPr lang="pl-PL" smtClean="0"/>
              <a:pPr>
                <a:defRPr/>
              </a:pPr>
              <a:t>22</a:t>
            </a:fld>
            <a:endParaRPr lang="pl-PL"/>
          </a:p>
        </p:txBody>
      </p:sp>
      <p:sp>
        <p:nvSpPr>
          <p:cNvPr id="7" name="CasellaDiTesto 7">
            <a:extLst>
              <a:ext uri="{FF2B5EF4-FFF2-40B4-BE49-F238E27FC236}">
                <a16:creationId xmlns:a16="http://schemas.microsoft.com/office/drawing/2014/main" id="{73C7571A-C698-4B02-B895-1B80ABEE135B}"/>
              </a:ext>
            </a:extLst>
          </p:cNvPr>
          <p:cNvSpPr txBox="1"/>
          <p:nvPr/>
        </p:nvSpPr>
        <p:spPr>
          <a:xfrm>
            <a:off x="7256133" y="3018355"/>
            <a:ext cx="2615027" cy="5204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PF Square Sans Pro"/>
              </a:rPr>
              <a:t>Copernicus 2.0</a:t>
            </a:r>
          </a:p>
        </p:txBody>
      </p:sp>
      <p:sp>
        <p:nvSpPr>
          <p:cNvPr id="8" name="Rectangle 4">
            <a:extLst>
              <a:ext uri="{FF2B5EF4-FFF2-40B4-BE49-F238E27FC236}">
                <a16:creationId xmlns:a16="http://schemas.microsoft.com/office/drawing/2014/main" id="{B08FF098-AB40-401B-82DD-EA7019083DC9}"/>
              </a:ext>
            </a:extLst>
          </p:cNvPr>
          <p:cNvSpPr/>
          <p:nvPr/>
        </p:nvSpPr>
        <p:spPr>
          <a:xfrm>
            <a:off x="1712760" y="3590474"/>
            <a:ext cx="1526691" cy="405888"/>
          </a:xfrm>
          <a:prstGeom prst="rect">
            <a:avLst/>
          </a:prstGeom>
          <a:solidFill>
            <a:schemeClr val="bg2">
              <a:lumMod val="60000"/>
              <a:lumOff val="40000"/>
            </a:schemeClr>
          </a:solidFill>
          <a:ln w="12700" cap="flat" cmpd="sng" algn="ctr">
            <a:solidFill>
              <a:schemeClr val="bg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5">
            <a:extLst>
              <a:ext uri="{FF2B5EF4-FFF2-40B4-BE49-F238E27FC236}">
                <a16:creationId xmlns:a16="http://schemas.microsoft.com/office/drawing/2014/main" id="{A779E513-B572-44F6-A277-2D4DABC99C8B}"/>
              </a:ext>
            </a:extLst>
          </p:cNvPr>
          <p:cNvSpPr/>
          <p:nvPr/>
        </p:nvSpPr>
        <p:spPr>
          <a:xfrm>
            <a:off x="3356845" y="3583601"/>
            <a:ext cx="4038757" cy="405888"/>
          </a:xfrm>
          <a:prstGeom prst="rect">
            <a:avLst/>
          </a:prstGeom>
          <a:solidFill>
            <a:schemeClr val="tx2">
              <a:lumMod val="60000"/>
              <a:lumOff val="40000"/>
            </a:schemeClr>
          </a:solidFill>
          <a:ln w="12700" cap="flat" cmpd="sng" algn="ctr">
            <a:solidFill>
              <a:schemeClr val="tx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6">
            <a:extLst>
              <a:ext uri="{FF2B5EF4-FFF2-40B4-BE49-F238E27FC236}">
                <a16:creationId xmlns:a16="http://schemas.microsoft.com/office/drawing/2014/main" id="{9AFD460C-3FF1-4AA3-8A35-5D49AC67C64B}"/>
              </a:ext>
            </a:extLst>
          </p:cNvPr>
          <p:cNvSpPr/>
          <p:nvPr/>
        </p:nvSpPr>
        <p:spPr>
          <a:xfrm>
            <a:off x="7520340" y="3579590"/>
            <a:ext cx="3270803" cy="416199"/>
          </a:xfrm>
          <a:prstGeom prst="rect">
            <a:avLst/>
          </a:prstGeom>
          <a:solidFill>
            <a:schemeClr val="accent4">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1" name="Straight Connector 8">
            <a:extLst>
              <a:ext uri="{FF2B5EF4-FFF2-40B4-BE49-F238E27FC236}">
                <a16:creationId xmlns:a16="http://schemas.microsoft.com/office/drawing/2014/main" id="{B7972218-EF3A-4C2A-A287-F4632C64FE40}"/>
              </a:ext>
            </a:extLst>
          </p:cNvPr>
          <p:cNvCxnSpPr/>
          <p:nvPr/>
        </p:nvCxnSpPr>
        <p:spPr>
          <a:xfrm flipV="1">
            <a:off x="1877505" y="2697520"/>
            <a:ext cx="0" cy="892953"/>
          </a:xfrm>
          <a:prstGeom prst="line">
            <a:avLst/>
          </a:prstGeom>
          <a:noFill/>
          <a:ln w="19050" cap="flat" cmpd="sng" algn="ctr">
            <a:solidFill>
              <a:schemeClr val="bg2">
                <a:lumMod val="60000"/>
                <a:lumOff val="40000"/>
              </a:schemeClr>
            </a:solidFill>
            <a:prstDash val="solid"/>
            <a:miter lim="800000"/>
          </a:ln>
          <a:effectLst/>
        </p:spPr>
      </p:cxnSp>
      <p:cxnSp>
        <p:nvCxnSpPr>
          <p:cNvPr id="12" name="Straight Connector 9">
            <a:extLst>
              <a:ext uri="{FF2B5EF4-FFF2-40B4-BE49-F238E27FC236}">
                <a16:creationId xmlns:a16="http://schemas.microsoft.com/office/drawing/2014/main" id="{BF1F0A55-944C-43A2-BCBA-3404EF07168C}"/>
              </a:ext>
            </a:extLst>
          </p:cNvPr>
          <p:cNvCxnSpPr/>
          <p:nvPr/>
        </p:nvCxnSpPr>
        <p:spPr>
          <a:xfrm flipV="1">
            <a:off x="2454110" y="3996362"/>
            <a:ext cx="0" cy="892953"/>
          </a:xfrm>
          <a:prstGeom prst="line">
            <a:avLst/>
          </a:prstGeom>
          <a:noFill/>
          <a:ln w="19050" cap="flat" cmpd="sng" algn="ctr">
            <a:solidFill>
              <a:schemeClr val="bg2">
                <a:lumMod val="60000"/>
                <a:lumOff val="40000"/>
              </a:schemeClr>
            </a:solidFill>
            <a:prstDash val="solid"/>
            <a:miter lim="800000"/>
          </a:ln>
          <a:effectLst/>
        </p:spPr>
      </p:cxnSp>
      <p:cxnSp>
        <p:nvCxnSpPr>
          <p:cNvPr id="13" name="Straight Connector 10">
            <a:extLst>
              <a:ext uri="{FF2B5EF4-FFF2-40B4-BE49-F238E27FC236}">
                <a16:creationId xmlns:a16="http://schemas.microsoft.com/office/drawing/2014/main" id="{8FB7367D-9C3E-48CE-B615-2BC460A18D81}"/>
              </a:ext>
            </a:extLst>
          </p:cNvPr>
          <p:cNvCxnSpPr/>
          <p:nvPr/>
        </p:nvCxnSpPr>
        <p:spPr>
          <a:xfrm flipV="1">
            <a:off x="3439611" y="2697520"/>
            <a:ext cx="0" cy="892953"/>
          </a:xfrm>
          <a:prstGeom prst="line">
            <a:avLst/>
          </a:prstGeom>
          <a:noFill/>
          <a:ln w="19050" cap="flat" cmpd="sng" algn="ctr">
            <a:solidFill>
              <a:schemeClr val="tx2">
                <a:lumMod val="60000"/>
                <a:lumOff val="40000"/>
              </a:schemeClr>
            </a:solidFill>
            <a:prstDash val="solid"/>
            <a:miter lim="800000"/>
          </a:ln>
          <a:effectLst/>
        </p:spPr>
      </p:cxnSp>
      <p:cxnSp>
        <p:nvCxnSpPr>
          <p:cNvPr id="14" name="Straight Connector 11">
            <a:extLst>
              <a:ext uri="{FF2B5EF4-FFF2-40B4-BE49-F238E27FC236}">
                <a16:creationId xmlns:a16="http://schemas.microsoft.com/office/drawing/2014/main" id="{02D5C280-DAA4-4E5B-92CB-B50C8EC3CDB2}"/>
              </a:ext>
            </a:extLst>
          </p:cNvPr>
          <p:cNvCxnSpPr/>
          <p:nvPr/>
        </p:nvCxnSpPr>
        <p:spPr>
          <a:xfrm flipV="1">
            <a:off x="3923293" y="3996362"/>
            <a:ext cx="0" cy="892953"/>
          </a:xfrm>
          <a:prstGeom prst="line">
            <a:avLst/>
          </a:prstGeom>
          <a:noFill/>
          <a:ln w="19050" cap="flat" cmpd="sng" algn="ctr">
            <a:solidFill>
              <a:schemeClr val="tx2">
                <a:lumMod val="60000"/>
                <a:lumOff val="40000"/>
              </a:schemeClr>
            </a:solidFill>
            <a:prstDash val="solid"/>
            <a:miter lim="800000"/>
          </a:ln>
          <a:effectLst/>
        </p:spPr>
      </p:cxnSp>
      <p:cxnSp>
        <p:nvCxnSpPr>
          <p:cNvPr id="15" name="Straight Connector 12">
            <a:extLst>
              <a:ext uri="{FF2B5EF4-FFF2-40B4-BE49-F238E27FC236}">
                <a16:creationId xmlns:a16="http://schemas.microsoft.com/office/drawing/2014/main" id="{A29D3D3C-1315-4C3D-996E-549AB30C92D4}"/>
              </a:ext>
            </a:extLst>
          </p:cNvPr>
          <p:cNvCxnSpPr/>
          <p:nvPr/>
        </p:nvCxnSpPr>
        <p:spPr>
          <a:xfrm flipV="1">
            <a:off x="5405993" y="2697520"/>
            <a:ext cx="0" cy="892953"/>
          </a:xfrm>
          <a:prstGeom prst="line">
            <a:avLst/>
          </a:prstGeom>
          <a:noFill/>
          <a:ln w="19050" cap="flat" cmpd="sng" algn="ctr">
            <a:solidFill>
              <a:schemeClr val="tx2">
                <a:lumMod val="60000"/>
                <a:lumOff val="40000"/>
              </a:schemeClr>
            </a:solidFill>
            <a:prstDash val="solid"/>
            <a:miter lim="800000"/>
          </a:ln>
          <a:effectLst/>
        </p:spPr>
      </p:cxnSp>
      <p:cxnSp>
        <p:nvCxnSpPr>
          <p:cNvPr id="19" name="Straight Connector 13">
            <a:extLst>
              <a:ext uri="{FF2B5EF4-FFF2-40B4-BE49-F238E27FC236}">
                <a16:creationId xmlns:a16="http://schemas.microsoft.com/office/drawing/2014/main" id="{8F9E6CBF-26C7-496D-913D-546629FDF307}"/>
              </a:ext>
            </a:extLst>
          </p:cNvPr>
          <p:cNvCxnSpPr/>
          <p:nvPr/>
        </p:nvCxnSpPr>
        <p:spPr>
          <a:xfrm flipV="1">
            <a:off x="6397507" y="3948256"/>
            <a:ext cx="0" cy="892953"/>
          </a:xfrm>
          <a:prstGeom prst="line">
            <a:avLst/>
          </a:prstGeom>
          <a:noFill/>
          <a:ln w="19050" cap="flat" cmpd="sng" algn="ctr">
            <a:solidFill>
              <a:schemeClr val="tx2">
                <a:lumMod val="60000"/>
                <a:lumOff val="40000"/>
              </a:schemeClr>
            </a:solidFill>
            <a:prstDash val="solid"/>
            <a:miter lim="800000"/>
          </a:ln>
          <a:effectLst/>
        </p:spPr>
      </p:cxnSp>
      <p:cxnSp>
        <p:nvCxnSpPr>
          <p:cNvPr id="20" name="Straight Connector 14">
            <a:extLst>
              <a:ext uri="{FF2B5EF4-FFF2-40B4-BE49-F238E27FC236}">
                <a16:creationId xmlns:a16="http://schemas.microsoft.com/office/drawing/2014/main" id="{5413C680-FFB3-40B4-839D-EE1E8198A9EF}"/>
              </a:ext>
            </a:extLst>
          </p:cNvPr>
          <p:cNvCxnSpPr/>
          <p:nvPr/>
        </p:nvCxnSpPr>
        <p:spPr>
          <a:xfrm flipV="1">
            <a:off x="7681904" y="2690648"/>
            <a:ext cx="0" cy="892953"/>
          </a:xfrm>
          <a:prstGeom prst="line">
            <a:avLst/>
          </a:prstGeom>
          <a:noFill/>
          <a:ln w="19050" cap="flat" cmpd="sng" algn="ctr">
            <a:solidFill>
              <a:srgbClr val="25408F"/>
            </a:solidFill>
            <a:prstDash val="solid"/>
            <a:miter lim="800000"/>
          </a:ln>
          <a:effectLst/>
        </p:spPr>
      </p:cxnSp>
      <p:cxnSp>
        <p:nvCxnSpPr>
          <p:cNvPr id="21" name="Straight Connector 15">
            <a:extLst>
              <a:ext uri="{FF2B5EF4-FFF2-40B4-BE49-F238E27FC236}">
                <a16:creationId xmlns:a16="http://schemas.microsoft.com/office/drawing/2014/main" id="{9F37606E-2708-4FAF-BB8F-A3387A53D0C5}"/>
              </a:ext>
            </a:extLst>
          </p:cNvPr>
          <p:cNvCxnSpPr/>
          <p:nvPr/>
        </p:nvCxnSpPr>
        <p:spPr>
          <a:xfrm flipV="1">
            <a:off x="8258510" y="3989489"/>
            <a:ext cx="0" cy="892953"/>
          </a:xfrm>
          <a:prstGeom prst="line">
            <a:avLst/>
          </a:prstGeom>
          <a:noFill/>
          <a:ln w="19050" cap="flat" cmpd="sng" algn="ctr">
            <a:solidFill>
              <a:srgbClr val="25408F"/>
            </a:solidFill>
            <a:prstDash val="solid"/>
            <a:miter lim="800000"/>
          </a:ln>
          <a:effectLst/>
        </p:spPr>
      </p:cxnSp>
      <p:sp>
        <p:nvSpPr>
          <p:cNvPr id="22" name="Oval 16">
            <a:extLst>
              <a:ext uri="{FF2B5EF4-FFF2-40B4-BE49-F238E27FC236}">
                <a16:creationId xmlns:a16="http://schemas.microsoft.com/office/drawing/2014/main" id="{5CB470A4-2BD1-4B3B-90B5-03BA1F2FFC55}"/>
              </a:ext>
            </a:extLst>
          </p:cNvPr>
          <p:cNvSpPr/>
          <p:nvPr/>
        </p:nvSpPr>
        <p:spPr>
          <a:xfrm>
            <a:off x="1210190" y="1865217"/>
            <a:ext cx="1157585" cy="811776"/>
          </a:xfrm>
          <a:prstGeom prst="ellipse">
            <a:avLst/>
          </a:prstGeom>
          <a:solidFill>
            <a:schemeClr val="bg2">
              <a:lumMod val="60000"/>
              <a:lumOff val="40000"/>
            </a:schemeClr>
          </a:solidFill>
          <a:ln w="12700" cap="flat" cmpd="sng" algn="ctr">
            <a:solidFill>
              <a:schemeClr val="bg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Oval 17">
            <a:extLst>
              <a:ext uri="{FF2B5EF4-FFF2-40B4-BE49-F238E27FC236}">
                <a16:creationId xmlns:a16="http://schemas.microsoft.com/office/drawing/2014/main" id="{CC7DBEF9-3C0C-4644-983D-2EE60C22EF87}"/>
              </a:ext>
            </a:extLst>
          </p:cNvPr>
          <p:cNvSpPr/>
          <p:nvPr/>
        </p:nvSpPr>
        <p:spPr>
          <a:xfrm>
            <a:off x="1740169" y="4885693"/>
            <a:ext cx="1248240" cy="740503"/>
          </a:xfrm>
          <a:prstGeom prst="ellipse">
            <a:avLst/>
          </a:prstGeom>
          <a:solidFill>
            <a:schemeClr val="bg2">
              <a:lumMod val="60000"/>
              <a:lumOff val="40000"/>
            </a:schemeClr>
          </a:solidFill>
          <a:ln w="12700" cap="flat" cmpd="sng" algn="ctr">
            <a:solidFill>
              <a:schemeClr val="bg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Oval 18">
            <a:extLst>
              <a:ext uri="{FF2B5EF4-FFF2-40B4-BE49-F238E27FC236}">
                <a16:creationId xmlns:a16="http://schemas.microsoft.com/office/drawing/2014/main" id="{DAD0A5D8-E9E0-4EE7-B882-CB2DB4BAA56A}"/>
              </a:ext>
            </a:extLst>
          </p:cNvPr>
          <p:cNvSpPr/>
          <p:nvPr/>
        </p:nvSpPr>
        <p:spPr>
          <a:xfrm>
            <a:off x="2647118" y="1865217"/>
            <a:ext cx="1547690" cy="811776"/>
          </a:xfrm>
          <a:prstGeom prst="ellipse">
            <a:avLst/>
          </a:prstGeom>
          <a:solidFill>
            <a:schemeClr val="tx2">
              <a:lumMod val="60000"/>
              <a:lumOff val="40000"/>
            </a:schemeClr>
          </a:solidFill>
          <a:ln w="12700" cap="flat" cmpd="sng" algn="ctr">
            <a:solidFill>
              <a:schemeClr val="tx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Oval 19">
            <a:extLst>
              <a:ext uri="{FF2B5EF4-FFF2-40B4-BE49-F238E27FC236}">
                <a16:creationId xmlns:a16="http://schemas.microsoft.com/office/drawing/2014/main" id="{FA7371E9-9AC0-4C73-8184-076E8ABF47F8}"/>
              </a:ext>
            </a:extLst>
          </p:cNvPr>
          <p:cNvSpPr/>
          <p:nvPr/>
        </p:nvSpPr>
        <p:spPr>
          <a:xfrm>
            <a:off x="3326056" y="4892565"/>
            <a:ext cx="1140715" cy="726759"/>
          </a:xfrm>
          <a:prstGeom prst="ellipse">
            <a:avLst/>
          </a:prstGeom>
          <a:solidFill>
            <a:schemeClr val="tx2">
              <a:lumMod val="60000"/>
              <a:lumOff val="40000"/>
            </a:schemeClr>
          </a:solidFill>
          <a:ln w="12700" cap="flat" cmpd="sng" algn="ctr">
            <a:solidFill>
              <a:schemeClr val="tx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Oval 20">
            <a:extLst>
              <a:ext uri="{FF2B5EF4-FFF2-40B4-BE49-F238E27FC236}">
                <a16:creationId xmlns:a16="http://schemas.microsoft.com/office/drawing/2014/main" id="{09A76677-1AD7-4A41-91AE-95162BC00273}"/>
              </a:ext>
            </a:extLst>
          </p:cNvPr>
          <p:cNvSpPr/>
          <p:nvPr/>
        </p:nvSpPr>
        <p:spPr>
          <a:xfrm>
            <a:off x="4618859" y="1865217"/>
            <a:ext cx="1528503" cy="811776"/>
          </a:xfrm>
          <a:prstGeom prst="ellipse">
            <a:avLst/>
          </a:prstGeom>
          <a:solidFill>
            <a:schemeClr val="tx2">
              <a:lumMod val="60000"/>
              <a:lumOff val="40000"/>
            </a:schemeClr>
          </a:solidFill>
          <a:ln w="12700" cap="flat" cmpd="sng" algn="ctr">
            <a:solidFill>
              <a:schemeClr val="tx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Oval 21">
            <a:extLst>
              <a:ext uri="{FF2B5EF4-FFF2-40B4-BE49-F238E27FC236}">
                <a16:creationId xmlns:a16="http://schemas.microsoft.com/office/drawing/2014/main" id="{654DE539-AFE0-420D-810F-7954AFD30DC0}"/>
              </a:ext>
            </a:extLst>
          </p:cNvPr>
          <p:cNvSpPr/>
          <p:nvPr/>
        </p:nvSpPr>
        <p:spPr>
          <a:xfrm>
            <a:off x="5758429" y="4882257"/>
            <a:ext cx="1225741" cy="747375"/>
          </a:xfrm>
          <a:prstGeom prst="ellipse">
            <a:avLst/>
          </a:prstGeom>
          <a:solidFill>
            <a:schemeClr val="tx2">
              <a:lumMod val="60000"/>
              <a:lumOff val="40000"/>
            </a:schemeClr>
          </a:solidFill>
          <a:ln w="12700" cap="flat" cmpd="sng" algn="ctr">
            <a:solidFill>
              <a:schemeClr val="tx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Oval 22">
            <a:extLst>
              <a:ext uri="{FF2B5EF4-FFF2-40B4-BE49-F238E27FC236}">
                <a16:creationId xmlns:a16="http://schemas.microsoft.com/office/drawing/2014/main" id="{73C9E076-D471-4A15-A120-03B215444FB4}"/>
              </a:ext>
            </a:extLst>
          </p:cNvPr>
          <p:cNvSpPr/>
          <p:nvPr/>
        </p:nvSpPr>
        <p:spPr>
          <a:xfrm>
            <a:off x="6798757" y="1865217"/>
            <a:ext cx="1766294" cy="811776"/>
          </a:xfrm>
          <a:prstGeom prst="ellipse">
            <a:avLst/>
          </a:prstGeom>
          <a:solidFill>
            <a:schemeClr val="accent4">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Oval 23">
            <a:extLst>
              <a:ext uri="{FF2B5EF4-FFF2-40B4-BE49-F238E27FC236}">
                <a16:creationId xmlns:a16="http://schemas.microsoft.com/office/drawing/2014/main" id="{70E74CC8-61D3-4896-9861-1D8DED6CB2C1}"/>
              </a:ext>
            </a:extLst>
          </p:cNvPr>
          <p:cNvSpPr/>
          <p:nvPr/>
        </p:nvSpPr>
        <p:spPr>
          <a:xfrm>
            <a:off x="7557720" y="4850056"/>
            <a:ext cx="1421893" cy="811776"/>
          </a:xfrm>
          <a:prstGeom prst="ellipse">
            <a:avLst/>
          </a:prstGeom>
          <a:solidFill>
            <a:schemeClr val="accent4">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Isosceles Triangle 24">
            <a:extLst>
              <a:ext uri="{FF2B5EF4-FFF2-40B4-BE49-F238E27FC236}">
                <a16:creationId xmlns:a16="http://schemas.microsoft.com/office/drawing/2014/main" id="{369D7987-1CC9-4F95-A6D2-F8007A15AE78}"/>
              </a:ext>
            </a:extLst>
          </p:cNvPr>
          <p:cNvSpPr/>
          <p:nvPr/>
        </p:nvSpPr>
        <p:spPr>
          <a:xfrm rot="5400000">
            <a:off x="10796621" y="3578132"/>
            <a:ext cx="412186" cy="423132"/>
          </a:xfrm>
          <a:prstGeom prst="triangle">
            <a:avLst/>
          </a:prstGeom>
          <a:solidFill>
            <a:schemeClr val="accent4">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Isosceles Triangle 25">
            <a:extLst>
              <a:ext uri="{FF2B5EF4-FFF2-40B4-BE49-F238E27FC236}">
                <a16:creationId xmlns:a16="http://schemas.microsoft.com/office/drawing/2014/main" id="{9656582D-4449-4CC4-A14C-339EDB0A9153}"/>
              </a:ext>
            </a:extLst>
          </p:cNvPr>
          <p:cNvSpPr/>
          <p:nvPr/>
        </p:nvSpPr>
        <p:spPr>
          <a:xfrm rot="5400000">
            <a:off x="1668443" y="3590826"/>
            <a:ext cx="434263" cy="411861"/>
          </a:xfrm>
          <a:prstGeom prst="triangl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TextBox 26">
            <a:extLst>
              <a:ext uri="{FF2B5EF4-FFF2-40B4-BE49-F238E27FC236}">
                <a16:creationId xmlns:a16="http://schemas.microsoft.com/office/drawing/2014/main" id="{37E622A7-8A90-4BBD-A9C5-69E346DEC1F8}"/>
              </a:ext>
            </a:extLst>
          </p:cNvPr>
          <p:cNvSpPr txBox="1"/>
          <p:nvPr/>
        </p:nvSpPr>
        <p:spPr>
          <a:xfrm>
            <a:off x="1861215" y="2929965"/>
            <a:ext cx="1096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chemeClr val="bg2">
                    <a:lumMod val="75000"/>
                  </a:schemeClr>
                </a:solidFill>
                <a:effectLst/>
                <a:uLnTx/>
                <a:uFillTx/>
                <a:latin typeface="Arial" panose="020B0604020202020204" pitchFamily="34" charset="0"/>
                <a:cs typeface="Arial" panose="020B0604020202020204" pitchFamily="34" charset="0"/>
              </a:rPr>
              <a:t>1998</a:t>
            </a:r>
          </a:p>
        </p:txBody>
      </p:sp>
      <p:sp>
        <p:nvSpPr>
          <p:cNvPr id="33" name="TextBox 27">
            <a:extLst>
              <a:ext uri="{FF2B5EF4-FFF2-40B4-BE49-F238E27FC236}">
                <a16:creationId xmlns:a16="http://schemas.microsoft.com/office/drawing/2014/main" id="{C615AD98-6700-45B9-9857-42D0A2A28FF7}"/>
              </a:ext>
            </a:extLst>
          </p:cNvPr>
          <p:cNvSpPr txBox="1"/>
          <p:nvPr/>
        </p:nvSpPr>
        <p:spPr>
          <a:xfrm>
            <a:off x="2482583" y="4232588"/>
            <a:ext cx="1096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chemeClr val="bg2">
                    <a:lumMod val="75000"/>
                  </a:schemeClr>
                </a:solidFill>
                <a:effectLst/>
                <a:uLnTx/>
                <a:uFillTx/>
                <a:latin typeface="Arial" panose="020B0604020202020204" pitchFamily="34" charset="0"/>
                <a:cs typeface="Arial" panose="020B0604020202020204" pitchFamily="34" charset="0"/>
              </a:rPr>
              <a:t>2001</a:t>
            </a:r>
          </a:p>
        </p:txBody>
      </p:sp>
      <p:sp>
        <p:nvSpPr>
          <p:cNvPr id="34" name="TextBox 28">
            <a:extLst>
              <a:ext uri="{FF2B5EF4-FFF2-40B4-BE49-F238E27FC236}">
                <a16:creationId xmlns:a16="http://schemas.microsoft.com/office/drawing/2014/main" id="{CEA99250-6A2A-4FB7-8567-63B21FE20E07}"/>
              </a:ext>
            </a:extLst>
          </p:cNvPr>
          <p:cNvSpPr txBox="1"/>
          <p:nvPr/>
        </p:nvSpPr>
        <p:spPr>
          <a:xfrm>
            <a:off x="3458115" y="2929965"/>
            <a:ext cx="1096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chemeClr val="accent1">
                    <a:lumMod val="60000"/>
                    <a:lumOff val="40000"/>
                  </a:schemeClr>
                </a:solidFill>
                <a:effectLst/>
                <a:uLnTx/>
                <a:uFillTx/>
                <a:latin typeface="Arial" panose="020B0604020202020204" pitchFamily="34" charset="0"/>
                <a:cs typeface="Arial" panose="020B0604020202020204" pitchFamily="34" charset="0"/>
              </a:rPr>
              <a:t>2005</a:t>
            </a:r>
          </a:p>
        </p:txBody>
      </p:sp>
      <p:sp>
        <p:nvSpPr>
          <p:cNvPr id="35" name="TextBox 29">
            <a:extLst>
              <a:ext uri="{FF2B5EF4-FFF2-40B4-BE49-F238E27FC236}">
                <a16:creationId xmlns:a16="http://schemas.microsoft.com/office/drawing/2014/main" id="{B8FF4A7D-A844-47C7-B9FA-C4B989896F05}"/>
              </a:ext>
            </a:extLst>
          </p:cNvPr>
          <p:cNvSpPr txBox="1"/>
          <p:nvPr/>
        </p:nvSpPr>
        <p:spPr>
          <a:xfrm>
            <a:off x="3950524" y="4230519"/>
            <a:ext cx="1096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chemeClr val="accent1">
                    <a:lumMod val="60000"/>
                    <a:lumOff val="40000"/>
                  </a:schemeClr>
                </a:solidFill>
                <a:effectLst/>
                <a:uLnTx/>
                <a:uFillTx/>
                <a:latin typeface="Arial" panose="020B0604020202020204" pitchFamily="34" charset="0"/>
                <a:cs typeface="Arial" panose="020B0604020202020204" pitchFamily="34" charset="0"/>
              </a:rPr>
              <a:t>2006</a:t>
            </a:r>
          </a:p>
        </p:txBody>
      </p:sp>
      <p:sp>
        <p:nvSpPr>
          <p:cNvPr id="36" name="TextBox 30">
            <a:extLst>
              <a:ext uri="{FF2B5EF4-FFF2-40B4-BE49-F238E27FC236}">
                <a16:creationId xmlns:a16="http://schemas.microsoft.com/office/drawing/2014/main" id="{10A03B98-ABFA-4A0E-9AB4-04510C4C9A9F}"/>
              </a:ext>
            </a:extLst>
          </p:cNvPr>
          <p:cNvSpPr txBox="1"/>
          <p:nvPr/>
        </p:nvSpPr>
        <p:spPr>
          <a:xfrm>
            <a:off x="5425623" y="2929033"/>
            <a:ext cx="1096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chemeClr val="accent1">
                    <a:lumMod val="60000"/>
                    <a:lumOff val="40000"/>
                  </a:schemeClr>
                </a:solidFill>
                <a:effectLst/>
                <a:uLnTx/>
                <a:uFillTx/>
                <a:latin typeface="Arial" panose="020B0604020202020204" pitchFamily="34" charset="0"/>
                <a:cs typeface="Arial" panose="020B0604020202020204" pitchFamily="34" charset="0"/>
              </a:rPr>
              <a:t>2008</a:t>
            </a:r>
          </a:p>
        </p:txBody>
      </p:sp>
      <p:sp>
        <p:nvSpPr>
          <p:cNvPr id="37" name="TextBox 31">
            <a:extLst>
              <a:ext uri="{FF2B5EF4-FFF2-40B4-BE49-F238E27FC236}">
                <a16:creationId xmlns:a16="http://schemas.microsoft.com/office/drawing/2014/main" id="{711F3D2D-F63B-432E-BD90-4A8B9291FFBE}"/>
              </a:ext>
            </a:extLst>
          </p:cNvPr>
          <p:cNvSpPr txBox="1"/>
          <p:nvPr/>
        </p:nvSpPr>
        <p:spPr>
          <a:xfrm>
            <a:off x="6388780" y="4240506"/>
            <a:ext cx="1096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chemeClr val="accent1">
                    <a:lumMod val="60000"/>
                    <a:lumOff val="40000"/>
                  </a:schemeClr>
                </a:solidFill>
                <a:effectLst/>
                <a:uLnTx/>
                <a:uFillTx/>
                <a:latin typeface="Arial" panose="020B0604020202020204" pitchFamily="34" charset="0"/>
                <a:cs typeface="Arial" panose="020B0604020202020204" pitchFamily="34" charset="0"/>
              </a:rPr>
              <a:t>2011</a:t>
            </a:r>
          </a:p>
        </p:txBody>
      </p:sp>
      <p:sp>
        <p:nvSpPr>
          <p:cNvPr id="38" name="TextBox 32">
            <a:extLst>
              <a:ext uri="{FF2B5EF4-FFF2-40B4-BE49-F238E27FC236}">
                <a16:creationId xmlns:a16="http://schemas.microsoft.com/office/drawing/2014/main" id="{CCB3B743-AA0C-468B-A5F8-80853BD1E873}"/>
              </a:ext>
            </a:extLst>
          </p:cNvPr>
          <p:cNvSpPr txBox="1"/>
          <p:nvPr/>
        </p:nvSpPr>
        <p:spPr>
          <a:xfrm>
            <a:off x="7742851" y="2919051"/>
            <a:ext cx="1096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rgbClr val="25408F"/>
                </a:solidFill>
                <a:effectLst/>
                <a:uLnTx/>
                <a:uFillTx/>
                <a:latin typeface="Arial" panose="020B0604020202020204" pitchFamily="34" charset="0"/>
                <a:cs typeface="Arial" panose="020B0604020202020204" pitchFamily="34" charset="0"/>
              </a:rPr>
              <a:t>2013</a:t>
            </a:r>
          </a:p>
        </p:txBody>
      </p:sp>
      <p:sp>
        <p:nvSpPr>
          <p:cNvPr id="39" name="TextBox 33">
            <a:extLst>
              <a:ext uri="{FF2B5EF4-FFF2-40B4-BE49-F238E27FC236}">
                <a16:creationId xmlns:a16="http://schemas.microsoft.com/office/drawing/2014/main" id="{F42B21BC-FBB5-4757-9AB4-D4F54B7DF06E}"/>
              </a:ext>
            </a:extLst>
          </p:cNvPr>
          <p:cNvSpPr txBox="1"/>
          <p:nvPr/>
        </p:nvSpPr>
        <p:spPr>
          <a:xfrm>
            <a:off x="8244914" y="4228367"/>
            <a:ext cx="1096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rgbClr val="25408F"/>
                </a:solidFill>
                <a:effectLst/>
                <a:uLnTx/>
                <a:uFillTx/>
                <a:latin typeface="Arial" panose="020B0604020202020204" pitchFamily="34" charset="0"/>
                <a:cs typeface="Arial" panose="020B0604020202020204" pitchFamily="34" charset="0"/>
              </a:rPr>
              <a:t>2014</a:t>
            </a:r>
          </a:p>
        </p:txBody>
      </p:sp>
      <p:sp>
        <p:nvSpPr>
          <p:cNvPr id="40" name="TextBox 34">
            <a:extLst>
              <a:ext uri="{FF2B5EF4-FFF2-40B4-BE49-F238E27FC236}">
                <a16:creationId xmlns:a16="http://schemas.microsoft.com/office/drawing/2014/main" id="{05C00B53-BF17-4EB0-90B4-78EF47450D9D}"/>
              </a:ext>
            </a:extLst>
          </p:cNvPr>
          <p:cNvSpPr txBox="1"/>
          <p:nvPr/>
        </p:nvSpPr>
        <p:spPr>
          <a:xfrm>
            <a:off x="1148793" y="2040273"/>
            <a:ext cx="1264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Baveno Manifesto</a:t>
            </a:r>
          </a:p>
        </p:txBody>
      </p:sp>
      <p:sp>
        <p:nvSpPr>
          <p:cNvPr id="41" name="TextBox 35">
            <a:extLst>
              <a:ext uri="{FF2B5EF4-FFF2-40B4-BE49-F238E27FC236}">
                <a16:creationId xmlns:a16="http://schemas.microsoft.com/office/drawing/2014/main" id="{3A49ED40-43D1-4B00-9C33-12EE0FFFD7F2}"/>
              </a:ext>
            </a:extLst>
          </p:cNvPr>
          <p:cNvSpPr txBox="1"/>
          <p:nvPr/>
        </p:nvSpPr>
        <p:spPr>
          <a:xfrm>
            <a:off x="1704694" y="5025112"/>
            <a:ext cx="1264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a:ln>
                  <a:noFill/>
                </a:ln>
                <a:solidFill>
                  <a:schemeClr val="tx1">
                    <a:lumMod val="85000"/>
                    <a:lumOff val="15000"/>
                  </a:schemeClr>
                </a:solidFill>
                <a:effectLst/>
                <a:uLnTx/>
                <a:uFillTx/>
                <a:latin typeface="Arial" panose="020B0604020202020204" pitchFamily="34" charset="0"/>
                <a:cs typeface="Arial" panose="020B0604020202020204" pitchFamily="34" charset="0"/>
              </a:rPr>
              <a:t>EU Summit in Gothenburg</a:t>
            </a:r>
          </a:p>
        </p:txBody>
      </p:sp>
      <p:sp>
        <p:nvSpPr>
          <p:cNvPr id="42" name="TextBox 36">
            <a:extLst>
              <a:ext uri="{FF2B5EF4-FFF2-40B4-BE49-F238E27FC236}">
                <a16:creationId xmlns:a16="http://schemas.microsoft.com/office/drawing/2014/main" id="{8712B393-DF26-4477-BBD7-4B42AC2C2CCC}"/>
              </a:ext>
            </a:extLst>
          </p:cNvPr>
          <p:cNvSpPr txBox="1"/>
          <p:nvPr/>
        </p:nvSpPr>
        <p:spPr>
          <a:xfrm>
            <a:off x="2734725" y="2040273"/>
            <a:ext cx="13724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a:ln>
                  <a:noFill/>
                </a:ln>
                <a:solidFill>
                  <a:prstClr val="white"/>
                </a:solidFill>
                <a:effectLst/>
                <a:uLnTx/>
                <a:uFillTx/>
                <a:latin typeface="Arial" panose="020B0604020202020204" pitchFamily="34" charset="0"/>
                <a:cs typeface="Arial" panose="020B0604020202020204" pitchFamily="34" charset="0"/>
              </a:rPr>
              <a:t>GMES - EU </a:t>
            </a:r>
            <a:r>
              <a:rPr kumimoji="0" lang="es-ES_tradnl" sz="1200" b="0" i="0" u="none" strike="noStrike" kern="1200" cap="none" spc="0" normalizeH="0" baseline="0" err="1">
                <a:ln>
                  <a:noFill/>
                </a:ln>
                <a:solidFill>
                  <a:prstClr val="white"/>
                </a:solidFill>
                <a:effectLst/>
                <a:uLnTx/>
                <a:uFillTx/>
                <a:latin typeface="Arial" panose="020B0604020202020204" pitchFamily="34" charset="0"/>
                <a:cs typeface="Arial" panose="020B0604020202020204" pitchFamily="34" charset="0"/>
              </a:rPr>
              <a:t>space</a:t>
            </a:r>
            <a:r>
              <a:rPr kumimoji="0" lang="es-ES_tradnl" sz="1200" b="0" i="0" u="none" strike="noStrike" kern="1200" cap="none" spc="0" normalizeH="0" baseline="0">
                <a:ln>
                  <a:noFill/>
                </a:ln>
                <a:solidFill>
                  <a:prstClr val="white"/>
                </a:solidFill>
                <a:effectLst/>
                <a:uLnTx/>
                <a:uFillTx/>
                <a:latin typeface="Arial" panose="020B0604020202020204" pitchFamily="34" charset="0"/>
                <a:cs typeface="Arial" panose="020B0604020202020204" pitchFamily="34" charset="0"/>
              </a:rPr>
              <a:t> </a:t>
            </a:r>
            <a:r>
              <a:rPr kumimoji="0" lang="es-ES_tradnl" sz="1200" b="0" i="0" u="none" strike="noStrike" kern="1200" cap="none" spc="0" normalizeH="0" baseline="0" err="1">
                <a:ln>
                  <a:noFill/>
                </a:ln>
                <a:solidFill>
                  <a:prstClr val="white"/>
                </a:solidFill>
                <a:effectLst/>
                <a:uLnTx/>
                <a:uFillTx/>
                <a:latin typeface="Arial" panose="020B0604020202020204" pitchFamily="34" charset="0"/>
                <a:cs typeface="Arial" panose="020B0604020202020204" pitchFamily="34" charset="0"/>
              </a:rPr>
              <a:t>policy</a:t>
            </a:r>
            <a:endParaRPr kumimoji="0" lang="es-ES_tradnl" sz="1200" b="0" i="0" u="none" strike="noStrike" kern="120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43" name="TextBox 37">
            <a:extLst>
              <a:ext uri="{FF2B5EF4-FFF2-40B4-BE49-F238E27FC236}">
                <a16:creationId xmlns:a16="http://schemas.microsoft.com/office/drawing/2014/main" id="{2DC322C9-C1E8-44D5-A685-B1659F84C2DD}"/>
              </a:ext>
            </a:extLst>
          </p:cNvPr>
          <p:cNvSpPr txBox="1"/>
          <p:nvPr/>
        </p:nvSpPr>
        <p:spPr>
          <a:xfrm>
            <a:off x="3367973" y="4995717"/>
            <a:ext cx="11057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a:ln>
                  <a:noFill/>
                </a:ln>
                <a:solidFill>
                  <a:prstClr val="white"/>
                </a:solidFill>
                <a:effectLst/>
                <a:uLnTx/>
                <a:uFillTx/>
                <a:latin typeface="Arial" panose="020B0604020202020204" pitchFamily="34" charset="0"/>
                <a:cs typeface="Arial" panose="020B0604020202020204" pitchFamily="34" charset="0"/>
              </a:rPr>
              <a:t>EC - GMES Bureau</a:t>
            </a:r>
          </a:p>
        </p:txBody>
      </p:sp>
      <p:sp>
        <p:nvSpPr>
          <p:cNvPr id="44" name="TextBox 38">
            <a:extLst>
              <a:ext uri="{FF2B5EF4-FFF2-40B4-BE49-F238E27FC236}">
                <a16:creationId xmlns:a16="http://schemas.microsoft.com/office/drawing/2014/main" id="{0B8E76AA-61D3-4BED-8E11-A629FFE8613E}"/>
              </a:ext>
            </a:extLst>
          </p:cNvPr>
          <p:cNvSpPr txBox="1"/>
          <p:nvPr/>
        </p:nvSpPr>
        <p:spPr>
          <a:xfrm>
            <a:off x="4773965" y="1947940"/>
            <a:ext cx="1264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a:ln>
                  <a:noFill/>
                </a:ln>
                <a:solidFill>
                  <a:prstClr val="white"/>
                </a:solidFill>
                <a:effectLst/>
                <a:uLnTx/>
                <a:uFillTx/>
                <a:latin typeface="Arial" panose="020B0604020202020204" pitchFamily="34" charset="0"/>
                <a:cs typeface="Arial" panose="020B0604020202020204" pitchFamily="34" charset="0"/>
              </a:rPr>
              <a:t>EC-ESA Agreement on GMES</a:t>
            </a:r>
          </a:p>
        </p:txBody>
      </p:sp>
      <p:sp>
        <p:nvSpPr>
          <p:cNvPr id="45" name="TextBox 39">
            <a:extLst>
              <a:ext uri="{FF2B5EF4-FFF2-40B4-BE49-F238E27FC236}">
                <a16:creationId xmlns:a16="http://schemas.microsoft.com/office/drawing/2014/main" id="{D39E2AEC-2F88-4C15-A0EF-460FF3791817}"/>
              </a:ext>
            </a:extLst>
          </p:cNvPr>
          <p:cNvSpPr txBox="1"/>
          <p:nvPr/>
        </p:nvSpPr>
        <p:spPr>
          <a:xfrm>
            <a:off x="6798757" y="2040273"/>
            <a:ext cx="17662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prstClr val="white"/>
                </a:solidFill>
                <a:latin typeface="Arial" panose="020B0604020202020204" pitchFamily="34" charset="0"/>
                <a:cs typeface="Arial" panose="020B0604020202020204" pitchFamily="34" charset="0"/>
              </a:rPr>
              <a:t>Copernicus data policy and regulations</a:t>
            </a:r>
          </a:p>
        </p:txBody>
      </p:sp>
      <p:sp>
        <p:nvSpPr>
          <p:cNvPr id="46" name="TextBox 40">
            <a:extLst>
              <a:ext uri="{FF2B5EF4-FFF2-40B4-BE49-F238E27FC236}">
                <a16:creationId xmlns:a16="http://schemas.microsoft.com/office/drawing/2014/main" id="{04D2178B-34BC-4607-A824-2829DF04445B}"/>
              </a:ext>
            </a:extLst>
          </p:cNvPr>
          <p:cNvSpPr txBox="1"/>
          <p:nvPr/>
        </p:nvSpPr>
        <p:spPr>
          <a:xfrm>
            <a:off x="5751533" y="5052131"/>
            <a:ext cx="1264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a:ln>
                  <a:noFill/>
                </a:ln>
                <a:solidFill>
                  <a:prstClr val="white"/>
                </a:solidFill>
                <a:effectLst/>
                <a:uLnTx/>
                <a:uFillTx/>
                <a:latin typeface="Arial" panose="020B0604020202020204" pitchFamily="34" charset="0"/>
                <a:cs typeface="Arial" panose="020B0604020202020204" pitchFamily="34" charset="0"/>
              </a:rPr>
              <a:t>GMES GIO start</a:t>
            </a:r>
          </a:p>
        </p:txBody>
      </p:sp>
      <p:sp>
        <p:nvSpPr>
          <p:cNvPr id="47" name="TextBox 41">
            <a:extLst>
              <a:ext uri="{FF2B5EF4-FFF2-40B4-BE49-F238E27FC236}">
                <a16:creationId xmlns:a16="http://schemas.microsoft.com/office/drawing/2014/main" id="{ECA80592-C4CB-436E-A943-BA305C66BA6C}"/>
              </a:ext>
            </a:extLst>
          </p:cNvPr>
          <p:cNvSpPr txBox="1"/>
          <p:nvPr/>
        </p:nvSpPr>
        <p:spPr>
          <a:xfrm>
            <a:off x="7567350" y="5032869"/>
            <a:ext cx="14169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a:ln>
                  <a:noFill/>
                </a:ln>
                <a:solidFill>
                  <a:prstClr val="white"/>
                </a:solidFill>
                <a:effectLst/>
                <a:uLnTx/>
                <a:uFillTx/>
                <a:latin typeface="Arial" panose="020B0604020202020204" pitchFamily="34" charset="0"/>
                <a:cs typeface="Arial" panose="020B0604020202020204" pitchFamily="34" charset="0"/>
              </a:rPr>
              <a:t>Start of operations</a:t>
            </a:r>
          </a:p>
        </p:txBody>
      </p:sp>
      <p:sp>
        <p:nvSpPr>
          <p:cNvPr id="48" name="Rectangle: Rounded Corners 42">
            <a:extLst>
              <a:ext uri="{FF2B5EF4-FFF2-40B4-BE49-F238E27FC236}">
                <a16:creationId xmlns:a16="http://schemas.microsoft.com/office/drawing/2014/main" id="{4B2B5480-E845-4314-A77F-AC3E1469DB1C}"/>
              </a:ext>
            </a:extLst>
          </p:cNvPr>
          <p:cNvSpPr/>
          <p:nvPr/>
        </p:nvSpPr>
        <p:spPr>
          <a:xfrm>
            <a:off x="6325508" y="2912619"/>
            <a:ext cx="1295451" cy="558532"/>
          </a:xfrm>
          <a:prstGeom prst="roundRect">
            <a:avLst/>
          </a:prstGeom>
          <a:solidFill>
            <a:srgbClr val="FAA741"/>
          </a:solidFill>
          <a:ln w="12700" cap="flat" cmpd="sng" algn="ctr">
            <a:solidFill>
              <a:srgbClr val="FAA74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rPr>
              <a:t>GMES </a:t>
            </a:r>
            <a:r>
              <a:rPr kumimoji="0" lang="en-GB" sz="1200" b="1"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sym typeface="Wingdings" panose="05000000000000000000" pitchFamily="2" charset="2"/>
              </a:rPr>
              <a:t> Copernicus</a:t>
            </a:r>
            <a:endParaRPr kumimoji="0" lang="en-GB" sz="1200" b="1"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cxnSp>
        <p:nvCxnSpPr>
          <p:cNvPr id="49" name="Straight Connector 14">
            <a:extLst>
              <a:ext uri="{FF2B5EF4-FFF2-40B4-BE49-F238E27FC236}">
                <a16:creationId xmlns:a16="http://schemas.microsoft.com/office/drawing/2014/main" id="{97328F89-7D07-4A65-99AA-F1FBECEDEA73}"/>
              </a:ext>
            </a:extLst>
          </p:cNvPr>
          <p:cNvCxnSpPr>
            <a:cxnSpLocks/>
          </p:cNvCxnSpPr>
          <p:nvPr/>
        </p:nvCxnSpPr>
        <p:spPr>
          <a:xfrm flipV="1">
            <a:off x="9444970" y="2611539"/>
            <a:ext cx="0" cy="951366"/>
          </a:xfrm>
          <a:prstGeom prst="line">
            <a:avLst/>
          </a:prstGeom>
          <a:noFill/>
          <a:ln w="19050" cap="flat" cmpd="sng" algn="ctr">
            <a:solidFill>
              <a:srgbClr val="25408F"/>
            </a:solidFill>
            <a:prstDash val="solid"/>
            <a:miter lim="800000"/>
          </a:ln>
          <a:effectLst/>
        </p:spPr>
      </p:cxnSp>
      <p:sp>
        <p:nvSpPr>
          <p:cNvPr id="50" name="Oval 22">
            <a:extLst>
              <a:ext uri="{FF2B5EF4-FFF2-40B4-BE49-F238E27FC236}">
                <a16:creationId xmlns:a16="http://schemas.microsoft.com/office/drawing/2014/main" id="{45EE9DE3-4B0F-4D32-A8B5-C195A55BC033}"/>
              </a:ext>
            </a:extLst>
          </p:cNvPr>
          <p:cNvSpPr/>
          <p:nvPr/>
        </p:nvSpPr>
        <p:spPr>
          <a:xfrm>
            <a:off x="8695524" y="1865217"/>
            <a:ext cx="1466842" cy="811776"/>
          </a:xfrm>
          <a:prstGeom prst="ellipse">
            <a:avLst/>
          </a:prstGeom>
          <a:solidFill>
            <a:schemeClr val="accent4">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TextBox 32">
            <a:extLst>
              <a:ext uri="{FF2B5EF4-FFF2-40B4-BE49-F238E27FC236}">
                <a16:creationId xmlns:a16="http://schemas.microsoft.com/office/drawing/2014/main" id="{6D03DD87-183A-4106-B801-118803C0D2E7}"/>
              </a:ext>
            </a:extLst>
          </p:cNvPr>
          <p:cNvSpPr txBox="1"/>
          <p:nvPr/>
        </p:nvSpPr>
        <p:spPr>
          <a:xfrm>
            <a:off x="9450863" y="2956202"/>
            <a:ext cx="1096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rgbClr val="25408F"/>
                </a:solidFill>
                <a:effectLst/>
                <a:uLnTx/>
                <a:uFillTx/>
                <a:latin typeface="Arial" panose="020B0604020202020204" pitchFamily="34" charset="0"/>
                <a:cs typeface="Arial" panose="020B0604020202020204" pitchFamily="34" charset="0"/>
              </a:rPr>
              <a:t>2021</a:t>
            </a:r>
          </a:p>
        </p:txBody>
      </p:sp>
      <p:sp>
        <p:nvSpPr>
          <p:cNvPr id="52" name="TextBox 39">
            <a:extLst>
              <a:ext uri="{FF2B5EF4-FFF2-40B4-BE49-F238E27FC236}">
                <a16:creationId xmlns:a16="http://schemas.microsoft.com/office/drawing/2014/main" id="{638E6029-3172-4C8B-9FAB-79E266313004}"/>
              </a:ext>
            </a:extLst>
          </p:cNvPr>
          <p:cNvSpPr txBox="1"/>
          <p:nvPr/>
        </p:nvSpPr>
        <p:spPr>
          <a:xfrm>
            <a:off x="8778170" y="2040273"/>
            <a:ext cx="1329142" cy="461665"/>
          </a:xfrm>
          <a:prstGeom prst="rect">
            <a:avLst/>
          </a:prstGeom>
          <a:noFill/>
        </p:spPr>
        <p:txBody>
          <a:bodyPr wrap="square" rtlCol="0">
            <a:spAutoFit/>
          </a:bodyPr>
          <a:lstStyle/>
          <a:p>
            <a:pPr algn="ctr" defTabSz="1219170">
              <a:defRPr/>
            </a:pPr>
            <a:r>
              <a:rPr lang="en-GB" sz="1200">
                <a:solidFill>
                  <a:prstClr val="white"/>
                </a:solidFill>
                <a:latin typeface="Arial" panose="020B0604020202020204" pitchFamily="34" charset="0"/>
                <a:cs typeface="Arial" panose="020B0604020202020204" pitchFamily="34" charset="0"/>
              </a:rPr>
              <a:t>EU Space Regulation</a:t>
            </a:r>
          </a:p>
        </p:txBody>
      </p:sp>
    </p:spTree>
    <p:extLst>
      <p:ext uri="{BB962C8B-B14F-4D97-AF65-F5344CB8AC3E}">
        <p14:creationId xmlns:p14="http://schemas.microsoft.com/office/powerpoint/2010/main" val="2427605405"/>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61825F8-94E0-CBFF-308C-208E6D9561E5}"/>
              </a:ext>
            </a:extLst>
          </p:cNvPr>
          <p:cNvGrpSpPr/>
          <p:nvPr/>
        </p:nvGrpSpPr>
        <p:grpSpPr>
          <a:xfrm>
            <a:off x="152400" y="1704975"/>
            <a:ext cx="11887200" cy="3448050"/>
            <a:chOff x="152400" y="1943100"/>
            <a:chExt cx="11887200" cy="3448050"/>
          </a:xfrm>
        </p:grpSpPr>
        <p:pic>
          <p:nvPicPr>
            <p:cNvPr id="3" name="Immagine 2">
              <a:extLst>
                <a:ext uri="{FF2B5EF4-FFF2-40B4-BE49-F238E27FC236}">
                  <a16:creationId xmlns:a16="http://schemas.microsoft.com/office/drawing/2014/main" id="{6E7C4263-E2B0-B45D-A863-8A09CDD39956}"/>
                </a:ext>
              </a:extLst>
            </p:cNvPr>
            <p:cNvPicPr>
              <a:picLocks noChangeAspect="1"/>
            </p:cNvPicPr>
            <p:nvPr/>
          </p:nvPicPr>
          <p:blipFill rotWithShape="1">
            <a:blip r:embed="rId3"/>
            <a:srcRect l="5845" t="36319" r="21979" b="26467"/>
            <a:stretch/>
          </p:blipFill>
          <p:spPr>
            <a:xfrm>
              <a:off x="152400" y="1943100"/>
              <a:ext cx="11887200" cy="3448050"/>
            </a:xfrm>
            <a:prstGeom prst="rect">
              <a:avLst/>
            </a:prstGeom>
          </p:spPr>
        </p:pic>
        <p:pic>
          <p:nvPicPr>
            <p:cNvPr id="5" name="Picture 4" descr="A black background with white text and a yellow sun&#10;&#10;Description automatically generated">
              <a:extLst>
                <a:ext uri="{FF2B5EF4-FFF2-40B4-BE49-F238E27FC236}">
                  <a16:creationId xmlns:a16="http://schemas.microsoft.com/office/drawing/2014/main" id="{9ACBD62E-4520-C91F-8993-65753D84355B}"/>
                </a:ext>
              </a:extLst>
            </p:cNvPr>
            <p:cNvPicPr>
              <a:picLocks noChangeAspect="1"/>
            </p:cNvPicPr>
            <p:nvPr/>
          </p:nvPicPr>
          <p:blipFill>
            <a:blip r:embed="rId4"/>
            <a:stretch>
              <a:fillRect/>
            </a:stretch>
          </p:blipFill>
          <p:spPr>
            <a:xfrm>
              <a:off x="832277" y="2510500"/>
              <a:ext cx="3733800" cy="2122747"/>
            </a:xfrm>
            <a:prstGeom prst="rect">
              <a:avLst/>
            </a:prstGeom>
          </p:spPr>
        </p:pic>
        <p:grpSp>
          <p:nvGrpSpPr>
            <p:cNvPr id="8" name="Group 7">
              <a:extLst>
                <a:ext uri="{FF2B5EF4-FFF2-40B4-BE49-F238E27FC236}">
                  <a16:creationId xmlns:a16="http://schemas.microsoft.com/office/drawing/2014/main" id="{5698A753-59FC-C1C0-22EE-DC48F076118A}"/>
                </a:ext>
              </a:extLst>
            </p:cNvPr>
            <p:cNvGrpSpPr/>
            <p:nvPr/>
          </p:nvGrpSpPr>
          <p:grpSpPr>
            <a:xfrm>
              <a:off x="6515100" y="2920436"/>
              <a:ext cx="4991100" cy="1723679"/>
              <a:chOff x="6412624" y="2901824"/>
              <a:chExt cx="4991100" cy="1723679"/>
            </a:xfrm>
          </p:grpSpPr>
          <p:sp>
            <p:nvSpPr>
              <p:cNvPr id="6" name="TextBox 5">
                <a:extLst>
                  <a:ext uri="{FF2B5EF4-FFF2-40B4-BE49-F238E27FC236}">
                    <a16:creationId xmlns:a16="http://schemas.microsoft.com/office/drawing/2014/main" id="{07545D92-722A-2348-95AD-A1ABCEDAF84F}"/>
                  </a:ext>
                </a:extLst>
              </p:cNvPr>
              <p:cNvSpPr txBox="1"/>
              <p:nvPr/>
            </p:nvSpPr>
            <p:spPr>
              <a:xfrm>
                <a:off x="6412624" y="2901824"/>
                <a:ext cx="4991100" cy="1323439"/>
              </a:xfrm>
              <a:prstGeom prst="rect">
                <a:avLst/>
              </a:prstGeom>
              <a:noFill/>
            </p:spPr>
            <p:txBody>
              <a:bodyPr wrap="square" lIns="91440" tIns="45720" rIns="91440" bIns="45720" rtlCol="0" anchor="ctr">
                <a:spAutoFit/>
              </a:bodyPr>
              <a:lstStyle/>
              <a:p>
                <a:pPr>
                  <a:spcAft>
                    <a:spcPts val="600"/>
                  </a:spcAft>
                </a:pPr>
                <a:r>
                  <a:rPr lang="en-GB" sz="8000" b="1">
                    <a:solidFill>
                      <a:schemeClr val="bg1"/>
                    </a:solidFill>
                    <a:latin typeface="Arial"/>
                    <a:cs typeface="Arial"/>
                  </a:rPr>
                  <a:t>EU Space </a:t>
                </a:r>
              </a:p>
            </p:txBody>
          </p:sp>
          <p:pic>
            <p:nvPicPr>
              <p:cNvPr id="7" name="Picture 6" descr="A black background with white text and a yellow sun&#10;&#10;Description automatically generated">
                <a:extLst>
                  <a:ext uri="{FF2B5EF4-FFF2-40B4-BE49-F238E27FC236}">
                    <a16:creationId xmlns:a16="http://schemas.microsoft.com/office/drawing/2014/main" id="{4141423D-896E-A935-82F8-E77432EA6BBA}"/>
                  </a:ext>
                </a:extLst>
              </p:cNvPr>
              <p:cNvPicPr>
                <a:picLocks noChangeAspect="1"/>
              </p:cNvPicPr>
              <p:nvPr/>
            </p:nvPicPr>
            <p:blipFill rotWithShape="1">
              <a:blip r:embed="rId4"/>
              <a:srcRect l="26993" t="69493" r="8533" b="10230"/>
              <a:stretch/>
            </p:blipFill>
            <p:spPr>
              <a:xfrm>
                <a:off x="8810544" y="4225263"/>
                <a:ext cx="2238441" cy="400240"/>
              </a:xfrm>
              <a:prstGeom prst="rect">
                <a:avLst/>
              </a:prstGeom>
            </p:spPr>
          </p:pic>
        </p:grpSp>
        <p:sp>
          <p:nvSpPr>
            <p:cNvPr id="9" name="AutoShape 83">
              <a:extLst>
                <a:ext uri="{FF2B5EF4-FFF2-40B4-BE49-F238E27FC236}">
                  <a16:creationId xmlns:a16="http://schemas.microsoft.com/office/drawing/2014/main" id="{6722A5D6-A07C-F68F-34E2-94803972750E}"/>
                </a:ext>
              </a:extLst>
            </p:cNvPr>
            <p:cNvSpPr>
              <a:spLocks noChangeArrowheads="1"/>
            </p:cNvSpPr>
            <p:nvPr>
              <p:custDataLst>
                <p:tags r:id="rId1"/>
              </p:custDataLst>
            </p:nvPr>
          </p:nvSpPr>
          <p:spPr bwMode="gray">
            <a:xfrm>
              <a:off x="4688958" y="3571874"/>
              <a:ext cx="1743739" cy="352425"/>
            </a:xfrm>
            <a:prstGeom prst="rightArrow">
              <a:avLst>
                <a:gd name="adj1" fmla="val 35713"/>
                <a:gd name="adj2" fmla="val 82054"/>
              </a:avLst>
            </a:prstGeom>
            <a:solidFill>
              <a:srgbClr val="FFC000"/>
            </a:solidFill>
            <a:ln w="6350">
              <a:noFill/>
              <a:miter lim="800000"/>
              <a:headEnd/>
              <a:tailEnd/>
            </a:ln>
          </p:spPr>
          <p:txBody>
            <a:bodyPr lIns="0" tIns="0" rIns="0" bIns="0" anchor="ctr" anchorCtr="1"/>
            <a:lstStyle/>
            <a:p>
              <a:pPr algn="ctr">
                <a:defRPr/>
              </a:pPr>
              <a:endParaRPr lang="en-US" kern="0">
                <a:solidFill>
                  <a:sysClr val="windowText" lastClr="000000"/>
                </a:solidFill>
                <a:cs typeface="Arial" charset="0"/>
              </a:endParaRPr>
            </a:p>
          </p:txBody>
        </p:sp>
      </p:grpSp>
      <p:sp>
        <p:nvSpPr>
          <p:cNvPr id="12" name="TextBox 11">
            <a:extLst>
              <a:ext uri="{FF2B5EF4-FFF2-40B4-BE49-F238E27FC236}">
                <a16:creationId xmlns:a16="http://schemas.microsoft.com/office/drawing/2014/main" id="{6CA5A8AE-695C-9F72-3CF7-51126949775C}"/>
              </a:ext>
            </a:extLst>
          </p:cNvPr>
          <p:cNvSpPr txBox="1"/>
          <p:nvPr/>
        </p:nvSpPr>
        <p:spPr>
          <a:xfrm>
            <a:off x="3311818" y="5357330"/>
            <a:ext cx="8268021" cy="523220"/>
          </a:xfrm>
          <a:prstGeom prst="rect">
            <a:avLst/>
          </a:prstGeom>
          <a:noFill/>
        </p:spPr>
        <p:txBody>
          <a:bodyPr wrap="square" rtlCol="0">
            <a:spAutoFit/>
          </a:bodyPr>
          <a:lstStyle/>
          <a:p>
            <a:r>
              <a:rPr lang="en-GB" sz="2800">
                <a:latin typeface="Arial" panose="020B0604020202020204" pitchFamily="34" charset="0"/>
                <a:cs typeface="Arial" panose="020B0604020202020204" pitchFamily="34" charset="0"/>
              </a:rPr>
              <a:t>EUSSO active since 1 September 2023</a:t>
            </a:r>
          </a:p>
        </p:txBody>
      </p:sp>
      <p:pic>
        <p:nvPicPr>
          <p:cNvPr id="14" name="Picture 13">
            <a:extLst>
              <a:ext uri="{FF2B5EF4-FFF2-40B4-BE49-F238E27FC236}">
                <a16:creationId xmlns:a16="http://schemas.microsoft.com/office/drawing/2014/main" id="{6F31B3E0-9C36-2A32-B0CA-9B53B9B42276}"/>
              </a:ext>
            </a:extLst>
          </p:cNvPr>
          <p:cNvPicPr>
            <a:picLocks noChangeAspect="1"/>
          </p:cNvPicPr>
          <p:nvPr/>
        </p:nvPicPr>
        <p:blipFill>
          <a:blip r:embed="rId5"/>
          <a:stretch>
            <a:fillRect/>
          </a:stretch>
        </p:blipFill>
        <p:spPr>
          <a:xfrm>
            <a:off x="10820060" y="1911194"/>
            <a:ext cx="1079326" cy="722362"/>
          </a:xfrm>
          <a:prstGeom prst="rect">
            <a:avLst/>
          </a:prstGeom>
        </p:spPr>
      </p:pic>
      <p:sp>
        <p:nvSpPr>
          <p:cNvPr id="15" name="Rectangle 14">
            <a:extLst>
              <a:ext uri="{FF2B5EF4-FFF2-40B4-BE49-F238E27FC236}">
                <a16:creationId xmlns:a16="http://schemas.microsoft.com/office/drawing/2014/main" id="{153008C7-99B2-D771-7904-709548FE7534}"/>
              </a:ext>
            </a:extLst>
          </p:cNvPr>
          <p:cNvSpPr/>
          <p:nvPr/>
        </p:nvSpPr>
        <p:spPr>
          <a:xfrm>
            <a:off x="10398642" y="6134986"/>
            <a:ext cx="1255293" cy="5864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1618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C67DC9D3-A310-3EE1-E94E-37D0DDDD5B79}"/>
              </a:ext>
            </a:extLst>
          </p:cNvPr>
          <p:cNvGrpSpPr/>
          <p:nvPr/>
        </p:nvGrpSpPr>
        <p:grpSpPr>
          <a:xfrm>
            <a:off x="5002975" y="1379236"/>
            <a:ext cx="6434794" cy="4532466"/>
            <a:chOff x="4984573" y="1868334"/>
            <a:chExt cx="5339726" cy="3693090"/>
          </a:xfrm>
        </p:grpSpPr>
        <p:sp>
          <p:nvSpPr>
            <p:cNvPr id="3" name="Oval 2">
              <a:extLst>
                <a:ext uri="{FF2B5EF4-FFF2-40B4-BE49-F238E27FC236}">
                  <a16:creationId xmlns:a16="http://schemas.microsoft.com/office/drawing/2014/main" id="{F0643D86-6CB8-C95A-9BDC-984D9A3ADA33}"/>
                </a:ext>
              </a:extLst>
            </p:cNvPr>
            <p:cNvSpPr/>
            <p:nvPr/>
          </p:nvSpPr>
          <p:spPr bwMode="auto">
            <a:xfrm>
              <a:off x="5859132" y="1868334"/>
              <a:ext cx="3507160" cy="3507161"/>
            </a:xfrm>
            <a:prstGeom prst="ellipse">
              <a:avLst/>
            </a:prstGeom>
            <a:solidFill>
              <a:schemeClr val="bg1"/>
            </a:solidFill>
            <a:ln w="12700" cap="flat" cmpd="sng" algn="ctr">
              <a:solidFill>
                <a:schemeClr val="accent1"/>
              </a:solidFill>
              <a:prstDash val="lgDash"/>
              <a:round/>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1pPr>
              <a:lvl2pPr marL="442913" indent="111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2pPr>
              <a:lvl3pPr marL="887413" indent="238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3pPr>
              <a:lvl4pPr marL="1331913" indent="365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4pPr>
              <a:lvl5pPr marL="1776413" indent="492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err="1">
                <a:ln>
                  <a:noFill/>
                </a:ln>
                <a:solidFill>
                  <a:srgbClr val="000000"/>
                </a:solidFill>
                <a:effectLst/>
                <a:latin typeface="+mn-lt"/>
              </a:endParaRPr>
            </a:p>
          </p:txBody>
        </p:sp>
        <p:sp>
          <p:nvSpPr>
            <p:cNvPr id="5" name="Rectangle: Rounded Corners 4">
              <a:extLst>
                <a:ext uri="{FF2B5EF4-FFF2-40B4-BE49-F238E27FC236}">
                  <a16:creationId xmlns:a16="http://schemas.microsoft.com/office/drawing/2014/main" id="{58B27561-E2BD-4F7C-C1BC-5EF111CD8B8A}"/>
                </a:ext>
              </a:extLst>
            </p:cNvPr>
            <p:cNvSpPr/>
            <p:nvPr/>
          </p:nvSpPr>
          <p:spPr bwMode="auto">
            <a:xfrm>
              <a:off x="9049847" y="4420851"/>
              <a:ext cx="1274452" cy="251110"/>
            </a:xfrm>
            <a:prstGeom prst="roundRect">
              <a:avLst/>
            </a:prstGeom>
            <a:solidFill>
              <a:schemeClr val="accent6">
                <a:lumMod val="20000"/>
                <a:lumOff val="80000"/>
              </a:schemeClr>
            </a:solidFill>
            <a:ln w="6350" cap="flat" cmpd="sng" algn="ctr">
              <a:solidFill>
                <a:schemeClr val="accent6"/>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1pPr>
              <a:lvl2pPr marL="442913" indent="111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2pPr>
              <a:lvl3pPr marL="887413" indent="238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3pPr>
              <a:lvl4pPr marL="1331913" indent="365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4pPr>
              <a:lvl5pPr marL="1776413" indent="492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100" i="0" u="none" strike="noStrike" cap="none" normalizeH="0" baseline="0">
                  <a:ln>
                    <a:noFill/>
                  </a:ln>
                  <a:solidFill>
                    <a:srgbClr val="000000"/>
                  </a:solidFill>
                  <a:effectLst/>
                  <a:latin typeface="Arial" panose="020B0604020202020204" pitchFamily="34" charset="0"/>
                  <a:cs typeface="Arial" panose="020B0604020202020204" pitchFamily="34" charset="0"/>
                </a:rPr>
                <a:t>Institutional</a:t>
              </a:r>
            </a:p>
          </p:txBody>
        </p:sp>
        <p:sp>
          <p:nvSpPr>
            <p:cNvPr id="6" name="Rectangle: Rounded Corners 5">
              <a:extLst>
                <a:ext uri="{FF2B5EF4-FFF2-40B4-BE49-F238E27FC236}">
                  <a16:creationId xmlns:a16="http://schemas.microsoft.com/office/drawing/2014/main" id="{796633E7-240A-40DE-CE2E-8D902C3E8167}"/>
                </a:ext>
              </a:extLst>
            </p:cNvPr>
            <p:cNvSpPr/>
            <p:nvPr/>
          </p:nvSpPr>
          <p:spPr bwMode="auto">
            <a:xfrm>
              <a:off x="4984573" y="4089017"/>
              <a:ext cx="1084111" cy="240145"/>
            </a:xfrm>
            <a:prstGeom prst="roundRect">
              <a:avLst/>
            </a:prstGeom>
            <a:solidFill>
              <a:schemeClr val="accent4">
                <a:lumMod val="20000"/>
                <a:lumOff val="80000"/>
              </a:schemeClr>
            </a:solidFill>
            <a:ln w="6350" cap="flat" cmpd="sng" algn="ctr">
              <a:solidFill>
                <a:schemeClr val="accent4"/>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1pPr>
              <a:lvl2pPr marL="442913" indent="111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2pPr>
              <a:lvl3pPr marL="887413" indent="238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3pPr>
              <a:lvl4pPr marL="1331913" indent="365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4pPr>
              <a:lvl5pPr marL="1776413" indent="492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100" i="0" u="none" strike="noStrike" cap="none" normalizeH="0" baseline="0">
                  <a:ln>
                    <a:noFill/>
                  </a:ln>
                  <a:solidFill>
                    <a:srgbClr val="000000"/>
                  </a:solidFill>
                  <a:effectLst/>
                  <a:latin typeface="Arial" panose="020B0604020202020204" pitchFamily="34" charset="0"/>
                  <a:cs typeface="Arial" panose="020B0604020202020204" pitchFamily="34" charset="0"/>
                </a:rPr>
                <a:t>European Actors</a:t>
              </a:r>
            </a:p>
          </p:txBody>
        </p:sp>
        <p:sp>
          <p:nvSpPr>
            <p:cNvPr id="8" name="Rectangle: Rounded Corners 7">
              <a:extLst>
                <a:ext uri="{FF2B5EF4-FFF2-40B4-BE49-F238E27FC236}">
                  <a16:creationId xmlns:a16="http://schemas.microsoft.com/office/drawing/2014/main" id="{9C0ABF8C-52C7-1333-D3D5-902A659018C3}"/>
                </a:ext>
              </a:extLst>
            </p:cNvPr>
            <p:cNvSpPr/>
            <p:nvPr/>
          </p:nvSpPr>
          <p:spPr bwMode="auto">
            <a:xfrm>
              <a:off x="5586615" y="2114466"/>
              <a:ext cx="930348" cy="256304"/>
            </a:xfrm>
            <a:prstGeom prst="roundRect">
              <a:avLst/>
            </a:prstGeom>
            <a:solidFill>
              <a:schemeClr val="accent5">
                <a:lumMod val="20000"/>
                <a:lumOff val="80000"/>
              </a:schemeClr>
            </a:solidFill>
            <a:ln w="6350" cap="flat" cmpd="sng" algn="ctr">
              <a:solidFill>
                <a:schemeClr val="accent5"/>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1pPr>
              <a:lvl2pPr marL="442913" indent="111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2pPr>
              <a:lvl3pPr marL="887413" indent="238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3pPr>
              <a:lvl4pPr marL="1331913" indent="365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4pPr>
              <a:lvl5pPr marL="1776413" indent="492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r>
                <a:rPr lang="en-GB" sz="1100">
                  <a:latin typeface="Arial" panose="020B0604020202020204" pitchFamily="34" charset="0"/>
                  <a:cs typeface="Arial" panose="020B0604020202020204" pitchFamily="34" charset="0"/>
                </a:rPr>
                <a:t>Press &amp; Media</a:t>
              </a:r>
            </a:p>
          </p:txBody>
        </p:sp>
        <p:sp>
          <p:nvSpPr>
            <p:cNvPr id="10" name="Rectangle: Rounded Corners 9">
              <a:extLst>
                <a:ext uri="{FF2B5EF4-FFF2-40B4-BE49-F238E27FC236}">
                  <a16:creationId xmlns:a16="http://schemas.microsoft.com/office/drawing/2014/main" id="{F5C7A4F5-1599-9720-68DB-FF7F95CE6744}"/>
                </a:ext>
              </a:extLst>
            </p:cNvPr>
            <p:cNvSpPr/>
            <p:nvPr/>
          </p:nvSpPr>
          <p:spPr bwMode="auto">
            <a:xfrm>
              <a:off x="7078696" y="5303072"/>
              <a:ext cx="943932" cy="258352"/>
            </a:xfrm>
            <a:prstGeom prst="roundRect">
              <a:avLst/>
            </a:prstGeom>
            <a:solidFill>
              <a:schemeClr val="accent1">
                <a:lumMod val="20000"/>
                <a:lumOff val="80000"/>
              </a:schemeClr>
            </a:solidFill>
            <a:ln w="6350" cap="flat" cmpd="sng" algn="ctr">
              <a:solidFill>
                <a:schemeClr val="accent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1pPr>
              <a:lvl2pPr marL="442913" indent="111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2pPr>
              <a:lvl3pPr marL="887413" indent="238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3pPr>
              <a:lvl4pPr marL="1331913" indent="365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4pPr>
              <a:lvl5pPr marL="1776413" indent="492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r>
                <a:rPr lang="en-GB" sz="1100">
                  <a:latin typeface="Arial" panose="020B0604020202020204" pitchFamily="34" charset="0"/>
                  <a:cs typeface="Arial" panose="020B0604020202020204" pitchFamily="34" charset="0"/>
                </a:rPr>
                <a:t>Associations</a:t>
              </a:r>
            </a:p>
          </p:txBody>
        </p:sp>
        <p:pic>
          <p:nvPicPr>
            <p:cNvPr id="11" name="Picture 10">
              <a:extLst>
                <a:ext uri="{FF2B5EF4-FFF2-40B4-BE49-F238E27FC236}">
                  <a16:creationId xmlns:a16="http://schemas.microsoft.com/office/drawing/2014/main" id="{301976F1-A935-040A-C3D2-57553A545234}"/>
                </a:ext>
              </a:extLst>
            </p:cNvPr>
            <p:cNvPicPr>
              <a:picLocks noChangeAspect="1"/>
            </p:cNvPicPr>
            <p:nvPr/>
          </p:nvPicPr>
          <p:blipFill rotWithShape="1">
            <a:blip r:embed="rId2">
              <a:clrChange>
                <a:clrFrom>
                  <a:srgbClr val="000000"/>
                </a:clrFrom>
                <a:clrTo>
                  <a:srgbClr val="000000">
                    <a:alpha val="0"/>
                  </a:srgbClr>
                </a:clrTo>
              </a:clrChange>
            </a:blip>
            <a:srcRect l="13913" t="6114" r="10514" b="15296"/>
            <a:stretch/>
          </p:blipFill>
          <p:spPr>
            <a:xfrm>
              <a:off x="7194175" y="3265351"/>
              <a:ext cx="1344136" cy="596095"/>
            </a:xfrm>
            <a:prstGeom prst="rect">
              <a:avLst/>
            </a:prstGeom>
          </p:spPr>
        </p:pic>
        <p:pic>
          <p:nvPicPr>
            <p:cNvPr id="12" name="Picture 11">
              <a:extLst>
                <a:ext uri="{FF2B5EF4-FFF2-40B4-BE49-F238E27FC236}">
                  <a16:creationId xmlns:a16="http://schemas.microsoft.com/office/drawing/2014/main" id="{EFDC4333-C12C-A33F-43C3-18F3C10B9EE7}"/>
                </a:ext>
              </a:extLst>
            </p:cNvPr>
            <p:cNvPicPr>
              <a:picLocks noChangeAspect="1"/>
            </p:cNvPicPr>
            <p:nvPr/>
          </p:nvPicPr>
          <p:blipFill rotWithShape="1">
            <a:blip r:embed="rId3"/>
            <a:srcRect t="32761" b="36472"/>
            <a:stretch/>
          </p:blipFill>
          <p:spPr>
            <a:xfrm>
              <a:off x="6040135" y="3647349"/>
              <a:ext cx="1078905" cy="307758"/>
            </a:xfrm>
            <a:prstGeom prst="rect">
              <a:avLst/>
            </a:prstGeom>
          </p:spPr>
        </p:pic>
        <p:sp>
          <p:nvSpPr>
            <p:cNvPr id="14" name="Rectangle: Rounded Corners 13">
              <a:extLst>
                <a:ext uri="{FF2B5EF4-FFF2-40B4-BE49-F238E27FC236}">
                  <a16:creationId xmlns:a16="http://schemas.microsoft.com/office/drawing/2014/main" id="{BD63EABF-74B8-FCAD-5DD4-E82AB6383206}"/>
                </a:ext>
              </a:extLst>
            </p:cNvPr>
            <p:cNvSpPr/>
            <p:nvPr/>
          </p:nvSpPr>
          <p:spPr bwMode="auto">
            <a:xfrm>
              <a:off x="8389100" y="2047904"/>
              <a:ext cx="1249709" cy="251109"/>
            </a:xfrm>
            <a:prstGeom prst="roundRect">
              <a:avLst/>
            </a:prstGeom>
            <a:solidFill>
              <a:schemeClr val="tx1">
                <a:lumMod val="20000"/>
                <a:lumOff val="80000"/>
              </a:schemeClr>
            </a:solidFill>
            <a:ln w="6350"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noAutofit/>
            </a:bodyPr>
            <a:lstStyle>
              <a:defPPr>
                <a:defRPr lang="en-US"/>
              </a:defPPr>
              <a:lvl1pPr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1pPr>
              <a:lvl2pPr marL="442913" indent="111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2pPr>
              <a:lvl3pPr marL="887413" indent="238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3pPr>
              <a:lvl4pPr marL="1331913" indent="365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4pPr>
              <a:lvl5pPr marL="1776413" indent="492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r>
                <a:rPr lang="en-GB" sz="1100">
                  <a:latin typeface="Arial" panose="020B0604020202020204" pitchFamily="34" charset="0"/>
                  <a:cs typeface="Arial" panose="020B0604020202020204" pitchFamily="34" charset="0"/>
                </a:rPr>
                <a:t>Programme partners</a:t>
              </a:r>
            </a:p>
          </p:txBody>
        </p:sp>
        <p:sp>
          <p:nvSpPr>
            <p:cNvPr id="15" name="TextBox 53">
              <a:extLst>
                <a:ext uri="{FF2B5EF4-FFF2-40B4-BE49-F238E27FC236}">
                  <a16:creationId xmlns:a16="http://schemas.microsoft.com/office/drawing/2014/main" id="{91717814-E24D-6366-0643-6A02B899FDA2}"/>
                </a:ext>
              </a:extLst>
            </p:cNvPr>
            <p:cNvSpPr txBox="1"/>
            <p:nvPr/>
          </p:nvSpPr>
          <p:spPr>
            <a:xfrm>
              <a:off x="8236271" y="2957574"/>
              <a:ext cx="954107" cy="307777"/>
            </a:xfrm>
            <a:prstGeom prst="rect">
              <a:avLst/>
            </a:prstGeom>
            <a:noFill/>
          </p:spPr>
          <p:txBody>
            <a:bodyPr wrap="none" rtlCol="0" anchor="ctr">
              <a:spAutoFit/>
            </a:bodyPr>
            <a:lstStyle>
              <a:defPPr>
                <a:defRPr lang="en-US"/>
              </a:defPPr>
              <a:lvl1pPr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1pPr>
              <a:lvl2pPr marL="442913" indent="111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2pPr>
              <a:lvl3pPr marL="887413" indent="238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3pPr>
              <a:lvl4pPr marL="1331913" indent="365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4pPr>
              <a:lvl5pPr marL="1776413" indent="492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9pPr>
            </a:lstStyle>
            <a:p>
              <a:pPr algn="ctr"/>
              <a:r>
                <a:rPr lang="en-GB">
                  <a:latin typeface="Arial" panose="020B0604020202020204" pitchFamily="34" charset="0"/>
                  <a:cs typeface="Arial" panose="020B0604020202020204" pitchFamily="34" charset="0"/>
                </a:rPr>
                <a:t>SST/SSA</a:t>
              </a:r>
            </a:p>
          </p:txBody>
        </p:sp>
        <p:pic>
          <p:nvPicPr>
            <p:cNvPr id="16" name="Picture 15">
              <a:extLst>
                <a:ext uri="{FF2B5EF4-FFF2-40B4-BE49-F238E27FC236}">
                  <a16:creationId xmlns:a16="http://schemas.microsoft.com/office/drawing/2014/main" id="{E8CDD912-4B2D-97E8-0B7B-E6B8B904E383}"/>
                </a:ext>
              </a:extLst>
            </p:cNvPr>
            <p:cNvPicPr>
              <a:picLocks noChangeAspect="1"/>
            </p:cNvPicPr>
            <p:nvPr/>
          </p:nvPicPr>
          <p:blipFill>
            <a:blip r:embed="rId4"/>
            <a:stretch>
              <a:fillRect/>
            </a:stretch>
          </p:blipFill>
          <p:spPr>
            <a:xfrm>
              <a:off x="7519558" y="2186115"/>
              <a:ext cx="663013" cy="665866"/>
            </a:xfrm>
            <a:prstGeom prst="rect">
              <a:avLst/>
            </a:prstGeom>
          </p:spPr>
        </p:pic>
        <p:pic>
          <p:nvPicPr>
            <p:cNvPr id="19" name="Picture 18">
              <a:extLst>
                <a:ext uri="{FF2B5EF4-FFF2-40B4-BE49-F238E27FC236}">
                  <a16:creationId xmlns:a16="http://schemas.microsoft.com/office/drawing/2014/main" id="{227EB062-1D49-F4E7-A442-C6720A7453A1}"/>
                </a:ext>
              </a:extLst>
            </p:cNvPr>
            <p:cNvPicPr>
              <a:picLocks noChangeAspect="1"/>
            </p:cNvPicPr>
            <p:nvPr/>
          </p:nvPicPr>
          <p:blipFill rotWithShape="1">
            <a:blip r:embed="rId5"/>
            <a:srcRect t="22944" b="50000"/>
            <a:stretch/>
          </p:blipFill>
          <p:spPr>
            <a:xfrm>
              <a:off x="6071201" y="2948000"/>
              <a:ext cx="1516890" cy="202099"/>
            </a:xfrm>
            <a:prstGeom prst="rect">
              <a:avLst/>
            </a:prstGeom>
          </p:spPr>
        </p:pic>
        <p:sp>
          <p:nvSpPr>
            <p:cNvPr id="20" name="TextBox 75">
              <a:extLst>
                <a:ext uri="{FF2B5EF4-FFF2-40B4-BE49-F238E27FC236}">
                  <a16:creationId xmlns:a16="http://schemas.microsoft.com/office/drawing/2014/main" id="{5FC39691-E84C-13BE-8F4C-62B7E413B5B6}"/>
                </a:ext>
              </a:extLst>
            </p:cNvPr>
            <p:cNvSpPr txBox="1"/>
            <p:nvPr/>
          </p:nvSpPr>
          <p:spPr>
            <a:xfrm>
              <a:off x="8486872" y="3823110"/>
              <a:ext cx="562975" cy="307777"/>
            </a:xfrm>
            <a:prstGeom prst="rect">
              <a:avLst/>
            </a:prstGeom>
            <a:noFill/>
          </p:spPr>
          <p:txBody>
            <a:bodyPr wrap="none" rtlCol="0" anchor="ctr">
              <a:spAutoFit/>
            </a:bodyPr>
            <a:lstStyle>
              <a:defPPr>
                <a:defRPr lang="en-US"/>
              </a:defPPr>
              <a:lvl1pPr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1pPr>
              <a:lvl2pPr marL="442913" indent="111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2pPr>
              <a:lvl3pPr marL="887413" indent="238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3pPr>
              <a:lvl4pPr marL="1331913" indent="365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4pPr>
              <a:lvl5pPr marL="1776413" indent="492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9pPr>
            </a:lstStyle>
            <a:p>
              <a:pPr algn="ctr"/>
              <a:r>
                <a:rPr lang="en-GB">
                  <a:latin typeface="Arial" panose="020B0604020202020204" pitchFamily="34" charset="0"/>
                  <a:cs typeface="Arial" panose="020B0604020202020204" pitchFamily="34" charset="0"/>
                </a:rPr>
                <a:t>STM</a:t>
              </a:r>
            </a:p>
          </p:txBody>
        </p:sp>
        <p:pic>
          <p:nvPicPr>
            <p:cNvPr id="21" name="Picture 20" descr="Icon&#10;&#10;Description automatically generated">
              <a:extLst>
                <a:ext uri="{FF2B5EF4-FFF2-40B4-BE49-F238E27FC236}">
                  <a16:creationId xmlns:a16="http://schemas.microsoft.com/office/drawing/2014/main" id="{FD5C5F46-BE59-3491-DB70-F0140BFCFC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4960" y="4070359"/>
              <a:ext cx="923097" cy="913567"/>
            </a:xfrm>
            <a:prstGeom prst="rect">
              <a:avLst/>
            </a:prstGeom>
          </p:spPr>
        </p:pic>
        <p:sp>
          <p:nvSpPr>
            <p:cNvPr id="26" name="TextBox 72">
              <a:extLst>
                <a:ext uri="{FF2B5EF4-FFF2-40B4-BE49-F238E27FC236}">
                  <a16:creationId xmlns:a16="http://schemas.microsoft.com/office/drawing/2014/main" id="{B997421A-8EA8-4AF6-902C-B69EE854CFF1}"/>
                </a:ext>
              </a:extLst>
            </p:cNvPr>
            <p:cNvSpPr txBox="1"/>
            <p:nvPr/>
          </p:nvSpPr>
          <p:spPr>
            <a:xfrm>
              <a:off x="7651817" y="4366482"/>
              <a:ext cx="1061508" cy="523220"/>
            </a:xfrm>
            <a:prstGeom prst="rect">
              <a:avLst/>
            </a:prstGeom>
            <a:noFill/>
          </p:spPr>
          <p:txBody>
            <a:bodyPr wrap="none" rtlCol="0" anchor="ctr">
              <a:spAutoFit/>
            </a:bodyPr>
            <a:lstStyle>
              <a:defPPr>
                <a:defRPr lang="en-US"/>
              </a:defPPr>
              <a:lvl1pPr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1pPr>
              <a:lvl2pPr marL="442913" indent="111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2pPr>
              <a:lvl3pPr marL="887413" indent="238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3pPr>
              <a:lvl4pPr marL="1331913" indent="365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4pPr>
              <a:lvl5pPr marL="1776413" indent="49213" algn="l" rtl="0" eaLnBrk="0" fontAlgn="base" hangingPunct="0">
                <a:spcBef>
                  <a:spcPct val="0"/>
                </a:spcBef>
                <a:spcAft>
                  <a:spcPct val="0"/>
                </a:spcAft>
                <a:defRPr sz="1400" b="1" kern="1200">
                  <a:solidFill>
                    <a:srgbClr val="000000"/>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1400" b="1" kern="1200">
                  <a:solidFill>
                    <a:srgbClr val="000000"/>
                  </a:solidFill>
                  <a:latin typeface="Verdana" panose="020B0604030504040204" pitchFamily="34" charset="0"/>
                  <a:ea typeface="MS PGothic" panose="020B0600070205080204" pitchFamily="34" charset="-128"/>
                  <a:cs typeface="+mn-cs"/>
                </a:defRPr>
              </a:lvl9pPr>
            </a:lstStyle>
            <a:p>
              <a:pPr algn="ctr"/>
              <a:r>
                <a:rPr lang="en-GB">
                  <a:latin typeface="Arial" panose="020B0604020202020204" pitchFamily="34" charset="0"/>
                  <a:cs typeface="Arial" panose="020B0604020202020204" pitchFamily="34" charset="0"/>
                </a:rPr>
                <a:t>EU Space </a:t>
              </a:r>
            </a:p>
            <a:p>
              <a:pPr algn="ctr"/>
              <a:r>
                <a:rPr lang="en-GB">
                  <a:latin typeface="Arial" panose="020B0604020202020204" pitchFamily="34" charset="0"/>
                  <a:cs typeface="Arial" panose="020B0604020202020204" pitchFamily="34" charset="0"/>
                </a:rPr>
                <a:t>Research</a:t>
              </a:r>
            </a:p>
          </p:txBody>
        </p:sp>
      </p:grpSp>
      <p:sp>
        <p:nvSpPr>
          <p:cNvPr id="31" name="TextBox 30">
            <a:extLst>
              <a:ext uri="{FF2B5EF4-FFF2-40B4-BE49-F238E27FC236}">
                <a16:creationId xmlns:a16="http://schemas.microsoft.com/office/drawing/2014/main" id="{FB0839E0-F155-8195-3CE0-2ADD50E2BC2C}"/>
              </a:ext>
            </a:extLst>
          </p:cNvPr>
          <p:cNvSpPr txBox="1"/>
          <p:nvPr/>
        </p:nvSpPr>
        <p:spPr>
          <a:xfrm>
            <a:off x="818403" y="3006806"/>
            <a:ext cx="4414311" cy="1015663"/>
          </a:xfrm>
          <a:prstGeom prst="rect">
            <a:avLst/>
          </a:prstGeom>
          <a:noFill/>
        </p:spPr>
        <p:txBody>
          <a:bodyPr wrap="square" rtlCol="0">
            <a:spAutoFit/>
          </a:bodyPr>
          <a:lstStyle/>
          <a:p>
            <a:r>
              <a:rPr lang="it-IT" sz="6000">
                <a:latin typeface="Arial Black" panose="020B0A04020102020204" pitchFamily="34" charset="0"/>
              </a:rPr>
              <a:t>EUSPACE</a:t>
            </a:r>
            <a:endParaRPr lang="en-GB" sz="6000">
              <a:latin typeface="Arial Black" panose="020B0A04020102020204" pitchFamily="34" charset="0"/>
            </a:endParaRPr>
          </a:p>
        </p:txBody>
      </p:sp>
    </p:spTree>
    <p:extLst>
      <p:ext uri="{BB962C8B-B14F-4D97-AF65-F5344CB8AC3E}">
        <p14:creationId xmlns:p14="http://schemas.microsoft.com/office/powerpoint/2010/main" val="415351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E01FF1-1DB9-34E3-F5A8-71D66EAA699B}"/>
              </a:ext>
            </a:extLst>
          </p:cNvPr>
          <p:cNvSpPr/>
          <p:nvPr/>
        </p:nvSpPr>
        <p:spPr>
          <a:xfrm>
            <a:off x="-307794" y="6134986"/>
            <a:ext cx="5564148" cy="6583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9BC60DA-FC0A-233F-706E-274078018F7B}"/>
              </a:ext>
            </a:extLst>
          </p:cNvPr>
          <p:cNvSpPr>
            <a:spLocks noGrp="1"/>
          </p:cNvSpPr>
          <p:nvPr>
            <p:ph type="title"/>
          </p:nvPr>
        </p:nvSpPr>
        <p:spPr>
          <a:xfrm>
            <a:off x="6096000" y="1259344"/>
            <a:ext cx="5791198" cy="1807305"/>
          </a:xfrm>
        </p:spPr>
        <p:txBody>
          <a:bodyPr>
            <a:normAutofit/>
          </a:bodyPr>
          <a:lstStyle/>
          <a:p>
            <a:pPr algn="ctr"/>
            <a:r>
              <a:rPr lang="en-GB" sz="3600"/>
              <a:t>Transition to </a:t>
            </a:r>
            <a:br>
              <a:rPr lang="en-GB" sz="3600"/>
            </a:br>
            <a:r>
              <a:rPr lang="en-GB" sz="3600"/>
              <a:t>EU Space Support Office </a:t>
            </a:r>
          </a:p>
        </p:txBody>
      </p:sp>
      <p:pic>
        <p:nvPicPr>
          <p:cNvPr id="6" name="Picture 5" descr="Top view of the earth from outer space">
            <a:extLst>
              <a:ext uri="{FF2B5EF4-FFF2-40B4-BE49-F238E27FC236}">
                <a16:creationId xmlns:a16="http://schemas.microsoft.com/office/drawing/2014/main" id="{8A307791-B68D-1ABA-AD91-0CE6B6A1D8CF}"/>
              </a:ext>
            </a:extLst>
          </p:cNvPr>
          <p:cNvPicPr>
            <a:picLocks noChangeAspect="1"/>
          </p:cNvPicPr>
          <p:nvPr/>
        </p:nvPicPr>
        <p:blipFill rotWithShape="1">
          <a:blip r:embed="rId2"/>
          <a:srcRect l="21103" r="28729"/>
          <a:stretch/>
        </p:blipFill>
        <p:spPr>
          <a:xfrm>
            <a:off x="0" y="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4F02A18-8D76-07E5-B3EA-B6223CA97548}"/>
              </a:ext>
            </a:extLst>
          </p:cNvPr>
          <p:cNvSpPr>
            <a:spLocks noGrp="1"/>
          </p:cNvSpPr>
          <p:nvPr>
            <p:ph idx="1"/>
          </p:nvPr>
        </p:nvSpPr>
        <p:spPr>
          <a:xfrm>
            <a:off x="6424344" y="3065598"/>
            <a:ext cx="5229592" cy="3290752"/>
          </a:xfrm>
        </p:spPr>
        <p:txBody>
          <a:bodyPr>
            <a:normAutofit fontScale="92500"/>
          </a:bodyPr>
          <a:lstStyle/>
          <a:p>
            <a:pPr marL="0" indent="0">
              <a:lnSpc>
                <a:spcPct val="110000"/>
              </a:lnSpc>
              <a:buNone/>
            </a:pPr>
            <a:r>
              <a:rPr lang="en-GB" sz="2400"/>
              <a:t>Vision:</a:t>
            </a:r>
          </a:p>
          <a:p>
            <a:pPr>
              <a:lnSpc>
                <a:spcPct val="110000"/>
              </a:lnSpc>
            </a:pPr>
            <a:r>
              <a:rPr lang="en-GB" sz="2400"/>
              <a:t>Encompassing </a:t>
            </a:r>
            <a:r>
              <a:rPr lang="en-GB" sz="2400" b="1"/>
              <a:t>more than just Copernicus</a:t>
            </a:r>
          </a:p>
          <a:p>
            <a:pPr>
              <a:lnSpc>
                <a:spcPct val="110000"/>
              </a:lnSpc>
            </a:pPr>
            <a:r>
              <a:rPr lang="en-GB" sz="2400"/>
              <a:t>Promoting and leveraging </a:t>
            </a:r>
            <a:r>
              <a:rPr lang="en-GB" sz="2400" b="1"/>
              <a:t>synergies within the EU Space Programme</a:t>
            </a:r>
          </a:p>
          <a:p>
            <a:pPr>
              <a:lnSpc>
                <a:spcPct val="110000"/>
              </a:lnSpc>
            </a:pPr>
            <a:r>
              <a:rPr lang="en-GB" sz="2400"/>
              <a:t>Accompanying the </a:t>
            </a:r>
            <a:r>
              <a:rPr lang="en-GB" sz="2400" b="1"/>
              <a:t>transition to EU Space Networks</a:t>
            </a:r>
          </a:p>
        </p:txBody>
      </p:sp>
      <p:sp>
        <p:nvSpPr>
          <p:cNvPr id="4" name="Slide Number Placeholder 3">
            <a:extLst>
              <a:ext uri="{FF2B5EF4-FFF2-40B4-BE49-F238E27FC236}">
                <a16:creationId xmlns:a16="http://schemas.microsoft.com/office/drawing/2014/main" id="{DB9610A5-485A-4D3A-8D6F-CA528B1689B0}"/>
              </a:ext>
            </a:extLst>
          </p:cNvPr>
          <p:cNvSpPr>
            <a:spLocks noGrp="1"/>
          </p:cNvSpPr>
          <p:nvPr>
            <p:ph type="sldNum" sz="quarter" idx="4"/>
          </p:nvPr>
        </p:nvSpPr>
        <p:spPr>
          <a:xfrm>
            <a:off x="11653935" y="6356350"/>
            <a:ext cx="538065" cy="365125"/>
          </a:xfrm>
          <a:prstGeom prst="rect">
            <a:avLst/>
          </a:prstGeom>
        </p:spPr>
        <p:txBody>
          <a:bodyPr anchor="ctr">
            <a:normAutofit/>
          </a:bodyPr>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77A7C4F-9840-0349-BBA4-F7FC097B0624}" type="slidenum">
              <a:rPr lang="en-GB" smtClean="0"/>
              <a:pPr>
                <a:spcAft>
                  <a:spcPts val="600"/>
                </a:spcAft>
              </a:pPr>
              <a:t>25</a:t>
            </a:fld>
            <a:endParaRPr lang="en-GB"/>
          </a:p>
        </p:txBody>
      </p:sp>
      <p:grpSp>
        <p:nvGrpSpPr>
          <p:cNvPr id="8" name="Group 7">
            <a:extLst>
              <a:ext uri="{FF2B5EF4-FFF2-40B4-BE49-F238E27FC236}">
                <a16:creationId xmlns:a16="http://schemas.microsoft.com/office/drawing/2014/main" id="{D86FEB19-7412-2043-08E8-96438EB95C71}"/>
              </a:ext>
            </a:extLst>
          </p:cNvPr>
          <p:cNvGrpSpPr/>
          <p:nvPr/>
        </p:nvGrpSpPr>
        <p:grpSpPr>
          <a:xfrm>
            <a:off x="408922" y="591144"/>
            <a:ext cx="3894175" cy="1336399"/>
            <a:chOff x="-225942" y="2116399"/>
            <a:chExt cx="4991100" cy="1712841"/>
          </a:xfrm>
        </p:grpSpPr>
        <p:sp>
          <p:nvSpPr>
            <p:cNvPr id="5" name="TextBox 4">
              <a:extLst>
                <a:ext uri="{FF2B5EF4-FFF2-40B4-BE49-F238E27FC236}">
                  <a16:creationId xmlns:a16="http://schemas.microsoft.com/office/drawing/2014/main" id="{2342137F-3F64-1D40-7496-D2113727AAE9}"/>
                </a:ext>
              </a:extLst>
            </p:cNvPr>
            <p:cNvSpPr txBox="1"/>
            <p:nvPr/>
          </p:nvSpPr>
          <p:spPr>
            <a:xfrm>
              <a:off x="-225942" y="2116399"/>
              <a:ext cx="4991100" cy="1301759"/>
            </a:xfrm>
            <a:prstGeom prst="rect">
              <a:avLst/>
            </a:prstGeom>
            <a:noFill/>
          </p:spPr>
          <p:txBody>
            <a:bodyPr wrap="square" lIns="91440" tIns="45720" rIns="91440" bIns="45720" rtlCol="0" anchor="ctr">
              <a:spAutoFit/>
            </a:bodyPr>
            <a:lstStyle/>
            <a:p>
              <a:pPr>
                <a:spcAft>
                  <a:spcPts val="600"/>
                </a:spcAft>
              </a:pPr>
              <a:r>
                <a:rPr lang="en-GB" sz="6000" b="1">
                  <a:solidFill>
                    <a:schemeClr val="bg1"/>
                  </a:solidFill>
                  <a:latin typeface="Arial"/>
                  <a:cs typeface="Arial"/>
                </a:rPr>
                <a:t>EU Space </a:t>
              </a:r>
            </a:p>
          </p:txBody>
        </p:sp>
        <p:pic>
          <p:nvPicPr>
            <p:cNvPr id="7" name="Picture 6" descr="A black background with white text and a yellow sun&#10;&#10;Description automatically generated">
              <a:extLst>
                <a:ext uri="{FF2B5EF4-FFF2-40B4-BE49-F238E27FC236}">
                  <a16:creationId xmlns:a16="http://schemas.microsoft.com/office/drawing/2014/main" id="{490F1939-246E-F969-1921-931A438E630F}"/>
                </a:ext>
              </a:extLst>
            </p:cNvPr>
            <p:cNvPicPr>
              <a:picLocks noChangeAspect="1"/>
            </p:cNvPicPr>
            <p:nvPr/>
          </p:nvPicPr>
          <p:blipFill rotWithShape="1">
            <a:blip r:embed="rId3"/>
            <a:srcRect l="26993" t="69493" r="8533" b="10230"/>
            <a:stretch/>
          </p:blipFill>
          <p:spPr>
            <a:xfrm>
              <a:off x="2171978" y="3429000"/>
              <a:ext cx="2238441" cy="400240"/>
            </a:xfrm>
            <a:prstGeom prst="rect">
              <a:avLst/>
            </a:prstGeom>
          </p:spPr>
        </p:pic>
      </p:grpSp>
      <p:sp>
        <p:nvSpPr>
          <p:cNvPr id="9" name="Rectangle 8">
            <a:extLst>
              <a:ext uri="{FF2B5EF4-FFF2-40B4-BE49-F238E27FC236}">
                <a16:creationId xmlns:a16="http://schemas.microsoft.com/office/drawing/2014/main" id="{5A9BDA93-DB3E-0245-9FD4-B09C3168BCE1}"/>
              </a:ext>
            </a:extLst>
          </p:cNvPr>
          <p:cNvSpPr/>
          <p:nvPr/>
        </p:nvSpPr>
        <p:spPr>
          <a:xfrm>
            <a:off x="10398642" y="6134986"/>
            <a:ext cx="1255293" cy="5864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F69DF51A-EC54-8CB3-BB46-2779C83CE026}"/>
              </a:ext>
            </a:extLst>
          </p:cNvPr>
          <p:cNvPicPr>
            <a:picLocks noChangeAspect="1"/>
          </p:cNvPicPr>
          <p:nvPr/>
        </p:nvPicPr>
        <p:blipFill>
          <a:blip r:embed="rId4"/>
          <a:stretch>
            <a:fillRect/>
          </a:stretch>
        </p:blipFill>
        <p:spPr>
          <a:xfrm>
            <a:off x="10814137" y="536982"/>
            <a:ext cx="1079326" cy="722362"/>
          </a:xfrm>
          <a:prstGeom prst="rect">
            <a:avLst/>
          </a:prstGeom>
        </p:spPr>
      </p:pic>
    </p:spTree>
    <p:extLst>
      <p:ext uri="{BB962C8B-B14F-4D97-AF65-F5344CB8AC3E}">
        <p14:creationId xmlns:p14="http://schemas.microsoft.com/office/powerpoint/2010/main" val="660994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E01FF1-1DB9-34E3-F5A8-71D66EAA699B}"/>
              </a:ext>
            </a:extLst>
          </p:cNvPr>
          <p:cNvSpPr/>
          <p:nvPr/>
        </p:nvSpPr>
        <p:spPr>
          <a:xfrm>
            <a:off x="-307794" y="6134986"/>
            <a:ext cx="5564148" cy="6583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9BC60DA-FC0A-233F-706E-274078018F7B}"/>
              </a:ext>
            </a:extLst>
          </p:cNvPr>
          <p:cNvSpPr>
            <a:spLocks noGrp="1"/>
          </p:cNvSpPr>
          <p:nvPr>
            <p:ph type="title"/>
          </p:nvPr>
        </p:nvSpPr>
        <p:spPr>
          <a:xfrm>
            <a:off x="6096000" y="1259344"/>
            <a:ext cx="5791198" cy="668199"/>
          </a:xfrm>
        </p:spPr>
        <p:txBody>
          <a:bodyPr>
            <a:normAutofit/>
          </a:bodyPr>
          <a:lstStyle/>
          <a:p>
            <a:pPr algn="ctr"/>
            <a:r>
              <a:rPr lang="en-GB" sz="3600"/>
              <a:t>Purpose</a:t>
            </a:r>
          </a:p>
        </p:txBody>
      </p:sp>
      <p:pic>
        <p:nvPicPr>
          <p:cNvPr id="6" name="Picture 5" descr="Top view of the earth from outer space">
            <a:extLst>
              <a:ext uri="{FF2B5EF4-FFF2-40B4-BE49-F238E27FC236}">
                <a16:creationId xmlns:a16="http://schemas.microsoft.com/office/drawing/2014/main" id="{8A307791-B68D-1ABA-AD91-0CE6B6A1D8CF}"/>
              </a:ext>
            </a:extLst>
          </p:cNvPr>
          <p:cNvPicPr>
            <a:picLocks noChangeAspect="1"/>
          </p:cNvPicPr>
          <p:nvPr/>
        </p:nvPicPr>
        <p:blipFill rotWithShape="1">
          <a:blip r:embed="rId2"/>
          <a:srcRect l="21103" r="28729"/>
          <a:stretch/>
        </p:blipFill>
        <p:spPr>
          <a:xfrm>
            <a:off x="0" y="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4F02A18-8D76-07E5-B3EA-B6223CA97548}"/>
              </a:ext>
            </a:extLst>
          </p:cNvPr>
          <p:cNvSpPr>
            <a:spLocks noGrp="1"/>
          </p:cNvSpPr>
          <p:nvPr>
            <p:ph idx="1"/>
          </p:nvPr>
        </p:nvSpPr>
        <p:spPr>
          <a:xfrm>
            <a:off x="6424343" y="2148907"/>
            <a:ext cx="5147403" cy="3869826"/>
          </a:xfrm>
        </p:spPr>
        <p:txBody>
          <a:bodyPr>
            <a:noAutofit/>
          </a:bodyPr>
          <a:lstStyle/>
          <a:p>
            <a:r>
              <a:rPr lang="en-US" sz="2400" b="1"/>
              <a:t>Animate the EU Space Networks and level 1 user support</a:t>
            </a:r>
          </a:p>
          <a:p>
            <a:r>
              <a:rPr lang="en-US" sz="2400" b="1"/>
              <a:t>Engaging and educational communication</a:t>
            </a:r>
            <a:r>
              <a:rPr lang="en-US" sz="2400"/>
              <a:t>, including the publication of the weekly “Observer” and a podcast</a:t>
            </a:r>
          </a:p>
          <a:p>
            <a:r>
              <a:rPr lang="en-US" sz="2400" b="1"/>
              <a:t>Support career-development initiatives</a:t>
            </a:r>
          </a:p>
          <a:p>
            <a:r>
              <a:rPr lang="en-US" sz="2400" b="1"/>
              <a:t>Help bridge the gap between skills and data use</a:t>
            </a:r>
          </a:p>
        </p:txBody>
      </p:sp>
      <p:sp>
        <p:nvSpPr>
          <p:cNvPr id="4" name="Slide Number Placeholder 3">
            <a:extLst>
              <a:ext uri="{FF2B5EF4-FFF2-40B4-BE49-F238E27FC236}">
                <a16:creationId xmlns:a16="http://schemas.microsoft.com/office/drawing/2014/main" id="{DB9610A5-485A-4D3A-8D6F-CA528B1689B0}"/>
              </a:ext>
            </a:extLst>
          </p:cNvPr>
          <p:cNvSpPr>
            <a:spLocks noGrp="1"/>
          </p:cNvSpPr>
          <p:nvPr>
            <p:ph type="sldNum" sz="quarter" idx="4"/>
          </p:nvPr>
        </p:nvSpPr>
        <p:spPr>
          <a:xfrm>
            <a:off x="11653935" y="6356350"/>
            <a:ext cx="538065" cy="365125"/>
          </a:xfrm>
          <a:prstGeom prst="rect">
            <a:avLst/>
          </a:prstGeom>
        </p:spPr>
        <p:txBody>
          <a:bodyPr anchor="ctr">
            <a:normAutofit/>
          </a:bodyPr>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77A7C4F-9840-0349-BBA4-F7FC097B0624}" type="slidenum">
              <a:rPr lang="en-GB" smtClean="0"/>
              <a:pPr>
                <a:spcAft>
                  <a:spcPts val="600"/>
                </a:spcAft>
              </a:pPr>
              <a:t>26</a:t>
            </a:fld>
            <a:endParaRPr lang="en-GB"/>
          </a:p>
        </p:txBody>
      </p:sp>
      <p:grpSp>
        <p:nvGrpSpPr>
          <p:cNvPr id="8" name="Group 7">
            <a:extLst>
              <a:ext uri="{FF2B5EF4-FFF2-40B4-BE49-F238E27FC236}">
                <a16:creationId xmlns:a16="http://schemas.microsoft.com/office/drawing/2014/main" id="{D86FEB19-7412-2043-08E8-96438EB95C71}"/>
              </a:ext>
            </a:extLst>
          </p:cNvPr>
          <p:cNvGrpSpPr/>
          <p:nvPr/>
        </p:nvGrpSpPr>
        <p:grpSpPr>
          <a:xfrm>
            <a:off x="408922" y="591144"/>
            <a:ext cx="3894175" cy="1336399"/>
            <a:chOff x="-225942" y="2116399"/>
            <a:chExt cx="4991100" cy="1712841"/>
          </a:xfrm>
        </p:grpSpPr>
        <p:sp>
          <p:nvSpPr>
            <p:cNvPr id="5" name="TextBox 4">
              <a:extLst>
                <a:ext uri="{FF2B5EF4-FFF2-40B4-BE49-F238E27FC236}">
                  <a16:creationId xmlns:a16="http://schemas.microsoft.com/office/drawing/2014/main" id="{2342137F-3F64-1D40-7496-D2113727AAE9}"/>
                </a:ext>
              </a:extLst>
            </p:cNvPr>
            <p:cNvSpPr txBox="1"/>
            <p:nvPr/>
          </p:nvSpPr>
          <p:spPr>
            <a:xfrm>
              <a:off x="-225942" y="2116399"/>
              <a:ext cx="4991100" cy="1301759"/>
            </a:xfrm>
            <a:prstGeom prst="rect">
              <a:avLst/>
            </a:prstGeom>
            <a:noFill/>
          </p:spPr>
          <p:txBody>
            <a:bodyPr wrap="square" lIns="91440" tIns="45720" rIns="91440" bIns="45720" rtlCol="0" anchor="ctr">
              <a:spAutoFit/>
            </a:bodyPr>
            <a:lstStyle/>
            <a:p>
              <a:pPr>
                <a:spcAft>
                  <a:spcPts val="600"/>
                </a:spcAft>
              </a:pPr>
              <a:r>
                <a:rPr lang="en-GB" sz="6000" b="1">
                  <a:solidFill>
                    <a:schemeClr val="bg1"/>
                  </a:solidFill>
                  <a:latin typeface="Arial"/>
                  <a:cs typeface="Arial"/>
                </a:rPr>
                <a:t>EU Space </a:t>
              </a:r>
            </a:p>
          </p:txBody>
        </p:sp>
        <p:pic>
          <p:nvPicPr>
            <p:cNvPr id="7" name="Picture 6" descr="A black background with white text and a yellow sun&#10;&#10;Description automatically generated">
              <a:extLst>
                <a:ext uri="{FF2B5EF4-FFF2-40B4-BE49-F238E27FC236}">
                  <a16:creationId xmlns:a16="http://schemas.microsoft.com/office/drawing/2014/main" id="{490F1939-246E-F969-1921-931A438E630F}"/>
                </a:ext>
              </a:extLst>
            </p:cNvPr>
            <p:cNvPicPr>
              <a:picLocks noChangeAspect="1"/>
            </p:cNvPicPr>
            <p:nvPr/>
          </p:nvPicPr>
          <p:blipFill rotWithShape="1">
            <a:blip r:embed="rId3"/>
            <a:srcRect l="26993" t="69493" r="8533" b="10230"/>
            <a:stretch/>
          </p:blipFill>
          <p:spPr>
            <a:xfrm>
              <a:off x="2171978" y="3429000"/>
              <a:ext cx="2238441" cy="400240"/>
            </a:xfrm>
            <a:prstGeom prst="rect">
              <a:avLst/>
            </a:prstGeom>
          </p:spPr>
        </p:pic>
      </p:grpSp>
      <p:sp>
        <p:nvSpPr>
          <p:cNvPr id="9" name="Rectangle 8">
            <a:extLst>
              <a:ext uri="{FF2B5EF4-FFF2-40B4-BE49-F238E27FC236}">
                <a16:creationId xmlns:a16="http://schemas.microsoft.com/office/drawing/2014/main" id="{5A9BDA93-DB3E-0245-9FD4-B09C3168BCE1}"/>
              </a:ext>
            </a:extLst>
          </p:cNvPr>
          <p:cNvSpPr/>
          <p:nvPr/>
        </p:nvSpPr>
        <p:spPr>
          <a:xfrm>
            <a:off x="10398642" y="6134986"/>
            <a:ext cx="1255293" cy="5864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F69DF51A-EC54-8CB3-BB46-2779C83CE026}"/>
              </a:ext>
            </a:extLst>
          </p:cNvPr>
          <p:cNvPicPr>
            <a:picLocks noChangeAspect="1"/>
          </p:cNvPicPr>
          <p:nvPr/>
        </p:nvPicPr>
        <p:blipFill>
          <a:blip r:embed="rId4"/>
          <a:stretch>
            <a:fillRect/>
          </a:stretch>
        </p:blipFill>
        <p:spPr>
          <a:xfrm>
            <a:off x="10814137" y="536982"/>
            <a:ext cx="1079326" cy="722362"/>
          </a:xfrm>
          <a:prstGeom prst="rect">
            <a:avLst/>
          </a:prstGeom>
        </p:spPr>
      </p:pic>
    </p:spTree>
    <p:extLst>
      <p:ext uri="{BB962C8B-B14F-4D97-AF65-F5344CB8AC3E}">
        <p14:creationId xmlns:p14="http://schemas.microsoft.com/office/powerpoint/2010/main" val="1891788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E01FF1-1DB9-34E3-F5A8-71D66EAA699B}"/>
              </a:ext>
            </a:extLst>
          </p:cNvPr>
          <p:cNvSpPr/>
          <p:nvPr/>
        </p:nvSpPr>
        <p:spPr>
          <a:xfrm>
            <a:off x="-307794" y="6134986"/>
            <a:ext cx="5564148" cy="6583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9BC60DA-FC0A-233F-706E-274078018F7B}"/>
              </a:ext>
            </a:extLst>
          </p:cNvPr>
          <p:cNvSpPr>
            <a:spLocks noGrp="1"/>
          </p:cNvSpPr>
          <p:nvPr>
            <p:ph type="title"/>
          </p:nvPr>
        </p:nvSpPr>
        <p:spPr>
          <a:xfrm>
            <a:off x="6096000" y="1259344"/>
            <a:ext cx="5791198" cy="668199"/>
          </a:xfrm>
        </p:spPr>
        <p:txBody>
          <a:bodyPr>
            <a:normAutofit/>
          </a:bodyPr>
          <a:lstStyle/>
          <a:p>
            <a:pPr algn="ctr"/>
            <a:r>
              <a:rPr lang="en-GB" sz="3600"/>
              <a:t>Purpose</a:t>
            </a:r>
          </a:p>
        </p:txBody>
      </p:sp>
      <p:pic>
        <p:nvPicPr>
          <p:cNvPr id="6" name="Picture 5" descr="Top view of the earth from outer space">
            <a:extLst>
              <a:ext uri="{FF2B5EF4-FFF2-40B4-BE49-F238E27FC236}">
                <a16:creationId xmlns:a16="http://schemas.microsoft.com/office/drawing/2014/main" id="{8A307791-B68D-1ABA-AD91-0CE6B6A1D8CF}"/>
              </a:ext>
            </a:extLst>
          </p:cNvPr>
          <p:cNvPicPr>
            <a:picLocks noChangeAspect="1"/>
          </p:cNvPicPr>
          <p:nvPr/>
        </p:nvPicPr>
        <p:blipFill rotWithShape="1">
          <a:blip r:embed="rId2"/>
          <a:srcRect l="21103" r="28729"/>
          <a:stretch/>
        </p:blipFill>
        <p:spPr>
          <a:xfrm>
            <a:off x="0" y="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4F02A18-8D76-07E5-B3EA-B6223CA97548}"/>
              </a:ext>
            </a:extLst>
          </p:cNvPr>
          <p:cNvSpPr>
            <a:spLocks noGrp="1"/>
          </p:cNvSpPr>
          <p:nvPr>
            <p:ph idx="1"/>
          </p:nvPr>
        </p:nvSpPr>
        <p:spPr>
          <a:xfrm>
            <a:off x="6424343" y="2148907"/>
            <a:ext cx="5147403" cy="3869826"/>
          </a:xfrm>
        </p:spPr>
        <p:txBody>
          <a:bodyPr>
            <a:noAutofit/>
          </a:bodyPr>
          <a:lstStyle/>
          <a:p>
            <a:r>
              <a:rPr lang="en-GB" sz="2400" b="1"/>
              <a:t>Foster the use of data across new sectors</a:t>
            </a:r>
            <a:r>
              <a:rPr lang="en-GB" sz="2400"/>
              <a:t>, public and private user organisations or industries </a:t>
            </a:r>
          </a:p>
          <a:p>
            <a:r>
              <a:rPr lang="en-GB" sz="2400" b="1"/>
              <a:t>Connect stakeholders </a:t>
            </a:r>
            <a:r>
              <a:rPr lang="en-GB" sz="2400"/>
              <a:t>interested in the various components of the EU Space Programme</a:t>
            </a:r>
          </a:p>
          <a:p>
            <a:r>
              <a:rPr lang="en-GB" sz="2400" b="1"/>
              <a:t>Increase</a:t>
            </a:r>
            <a:r>
              <a:rPr lang="en-GB" sz="2400"/>
              <a:t> the </a:t>
            </a:r>
            <a:r>
              <a:rPr lang="en-GB" sz="2400" b="1"/>
              <a:t>exchange of ideas and best practices </a:t>
            </a:r>
            <a:r>
              <a:rPr lang="en-GB" sz="2400"/>
              <a:t>across borders and disciplines</a:t>
            </a:r>
          </a:p>
        </p:txBody>
      </p:sp>
      <p:sp>
        <p:nvSpPr>
          <p:cNvPr id="4" name="Slide Number Placeholder 3">
            <a:extLst>
              <a:ext uri="{FF2B5EF4-FFF2-40B4-BE49-F238E27FC236}">
                <a16:creationId xmlns:a16="http://schemas.microsoft.com/office/drawing/2014/main" id="{DB9610A5-485A-4D3A-8D6F-CA528B1689B0}"/>
              </a:ext>
            </a:extLst>
          </p:cNvPr>
          <p:cNvSpPr>
            <a:spLocks noGrp="1"/>
          </p:cNvSpPr>
          <p:nvPr>
            <p:ph type="sldNum" sz="quarter" idx="4"/>
          </p:nvPr>
        </p:nvSpPr>
        <p:spPr>
          <a:xfrm>
            <a:off x="11653935" y="6356350"/>
            <a:ext cx="538065" cy="365125"/>
          </a:xfrm>
          <a:prstGeom prst="rect">
            <a:avLst/>
          </a:prstGeom>
        </p:spPr>
        <p:txBody>
          <a:bodyPr anchor="ctr">
            <a:normAutofit/>
          </a:bodyPr>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977A7C4F-9840-0349-BBA4-F7FC097B0624}" type="slidenum">
              <a:rPr lang="en-GB" smtClean="0"/>
              <a:pPr>
                <a:spcAft>
                  <a:spcPts val="600"/>
                </a:spcAft>
              </a:pPr>
              <a:t>27</a:t>
            </a:fld>
            <a:endParaRPr lang="en-GB"/>
          </a:p>
        </p:txBody>
      </p:sp>
      <p:grpSp>
        <p:nvGrpSpPr>
          <p:cNvPr id="8" name="Group 7">
            <a:extLst>
              <a:ext uri="{FF2B5EF4-FFF2-40B4-BE49-F238E27FC236}">
                <a16:creationId xmlns:a16="http://schemas.microsoft.com/office/drawing/2014/main" id="{D86FEB19-7412-2043-08E8-96438EB95C71}"/>
              </a:ext>
            </a:extLst>
          </p:cNvPr>
          <p:cNvGrpSpPr/>
          <p:nvPr/>
        </p:nvGrpSpPr>
        <p:grpSpPr>
          <a:xfrm>
            <a:off x="408922" y="591144"/>
            <a:ext cx="3894175" cy="1336399"/>
            <a:chOff x="-225942" y="2116399"/>
            <a:chExt cx="4991100" cy="1712841"/>
          </a:xfrm>
        </p:grpSpPr>
        <p:sp>
          <p:nvSpPr>
            <p:cNvPr id="5" name="TextBox 4">
              <a:extLst>
                <a:ext uri="{FF2B5EF4-FFF2-40B4-BE49-F238E27FC236}">
                  <a16:creationId xmlns:a16="http://schemas.microsoft.com/office/drawing/2014/main" id="{2342137F-3F64-1D40-7496-D2113727AAE9}"/>
                </a:ext>
              </a:extLst>
            </p:cNvPr>
            <p:cNvSpPr txBox="1"/>
            <p:nvPr/>
          </p:nvSpPr>
          <p:spPr>
            <a:xfrm>
              <a:off x="-225942" y="2116399"/>
              <a:ext cx="4991100" cy="1301759"/>
            </a:xfrm>
            <a:prstGeom prst="rect">
              <a:avLst/>
            </a:prstGeom>
            <a:noFill/>
          </p:spPr>
          <p:txBody>
            <a:bodyPr wrap="square" lIns="91440" tIns="45720" rIns="91440" bIns="45720" rtlCol="0" anchor="ctr">
              <a:spAutoFit/>
            </a:bodyPr>
            <a:lstStyle/>
            <a:p>
              <a:pPr>
                <a:spcAft>
                  <a:spcPts val="600"/>
                </a:spcAft>
              </a:pPr>
              <a:r>
                <a:rPr lang="en-GB" sz="6000" b="1">
                  <a:solidFill>
                    <a:schemeClr val="bg1"/>
                  </a:solidFill>
                  <a:latin typeface="Arial"/>
                  <a:cs typeface="Arial"/>
                </a:rPr>
                <a:t>EU Space </a:t>
              </a:r>
            </a:p>
          </p:txBody>
        </p:sp>
        <p:pic>
          <p:nvPicPr>
            <p:cNvPr id="7" name="Picture 6" descr="A black background with white text and a yellow sun&#10;&#10;Description automatically generated">
              <a:extLst>
                <a:ext uri="{FF2B5EF4-FFF2-40B4-BE49-F238E27FC236}">
                  <a16:creationId xmlns:a16="http://schemas.microsoft.com/office/drawing/2014/main" id="{490F1939-246E-F969-1921-931A438E630F}"/>
                </a:ext>
              </a:extLst>
            </p:cNvPr>
            <p:cNvPicPr>
              <a:picLocks noChangeAspect="1"/>
            </p:cNvPicPr>
            <p:nvPr/>
          </p:nvPicPr>
          <p:blipFill rotWithShape="1">
            <a:blip r:embed="rId3"/>
            <a:srcRect l="26993" t="69493" r="8533" b="10230"/>
            <a:stretch/>
          </p:blipFill>
          <p:spPr>
            <a:xfrm>
              <a:off x="2171978" y="3429000"/>
              <a:ext cx="2238441" cy="400240"/>
            </a:xfrm>
            <a:prstGeom prst="rect">
              <a:avLst/>
            </a:prstGeom>
          </p:spPr>
        </p:pic>
      </p:grpSp>
      <p:sp>
        <p:nvSpPr>
          <p:cNvPr id="9" name="Rectangle 8">
            <a:extLst>
              <a:ext uri="{FF2B5EF4-FFF2-40B4-BE49-F238E27FC236}">
                <a16:creationId xmlns:a16="http://schemas.microsoft.com/office/drawing/2014/main" id="{5A9BDA93-DB3E-0245-9FD4-B09C3168BCE1}"/>
              </a:ext>
            </a:extLst>
          </p:cNvPr>
          <p:cNvSpPr/>
          <p:nvPr/>
        </p:nvSpPr>
        <p:spPr>
          <a:xfrm>
            <a:off x="10398642" y="6134986"/>
            <a:ext cx="1255293" cy="5864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F69DF51A-EC54-8CB3-BB46-2779C83CE026}"/>
              </a:ext>
            </a:extLst>
          </p:cNvPr>
          <p:cNvPicPr>
            <a:picLocks noChangeAspect="1"/>
          </p:cNvPicPr>
          <p:nvPr/>
        </p:nvPicPr>
        <p:blipFill>
          <a:blip r:embed="rId4"/>
          <a:stretch>
            <a:fillRect/>
          </a:stretch>
        </p:blipFill>
        <p:spPr>
          <a:xfrm>
            <a:off x="10814137" y="536982"/>
            <a:ext cx="1079326" cy="722362"/>
          </a:xfrm>
          <a:prstGeom prst="rect">
            <a:avLst/>
          </a:prstGeom>
        </p:spPr>
      </p:pic>
    </p:spTree>
    <p:extLst>
      <p:ext uri="{BB962C8B-B14F-4D97-AF65-F5344CB8AC3E}">
        <p14:creationId xmlns:p14="http://schemas.microsoft.com/office/powerpoint/2010/main" val="1338018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BC67-5DC5-DB3D-9DE4-67570109E091}"/>
              </a:ext>
            </a:extLst>
          </p:cNvPr>
          <p:cNvSpPr>
            <a:spLocks noGrp="1"/>
          </p:cNvSpPr>
          <p:nvPr>
            <p:ph type="title"/>
          </p:nvPr>
        </p:nvSpPr>
        <p:spPr>
          <a:xfrm>
            <a:off x="838200" y="1348739"/>
            <a:ext cx="10515600" cy="1325563"/>
          </a:xfrm>
        </p:spPr>
        <p:txBody>
          <a:bodyPr/>
          <a:lstStyle/>
          <a:p>
            <a:r>
              <a:rPr lang="fr-BE"/>
              <a:t>How to contact us</a:t>
            </a:r>
            <a:endParaRPr lang="en-GB"/>
          </a:p>
        </p:txBody>
      </p:sp>
      <p:sp>
        <p:nvSpPr>
          <p:cNvPr id="4" name="Slide Number Placeholder 3">
            <a:extLst>
              <a:ext uri="{FF2B5EF4-FFF2-40B4-BE49-F238E27FC236}">
                <a16:creationId xmlns:a16="http://schemas.microsoft.com/office/drawing/2014/main" id="{5D1979FF-FF8A-92A4-70EF-4BF8834E1D40}"/>
              </a:ext>
            </a:extLst>
          </p:cNvPr>
          <p:cNvSpPr>
            <a:spLocks noGrp="1"/>
          </p:cNvSpPr>
          <p:nvPr>
            <p:ph type="sldNum" sz="quarter" idx="4"/>
          </p:nvPr>
        </p:nvSpPr>
        <p:spPr>
          <a:xfrm>
            <a:off x="11653935" y="6356350"/>
            <a:ext cx="538065" cy="365125"/>
          </a:xfrm>
          <a:prstGeom prst="rect">
            <a:avLst/>
          </a:prstGeom>
        </p:spPr>
        <p:txBody>
          <a:bodyPr anchor="ctr"/>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7A7C4F-9840-0349-BBA4-F7FC097B0624}" type="slidenum">
              <a:rPr lang="en-GB" smtClean="0"/>
              <a:pPr/>
              <a:t>28</a:t>
            </a:fld>
            <a:endParaRPr lang="en-GB"/>
          </a:p>
        </p:txBody>
      </p:sp>
      <p:sp>
        <p:nvSpPr>
          <p:cNvPr id="5" name="Content Placeholder 2">
            <a:extLst>
              <a:ext uri="{FF2B5EF4-FFF2-40B4-BE49-F238E27FC236}">
                <a16:creationId xmlns:a16="http://schemas.microsoft.com/office/drawing/2014/main" id="{C88EBB3B-02C8-4D08-FB83-147C9B882669}"/>
              </a:ext>
            </a:extLst>
          </p:cNvPr>
          <p:cNvSpPr txBox="1">
            <a:spLocks/>
          </p:cNvSpPr>
          <p:nvPr/>
        </p:nvSpPr>
        <p:spPr>
          <a:xfrm>
            <a:off x="6161897" y="0"/>
            <a:ext cx="5052332" cy="269747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BE"/>
          </a:p>
          <a:p>
            <a:endParaRPr lang="fr-BE"/>
          </a:p>
          <a:p>
            <a:pPr marL="0" indent="0">
              <a:buNone/>
            </a:pPr>
            <a:endParaRPr lang="fr-BE"/>
          </a:p>
          <a:p>
            <a:endParaRPr lang="fr-BE"/>
          </a:p>
          <a:p>
            <a:pPr marL="0" indent="0">
              <a:buNone/>
            </a:pPr>
            <a:r>
              <a:rPr lang="fr-BE">
                <a:latin typeface="Arial"/>
                <a:cs typeface="Arial"/>
              </a:rPr>
              <a:t>EU Space Support Office</a:t>
            </a:r>
            <a:endParaRPr lang="fr-BE"/>
          </a:p>
          <a:p>
            <a:pPr marL="0" indent="0">
              <a:buFont typeface="Arial" panose="020B0604020202020204" pitchFamily="34" charset="0"/>
              <a:buNone/>
            </a:pPr>
            <a:r>
              <a:rPr lang="fr-BE">
                <a:latin typeface="Arial"/>
                <a:cs typeface="Arial"/>
              </a:rPr>
              <a:t>support@copernicus.eu</a:t>
            </a:r>
            <a:endParaRPr lang="en-GB">
              <a:latin typeface="Arial"/>
              <a:cs typeface="Arial"/>
            </a:endParaRPr>
          </a:p>
        </p:txBody>
      </p:sp>
      <p:sp>
        <p:nvSpPr>
          <p:cNvPr id="3" name="Titolo 1">
            <a:extLst>
              <a:ext uri="{FF2B5EF4-FFF2-40B4-BE49-F238E27FC236}">
                <a16:creationId xmlns:a16="http://schemas.microsoft.com/office/drawing/2014/main" id="{FAC7C98C-43DA-ACC3-F824-6C8071734153}"/>
              </a:ext>
            </a:extLst>
          </p:cNvPr>
          <p:cNvSpPr txBox="1">
            <a:spLocks/>
          </p:cNvSpPr>
          <p:nvPr/>
        </p:nvSpPr>
        <p:spPr>
          <a:xfrm>
            <a:off x="1817046" y="3237614"/>
            <a:ext cx="3552395"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a:solidFill>
                  <a:srgbClr val="133F1D"/>
                </a:solidFill>
              </a:rPr>
              <a:t>Thank you.</a:t>
            </a:r>
          </a:p>
        </p:txBody>
      </p:sp>
    </p:spTree>
    <p:extLst>
      <p:ext uri="{BB962C8B-B14F-4D97-AF65-F5344CB8AC3E}">
        <p14:creationId xmlns:p14="http://schemas.microsoft.com/office/powerpoint/2010/main" val="2481719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93BE2F1-4361-4F68-A8E9-D4B73B3598FB}"/>
              </a:ext>
            </a:extLst>
          </p:cNvPr>
          <p:cNvSpPr>
            <a:spLocks noGrp="1"/>
          </p:cNvSpPr>
          <p:nvPr>
            <p:ph type="title"/>
          </p:nvPr>
        </p:nvSpPr>
        <p:spPr>
          <a:xfrm>
            <a:off x="609600" y="203689"/>
            <a:ext cx="10515600" cy="1325563"/>
          </a:xfrm>
        </p:spPr>
        <p:txBody>
          <a:bodyPr>
            <a:normAutofit/>
          </a:bodyPr>
          <a:lstStyle/>
          <a:p>
            <a:r>
              <a:rPr lang="en-GB"/>
              <a:t>Copernicus facts </a:t>
            </a:r>
          </a:p>
        </p:txBody>
      </p:sp>
      <p:sp>
        <p:nvSpPr>
          <p:cNvPr id="17" name="Content Placeholder 16">
            <a:extLst>
              <a:ext uri="{FF2B5EF4-FFF2-40B4-BE49-F238E27FC236}">
                <a16:creationId xmlns:a16="http://schemas.microsoft.com/office/drawing/2014/main" id="{F9BA4030-346A-4204-9532-61F5F2DB929D}"/>
              </a:ext>
            </a:extLst>
          </p:cNvPr>
          <p:cNvSpPr>
            <a:spLocks noGrp="1"/>
          </p:cNvSpPr>
          <p:nvPr>
            <p:ph idx="1"/>
          </p:nvPr>
        </p:nvSpPr>
        <p:spPr>
          <a:xfrm>
            <a:off x="542925" y="1394755"/>
            <a:ext cx="10648950" cy="1571820"/>
          </a:xfrm>
        </p:spPr>
        <p:txBody>
          <a:bodyPr anchor="ctr">
            <a:noAutofit/>
          </a:bodyPr>
          <a:lstStyle/>
          <a:p>
            <a:pPr marL="0" indent="0">
              <a:lnSpc>
                <a:spcPct val="150000"/>
              </a:lnSpc>
              <a:buNone/>
            </a:pPr>
            <a:r>
              <a:rPr lang="en-GB" sz="2400"/>
              <a:t>In </a:t>
            </a:r>
            <a:r>
              <a:rPr lang="en-GB" sz="2400" b="1"/>
              <a:t>June</a:t>
            </a:r>
            <a:r>
              <a:rPr lang="en-GB" sz="2400"/>
              <a:t> 2023, the number of </a:t>
            </a:r>
            <a:r>
              <a:rPr lang="en-GB" sz="2400" b="1"/>
              <a:t>users</a:t>
            </a:r>
            <a:r>
              <a:rPr lang="en-GB" sz="2400"/>
              <a:t> of the  Copernicus Climate Data Store reached </a:t>
            </a:r>
            <a:r>
              <a:rPr lang="en-GB" sz="2400" b="1"/>
              <a:t>200,000</a:t>
            </a:r>
            <a:r>
              <a:rPr lang="en-GB" sz="2400"/>
              <a:t>.</a:t>
            </a:r>
          </a:p>
          <a:p>
            <a:pPr marL="0" indent="0">
              <a:lnSpc>
                <a:spcPct val="150000"/>
              </a:lnSpc>
              <a:buNone/>
            </a:pPr>
            <a:r>
              <a:rPr lang="en-GB" sz="2400"/>
              <a:t>It passed the </a:t>
            </a:r>
            <a:r>
              <a:rPr lang="en-GB" sz="2400" b="1"/>
              <a:t>250,000</a:t>
            </a:r>
            <a:r>
              <a:rPr lang="en-GB" sz="2400"/>
              <a:t> marker in </a:t>
            </a:r>
            <a:r>
              <a:rPr lang="en-GB" sz="2400" b="1"/>
              <a:t>September</a:t>
            </a:r>
            <a:r>
              <a:rPr lang="en-GB" sz="2400"/>
              <a:t> and in November….</a:t>
            </a:r>
            <a:endParaRPr lang="en-US" sz="2400"/>
          </a:p>
        </p:txBody>
      </p:sp>
      <p:sp>
        <p:nvSpPr>
          <p:cNvPr id="4" name="Symbol zastępczy numeru slajdu 3">
            <a:extLst>
              <a:ext uri="{FF2B5EF4-FFF2-40B4-BE49-F238E27FC236}">
                <a16:creationId xmlns:a16="http://schemas.microsoft.com/office/drawing/2014/main" id="{FEB75A83-6959-4EBC-9AD3-415F047F260F}"/>
              </a:ext>
            </a:extLst>
          </p:cNvPr>
          <p:cNvSpPr>
            <a:spLocks noGrp="1"/>
          </p:cNvSpPr>
          <p:nvPr>
            <p:ph type="sldNum" sz="quarter" idx="10"/>
          </p:nvPr>
        </p:nvSpPr>
        <p:spPr>
          <a:xfrm>
            <a:off x="11055350" y="6138863"/>
            <a:ext cx="596900" cy="365125"/>
          </a:xfrm>
          <a:prstGeom prst="rect">
            <a:avLst/>
          </a:prstGeom>
        </p:spPr>
        <p:txBody>
          <a:bodyPr vert="horz" lIns="91440" tIns="45720" rIns="91440" bIns="45720" rtlCol="0" anchor="ctr"/>
          <a:lstStyle>
            <a:defPPr>
              <a:defRPr lang="pl-PL"/>
            </a:defPPr>
            <a:lvl1pPr algn="r" rtl="0" eaLnBrk="1" fontAlgn="auto" hangingPunct="1">
              <a:spcBef>
                <a:spcPts val="0"/>
              </a:spcBef>
              <a:spcAft>
                <a:spcPts val="0"/>
              </a:spcAft>
              <a:defRPr sz="1200" b="1" i="0" kern="1200">
                <a:solidFill>
                  <a:schemeClr val="bg1">
                    <a:lumMod val="95000"/>
                  </a:schemeClr>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9DC043-0D39-4748-AA26-D2863EBD203D}" type="slidenum">
              <a:rPr lang="pl-PL" smtClean="0"/>
              <a:pPr>
                <a:defRPr/>
              </a:pPr>
              <a:t>3</a:t>
            </a:fld>
            <a:endParaRPr lang="pl-PL"/>
          </a:p>
        </p:txBody>
      </p:sp>
      <p:pic>
        <p:nvPicPr>
          <p:cNvPr id="3" name="Picture 2">
            <a:extLst>
              <a:ext uri="{FF2B5EF4-FFF2-40B4-BE49-F238E27FC236}">
                <a16:creationId xmlns:a16="http://schemas.microsoft.com/office/drawing/2014/main" id="{5DF8D298-C24B-6198-FBC4-2A4870A6C997}"/>
              </a:ext>
            </a:extLst>
          </p:cNvPr>
          <p:cNvPicPr>
            <a:picLocks noChangeAspect="1"/>
          </p:cNvPicPr>
          <p:nvPr/>
        </p:nvPicPr>
        <p:blipFill rotWithShape="1">
          <a:blip r:embed="rId2"/>
          <a:srcRect r="2317" b="41883"/>
          <a:stretch/>
        </p:blipFill>
        <p:spPr>
          <a:xfrm>
            <a:off x="2574758" y="3169991"/>
            <a:ext cx="9479149" cy="2025650"/>
          </a:xfrm>
          <a:prstGeom prst="rect">
            <a:avLst/>
          </a:prstGeom>
        </p:spPr>
      </p:pic>
      <p:pic>
        <p:nvPicPr>
          <p:cNvPr id="5" name="Picture 4">
            <a:extLst>
              <a:ext uri="{FF2B5EF4-FFF2-40B4-BE49-F238E27FC236}">
                <a16:creationId xmlns:a16="http://schemas.microsoft.com/office/drawing/2014/main" id="{45607DD0-D7D2-4E82-6908-0665E673BDE4}"/>
              </a:ext>
            </a:extLst>
          </p:cNvPr>
          <p:cNvPicPr>
            <a:picLocks noChangeAspect="1"/>
          </p:cNvPicPr>
          <p:nvPr/>
        </p:nvPicPr>
        <p:blipFill>
          <a:blip r:embed="rId3"/>
          <a:stretch>
            <a:fillRect/>
          </a:stretch>
        </p:blipFill>
        <p:spPr>
          <a:xfrm>
            <a:off x="5022986" y="5392263"/>
            <a:ext cx="3110361" cy="929162"/>
          </a:xfrm>
          <a:prstGeom prst="rect">
            <a:avLst/>
          </a:prstGeom>
        </p:spPr>
      </p:pic>
      <p:cxnSp>
        <p:nvCxnSpPr>
          <p:cNvPr id="9" name="Straight Arrow Connector 8">
            <a:extLst>
              <a:ext uri="{FF2B5EF4-FFF2-40B4-BE49-F238E27FC236}">
                <a16:creationId xmlns:a16="http://schemas.microsoft.com/office/drawing/2014/main" id="{4BBD6A8D-4730-66EE-B622-D7B2FF2F0568}"/>
              </a:ext>
            </a:extLst>
          </p:cNvPr>
          <p:cNvCxnSpPr>
            <a:cxnSpLocks/>
          </p:cNvCxnSpPr>
          <p:nvPr/>
        </p:nvCxnSpPr>
        <p:spPr>
          <a:xfrm>
            <a:off x="609600" y="4650837"/>
            <a:ext cx="2262338" cy="0"/>
          </a:xfrm>
          <a:prstGeom prst="straightConnector1">
            <a:avLst/>
          </a:prstGeom>
          <a:ln>
            <a:solidFill>
              <a:srgbClr val="941333"/>
            </a:solidFill>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0888F984-8B9A-30D1-D772-595B381339C4}"/>
              </a:ext>
            </a:extLst>
          </p:cNvPr>
          <p:cNvSpPr txBox="1"/>
          <p:nvPr/>
        </p:nvSpPr>
        <p:spPr>
          <a:xfrm>
            <a:off x="733500" y="4281505"/>
            <a:ext cx="2014537" cy="369332"/>
          </a:xfrm>
          <a:prstGeom prst="rect">
            <a:avLst/>
          </a:prstGeom>
          <a:noFill/>
        </p:spPr>
        <p:txBody>
          <a:bodyPr wrap="square">
            <a:spAutoFit/>
          </a:bodyPr>
          <a:lstStyle/>
          <a:p>
            <a:r>
              <a:rPr lang="en-GB" sz="1800" b="1">
                <a:solidFill>
                  <a:srgbClr val="C00000"/>
                </a:solidFill>
                <a:latin typeface="Arial" panose="020B0604020202020204" pitchFamily="34" charset="0"/>
                <a:cs typeface="Arial" panose="020B0604020202020204" pitchFamily="34" charset="0"/>
              </a:rPr>
              <a:t>November 2023</a:t>
            </a:r>
            <a:endParaRPr lang="en-GB"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688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93BE2F1-4361-4F68-A8E9-D4B73B3598FB}"/>
              </a:ext>
            </a:extLst>
          </p:cNvPr>
          <p:cNvSpPr>
            <a:spLocks noGrp="1"/>
          </p:cNvSpPr>
          <p:nvPr>
            <p:ph type="title"/>
          </p:nvPr>
        </p:nvSpPr>
        <p:spPr>
          <a:xfrm>
            <a:off x="838200" y="661213"/>
            <a:ext cx="10515600" cy="1325563"/>
          </a:xfrm>
        </p:spPr>
        <p:txBody>
          <a:bodyPr>
            <a:normAutofit/>
          </a:bodyPr>
          <a:lstStyle/>
          <a:p>
            <a:r>
              <a:rPr lang="en-GB" b="1"/>
              <a:t>Copernicus Data Space Ecosystem (CDSE)</a:t>
            </a:r>
            <a:endParaRPr lang="en-GB">
              <a:solidFill>
                <a:srgbClr val="133F1D"/>
              </a:solidFill>
              <a:highlight>
                <a:srgbClr val="FFFF00"/>
              </a:highlight>
            </a:endParaRPr>
          </a:p>
        </p:txBody>
      </p:sp>
      <p:sp>
        <p:nvSpPr>
          <p:cNvPr id="17" name="Content Placeholder 16">
            <a:extLst>
              <a:ext uri="{FF2B5EF4-FFF2-40B4-BE49-F238E27FC236}">
                <a16:creationId xmlns:a16="http://schemas.microsoft.com/office/drawing/2014/main" id="{F9BA4030-346A-4204-9532-61F5F2DB929D}"/>
              </a:ext>
            </a:extLst>
          </p:cNvPr>
          <p:cNvSpPr>
            <a:spLocks noGrp="1"/>
          </p:cNvSpPr>
          <p:nvPr>
            <p:ph idx="1"/>
          </p:nvPr>
        </p:nvSpPr>
        <p:spPr>
          <a:xfrm>
            <a:off x="838199" y="2208736"/>
            <a:ext cx="3008247" cy="3412079"/>
          </a:xfrm>
        </p:spPr>
        <p:txBody>
          <a:bodyPr>
            <a:normAutofit/>
          </a:bodyPr>
          <a:lstStyle/>
          <a:p>
            <a:pPr marL="0" indent="0">
              <a:buNone/>
            </a:pPr>
            <a:r>
              <a:rPr lang="en-GB" sz="2400"/>
              <a:t>A new data access platform, the </a:t>
            </a:r>
            <a:r>
              <a:rPr lang="en-GB" sz="2400" b="1"/>
              <a:t>Copernicus Data Space Ecosystem</a:t>
            </a:r>
            <a:r>
              <a:rPr lang="en-GB" sz="2400"/>
              <a:t>, has been launched in January 2023.</a:t>
            </a:r>
            <a:r>
              <a:rPr lang="it-IT" sz="2400"/>
              <a:t> </a:t>
            </a:r>
            <a:endParaRPr lang="en-US" sz="2400"/>
          </a:p>
        </p:txBody>
      </p:sp>
      <p:sp>
        <p:nvSpPr>
          <p:cNvPr id="4" name="Symbol zastępczy numeru slajdu 3">
            <a:extLst>
              <a:ext uri="{FF2B5EF4-FFF2-40B4-BE49-F238E27FC236}">
                <a16:creationId xmlns:a16="http://schemas.microsoft.com/office/drawing/2014/main" id="{FEB75A83-6959-4EBC-9AD3-415F047F260F}"/>
              </a:ext>
            </a:extLst>
          </p:cNvPr>
          <p:cNvSpPr>
            <a:spLocks noGrp="1"/>
          </p:cNvSpPr>
          <p:nvPr>
            <p:ph type="sldNum" sz="quarter" idx="10"/>
          </p:nvPr>
        </p:nvSpPr>
        <p:spPr>
          <a:xfrm>
            <a:off x="11055350" y="6138863"/>
            <a:ext cx="596900" cy="365125"/>
          </a:xfrm>
          <a:prstGeom prst="rect">
            <a:avLst/>
          </a:prstGeom>
        </p:spPr>
        <p:txBody>
          <a:bodyPr vert="horz" lIns="91440" tIns="45720" rIns="91440" bIns="45720" rtlCol="0" anchor="ctr"/>
          <a:lstStyle>
            <a:defPPr>
              <a:defRPr lang="pl-PL"/>
            </a:defPPr>
            <a:lvl1pPr algn="r" rtl="0" eaLnBrk="1" fontAlgn="auto" hangingPunct="1">
              <a:spcBef>
                <a:spcPts val="0"/>
              </a:spcBef>
              <a:spcAft>
                <a:spcPts val="0"/>
              </a:spcAft>
              <a:defRPr sz="1200" b="1" i="0" kern="1200">
                <a:solidFill>
                  <a:schemeClr val="bg1">
                    <a:lumMod val="95000"/>
                  </a:schemeClr>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9DC043-0D39-4748-AA26-D2863EBD203D}" type="slidenum">
              <a:rPr lang="pl-PL" smtClean="0"/>
              <a:pPr>
                <a:defRPr/>
              </a:pPr>
              <a:t>4</a:t>
            </a:fld>
            <a:endParaRPr lang="pl-PL"/>
          </a:p>
        </p:txBody>
      </p:sp>
      <p:pic>
        <p:nvPicPr>
          <p:cNvPr id="8" name="Picture 7">
            <a:extLst>
              <a:ext uri="{FF2B5EF4-FFF2-40B4-BE49-F238E27FC236}">
                <a16:creationId xmlns:a16="http://schemas.microsoft.com/office/drawing/2014/main" id="{285DF7BF-F6AD-B4C4-6745-114492070219}"/>
              </a:ext>
            </a:extLst>
          </p:cNvPr>
          <p:cNvPicPr>
            <a:picLocks noChangeAspect="1"/>
          </p:cNvPicPr>
          <p:nvPr/>
        </p:nvPicPr>
        <p:blipFill rotWithShape="1">
          <a:blip r:embed="rId3"/>
          <a:srcRect b="3431"/>
          <a:stretch/>
        </p:blipFill>
        <p:spPr>
          <a:xfrm>
            <a:off x="3774086" y="1347423"/>
            <a:ext cx="5325382" cy="3061540"/>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79E28B23-B63F-6A44-1841-38D6826120AB}"/>
              </a:ext>
            </a:extLst>
          </p:cNvPr>
          <p:cNvPicPr>
            <a:picLocks noChangeAspect="1"/>
          </p:cNvPicPr>
          <p:nvPr/>
        </p:nvPicPr>
        <p:blipFill>
          <a:blip r:embed="rId4"/>
          <a:stretch>
            <a:fillRect/>
          </a:stretch>
        </p:blipFill>
        <p:spPr>
          <a:xfrm rot="19451626">
            <a:off x="1311934" y="4381988"/>
            <a:ext cx="1560711" cy="1255885"/>
          </a:xfrm>
          <a:prstGeom prst="rect">
            <a:avLst/>
          </a:prstGeom>
        </p:spPr>
      </p:pic>
      <p:pic>
        <p:nvPicPr>
          <p:cNvPr id="9" name="Picture 8">
            <a:extLst>
              <a:ext uri="{FF2B5EF4-FFF2-40B4-BE49-F238E27FC236}">
                <a16:creationId xmlns:a16="http://schemas.microsoft.com/office/drawing/2014/main" id="{0C50E421-2C88-CB61-49C4-777E42B60B09}"/>
              </a:ext>
            </a:extLst>
          </p:cNvPr>
          <p:cNvPicPr>
            <a:picLocks noChangeAspect="1"/>
          </p:cNvPicPr>
          <p:nvPr/>
        </p:nvPicPr>
        <p:blipFill>
          <a:blip r:embed="rId5"/>
          <a:stretch>
            <a:fillRect/>
          </a:stretch>
        </p:blipFill>
        <p:spPr>
          <a:xfrm>
            <a:off x="10814137" y="666725"/>
            <a:ext cx="1079326" cy="722362"/>
          </a:xfrm>
          <a:prstGeom prst="rect">
            <a:avLst/>
          </a:prstGeom>
        </p:spPr>
      </p:pic>
      <p:sp>
        <p:nvSpPr>
          <p:cNvPr id="3" name="Title 15">
            <a:extLst>
              <a:ext uri="{FF2B5EF4-FFF2-40B4-BE49-F238E27FC236}">
                <a16:creationId xmlns:a16="http://schemas.microsoft.com/office/drawing/2014/main" id="{A67585E5-F6CD-143C-3BA9-201B1231015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endParaRPr lang="en-GB">
              <a:solidFill>
                <a:srgbClr val="133F1D"/>
              </a:solidFill>
              <a:highlight>
                <a:srgbClr val="FFFF00"/>
              </a:highlight>
            </a:endParaRPr>
          </a:p>
        </p:txBody>
      </p:sp>
      <p:pic>
        <p:nvPicPr>
          <p:cNvPr id="6" name="Picture 5">
            <a:extLst>
              <a:ext uri="{FF2B5EF4-FFF2-40B4-BE49-F238E27FC236}">
                <a16:creationId xmlns:a16="http://schemas.microsoft.com/office/drawing/2014/main" id="{FE4EC4B0-93B3-5463-3D4F-8763641BCFA0}"/>
              </a:ext>
            </a:extLst>
          </p:cNvPr>
          <p:cNvPicPr>
            <a:picLocks noChangeAspect="1"/>
          </p:cNvPicPr>
          <p:nvPr/>
        </p:nvPicPr>
        <p:blipFill>
          <a:blip r:embed="rId6"/>
          <a:stretch>
            <a:fillRect/>
          </a:stretch>
        </p:blipFill>
        <p:spPr>
          <a:xfrm>
            <a:off x="5871612" y="3042877"/>
            <a:ext cx="6228180" cy="2987051"/>
          </a:xfrm>
          <a:prstGeom prst="rect">
            <a:avLst/>
          </a:prstGeom>
        </p:spPr>
      </p:pic>
    </p:spTree>
    <p:extLst>
      <p:ext uri="{BB962C8B-B14F-4D97-AF65-F5344CB8AC3E}">
        <p14:creationId xmlns:p14="http://schemas.microsoft.com/office/powerpoint/2010/main" val="3001909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93BE2F1-4361-4F68-A8E9-D4B73B3598FB}"/>
              </a:ext>
            </a:extLst>
          </p:cNvPr>
          <p:cNvSpPr>
            <a:spLocks noGrp="1"/>
          </p:cNvSpPr>
          <p:nvPr>
            <p:ph type="title"/>
          </p:nvPr>
        </p:nvSpPr>
        <p:spPr/>
        <p:txBody>
          <a:bodyPr>
            <a:normAutofit/>
          </a:bodyPr>
          <a:lstStyle/>
          <a:p>
            <a:r>
              <a:rPr lang="en-GB" b="1"/>
              <a:t>CDSE Facts</a:t>
            </a:r>
            <a:endParaRPr lang="en-GB">
              <a:solidFill>
                <a:srgbClr val="133F1D"/>
              </a:solidFill>
              <a:highlight>
                <a:srgbClr val="FFFF00"/>
              </a:highlight>
            </a:endParaRPr>
          </a:p>
        </p:txBody>
      </p:sp>
      <p:sp>
        <p:nvSpPr>
          <p:cNvPr id="17" name="Content Placeholder 16">
            <a:extLst>
              <a:ext uri="{FF2B5EF4-FFF2-40B4-BE49-F238E27FC236}">
                <a16:creationId xmlns:a16="http://schemas.microsoft.com/office/drawing/2014/main" id="{F9BA4030-346A-4204-9532-61F5F2DB929D}"/>
              </a:ext>
            </a:extLst>
          </p:cNvPr>
          <p:cNvSpPr>
            <a:spLocks noGrp="1"/>
          </p:cNvSpPr>
          <p:nvPr>
            <p:ph idx="1"/>
          </p:nvPr>
        </p:nvSpPr>
        <p:spPr>
          <a:xfrm>
            <a:off x="500103" y="2393641"/>
            <a:ext cx="5257800" cy="1789217"/>
          </a:xfrm>
        </p:spPr>
        <p:txBody>
          <a:bodyPr>
            <a:noAutofit/>
          </a:bodyPr>
          <a:lstStyle/>
          <a:p>
            <a:r>
              <a:rPr lang="en-GB" sz="2400" b="1"/>
              <a:t>75,500 registered users </a:t>
            </a:r>
            <a:r>
              <a:rPr lang="en-GB" sz="2400"/>
              <a:t>in less than 11 months </a:t>
            </a:r>
          </a:p>
          <a:p>
            <a:r>
              <a:rPr lang="en-GB" sz="2400" b="1"/>
              <a:t>+1,500 new users per day</a:t>
            </a:r>
          </a:p>
          <a:p>
            <a:r>
              <a:rPr lang="en-GB" sz="2400" b="1"/>
              <a:t>+11,000 active users every day </a:t>
            </a:r>
            <a:endParaRPr lang="en-US" sz="2400" b="1"/>
          </a:p>
        </p:txBody>
      </p:sp>
      <p:sp>
        <p:nvSpPr>
          <p:cNvPr id="4" name="Symbol zastępczy numeru slajdu 3">
            <a:extLst>
              <a:ext uri="{FF2B5EF4-FFF2-40B4-BE49-F238E27FC236}">
                <a16:creationId xmlns:a16="http://schemas.microsoft.com/office/drawing/2014/main" id="{FEB75A83-6959-4EBC-9AD3-415F047F260F}"/>
              </a:ext>
            </a:extLst>
          </p:cNvPr>
          <p:cNvSpPr>
            <a:spLocks noGrp="1"/>
          </p:cNvSpPr>
          <p:nvPr>
            <p:ph type="sldNum" sz="quarter" idx="10"/>
          </p:nvPr>
        </p:nvSpPr>
        <p:spPr>
          <a:xfrm>
            <a:off x="11055350" y="6138863"/>
            <a:ext cx="596900" cy="365125"/>
          </a:xfrm>
          <a:prstGeom prst="rect">
            <a:avLst/>
          </a:prstGeom>
        </p:spPr>
        <p:txBody>
          <a:bodyPr vert="horz" lIns="91440" tIns="45720" rIns="91440" bIns="45720" rtlCol="0" anchor="ctr"/>
          <a:lstStyle>
            <a:defPPr>
              <a:defRPr lang="pl-PL"/>
            </a:defPPr>
            <a:lvl1pPr algn="r" rtl="0" eaLnBrk="1" fontAlgn="auto" hangingPunct="1">
              <a:spcBef>
                <a:spcPts val="0"/>
              </a:spcBef>
              <a:spcAft>
                <a:spcPts val="0"/>
              </a:spcAft>
              <a:defRPr sz="1200" b="1" i="0" kern="1200">
                <a:solidFill>
                  <a:schemeClr val="bg1">
                    <a:lumMod val="95000"/>
                  </a:schemeClr>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9DC043-0D39-4748-AA26-D2863EBD203D}" type="slidenum">
              <a:rPr lang="pl-PL" smtClean="0"/>
              <a:pPr>
                <a:defRPr/>
              </a:pPr>
              <a:t>5</a:t>
            </a:fld>
            <a:endParaRPr lang="pl-PL"/>
          </a:p>
        </p:txBody>
      </p:sp>
      <p:pic>
        <p:nvPicPr>
          <p:cNvPr id="2" name="Picture 1">
            <a:extLst>
              <a:ext uri="{FF2B5EF4-FFF2-40B4-BE49-F238E27FC236}">
                <a16:creationId xmlns:a16="http://schemas.microsoft.com/office/drawing/2014/main" id="{79E28B23-B63F-6A44-1841-38D6826120AB}"/>
              </a:ext>
            </a:extLst>
          </p:cNvPr>
          <p:cNvPicPr>
            <a:picLocks noChangeAspect="1"/>
          </p:cNvPicPr>
          <p:nvPr/>
        </p:nvPicPr>
        <p:blipFill>
          <a:blip r:embed="rId3"/>
          <a:stretch>
            <a:fillRect/>
          </a:stretch>
        </p:blipFill>
        <p:spPr>
          <a:xfrm rot="19451626">
            <a:off x="1800901" y="4402726"/>
            <a:ext cx="1560711" cy="1255885"/>
          </a:xfrm>
          <a:prstGeom prst="rect">
            <a:avLst/>
          </a:prstGeom>
        </p:spPr>
      </p:pic>
      <p:pic>
        <p:nvPicPr>
          <p:cNvPr id="7" name="Picture 6">
            <a:extLst>
              <a:ext uri="{FF2B5EF4-FFF2-40B4-BE49-F238E27FC236}">
                <a16:creationId xmlns:a16="http://schemas.microsoft.com/office/drawing/2014/main" id="{86C84DBC-2B1B-1EED-7F74-E621866C9CEA}"/>
              </a:ext>
            </a:extLst>
          </p:cNvPr>
          <p:cNvPicPr>
            <a:picLocks noChangeAspect="1"/>
          </p:cNvPicPr>
          <p:nvPr/>
        </p:nvPicPr>
        <p:blipFill>
          <a:blip r:embed="rId4"/>
          <a:stretch>
            <a:fillRect/>
          </a:stretch>
        </p:blipFill>
        <p:spPr>
          <a:xfrm>
            <a:off x="10814137" y="666725"/>
            <a:ext cx="1079326" cy="722362"/>
          </a:xfrm>
          <a:prstGeom prst="rect">
            <a:avLst/>
          </a:prstGeom>
        </p:spPr>
      </p:pic>
      <p:sp>
        <p:nvSpPr>
          <p:cNvPr id="5" name="TextBox 4">
            <a:extLst>
              <a:ext uri="{FF2B5EF4-FFF2-40B4-BE49-F238E27FC236}">
                <a16:creationId xmlns:a16="http://schemas.microsoft.com/office/drawing/2014/main" id="{68FC0A75-6E9C-702C-7644-16DEBA93E7D2}"/>
              </a:ext>
            </a:extLst>
          </p:cNvPr>
          <p:cNvSpPr txBox="1"/>
          <p:nvPr/>
        </p:nvSpPr>
        <p:spPr>
          <a:xfrm>
            <a:off x="7158572" y="4933568"/>
            <a:ext cx="6097772" cy="369332"/>
          </a:xfrm>
          <a:prstGeom prst="rect">
            <a:avLst/>
          </a:prstGeom>
          <a:noFill/>
        </p:spPr>
        <p:txBody>
          <a:bodyPr wrap="square">
            <a:spAutoFit/>
          </a:bodyPr>
          <a:lstStyle/>
          <a:p>
            <a:r>
              <a:rPr lang="en-GB"/>
              <a:t>https://dataspace.copernicus.eu/</a:t>
            </a:r>
          </a:p>
        </p:txBody>
      </p:sp>
      <p:pic>
        <p:nvPicPr>
          <p:cNvPr id="1026" name="Picture 2">
            <a:extLst>
              <a:ext uri="{FF2B5EF4-FFF2-40B4-BE49-F238E27FC236}">
                <a16:creationId xmlns:a16="http://schemas.microsoft.com/office/drawing/2014/main" id="{B12C2C63-93EA-5210-D103-4C06C03707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8608" y="1642892"/>
            <a:ext cx="6585556" cy="30415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3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FEB75A83-6959-4EBC-9AD3-415F047F260F}"/>
              </a:ext>
            </a:extLst>
          </p:cNvPr>
          <p:cNvSpPr>
            <a:spLocks noGrp="1"/>
          </p:cNvSpPr>
          <p:nvPr>
            <p:ph type="sldNum" sz="quarter" idx="10"/>
          </p:nvPr>
        </p:nvSpPr>
        <p:spPr>
          <a:xfrm>
            <a:off x="11055350" y="6138863"/>
            <a:ext cx="596900" cy="365125"/>
          </a:xfrm>
          <a:prstGeom prst="rect">
            <a:avLst/>
          </a:prstGeom>
        </p:spPr>
        <p:txBody>
          <a:bodyPr vert="horz" lIns="91440" tIns="45720" rIns="91440" bIns="45720" rtlCol="0" anchor="ctr"/>
          <a:lstStyle>
            <a:defPPr>
              <a:defRPr lang="pl-PL"/>
            </a:defPPr>
            <a:lvl1pPr algn="r" rtl="0" eaLnBrk="1" fontAlgn="auto" hangingPunct="1">
              <a:spcBef>
                <a:spcPts val="0"/>
              </a:spcBef>
              <a:spcAft>
                <a:spcPts val="0"/>
              </a:spcAft>
              <a:defRPr sz="1200" b="1" i="0" kern="1200">
                <a:solidFill>
                  <a:schemeClr val="bg1">
                    <a:lumMod val="95000"/>
                  </a:schemeClr>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9DC043-0D39-4748-AA26-D2863EBD203D}" type="slidenum">
              <a:rPr lang="pl-PL" smtClean="0"/>
              <a:pPr>
                <a:defRPr/>
              </a:pPr>
              <a:t>6</a:t>
            </a:fld>
            <a:endParaRPr lang="pl-PL"/>
          </a:p>
        </p:txBody>
      </p:sp>
      <p:pic>
        <p:nvPicPr>
          <p:cNvPr id="7" name="Picture 6">
            <a:extLst>
              <a:ext uri="{FF2B5EF4-FFF2-40B4-BE49-F238E27FC236}">
                <a16:creationId xmlns:a16="http://schemas.microsoft.com/office/drawing/2014/main" id="{86C84DBC-2B1B-1EED-7F74-E621866C9CEA}"/>
              </a:ext>
            </a:extLst>
          </p:cNvPr>
          <p:cNvPicPr>
            <a:picLocks noChangeAspect="1"/>
          </p:cNvPicPr>
          <p:nvPr/>
        </p:nvPicPr>
        <p:blipFill>
          <a:blip r:embed="rId3"/>
          <a:stretch>
            <a:fillRect/>
          </a:stretch>
        </p:blipFill>
        <p:spPr>
          <a:xfrm>
            <a:off x="10814137" y="666725"/>
            <a:ext cx="1079326" cy="722362"/>
          </a:xfrm>
          <a:prstGeom prst="rect">
            <a:avLst/>
          </a:prstGeom>
        </p:spPr>
      </p:pic>
      <p:grpSp>
        <p:nvGrpSpPr>
          <p:cNvPr id="10" name="Group 9">
            <a:extLst>
              <a:ext uri="{FF2B5EF4-FFF2-40B4-BE49-F238E27FC236}">
                <a16:creationId xmlns:a16="http://schemas.microsoft.com/office/drawing/2014/main" id="{294E6BD2-24C6-6AFD-E9FD-2BBB9B3EACF4}"/>
              </a:ext>
            </a:extLst>
          </p:cNvPr>
          <p:cNvGrpSpPr/>
          <p:nvPr/>
        </p:nvGrpSpPr>
        <p:grpSpPr>
          <a:xfrm>
            <a:off x="6866376" y="190092"/>
            <a:ext cx="3883118" cy="2397990"/>
            <a:chOff x="0" y="0"/>
            <a:chExt cx="9275924" cy="6861499"/>
          </a:xfrm>
        </p:grpSpPr>
        <p:pic>
          <p:nvPicPr>
            <p:cNvPr id="11" name="Picture 10">
              <a:extLst>
                <a:ext uri="{FF2B5EF4-FFF2-40B4-BE49-F238E27FC236}">
                  <a16:creationId xmlns:a16="http://schemas.microsoft.com/office/drawing/2014/main" id="{B4100ED9-D6BA-08BD-BD43-AF6C04A26367}"/>
                </a:ext>
              </a:extLst>
            </p:cNvPr>
            <p:cNvPicPr>
              <a:picLocks noChangeAspect="1"/>
            </p:cNvPicPr>
            <p:nvPr/>
          </p:nvPicPr>
          <p:blipFill rotWithShape="1">
            <a:blip r:embed="rId4"/>
            <a:srcRect r="90772" b="46783"/>
            <a:stretch/>
          </p:blipFill>
          <p:spPr>
            <a:xfrm>
              <a:off x="0" y="0"/>
              <a:ext cx="1837765" cy="5961529"/>
            </a:xfrm>
            <a:prstGeom prst="rect">
              <a:avLst/>
            </a:prstGeom>
          </p:spPr>
        </p:pic>
        <p:pic>
          <p:nvPicPr>
            <p:cNvPr id="12" name="Picture 11">
              <a:extLst>
                <a:ext uri="{FF2B5EF4-FFF2-40B4-BE49-F238E27FC236}">
                  <a16:creationId xmlns:a16="http://schemas.microsoft.com/office/drawing/2014/main" id="{CECF5E11-E413-E406-EE36-6AADE3AC34C0}"/>
                </a:ext>
              </a:extLst>
            </p:cNvPr>
            <p:cNvPicPr>
              <a:picLocks noChangeAspect="1"/>
            </p:cNvPicPr>
            <p:nvPr/>
          </p:nvPicPr>
          <p:blipFill rotWithShape="1">
            <a:blip r:embed="rId4"/>
            <a:srcRect t="92157" r="90735"/>
            <a:stretch/>
          </p:blipFill>
          <p:spPr>
            <a:xfrm>
              <a:off x="0" y="5961529"/>
              <a:ext cx="1882590" cy="896471"/>
            </a:xfrm>
            <a:prstGeom prst="rect">
              <a:avLst/>
            </a:prstGeom>
          </p:spPr>
        </p:pic>
        <p:pic>
          <p:nvPicPr>
            <p:cNvPr id="13" name="Picture 12">
              <a:extLst>
                <a:ext uri="{FF2B5EF4-FFF2-40B4-BE49-F238E27FC236}">
                  <a16:creationId xmlns:a16="http://schemas.microsoft.com/office/drawing/2014/main" id="{79957D76-68AC-E27E-7545-DBCDD065E59D}"/>
                </a:ext>
              </a:extLst>
            </p:cNvPr>
            <p:cNvPicPr>
              <a:picLocks noChangeAspect="1"/>
            </p:cNvPicPr>
            <p:nvPr/>
          </p:nvPicPr>
          <p:blipFill rotWithShape="1">
            <a:blip r:embed="rId4"/>
            <a:srcRect l="29376" r="19890" b="16797"/>
            <a:stretch/>
          </p:blipFill>
          <p:spPr>
            <a:xfrm>
              <a:off x="1837766" y="0"/>
              <a:ext cx="7438158" cy="6861499"/>
            </a:xfrm>
            <a:prstGeom prst="rect">
              <a:avLst/>
            </a:prstGeom>
          </p:spPr>
        </p:pic>
      </p:grpSp>
      <p:sp>
        <p:nvSpPr>
          <p:cNvPr id="14" name="Rectangle 13">
            <a:extLst>
              <a:ext uri="{FF2B5EF4-FFF2-40B4-BE49-F238E27FC236}">
                <a16:creationId xmlns:a16="http://schemas.microsoft.com/office/drawing/2014/main" id="{399770F9-024D-41FA-42FB-985A1EA67D50}"/>
              </a:ext>
            </a:extLst>
          </p:cNvPr>
          <p:cNvSpPr/>
          <p:nvPr/>
        </p:nvSpPr>
        <p:spPr>
          <a:xfrm rot="872205">
            <a:off x="10464108" y="1609964"/>
            <a:ext cx="1626419" cy="443682"/>
          </a:xfrm>
          <a:prstGeom prst="rect">
            <a:avLst/>
          </a:prstGeom>
          <a:solidFill>
            <a:srgbClr val="E20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Public release in the next days</a:t>
            </a:r>
          </a:p>
        </p:txBody>
      </p:sp>
      <p:sp>
        <p:nvSpPr>
          <p:cNvPr id="15" name="Rectangle 14">
            <a:extLst>
              <a:ext uri="{FF2B5EF4-FFF2-40B4-BE49-F238E27FC236}">
                <a16:creationId xmlns:a16="http://schemas.microsoft.com/office/drawing/2014/main" id="{521CFECE-DF0D-D0E1-82F7-D251CE7714EF}"/>
              </a:ext>
            </a:extLst>
          </p:cNvPr>
          <p:cNvSpPr/>
          <p:nvPr/>
        </p:nvSpPr>
        <p:spPr>
          <a:xfrm>
            <a:off x="3889590" y="1605194"/>
            <a:ext cx="1453763" cy="453225"/>
          </a:xfrm>
          <a:prstGeom prst="rect">
            <a:avLst/>
          </a:prstGeom>
          <a:solidFill>
            <a:srgbClr val="E20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Updated 01/12/2023</a:t>
            </a:r>
          </a:p>
        </p:txBody>
      </p:sp>
      <p:pic>
        <p:nvPicPr>
          <p:cNvPr id="23" name="Picture 22">
            <a:extLst>
              <a:ext uri="{FF2B5EF4-FFF2-40B4-BE49-F238E27FC236}">
                <a16:creationId xmlns:a16="http://schemas.microsoft.com/office/drawing/2014/main" id="{85A08CA1-FC91-78C8-33B2-492395D083ED}"/>
              </a:ext>
            </a:extLst>
          </p:cNvPr>
          <p:cNvPicPr>
            <a:picLocks noChangeAspect="1"/>
          </p:cNvPicPr>
          <p:nvPr/>
        </p:nvPicPr>
        <p:blipFill rotWithShape="1">
          <a:blip r:embed="rId4"/>
          <a:srcRect l="30775" t="55698" r="45230" b="19676"/>
          <a:stretch/>
        </p:blipFill>
        <p:spPr>
          <a:xfrm>
            <a:off x="719902" y="2480946"/>
            <a:ext cx="5158471" cy="2977903"/>
          </a:xfrm>
          <a:prstGeom prst="rect">
            <a:avLst/>
          </a:prstGeom>
          <a:ln>
            <a:noFill/>
          </a:ln>
          <a:effectLst>
            <a:outerShdw blurRad="190500" algn="tl" rotWithShape="0">
              <a:srgbClr val="000000">
                <a:alpha val="70000"/>
              </a:srgbClr>
            </a:outerShdw>
          </a:effectLst>
        </p:spPr>
      </p:pic>
      <p:pic>
        <p:nvPicPr>
          <p:cNvPr id="24" name="Picture 23">
            <a:extLst>
              <a:ext uri="{FF2B5EF4-FFF2-40B4-BE49-F238E27FC236}">
                <a16:creationId xmlns:a16="http://schemas.microsoft.com/office/drawing/2014/main" id="{D3DF7708-5197-19C6-BC33-9207C179BF77}"/>
              </a:ext>
            </a:extLst>
          </p:cNvPr>
          <p:cNvPicPr>
            <a:picLocks noChangeAspect="1"/>
          </p:cNvPicPr>
          <p:nvPr/>
        </p:nvPicPr>
        <p:blipFill rotWithShape="1">
          <a:blip r:embed="rId4"/>
          <a:srcRect l="55045" t="56388" r="21257" b="20437"/>
          <a:stretch/>
        </p:blipFill>
        <p:spPr>
          <a:xfrm>
            <a:off x="6422415" y="3079450"/>
            <a:ext cx="5413518" cy="2977903"/>
          </a:xfrm>
          <a:prstGeom prst="rect">
            <a:avLst/>
          </a:prstGeom>
          <a:ln>
            <a:noFill/>
          </a:ln>
          <a:effectLst>
            <a:outerShdw blurRad="190500" algn="tl" rotWithShape="0">
              <a:srgbClr val="000000">
                <a:alpha val="70000"/>
              </a:srgbClr>
            </a:outerShdw>
          </a:effectLst>
        </p:spPr>
      </p:pic>
      <p:cxnSp>
        <p:nvCxnSpPr>
          <p:cNvPr id="28" name="Straight Arrow Connector 27">
            <a:extLst>
              <a:ext uri="{FF2B5EF4-FFF2-40B4-BE49-F238E27FC236}">
                <a16:creationId xmlns:a16="http://schemas.microsoft.com/office/drawing/2014/main" id="{B273F177-F11E-8B56-A0D7-BA5D182C36ED}"/>
              </a:ext>
            </a:extLst>
          </p:cNvPr>
          <p:cNvCxnSpPr>
            <a:cxnSpLocks/>
          </p:cNvCxnSpPr>
          <p:nvPr/>
        </p:nvCxnSpPr>
        <p:spPr>
          <a:xfrm>
            <a:off x="9797143" y="2480947"/>
            <a:ext cx="0" cy="776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8ECA8983-8B68-5A14-0874-57A366F7714B}"/>
              </a:ext>
            </a:extLst>
          </p:cNvPr>
          <p:cNvCxnSpPr>
            <a:cxnSpLocks/>
          </p:cNvCxnSpPr>
          <p:nvPr/>
        </p:nvCxnSpPr>
        <p:spPr>
          <a:xfrm rot="10800000" flipV="1">
            <a:off x="5943985" y="2480946"/>
            <a:ext cx="2481302" cy="323214"/>
          </a:xfrm>
          <a:prstGeom prst="bentConnector3">
            <a:avLst>
              <a:gd name="adj1" fmla="val -188"/>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itle 15">
            <a:extLst>
              <a:ext uri="{FF2B5EF4-FFF2-40B4-BE49-F238E27FC236}">
                <a16:creationId xmlns:a16="http://schemas.microsoft.com/office/drawing/2014/main" id="{24D3B670-3A8D-BAE0-7854-7B400C623407}"/>
              </a:ext>
            </a:extLst>
          </p:cNvPr>
          <p:cNvSpPr>
            <a:spLocks noGrp="1"/>
          </p:cNvSpPr>
          <p:nvPr>
            <p:ph type="title"/>
          </p:nvPr>
        </p:nvSpPr>
        <p:spPr>
          <a:xfrm>
            <a:off x="838200" y="365125"/>
            <a:ext cx="10515600" cy="1325563"/>
          </a:xfrm>
        </p:spPr>
        <p:txBody>
          <a:bodyPr>
            <a:normAutofit/>
          </a:bodyPr>
          <a:lstStyle/>
          <a:p>
            <a:r>
              <a:rPr lang="en-GB" b="1"/>
              <a:t>CDSE Facts</a:t>
            </a:r>
            <a:endParaRPr lang="en-GB">
              <a:solidFill>
                <a:srgbClr val="133F1D"/>
              </a:solidFill>
              <a:highlight>
                <a:srgbClr val="FFFF00"/>
              </a:highlight>
            </a:endParaRPr>
          </a:p>
        </p:txBody>
      </p:sp>
    </p:spTree>
    <p:extLst>
      <p:ext uri="{BB962C8B-B14F-4D97-AF65-F5344CB8AC3E}">
        <p14:creationId xmlns:p14="http://schemas.microsoft.com/office/powerpoint/2010/main" val="2790277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96D5-394F-4E21-A3B7-D4C5107D21AC}"/>
              </a:ext>
            </a:extLst>
          </p:cNvPr>
          <p:cNvSpPr>
            <a:spLocks noGrp="1"/>
          </p:cNvSpPr>
          <p:nvPr>
            <p:ph type="title"/>
          </p:nvPr>
        </p:nvSpPr>
        <p:spPr>
          <a:xfrm>
            <a:off x="446567" y="115251"/>
            <a:ext cx="11369381" cy="1325563"/>
          </a:xfrm>
        </p:spPr>
        <p:txBody>
          <a:bodyPr>
            <a:normAutofit/>
          </a:bodyPr>
          <a:lstStyle/>
          <a:p>
            <a:r>
              <a:rPr lang="en-GB" sz="3600"/>
              <a:t>The Copernicus Sentinel missions: a guaranteed flow of open satellite data</a:t>
            </a:r>
          </a:p>
        </p:txBody>
      </p:sp>
      <p:sp>
        <p:nvSpPr>
          <p:cNvPr id="4" name="Slide Number Placeholder 3">
            <a:extLst>
              <a:ext uri="{FF2B5EF4-FFF2-40B4-BE49-F238E27FC236}">
                <a16:creationId xmlns:a16="http://schemas.microsoft.com/office/drawing/2014/main" id="{BDADC351-E580-4CD4-ABD8-8D5C0E9366D4}"/>
              </a:ext>
            </a:extLst>
          </p:cNvPr>
          <p:cNvSpPr>
            <a:spLocks noGrp="1"/>
          </p:cNvSpPr>
          <p:nvPr>
            <p:ph type="sldNum" sz="quarter" idx="10"/>
          </p:nvPr>
        </p:nvSpPr>
        <p:spPr>
          <a:xfrm>
            <a:off x="11129814" y="6692643"/>
            <a:ext cx="596900" cy="365125"/>
          </a:xfrm>
          <a:prstGeom prst="rect">
            <a:avLst/>
          </a:prstGeom>
        </p:spPr>
        <p:txBody>
          <a:bodyPr vert="horz" lIns="91440" tIns="45720" rIns="91440" bIns="45720" rtlCol="0" anchor="ctr"/>
          <a:lstStyle>
            <a:defPPr>
              <a:defRPr lang="pl-PL"/>
            </a:defPPr>
            <a:lvl1pPr algn="r" rtl="0" eaLnBrk="1" fontAlgn="auto" hangingPunct="1">
              <a:spcBef>
                <a:spcPts val="0"/>
              </a:spcBef>
              <a:spcAft>
                <a:spcPts val="0"/>
              </a:spcAft>
              <a:defRPr sz="1200" b="1" i="0" kern="1200">
                <a:solidFill>
                  <a:schemeClr val="bg1">
                    <a:lumMod val="95000"/>
                  </a:schemeClr>
                </a:solidFill>
                <a:latin typeface="Calibri" panose="020F0502020204030204" pitchFamily="34" charset="0"/>
                <a:ea typeface="+mn-ea"/>
                <a:cs typeface="Calibri" panose="020F050202020403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9DC043-0D39-4748-AA26-D2863EBD203D}" type="slidenum">
              <a:rPr lang="pl-PL" smtClean="0">
                <a:latin typeface="Arial" panose="020B0604020202020204" pitchFamily="34" charset="0"/>
                <a:cs typeface="Arial" panose="020B0604020202020204" pitchFamily="34" charset="0"/>
              </a:rPr>
              <a:pPr>
                <a:defRPr/>
              </a:pPr>
              <a:t>7</a:t>
            </a:fld>
            <a:endParaRPr lang="pl-P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92E850B-A6CF-C4CA-4382-05A902486484}"/>
              </a:ext>
            </a:extLst>
          </p:cNvPr>
          <p:cNvPicPr/>
          <p:nvPr/>
        </p:nvPicPr>
        <p:blipFill rotWithShape="1">
          <a:blip r:embed="rId3"/>
          <a:srcRect l="7263" t="3880" r="7195" b="525"/>
          <a:stretch/>
        </p:blipFill>
        <p:spPr bwMode="auto">
          <a:xfrm>
            <a:off x="1618247" y="1287488"/>
            <a:ext cx="8668753" cy="4713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Connector 8">
            <a:extLst>
              <a:ext uri="{FF2B5EF4-FFF2-40B4-BE49-F238E27FC236}">
                <a16:creationId xmlns:a16="http://schemas.microsoft.com/office/drawing/2014/main" id="{408E4017-B6BD-3FFD-B304-7E7AB57EE234}"/>
              </a:ext>
            </a:extLst>
          </p:cNvPr>
          <p:cNvCxnSpPr>
            <a:cxnSpLocks/>
          </p:cNvCxnSpPr>
          <p:nvPr/>
        </p:nvCxnSpPr>
        <p:spPr>
          <a:xfrm>
            <a:off x="4892598" y="1211580"/>
            <a:ext cx="0" cy="5646420"/>
          </a:xfrm>
          <a:prstGeom prst="line">
            <a:avLst/>
          </a:prstGeom>
          <a:ln w="190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C4593E4A-9C8B-E56E-2BCA-CBF8BD3F461E}"/>
              </a:ext>
            </a:extLst>
          </p:cNvPr>
          <p:cNvSpPr txBox="1"/>
          <p:nvPr/>
        </p:nvSpPr>
        <p:spPr>
          <a:xfrm rot="16200000">
            <a:off x="4319201" y="6291227"/>
            <a:ext cx="914400" cy="276999"/>
          </a:xfrm>
          <a:prstGeom prst="rect">
            <a:avLst/>
          </a:prstGeom>
          <a:noFill/>
        </p:spPr>
        <p:txBody>
          <a:bodyPr wrap="square" rtlCol="0">
            <a:spAutoFit/>
          </a:bodyPr>
          <a:lstStyle/>
          <a:p>
            <a:r>
              <a:rPr lang="it-IT" sz="1200" b="1" err="1">
                <a:latin typeface="Arial" panose="020B0604020202020204" pitchFamily="34" charset="0"/>
                <a:cs typeface="Arial" panose="020B0604020202020204" pitchFamily="34" charset="0"/>
              </a:rPr>
              <a:t>Dec</a:t>
            </a:r>
            <a:r>
              <a:rPr lang="it-IT" sz="1200" b="1">
                <a:latin typeface="Arial" panose="020B0604020202020204" pitchFamily="34" charset="0"/>
                <a:cs typeface="Arial" panose="020B0604020202020204" pitchFamily="34" charset="0"/>
              </a:rPr>
              <a:t>. 2023</a:t>
            </a:r>
            <a:endParaRPr lang="en-GB"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238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E48F7-9053-556C-6392-AC8F5A6B0A79}"/>
              </a:ext>
            </a:extLst>
          </p:cNvPr>
          <p:cNvSpPr>
            <a:spLocks noGrp="1"/>
          </p:cNvSpPr>
          <p:nvPr>
            <p:ph type="title"/>
          </p:nvPr>
        </p:nvSpPr>
        <p:spPr/>
        <p:txBody>
          <a:bodyPr/>
          <a:lstStyle/>
          <a:p>
            <a:r>
              <a:rPr lang="it-IT"/>
              <a:t>Copernicus Contributing Missions</a:t>
            </a:r>
            <a:endParaRPr lang="en-GB"/>
          </a:p>
        </p:txBody>
      </p:sp>
      <p:sp>
        <p:nvSpPr>
          <p:cNvPr id="3" name="Content Placeholder 2">
            <a:extLst>
              <a:ext uri="{FF2B5EF4-FFF2-40B4-BE49-F238E27FC236}">
                <a16:creationId xmlns:a16="http://schemas.microsoft.com/office/drawing/2014/main" id="{30C205B9-5D4A-599A-6204-18F6FFBBA1AD}"/>
              </a:ext>
            </a:extLst>
          </p:cNvPr>
          <p:cNvSpPr>
            <a:spLocks noGrp="1"/>
          </p:cNvSpPr>
          <p:nvPr>
            <p:ph idx="1"/>
          </p:nvPr>
        </p:nvSpPr>
        <p:spPr>
          <a:xfrm>
            <a:off x="838200" y="2379784"/>
            <a:ext cx="4226169" cy="2835702"/>
          </a:xfrm>
        </p:spPr>
        <p:txBody>
          <a:bodyPr>
            <a:normAutofit/>
          </a:bodyPr>
          <a:lstStyle/>
          <a:p>
            <a:pPr marL="0" indent="0">
              <a:buNone/>
            </a:pPr>
            <a:r>
              <a:rPr lang="en-GB" sz="2400" b="0" i="0">
                <a:effectLst/>
                <a:latin typeface="Arial" panose="020B0604020202020204" pitchFamily="34" charset="0"/>
              </a:rPr>
              <a:t>In addition to data provided by the Sentinel satellites, </a:t>
            </a:r>
            <a:r>
              <a:rPr lang="en-GB" sz="2400" b="1" i="0">
                <a:effectLst/>
                <a:latin typeface="Arial" panose="020B0604020202020204" pitchFamily="34" charset="0"/>
              </a:rPr>
              <a:t>the Copernicus Contributing Missions</a:t>
            </a:r>
            <a:r>
              <a:rPr lang="en-GB" sz="2400" b="0" i="0">
                <a:effectLst/>
                <a:latin typeface="Arial" panose="020B0604020202020204" pitchFamily="34" charset="0"/>
              </a:rPr>
              <a:t> play a crucial role, delivering complementary data to ensure that a whole range of observational requirements is satisfied.</a:t>
            </a:r>
            <a:endParaRPr lang="en-GB" sz="2400"/>
          </a:p>
        </p:txBody>
      </p:sp>
      <p:pic>
        <p:nvPicPr>
          <p:cNvPr id="4098" name="Picture 2" descr="Copernicus Contributing Missions overview">
            <a:extLst>
              <a:ext uri="{FF2B5EF4-FFF2-40B4-BE49-F238E27FC236}">
                <a16:creationId xmlns:a16="http://schemas.microsoft.com/office/drawing/2014/main" id="{A4DBB059-C3FB-52CF-E94C-842318F45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722" y="1990913"/>
            <a:ext cx="6307090" cy="354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396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E48F7-9053-556C-6392-AC8F5A6B0A79}"/>
              </a:ext>
            </a:extLst>
          </p:cNvPr>
          <p:cNvSpPr>
            <a:spLocks noGrp="1"/>
          </p:cNvSpPr>
          <p:nvPr>
            <p:ph type="title"/>
          </p:nvPr>
        </p:nvSpPr>
        <p:spPr/>
        <p:txBody>
          <a:bodyPr>
            <a:normAutofit/>
          </a:bodyPr>
          <a:lstStyle/>
          <a:p>
            <a:r>
              <a:rPr lang="it-IT"/>
              <a:t>Copernicus Contributing Missions</a:t>
            </a:r>
            <a:endParaRPr lang="en-GB"/>
          </a:p>
        </p:txBody>
      </p:sp>
      <p:sp>
        <p:nvSpPr>
          <p:cNvPr id="3" name="Content Placeholder 2">
            <a:extLst>
              <a:ext uri="{FF2B5EF4-FFF2-40B4-BE49-F238E27FC236}">
                <a16:creationId xmlns:a16="http://schemas.microsoft.com/office/drawing/2014/main" id="{30C205B9-5D4A-599A-6204-18F6FFBBA1AD}"/>
              </a:ext>
            </a:extLst>
          </p:cNvPr>
          <p:cNvSpPr>
            <a:spLocks noGrp="1"/>
          </p:cNvSpPr>
          <p:nvPr>
            <p:ph idx="1"/>
          </p:nvPr>
        </p:nvSpPr>
        <p:spPr>
          <a:xfrm>
            <a:off x="753139" y="1899409"/>
            <a:ext cx="3813810" cy="3486681"/>
          </a:xfrm>
        </p:spPr>
        <p:txBody>
          <a:bodyPr>
            <a:noAutofit/>
          </a:bodyPr>
          <a:lstStyle/>
          <a:p>
            <a:pPr marL="0" indent="0" algn="l">
              <a:buNone/>
            </a:pPr>
            <a:r>
              <a:rPr lang="en-GB" sz="2400" b="0" i="0">
                <a:effectLst/>
                <a:latin typeface="Arial" panose="020B0604020202020204" pitchFamily="34" charset="0"/>
              </a:rPr>
              <a:t>In 2023</a:t>
            </a:r>
            <a:r>
              <a:rPr lang="en-GB" sz="2400"/>
              <a:t>:</a:t>
            </a:r>
          </a:p>
          <a:p>
            <a:r>
              <a:rPr lang="en-GB" sz="2400" b="1" i="0">
                <a:effectLst/>
                <a:latin typeface="Arial" panose="020B0604020202020204" pitchFamily="34" charset="0"/>
              </a:rPr>
              <a:t>nine </a:t>
            </a:r>
            <a:r>
              <a:rPr lang="en-GB" sz="2400" b="1"/>
              <a:t>European New Space </a:t>
            </a:r>
            <a:r>
              <a:rPr lang="en-GB" sz="2400"/>
              <a:t>Satellite data suppliers joined Copernicus as Contributing Missions.</a:t>
            </a:r>
          </a:p>
          <a:p>
            <a:r>
              <a:rPr lang="en-GB" sz="2400" b="0" i="0">
                <a:effectLst/>
                <a:latin typeface="Arial" panose="020B0604020202020204" pitchFamily="34" charset="0"/>
              </a:rPr>
              <a:t>more than</a:t>
            </a:r>
            <a:r>
              <a:rPr lang="en-GB" sz="2400">
                <a:latin typeface="Arial" panose="020B0604020202020204" pitchFamily="34" charset="0"/>
                <a:cs typeface="Arial" panose="020B0604020202020204" pitchFamily="34" charset="0"/>
              </a:rPr>
              <a:t> </a:t>
            </a:r>
            <a:r>
              <a:rPr lang="en-GB" sz="2400" b="1">
                <a:latin typeface="Arial" panose="020B0604020202020204" pitchFamily="34" charset="0"/>
                <a:cs typeface="Arial" panose="020B0604020202020204" pitchFamily="34" charset="0"/>
              </a:rPr>
              <a:t>20 operational Copernicus Contributing Mission</a:t>
            </a:r>
          </a:p>
          <a:p>
            <a:pPr algn="l"/>
            <a:endParaRPr lang="en-GB" sz="2400"/>
          </a:p>
        </p:txBody>
      </p:sp>
      <p:pic>
        <p:nvPicPr>
          <p:cNvPr id="5122" name="Picture 2" descr="With commercial companies playing an increasingly important role in creating a dynamic and innovative space industry, nine New Space satellite data suppliers have joined the Copernicus programme as Contributing Missions. &#10;&#10;The Copernicus Contributing Missions play a crucial role in delivering Earth observation data – complementary to the Sentinel satellite data – to answer to the needs of the Copernicus Services and the needs of public authorities.">
            <a:extLst>
              <a:ext uri="{FF2B5EF4-FFF2-40B4-BE49-F238E27FC236}">
                <a16:creationId xmlns:a16="http://schemas.microsoft.com/office/drawing/2014/main" id="{3D676DC7-151C-1387-8D02-E6CBB017D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010" y="1597808"/>
            <a:ext cx="7220605" cy="5104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0EBDB63-0968-9ED3-D051-212A6E6BFEC9}"/>
              </a:ext>
            </a:extLst>
          </p:cNvPr>
          <p:cNvPicPr>
            <a:picLocks noChangeAspect="1"/>
          </p:cNvPicPr>
          <p:nvPr/>
        </p:nvPicPr>
        <p:blipFill>
          <a:blip r:embed="rId3"/>
          <a:stretch>
            <a:fillRect/>
          </a:stretch>
        </p:blipFill>
        <p:spPr>
          <a:xfrm>
            <a:off x="10814137" y="666725"/>
            <a:ext cx="1079326" cy="722362"/>
          </a:xfrm>
          <a:prstGeom prst="rect">
            <a:avLst/>
          </a:prstGeom>
        </p:spPr>
      </p:pic>
      <p:sp>
        <p:nvSpPr>
          <p:cNvPr id="4" name="Arrow: Right 3">
            <a:extLst>
              <a:ext uri="{FF2B5EF4-FFF2-40B4-BE49-F238E27FC236}">
                <a16:creationId xmlns:a16="http://schemas.microsoft.com/office/drawing/2014/main" id="{75E780E9-2FA8-1AB7-4283-ED7F0B8E8A74}"/>
              </a:ext>
            </a:extLst>
          </p:cNvPr>
          <p:cNvSpPr/>
          <p:nvPr/>
        </p:nvSpPr>
        <p:spPr>
          <a:xfrm>
            <a:off x="3488170" y="6065217"/>
            <a:ext cx="978408" cy="301712"/>
          </a:xfrm>
          <a:prstGeom prst="rightArrow">
            <a:avLst>
              <a:gd name="adj1" fmla="val 23672"/>
              <a:gd name="adj2" fmla="val 68553"/>
            </a:avLst>
          </a:prstGeom>
          <a:solidFill>
            <a:srgbClr val="6188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21108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VeisDvefwU6Tw6WsJZvkr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629B833AD1C4408254E817ABC18785" ma:contentTypeVersion="13" ma:contentTypeDescription="Create a new document." ma:contentTypeScope="" ma:versionID="8d4732d4adabcf5f9d75d35cb858d770">
  <xsd:schema xmlns:xsd="http://www.w3.org/2001/XMLSchema" xmlns:xs="http://www.w3.org/2001/XMLSchema" xmlns:p="http://schemas.microsoft.com/office/2006/metadata/properties" xmlns:ns2="a4e62f46-1492-43d5-8918-4e97fa146c9f" xmlns:ns3="dc16a884-03ac-4e60-b19c-c749141c618b" targetNamespace="http://schemas.microsoft.com/office/2006/metadata/properties" ma:root="true" ma:fieldsID="fce28241ccb8d3636f26e096236b8bad" ns2:_="" ns3:_="">
    <xsd:import namespace="a4e62f46-1492-43d5-8918-4e97fa146c9f"/>
    <xsd:import namespace="dc16a884-03ac-4e60-b19c-c749141c618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e62f46-1492-43d5-8918-4e97fa146c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19f42af-28bf-451c-8805-686e78fe972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16a884-03ac-4e60-b19c-c749141c618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0174505-a991-4480-be96-b2e2d084f3d2}" ma:internalName="TaxCatchAll" ma:showField="CatchAllData" ma:web="dc16a884-03ac-4e60-b19c-c749141c618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c16a884-03ac-4e60-b19c-c749141c618b" xsi:nil="true"/>
    <lcf76f155ced4ddcb4097134ff3c332f xmlns="a4e62f46-1492-43d5-8918-4e97fa146c9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3454C9-864C-4D1B-B078-769E7A5E863A}">
  <ds:schemaRefs>
    <ds:schemaRef ds:uri="a4e62f46-1492-43d5-8918-4e97fa146c9f"/>
    <ds:schemaRef ds:uri="dc16a884-03ac-4e60-b19c-c749141c61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AEEC32-E04C-4C8A-917D-2A6D4AD927FE}">
  <ds:schemaRefs>
    <ds:schemaRef ds:uri="http://schemas.microsoft.com/sharepoint/v3/contenttype/forms"/>
  </ds:schemaRefs>
</ds:datastoreItem>
</file>

<file path=customXml/itemProps3.xml><?xml version="1.0" encoding="utf-8"?>
<ds:datastoreItem xmlns:ds="http://schemas.openxmlformats.org/officeDocument/2006/customXml" ds:itemID="{EE4F6CEF-E5FB-4467-B1BF-82CD491C7F56}">
  <ds:schemaRefs>
    <ds:schemaRef ds:uri="360afed2-5241-419d-b526-4bb98ef1c336"/>
    <ds:schemaRef ds:uri="4838b9e7-24ad-489b-9a1e-7dc01bff0f9c"/>
    <ds:schemaRef ds:uri="a4e62f46-1492-43d5-8918-4e97fa146c9f"/>
    <ds:schemaRef ds:uri="dc16a884-03ac-4e60-b19c-c749141c61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1295</Words>
  <Application>Microsoft Office PowerPoint</Application>
  <PresentationFormat>Widescreen</PresentationFormat>
  <Paragraphs>174</Paragraphs>
  <Slides>28</Slides>
  <Notes>9</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Copernicus in a nutshell</vt:lpstr>
      <vt:lpstr>Copernicus facts </vt:lpstr>
      <vt:lpstr>Copernicus Data Space Ecosystem (CDSE)</vt:lpstr>
      <vt:lpstr>CDSE Facts</vt:lpstr>
      <vt:lpstr>CDSE Facts</vt:lpstr>
      <vt:lpstr>The Copernicus Sentinel missions: a guaranteed flow of open satellite data</vt:lpstr>
      <vt:lpstr>Copernicus Contributing Missions</vt:lpstr>
      <vt:lpstr>Copernicus Contributing Missions</vt:lpstr>
      <vt:lpstr>Copernicus Expansion Missions</vt:lpstr>
      <vt:lpstr>Copernicus Expansion Missions Timeline</vt:lpstr>
      <vt:lpstr>New «Horizons» with the UK  </vt:lpstr>
      <vt:lpstr>Copernicus Thematic Hubs</vt:lpstr>
      <vt:lpstr>Copernicus Thematic Hubs</vt:lpstr>
      <vt:lpstr>Copernicus Thematic Hubs</vt:lpstr>
      <vt:lpstr>Copernicus International Arrangements</vt:lpstr>
      <vt:lpstr>Copernicus in the media</vt:lpstr>
      <vt:lpstr>Copernicus in the media</vt:lpstr>
      <vt:lpstr>Copernicus in the media</vt:lpstr>
      <vt:lpstr>Copernicus Networks</vt:lpstr>
      <vt:lpstr>Copernicus Support Office (CSO) </vt:lpstr>
      <vt:lpstr>History of Copernicus</vt:lpstr>
      <vt:lpstr>PowerPoint Presentation</vt:lpstr>
      <vt:lpstr>PowerPoint Presentation</vt:lpstr>
      <vt:lpstr>Transition to  EU Space Support Office </vt:lpstr>
      <vt:lpstr>Purpose</vt:lpstr>
      <vt:lpstr>Purpose</vt:lpstr>
      <vt:lpstr>How to 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McKinnon</dc:creator>
  <cp:lastModifiedBy>Evan Frank</cp:lastModifiedBy>
  <cp:revision>2</cp:revision>
  <dcterms:created xsi:type="dcterms:W3CDTF">2021-12-14T12:41:34Z</dcterms:created>
  <dcterms:modified xsi:type="dcterms:W3CDTF">2023-12-22T09:10:31Z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0x01010044629B833AD1C4408254E817ABC18785</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