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309" r:id="rId6"/>
    <p:sldId id="262" r:id="rId7"/>
    <p:sldId id="263" r:id="rId8"/>
    <p:sldId id="372" r:id="rId9"/>
    <p:sldId id="386" r:id="rId10"/>
    <p:sldId id="269" r:id="rId11"/>
    <p:sldId id="373" r:id="rId12"/>
    <p:sldId id="374" r:id="rId13"/>
    <p:sldId id="375" r:id="rId14"/>
    <p:sldId id="377" r:id="rId15"/>
    <p:sldId id="380" r:id="rId16"/>
    <p:sldId id="387" r:id="rId17"/>
    <p:sldId id="388" r:id="rId18"/>
    <p:sldId id="390" r:id="rId19"/>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é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Estilo Claro 1 - Destaque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Estilo Claro 1 - Destaque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Estilo Médio 2 - Destaqu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Sem Estilo, Tabela com Grelh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84302" autoAdjust="0"/>
  </p:normalViewPr>
  <p:slideViewPr>
    <p:cSldViewPr snapToGrid="0">
      <p:cViewPr varScale="1">
        <p:scale>
          <a:sx n="97" d="100"/>
          <a:sy n="97" d="100"/>
        </p:scale>
        <p:origin x="846" y="84"/>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280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62F32-0DB8-4994-9F87-E332A9E70744}" type="datetimeFigureOut">
              <a:rPr lang="pt-PT" smtClean="0"/>
              <a:t>13/05/2024</a:t>
            </a:fld>
            <a:endParaRPr lang="pt-PT"/>
          </a:p>
        </p:txBody>
      </p:sp>
      <p:sp>
        <p:nvSpPr>
          <p:cNvPr id="4" name="Marcador de Posição da Imagem do Diapositivo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p>
        </p:txBody>
      </p:sp>
      <p:sp>
        <p:nvSpPr>
          <p:cNvPr id="6" name="Marcador de Posição do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37331-98B5-443F-9DC2-B1075C0AC7C7}" type="slidenum">
              <a:rPr lang="pt-PT" smtClean="0"/>
              <a:t>‹nº›</a:t>
            </a:fld>
            <a:endParaRPr lang="pt-PT"/>
          </a:p>
        </p:txBody>
      </p:sp>
    </p:spTree>
    <p:extLst>
      <p:ext uri="{BB962C8B-B14F-4D97-AF65-F5344CB8AC3E}">
        <p14:creationId xmlns:p14="http://schemas.microsoft.com/office/powerpoint/2010/main" val="3511350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1</a:t>
            </a:fld>
            <a:endParaRPr lang="pt-PT"/>
          </a:p>
        </p:txBody>
      </p:sp>
    </p:spTree>
    <p:extLst>
      <p:ext uri="{BB962C8B-B14F-4D97-AF65-F5344CB8AC3E}">
        <p14:creationId xmlns:p14="http://schemas.microsoft.com/office/powerpoint/2010/main" val="1049406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PT" b="1"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10</a:t>
            </a:fld>
            <a:endParaRPr lang="pt-PT"/>
          </a:p>
        </p:txBody>
      </p:sp>
    </p:spTree>
    <p:extLst>
      <p:ext uri="{BB962C8B-B14F-4D97-AF65-F5344CB8AC3E}">
        <p14:creationId xmlns:p14="http://schemas.microsoft.com/office/powerpoint/2010/main" val="133645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11</a:t>
            </a:fld>
            <a:endParaRPr lang="pt-PT"/>
          </a:p>
        </p:txBody>
      </p:sp>
    </p:spTree>
    <p:extLst>
      <p:ext uri="{BB962C8B-B14F-4D97-AF65-F5344CB8AC3E}">
        <p14:creationId xmlns:p14="http://schemas.microsoft.com/office/powerpoint/2010/main" val="260179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12</a:t>
            </a:fld>
            <a:endParaRPr lang="pt-PT"/>
          </a:p>
        </p:txBody>
      </p:sp>
    </p:spTree>
    <p:extLst>
      <p:ext uri="{BB962C8B-B14F-4D97-AF65-F5344CB8AC3E}">
        <p14:creationId xmlns:p14="http://schemas.microsoft.com/office/powerpoint/2010/main" val="298665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13</a:t>
            </a:fld>
            <a:endParaRPr lang="pt-PT"/>
          </a:p>
        </p:txBody>
      </p:sp>
    </p:spTree>
    <p:extLst>
      <p:ext uri="{BB962C8B-B14F-4D97-AF65-F5344CB8AC3E}">
        <p14:creationId xmlns:p14="http://schemas.microsoft.com/office/powerpoint/2010/main" val="1673006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14</a:t>
            </a:fld>
            <a:endParaRPr lang="pt-PT"/>
          </a:p>
        </p:txBody>
      </p:sp>
    </p:spTree>
    <p:extLst>
      <p:ext uri="{BB962C8B-B14F-4D97-AF65-F5344CB8AC3E}">
        <p14:creationId xmlns:p14="http://schemas.microsoft.com/office/powerpoint/2010/main" val="851477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72237331-98B5-443F-9DC2-B1075C0AC7C7}" type="slidenum">
              <a:rPr lang="pt-PT" smtClean="0"/>
              <a:t>15</a:t>
            </a:fld>
            <a:endParaRPr lang="pt-PT"/>
          </a:p>
        </p:txBody>
      </p:sp>
    </p:spTree>
    <p:extLst>
      <p:ext uri="{BB962C8B-B14F-4D97-AF65-F5344CB8AC3E}">
        <p14:creationId xmlns:p14="http://schemas.microsoft.com/office/powerpoint/2010/main" val="349813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2</a:t>
            </a:fld>
            <a:endParaRPr lang="pt-PT"/>
          </a:p>
        </p:txBody>
      </p:sp>
    </p:spTree>
    <p:extLst>
      <p:ext uri="{BB962C8B-B14F-4D97-AF65-F5344CB8AC3E}">
        <p14:creationId xmlns:p14="http://schemas.microsoft.com/office/powerpoint/2010/main" val="3527412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endParaRPr lang="en-US" b="0" i="0" dirty="0">
              <a:solidFill>
                <a:srgbClr val="ECECEC"/>
              </a:solidFill>
              <a:effectLst/>
              <a:highlight>
                <a:srgbClr val="212121"/>
              </a:highlight>
              <a:latin typeface="Söhne"/>
            </a:endParaRPr>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3</a:t>
            </a:fld>
            <a:endParaRPr lang="pt-PT"/>
          </a:p>
        </p:txBody>
      </p:sp>
    </p:spTree>
    <p:extLst>
      <p:ext uri="{BB962C8B-B14F-4D97-AF65-F5344CB8AC3E}">
        <p14:creationId xmlns:p14="http://schemas.microsoft.com/office/powerpoint/2010/main" val="190656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b="1"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4</a:t>
            </a:fld>
            <a:endParaRPr lang="pt-PT"/>
          </a:p>
        </p:txBody>
      </p:sp>
    </p:spTree>
    <p:extLst>
      <p:ext uri="{BB962C8B-B14F-4D97-AF65-F5344CB8AC3E}">
        <p14:creationId xmlns:p14="http://schemas.microsoft.com/office/powerpoint/2010/main" val="3651264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5</a:t>
            </a:fld>
            <a:endParaRPr lang="pt-PT"/>
          </a:p>
        </p:txBody>
      </p:sp>
    </p:spTree>
    <p:extLst>
      <p:ext uri="{BB962C8B-B14F-4D97-AF65-F5344CB8AC3E}">
        <p14:creationId xmlns:p14="http://schemas.microsoft.com/office/powerpoint/2010/main" val="425922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l"/>
            <a:endParaRPr lang="pt-PT" b="1"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6</a:t>
            </a:fld>
            <a:endParaRPr lang="pt-PT"/>
          </a:p>
        </p:txBody>
      </p:sp>
    </p:spTree>
    <p:extLst>
      <p:ext uri="{BB962C8B-B14F-4D97-AF65-F5344CB8AC3E}">
        <p14:creationId xmlns:p14="http://schemas.microsoft.com/office/powerpoint/2010/main" val="253979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7</a:t>
            </a:fld>
            <a:endParaRPr lang="pt-PT"/>
          </a:p>
        </p:txBody>
      </p:sp>
    </p:spTree>
    <p:extLst>
      <p:ext uri="{BB962C8B-B14F-4D97-AF65-F5344CB8AC3E}">
        <p14:creationId xmlns:p14="http://schemas.microsoft.com/office/powerpoint/2010/main" val="2801818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8</a:t>
            </a:fld>
            <a:endParaRPr lang="pt-PT"/>
          </a:p>
        </p:txBody>
      </p:sp>
    </p:spTree>
    <p:extLst>
      <p:ext uri="{BB962C8B-B14F-4D97-AF65-F5344CB8AC3E}">
        <p14:creationId xmlns:p14="http://schemas.microsoft.com/office/powerpoint/2010/main" val="851971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10"/>
          </p:nvPr>
        </p:nvSpPr>
        <p:spPr/>
        <p:txBody>
          <a:bodyPr/>
          <a:lstStyle/>
          <a:p>
            <a:fld id="{72237331-98B5-443F-9DC2-B1075C0AC7C7}" type="slidenum">
              <a:rPr lang="pt-PT" smtClean="0"/>
              <a:t>9</a:t>
            </a:fld>
            <a:endParaRPr lang="pt-PT"/>
          </a:p>
        </p:txBody>
      </p:sp>
    </p:spTree>
    <p:extLst>
      <p:ext uri="{BB962C8B-B14F-4D97-AF65-F5344CB8AC3E}">
        <p14:creationId xmlns:p14="http://schemas.microsoft.com/office/powerpoint/2010/main" val="37857192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24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307306" y="300831"/>
            <a:ext cx="10046494" cy="577847"/>
          </a:xfrm>
          <a:prstGeom prst="rect">
            <a:avLst/>
          </a:prstGeom>
        </p:spPr>
        <p:txBody>
          <a:bodyPr>
            <a:normAutofit/>
          </a:bodyPr>
          <a:lstStyle>
            <a:lvl1pPr>
              <a:defRPr sz="2000" b="1">
                <a:solidFill>
                  <a:srgbClr val="002060"/>
                </a:solidFill>
                <a:latin typeface="Helvetica" pitchFamily="2" charset="0"/>
              </a:defRPr>
            </a:lvl1pPr>
          </a:lstStyle>
          <a:p>
            <a:r>
              <a:rPr lang="pt-PT" dirty="0"/>
              <a:t>Título</a:t>
            </a:r>
            <a:br>
              <a:rPr lang="pt-PT" dirty="0"/>
            </a:br>
            <a:endParaRPr lang="pt-PT" dirty="0"/>
          </a:p>
        </p:txBody>
      </p:sp>
      <p:sp>
        <p:nvSpPr>
          <p:cNvPr id="3" name="Marcador de Posição de Conteúdo 2"/>
          <p:cNvSpPr>
            <a:spLocks noGrp="1"/>
          </p:cNvSpPr>
          <p:nvPr>
            <p:ph idx="1"/>
          </p:nvPr>
        </p:nvSpPr>
        <p:spPr>
          <a:xfrm>
            <a:off x="838200" y="1825625"/>
            <a:ext cx="10515600" cy="4351338"/>
          </a:xfrm>
          <a:prstGeom prst="rect">
            <a:avLst/>
          </a:prstGeom>
        </p:spPr>
        <p:txBody>
          <a:bodyPr/>
          <a:lstStyle>
            <a:lvl1pPr>
              <a:defRPr>
                <a:solidFill>
                  <a:srgbClr val="002060"/>
                </a:solidFill>
                <a:latin typeface="Helvetica" pitchFamily="2" charset="0"/>
              </a:defRPr>
            </a:lvl1pPr>
            <a:lvl2pPr>
              <a:defRPr>
                <a:solidFill>
                  <a:srgbClr val="002060"/>
                </a:solidFill>
                <a:latin typeface="Helvetica" pitchFamily="2" charset="0"/>
              </a:defRPr>
            </a:lvl2pPr>
            <a:lvl3pPr>
              <a:defRPr>
                <a:solidFill>
                  <a:srgbClr val="002060"/>
                </a:solidFill>
                <a:latin typeface="Helvetica" pitchFamily="2" charset="0"/>
              </a:defRPr>
            </a:lvl3pPr>
            <a:lvl4pPr>
              <a:defRPr>
                <a:solidFill>
                  <a:srgbClr val="002060"/>
                </a:solidFill>
                <a:latin typeface="Helvetica" pitchFamily="2" charset="0"/>
              </a:defRPr>
            </a:lvl4pPr>
            <a:lvl5pPr>
              <a:defRPr>
                <a:solidFill>
                  <a:srgbClr val="002060"/>
                </a:solidFill>
                <a:latin typeface="Helvetica" pitchFamily="2" charset="0"/>
              </a:defRPr>
            </a:lvl5pPr>
          </a:lstStyle>
          <a:p>
            <a:pPr lvl="0"/>
            <a:r>
              <a:rPr lang="pt-PT" dirty="0"/>
              <a:t>Clique para editar os estilos</a:t>
            </a:r>
          </a:p>
          <a:p>
            <a:pPr lvl="1"/>
            <a:r>
              <a:rPr lang="pt-PT" dirty="0"/>
              <a:t>Segundo nível</a:t>
            </a:r>
          </a:p>
          <a:p>
            <a:pPr lvl="2"/>
            <a:r>
              <a:rPr lang="pt-PT" dirty="0"/>
              <a:t>Terceiro nível</a:t>
            </a:r>
          </a:p>
          <a:p>
            <a:pPr lvl="3"/>
            <a:r>
              <a:rPr lang="pt-PT" dirty="0"/>
              <a:t>Quarto nível</a:t>
            </a:r>
          </a:p>
          <a:p>
            <a:pPr lvl="4"/>
            <a:r>
              <a:rPr lang="pt-PT" dirty="0"/>
              <a:t>Quinto nível</a:t>
            </a:r>
          </a:p>
        </p:txBody>
      </p:sp>
      <p:sp>
        <p:nvSpPr>
          <p:cNvPr id="4" name="Marcador de Posição da Data 3"/>
          <p:cNvSpPr>
            <a:spLocks noGrp="1"/>
          </p:cNvSpPr>
          <p:nvPr>
            <p:ph type="dt" sz="half" idx="10"/>
          </p:nvPr>
        </p:nvSpPr>
        <p:spPr/>
        <p:txBody>
          <a:bodyPr/>
          <a:lstStyle>
            <a:lvl1pPr>
              <a:defRPr>
                <a:solidFill>
                  <a:srgbClr val="002060"/>
                </a:solidFill>
              </a:defRPr>
            </a:lvl1pPr>
          </a:lstStyle>
          <a:p>
            <a:fld id="{19D236D5-2FFA-437D-86A2-C5FFCDE14291}" type="datetimeFigureOut">
              <a:rPr lang="pt-PT" smtClean="0"/>
              <a:pPr/>
              <a:t>13/05/2024</a:t>
            </a:fld>
            <a:endParaRPr lang="pt-PT" dirty="0"/>
          </a:p>
        </p:txBody>
      </p:sp>
      <p:sp>
        <p:nvSpPr>
          <p:cNvPr id="5" name="Marcador de Posição do Rodapé 4"/>
          <p:cNvSpPr>
            <a:spLocks noGrp="1"/>
          </p:cNvSpPr>
          <p:nvPr>
            <p:ph type="ftr" sz="quarter" idx="11"/>
          </p:nvPr>
        </p:nvSpPr>
        <p:spPr/>
        <p:txBody>
          <a:bodyPr/>
          <a:lstStyle>
            <a:lvl1pPr>
              <a:defRPr>
                <a:solidFill>
                  <a:srgbClr val="002060"/>
                </a:solidFill>
              </a:defRPr>
            </a:lvl1pPr>
          </a:lstStyle>
          <a:p>
            <a:endParaRPr lang="pt-PT" dirty="0"/>
          </a:p>
        </p:txBody>
      </p:sp>
      <p:sp>
        <p:nvSpPr>
          <p:cNvPr id="6" name="Marcador de Posição do Número do Diapositivo 5"/>
          <p:cNvSpPr>
            <a:spLocks noGrp="1"/>
          </p:cNvSpPr>
          <p:nvPr>
            <p:ph type="sldNum" sz="quarter" idx="12"/>
          </p:nvPr>
        </p:nvSpPr>
        <p:spPr/>
        <p:txBody>
          <a:bodyPr/>
          <a:lstStyle>
            <a:lvl1pPr>
              <a:defRPr>
                <a:solidFill>
                  <a:srgbClr val="002060"/>
                </a:solidFill>
              </a:defRPr>
            </a:lvl1pPr>
          </a:lstStyle>
          <a:p>
            <a:fld id="{BCF73CF4-E2B5-4D64-8418-1DEE2952725F}" type="slidenum">
              <a:rPr lang="pt-PT" smtClean="0"/>
              <a:pPr/>
              <a:t>‹nº›</a:t>
            </a:fld>
            <a:endParaRPr lang="pt-PT" dirty="0"/>
          </a:p>
        </p:txBody>
      </p:sp>
    </p:spTree>
    <p:extLst>
      <p:ext uri="{BB962C8B-B14F-4D97-AF65-F5344CB8AC3E}">
        <p14:creationId xmlns:p14="http://schemas.microsoft.com/office/powerpoint/2010/main" val="250934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ítulo e objecto">
  <p:cSld name="1_Título e objecto">
    <p:spTree>
      <p:nvGrpSpPr>
        <p:cNvPr id="1" name="Shape 23"/>
        <p:cNvGrpSpPr/>
        <p:nvPr/>
      </p:nvGrpSpPr>
      <p:grpSpPr>
        <a:xfrm>
          <a:off x="0" y="0"/>
          <a:ext cx="0" cy="0"/>
          <a:chOff x="0" y="0"/>
          <a:chExt cx="0" cy="0"/>
        </a:xfrm>
      </p:grpSpPr>
      <p:sp>
        <p:nvSpPr>
          <p:cNvPr id="24" name="Google Shape;24;p84"/>
          <p:cNvSpPr txBox="1">
            <a:spLocks noGrp="1"/>
          </p:cNvSpPr>
          <p:nvPr>
            <p:ph type="body" idx="1"/>
          </p:nvPr>
        </p:nvSpPr>
        <p:spPr>
          <a:xfrm>
            <a:off x="816000" y="1440000"/>
            <a:ext cx="9984523" cy="4525963"/>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Clr>
                <a:srgbClr val="0F243E"/>
              </a:buClr>
              <a:buSzPts val="2000"/>
              <a:buFont typeface="Arial"/>
              <a:buNone/>
              <a:defRPr sz="2000">
                <a:solidFill>
                  <a:srgbClr val="0F243E"/>
                </a:solidFill>
                <a:latin typeface="Arial"/>
                <a:ea typeface="Arial"/>
                <a:cs typeface="Arial"/>
                <a:sym typeface="Arial"/>
              </a:defRPr>
            </a:lvl1pPr>
            <a:lvl2pPr marL="914400" lvl="1" indent="-228600" algn="l">
              <a:spcBef>
                <a:spcPts val="360"/>
              </a:spcBef>
              <a:spcAft>
                <a:spcPts val="0"/>
              </a:spcAft>
              <a:buClr>
                <a:srgbClr val="0F243E"/>
              </a:buClr>
              <a:buSzPts val="1800"/>
              <a:buFont typeface="Arial"/>
              <a:buNone/>
              <a:defRPr sz="1800">
                <a:solidFill>
                  <a:srgbClr val="0F243E"/>
                </a:solidFill>
                <a:latin typeface="Arial"/>
                <a:ea typeface="Arial"/>
                <a:cs typeface="Arial"/>
                <a:sym typeface="Arial"/>
              </a:defRPr>
            </a:lvl2pPr>
            <a:lvl3pPr marL="1371600" lvl="2" indent="-228600" algn="l">
              <a:spcBef>
                <a:spcPts val="320"/>
              </a:spcBef>
              <a:spcAft>
                <a:spcPts val="0"/>
              </a:spcAft>
              <a:buClr>
                <a:srgbClr val="0F243E"/>
              </a:buClr>
              <a:buSzPts val="1600"/>
              <a:buFont typeface="Arial"/>
              <a:buNone/>
              <a:defRPr sz="1600">
                <a:solidFill>
                  <a:srgbClr val="0F243E"/>
                </a:solidFill>
                <a:latin typeface="Arial"/>
                <a:ea typeface="Arial"/>
                <a:cs typeface="Arial"/>
                <a:sym typeface="Arial"/>
              </a:defRPr>
            </a:lvl3pPr>
            <a:lvl4pPr marL="1828800" lvl="3" indent="-228600" algn="l">
              <a:spcBef>
                <a:spcPts val="280"/>
              </a:spcBef>
              <a:spcAft>
                <a:spcPts val="0"/>
              </a:spcAft>
              <a:buClr>
                <a:srgbClr val="0F243E"/>
              </a:buClr>
              <a:buSzPts val="1400"/>
              <a:buFont typeface="Arial"/>
              <a:buNone/>
              <a:defRPr sz="1400">
                <a:solidFill>
                  <a:srgbClr val="0F243E"/>
                </a:solidFill>
                <a:latin typeface="Arial"/>
                <a:ea typeface="Arial"/>
                <a:cs typeface="Arial"/>
                <a:sym typeface="Arial"/>
              </a:defRPr>
            </a:lvl4pPr>
            <a:lvl5pPr marL="2286000" lvl="4" indent="-228600" algn="l">
              <a:spcBef>
                <a:spcPts val="280"/>
              </a:spcBef>
              <a:spcAft>
                <a:spcPts val="0"/>
              </a:spcAft>
              <a:buClr>
                <a:srgbClr val="0F243E"/>
              </a:buClr>
              <a:buSzPts val="1400"/>
              <a:buFont typeface="Arial"/>
              <a:buNone/>
              <a:defRPr sz="1400">
                <a:solidFill>
                  <a:srgbClr val="0F243E"/>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84"/>
          <p:cNvSpPr txBox="1">
            <a:spLocks noGrp="1"/>
          </p:cNvSpPr>
          <p:nvPr>
            <p:ph type="ctrTitle"/>
          </p:nvPr>
        </p:nvSpPr>
        <p:spPr>
          <a:xfrm>
            <a:off x="1487488" y="188640"/>
            <a:ext cx="10416000" cy="504000"/>
          </a:xfrm>
          <a:prstGeom prst="rect">
            <a:avLst/>
          </a:prstGeom>
          <a:noFill/>
          <a:ln>
            <a:noFill/>
          </a:ln>
        </p:spPr>
        <p:txBody>
          <a:bodyPr spcFirstLastPara="1" wrap="square" lIns="91425" tIns="45700" rIns="91425" bIns="45700" anchor="ctr" anchorCtr="0">
            <a:normAutofit/>
          </a:bodyPr>
          <a:lstStyle>
            <a:lvl1pPr marR="0" lvl="0" algn="r" rtl="0">
              <a:spcBef>
                <a:spcPts val="0"/>
              </a:spcBef>
              <a:spcAft>
                <a:spcPts val="0"/>
              </a:spcAft>
              <a:buClr>
                <a:srgbClr val="002060"/>
              </a:buClr>
              <a:buSzPts val="2000"/>
              <a:buFont typeface="Tahoma"/>
              <a:buNone/>
              <a:defRPr sz="2000" b="1" i="0" u="none" strike="noStrike" cap="none">
                <a:solidFill>
                  <a:srgbClr val="002060"/>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6" name="Google Shape;26;p84"/>
          <p:cNvSpPr txBox="1">
            <a:spLocks noGrp="1"/>
          </p:cNvSpPr>
          <p:nvPr>
            <p:ph type="body" idx="2"/>
          </p:nvPr>
        </p:nvSpPr>
        <p:spPr>
          <a:xfrm>
            <a:off x="1679509" y="836613"/>
            <a:ext cx="10224624" cy="360362"/>
          </a:xfrm>
          <a:prstGeom prst="rect">
            <a:avLst/>
          </a:prstGeom>
          <a:noFill/>
          <a:ln>
            <a:noFill/>
          </a:ln>
        </p:spPr>
        <p:txBody>
          <a:bodyPr spcFirstLastPara="1" wrap="square" lIns="91425" tIns="45700" rIns="91425" bIns="45700" anchor="t" anchorCtr="0">
            <a:normAutofit/>
          </a:bodyPr>
          <a:lstStyle>
            <a:lvl1pPr marL="457200" lvl="0" indent="-228600" algn="r">
              <a:spcBef>
                <a:spcPts val="320"/>
              </a:spcBef>
              <a:spcAft>
                <a:spcPts val="0"/>
              </a:spcAft>
              <a:buClr>
                <a:srgbClr val="595959"/>
              </a:buClr>
              <a:buSzPts val="1600"/>
              <a:buNone/>
              <a:defRPr sz="1600" b="1">
                <a:solidFill>
                  <a:srgbClr val="595959"/>
                </a:solidFill>
                <a:latin typeface="Tahoma"/>
                <a:ea typeface="Tahoma"/>
                <a:cs typeface="Tahoma"/>
                <a:sym typeface="Tahoma"/>
              </a:defRPr>
            </a:lvl1pPr>
            <a:lvl2pPr marL="914400" lvl="1" indent="-342900" algn="l">
              <a:spcBef>
                <a:spcPts val="360"/>
              </a:spcBef>
              <a:spcAft>
                <a:spcPts val="0"/>
              </a:spcAft>
              <a:buClr>
                <a:srgbClr val="10253F"/>
              </a:buClr>
              <a:buSzPts val="1800"/>
              <a:buChar char="–"/>
              <a:defRPr/>
            </a:lvl2pPr>
            <a:lvl3pPr marL="1371600" lvl="2" indent="-342900" algn="l">
              <a:spcBef>
                <a:spcPts val="360"/>
              </a:spcBef>
              <a:spcAft>
                <a:spcPts val="0"/>
              </a:spcAft>
              <a:buClr>
                <a:srgbClr val="10253F"/>
              </a:buClr>
              <a:buSzPts val="1800"/>
              <a:buChar char="•"/>
              <a:defRPr/>
            </a:lvl3pPr>
            <a:lvl4pPr marL="1828800" lvl="3" indent="-342900" algn="l">
              <a:spcBef>
                <a:spcPts val="360"/>
              </a:spcBef>
              <a:spcAft>
                <a:spcPts val="0"/>
              </a:spcAft>
              <a:buClr>
                <a:srgbClr val="10253F"/>
              </a:buClr>
              <a:buSzPts val="1800"/>
              <a:buChar char="–"/>
              <a:defRPr/>
            </a:lvl4pPr>
            <a:lvl5pPr marL="2286000" lvl="4" indent="-342900" algn="l">
              <a:spcBef>
                <a:spcPts val="360"/>
              </a:spcBef>
              <a:spcAft>
                <a:spcPts val="0"/>
              </a:spcAft>
              <a:buClr>
                <a:srgbClr val="10253F"/>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8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D002B16-CA32-4C97-8C9A-DB8234334F0E}" type="datetime1">
              <a:rPr lang="pt-PT" smtClean="0"/>
              <a:t>13/05/2024</a:t>
            </a:fld>
            <a:endParaRPr/>
          </a:p>
        </p:txBody>
      </p:sp>
      <p:sp>
        <p:nvSpPr>
          <p:cNvPr id="28" name="Google Shape;28;p8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pt-PT"/>
              <a:t>Não classificado</a:t>
            </a:r>
            <a:endParaRPr/>
          </a:p>
        </p:txBody>
      </p:sp>
      <p:sp>
        <p:nvSpPr>
          <p:cNvPr id="29" name="Google Shape;29;p8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Arial"/>
                <a:ea typeface="Arial"/>
                <a:cs typeface="Arial"/>
                <a:sym typeface="Arial"/>
              </a:defRPr>
            </a:lvl1pPr>
            <a:lvl2pPr marL="0" lvl="1" indent="0" algn="r">
              <a:spcBef>
                <a:spcPts val="0"/>
              </a:spcBef>
              <a:spcAft>
                <a:spcPts val="0"/>
              </a:spcAft>
              <a:buNone/>
              <a:defRPr sz="1200" b="0" i="0" u="none" strike="noStrike" cap="none">
                <a:solidFill>
                  <a:srgbClr val="898989"/>
                </a:solidFill>
                <a:latin typeface="Arial"/>
                <a:ea typeface="Arial"/>
                <a:cs typeface="Arial"/>
                <a:sym typeface="Arial"/>
              </a:defRPr>
            </a:lvl2pPr>
            <a:lvl3pPr marL="0" lvl="2" indent="0" algn="r">
              <a:spcBef>
                <a:spcPts val="0"/>
              </a:spcBef>
              <a:spcAft>
                <a:spcPts val="0"/>
              </a:spcAft>
              <a:buNone/>
              <a:defRPr sz="1200" b="0" i="0" u="none" strike="noStrike" cap="none">
                <a:solidFill>
                  <a:srgbClr val="898989"/>
                </a:solidFill>
                <a:latin typeface="Arial"/>
                <a:ea typeface="Arial"/>
                <a:cs typeface="Arial"/>
                <a:sym typeface="Arial"/>
              </a:defRPr>
            </a:lvl3pPr>
            <a:lvl4pPr marL="0" lvl="3" indent="0" algn="r">
              <a:spcBef>
                <a:spcPts val="0"/>
              </a:spcBef>
              <a:spcAft>
                <a:spcPts val="0"/>
              </a:spcAft>
              <a:buNone/>
              <a:defRPr sz="1200" b="0" i="0" u="none" strike="noStrike" cap="none">
                <a:solidFill>
                  <a:srgbClr val="898989"/>
                </a:solidFill>
                <a:latin typeface="Arial"/>
                <a:ea typeface="Arial"/>
                <a:cs typeface="Arial"/>
                <a:sym typeface="Arial"/>
              </a:defRPr>
            </a:lvl4pPr>
            <a:lvl5pPr marL="0" lvl="4" indent="0" algn="r">
              <a:spcBef>
                <a:spcPts val="0"/>
              </a:spcBef>
              <a:spcAft>
                <a:spcPts val="0"/>
              </a:spcAft>
              <a:buNone/>
              <a:defRPr sz="1200" b="0" i="0" u="none" strike="noStrike" cap="none">
                <a:solidFill>
                  <a:srgbClr val="898989"/>
                </a:solidFill>
                <a:latin typeface="Arial"/>
                <a:ea typeface="Arial"/>
                <a:cs typeface="Arial"/>
                <a:sym typeface="Arial"/>
              </a:defRPr>
            </a:lvl5pPr>
            <a:lvl6pPr marL="0" lvl="5" indent="0" algn="r">
              <a:spcBef>
                <a:spcPts val="0"/>
              </a:spcBef>
              <a:spcAft>
                <a:spcPts val="0"/>
              </a:spcAft>
              <a:buNone/>
              <a:defRPr sz="1200" b="0" i="0" u="none" strike="noStrike" cap="none">
                <a:solidFill>
                  <a:srgbClr val="898989"/>
                </a:solidFill>
                <a:latin typeface="Arial"/>
                <a:ea typeface="Arial"/>
                <a:cs typeface="Arial"/>
                <a:sym typeface="Arial"/>
              </a:defRPr>
            </a:lvl6pPr>
            <a:lvl7pPr marL="0" lvl="6" indent="0" algn="r">
              <a:spcBef>
                <a:spcPts val="0"/>
              </a:spcBef>
              <a:spcAft>
                <a:spcPts val="0"/>
              </a:spcAft>
              <a:buNone/>
              <a:defRPr sz="1200" b="0" i="0" u="none" strike="noStrike" cap="none">
                <a:solidFill>
                  <a:srgbClr val="898989"/>
                </a:solidFill>
                <a:latin typeface="Arial"/>
                <a:ea typeface="Arial"/>
                <a:cs typeface="Arial"/>
                <a:sym typeface="Arial"/>
              </a:defRPr>
            </a:lvl7pPr>
            <a:lvl8pPr marL="0" lvl="7" indent="0" algn="r">
              <a:spcBef>
                <a:spcPts val="0"/>
              </a:spcBef>
              <a:spcAft>
                <a:spcPts val="0"/>
              </a:spcAft>
              <a:buNone/>
              <a:defRPr sz="1200" b="0" i="0" u="none" strike="noStrike" cap="none">
                <a:solidFill>
                  <a:srgbClr val="898989"/>
                </a:solidFill>
                <a:latin typeface="Arial"/>
                <a:ea typeface="Arial"/>
                <a:cs typeface="Arial"/>
                <a:sym typeface="Arial"/>
              </a:defRPr>
            </a:lvl8pPr>
            <a:lvl9pPr marL="0" lvl="8" indent="0" algn="r">
              <a:spcBef>
                <a:spcPts val="0"/>
              </a:spcBef>
              <a:spcAft>
                <a:spcPts val="0"/>
              </a:spcAft>
              <a:buNone/>
              <a:defRPr sz="1200" b="0" i="0" u="none" strike="noStrike" cap="none">
                <a:solidFill>
                  <a:srgbClr val="898989"/>
                </a:solidFill>
                <a:latin typeface="Arial"/>
                <a:ea typeface="Arial"/>
                <a:cs typeface="Arial"/>
                <a:sym typeface="Arial"/>
              </a:defRPr>
            </a:lvl9pPr>
          </a:lstStyle>
          <a:p>
            <a:fld id="{00000000-1234-1234-1234-123412341234}" type="slidenum">
              <a:rPr lang="pt-PT" smtClean="0"/>
              <a:pPr/>
              <a:t>‹nº›</a:t>
            </a:fld>
            <a:endParaRPr lang="pt-PT"/>
          </a:p>
        </p:txBody>
      </p:sp>
    </p:spTree>
    <p:extLst>
      <p:ext uri="{BB962C8B-B14F-4D97-AF65-F5344CB8AC3E}">
        <p14:creationId xmlns:p14="http://schemas.microsoft.com/office/powerpoint/2010/main" val="995701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Marcador de Posição d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060"/>
                </a:solidFill>
              </a:defRPr>
            </a:lvl1pPr>
          </a:lstStyle>
          <a:p>
            <a:fld id="{19D236D5-2FFA-437D-86A2-C5FFCDE14291}" type="datetimeFigureOut">
              <a:rPr lang="pt-PT" smtClean="0"/>
              <a:pPr/>
              <a:t>13/05/2024</a:t>
            </a:fld>
            <a:endParaRPr lang="pt-PT" dirty="0"/>
          </a:p>
        </p:txBody>
      </p:sp>
      <p:sp>
        <p:nvSpPr>
          <p:cNvPr id="5" name="Marcador de Posição do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060"/>
                </a:solidFill>
              </a:defRPr>
            </a:lvl1pPr>
          </a:lstStyle>
          <a:p>
            <a:endParaRPr lang="pt-PT" dirty="0"/>
          </a:p>
        </p:txBody>
      </p:sp>
      <p:sp>
        <p:nvSpPr>
          <p:cNvPr id="6" name="Marcador de Posição do Número do Diapositivo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060"/>
                </a:solidFill>
              </a:defRPr>
            </a:lvl1pPr>
          </a:lstStyle>
          <a:p>
            <a:fld id="{BCF73CF4-E2B5-4D64-8418-1DEE2952725F}" type="slidenum">
              <a:rPr lang="pt-PT" smtClean="0"/>
              <a:pPr/>
              <a:t>‹nº›</a:t>
            </a:fld>
            <a:endParaRPr lang="pt-PT" dirty="0"/>
          </a:p>
        </p:txBody>
      </p:sp>
    </p:spTree>
    <p:extLst>
      <p:ext uri="{BB962C8B-B14F-4D97-AF65-F5344CB8AC3E}">
        <p14:creationId xmlns:p14="http://schemas.microsoft.com/office/powerpoint/2010/main" val="599312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goo.gl/9a63Pb"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mailto:cgeometoc@hidrografico.p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osição do Texto 6"/>
          <p:cNvSpPr txBox="1">
            <a:spLocks/>
          </p:cNvSpPr>
          <p:nvPr/>
        </p:nvSpPr>
        <p:spPr>
          <a:xfrm>
            <a:off x="1278683" y="314226"/>
            <a:ext cx="6739692" cy="375140"/>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400" b="1" dirty="0">
                <a:solidFill>
                  <a:schemeClr val="bg1"/>
                </a:solidFill>
                <a:latin typeface="Arial"/>
                <a:cs typeface="Arial"/>
              </a:rPr>
              <a:t>CGEOMETOC</a:t>
            </a:r>
          </a:p>
        </p:txBody>
      </p:sp>
      <p:pic>
        <p:nvPicPr>
          <p:cNvPr id="6" name="Imagem 1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250" b="100000" l="64967" r="83042">
                        <a14:foregroundMark x1="68799" y1="15357" x2="68799" y2="15357"/>
                        <a14:foregroundMark x1="70036" y1="17143" x2="70036" y2="17143"/>
                        <a14:foregroundMark x1="70911" y1="13214" x2="70911" y2="13214"/>
                        <a14:foregroundMark x1="71394" y1="20536" x2="71394" y2="20536"/>
                        <a14:foregroundMark x1="70338" y1="33036" x2="70338" y2="33036"/>
                        <a14:foregroundMark x1="70338" y1="33036" x2="70338" y2="33036"/>
                        <a14:foregroundMark x1="70519" y1="33571" x2="70519" y2="33571"/>
                        <a14:foregroundMark x1="70519" y1="33571" x2="70519" y2="33571"/>
                        <a14:foregroundMark x1="71485" y1="39821" x2="71485" y2="39821"/>
                        <a14:foregroundMark x1="79783" y1="85536" x2="81623" y2="63571"/>
                        <a14:foregroundMark x1="81141" y1="60179" x2="81050" y2="34107"/>
                      </a14:backgroundRemoval>
                    </a14:imgEffect>
                  </a14:imgLayer>
                </a14:imgProps>
              </a:ext>
              <a:ext uri="{28A0092B-C50C-407E-A947-70E740481C1C}">
                <a14:useLocalDpi xmlns:a14="http://schemas.microsoft.com/office/drawing/2010/main" val="0"/>
              </a:ext>
            </a:extLst>
          </a:blip>
          <a:srcRect l="64648" r="15840"/>
          <a:stretch/>
        </p:blipFill>
        <p:spPr>
          <a:xfrm>
            <a:off x="206375" y="314226"/>
            <a:ext cx="1196197" cy="1035931"/>
          </a:xfrm>
          <a:prstGeom prst="rect">
            <a:avLst/>
          </a:prstGeom>
        </p:spPr>
      </p:pic>
      <p:sp>
        <p:nvSpPr>
          <p:cNvPr id="8" name="Subtítulo 4"/>
          <p:cNvSpPr txBox="1">
            <a:spLocks/>
          </p:cNvSpPr>
          <p:nvPr/>
        </p:nvSpPr>
        <p:spPr>
          <a:xfrm>
            <a:off x="1402572" y="917252"/>
            <a:ext cx="3547497" cy="381000"/>
          </a:xfr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err="1">
                <a:solidFill>
                  <a:schemeClr val="bg1"/>
                </a:solidFill>
              </a:rPr>
              <a:t>Rúben</a:t>
            </a:r>
            <a:r>
              <a:rPr lang="en-GB" sz="1600" b="1" dirty="0">
                <a:solidFill>
                  <a:schemeClr val="bg1"/>
                </a:solidFill>
              </a:rPr>
              <a:t> Santiago</a:t>
            </a:r>
          </a:p>
        </p:txBody>
      </p:sp>
      <p:sp>
        <p:nvSpPr>
          <p:cNvPr id="7" name="Título 1"/>
          <p:cNvSpPr txBox="1">
            <a:spLocks/>
          </p:cNvSpPr>
          <p:nvPr/>
        </p:nvSpPr>
        <p:spPr>
          <a:xfrm>
            <a:off x="206375" y="5645426"/>
            <a:ext cx="7812000" cy="861391"/>
          </a:xfrm>
          <a:prstGeom prst="rect">
            <a:avLst/>
          </a:prstGeom>
        </p:spPr>
        <p:txBody>
          <a:bodyPr vert="horz" lIns="91440" tIns="45720" rIns="91440" bIns="45720" rtlCol="0" anchor="ctr">
            <a:normAutofit/>
          </a:bodyPr>
          <a:lstStyle>
            <a:lvl1pPr marL="0" algn="r" defTabSz="914400" rtl="0" eaLnBrk="1" latinLnBrk="0" hangingPunct="1">
              <a:spcBef>
                <a:spcPct val="0"/>
              </a:spcBef>
              <a:buNone/>
              <a:defRPr lang="pt-PT" sz="2000" b="1" i="0" kern="1200" dirty="0">
                <a:solidFill>
                  <a:srgbClr val="002060"/>
                </a:solidFill>
                <a:latin typeface="Tahoma" panose="020B0604030504040204" pitchFamily="34" charset="0"/>
                <a:ea typeface="Tahoma" panose="020B0604030504040204" pitchFamily="34" charset="0"/>
                <a:cs typeface="Tahoma" panose="020B0604030504040204" pitchFamily="34" charset="0"/>
              </a:defRPr>
            </a:lvl1pPr>
          </a:lstStyle>
          <a:p>
            <a:pPr algn="l">
              <a:lnSpc>
                <a:spcPct val="120000"/>
              </a:lnSpc>
            </a:pPr>
            <a:r>
              <a:rPr lang="pt-PT" sz="2400" dirty="0" err="1">
                <a:latin typeface="Arial"/>
                <a:cs typeface="Arial"/>
              </a:rPr>
              <a:t>Satellite-Derived</a:t>
            </a:r>
            <a:r>
              <a:rPr lang="pt-PT" sz="2400" dirty="0">
                <a:latin typeface="Arial"/>
                <a:cs typeface="Arial"/>
              </a:rPr>
              <a:t> </a:t>
            </a:r>
            <a:r>
              <a:rPr lang="pt-PT" sz="2400" dirty="0" err="1" smtClean="0">
                <a:latin typeface="Arial"/>
                <a:cs typeface="Arial"/>
              </a:rPr>
              <a:t>Bathymetry</a:t>
            </a:r>
            <a:endParaRPr lang="pt-PT" sz="2400" dirty="0" smtClean="0">
              <a:latin typeface="Arial"/>
              <a:cs typeface="Arial"/>
            </a:endParaRPr>
          </a:p>
          <a:p>
            <a:pPr algn="l">
              <a:lnSpc>
                <a:spcPct val="120000"/>
              </a:lnSpc>
            </a:pPr>
            <a:r>
              <a:rPr lang="pt-PT" sz="1400" dirty="0">
                <a:latin typeface="Arial"/>
                <a:cs typeface="Arial"/>
              </a:rPr>
              <a:t>f</a:t>
            </a:r>
            <a:r>
              <a:rPr lang="pt-PT" sz="1400" dirty="0" smtClean="0">
                <a:latin typeface="Arial"/>
                <a:cs typeface="Arial"/>
              </a:rPr>
              <a:t>or </a:t>
            </a:r>
            <a:r>
              <a:rPr lang="pt-PT" sz="1400" dirty="0" err="1" smtClean="0">
                <a:latin typeface="Arial"/>
                <a:cs typeface="Arial"/>
              </a:rPr>
              <a:t>Disaster</a:t>
            </a:r>
            <a:r>
              <a:rPr lang="pt-PT" sz="1400" dirty="0" smtClean="0">
                <a:latin typeface="Arial"/>
                <a:cs typeface="Arial"/>
              </a:rPr>
              <a:t> </a:t>
            </a:r>
            <a:r>
              <a:rPr lang="pt-PT" sz="1400" dirty="0" err="1" smtClean="0">
                <a:latin typeface="Arial"/>
                <a:cs typeface="Arial"/>
              </a:rPr>
              <a:t>Risk</a:t>
            </a:r>
            <a:r>
              <a:rPr lang="pt-PT" sz="1400" dirty="0" smtClean="0">
                <a:latin typeface="Arial"/>
                <a:cs typeface="Arial"/>
              </a:rPr>
              <a:t> Management</a:t>
            </a:r>
            <a:endParaRPr lang="pt-PT" sz="1400" dirty="0"/>
          </a:p>
        </p:txBody>
      </p:sp>
    </p:spTree>
    <p:extLst>
      <p:ext uri="{BB962C8B-B14F-4D97-AF65-F5344CB8AC3E}">
        <p14:creationId xmlns:p14="http://schemas.microsoft.com/office/powerpoint/2010/main" val="326052851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Applications of SDB in disaster risk management</a:t>
            </a:r>
          </a:p>
        </p:txBody>
      </p:sp>
      <p:sp>
        <p:nvSpPr>
          <p:cNvPr id="4" name="Text Placeholder 3"/>
          <p:cNvSpPr>
            <a:spLocks noGrp="1"/>
          </p:cNvSpPr>
          <p:nvPr>
            <p:ph type="body" idx="2"/>
          </p:nvPr>
        </p:nvSpPr>
        <p:spPr/>
        <p:txBody>
          <a:bodyPr>
            <a:normAutofit/>
          </a:bodyPr>
          <a:lstStyle/>
          <a:p>
            <a:r>
              <a:rPr lang="pt-PT" b="0" dirty="0" err="1"/>
              <a:t>Plan</a:t>
            </a:r>
            <a:r>
              <a:rPr lang="pt-PT" b="0" dirty="0"/>
              <a:t> Safe </a:t>
            </a:r>
            <a:r>
              <a:rPr lang="pt-PT" b="0" dirty="0" err="1"/>
              <a:t>Navigation</a:t>
            </a:r>
            <a:r>
              <a:rPr lang="pt-PT" b="0" dirty="0"/>
              <a:t> </a:t>
            </a:r>
            <a:r>
              <a:rPr lang="pt-PT" b="0" dirty="0" err="1"/>
              <a:t>Routes</a:t>
            </a:r>
            <a:r>
              <a:rPr lang="pt-PT" b="0" dirty="0"/>
              <a:t> </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10</a:t>
            </a:fld>
            <a:endParaRPr lang="pt-PT" dirty="0"/>
          </a:p>
        </p:txBody>
      </p:sp>
      <p:sp>
        <p:nvSpPr>
          <p:cNvPr id="18" name="TextBox 17"/>
          <p:cNvSpPr txBox="1"/>
          <p:nvPr/>
        </p:nvSpPr>
        <p:spPr>
          <a:xfrm>
            <a:off x="752893" y="1368320"/>
            <a:ext cx="10656000" cy="91589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cs typeface="Arial" panose="020B0604020202020204" pitchFamily="34" charset="0"/>
              </a:rPr>
              <a:t>SDB is used to map submarine obstacles, such as submerged rocks or shipwrecks, which pose navigation risks. This information is vital to ensure the safety of navigation routes and avoid maritime accidents.</a:t>
            </a:r>
          </a:p>
          <a:p>
            <a:pPr>
              <a:lnSpc>
                <a:spcPct val="150000"/>
              </a:lnSpc>
              <a:spcAft>
                <a:spcPts val="1800"/>
              </a:spcAft>
              <a:buFont typeface="Arial"/>
              <a:buChar char="•"/>
            </a:pPr>
            <a:endParaRPr lang="pt-PT" sz="1600" kern="0" dirty="0">
              <a:solidFill>
                <a:schemeClr val="tx2"/>
              </a:solidFill>
              <a:latin typeface="+mj-lt"/>
            </a:endParaRPr>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pic>
        <p:nvPicPr>
          <p:cNvPr id="11" name="Picture 7">
            <a:extLst>
              <a:ext uri="{FF2B5EF4-FFF2-40B4-BE49-F238E27FC236}">
                <a16:creationId xmlns:a16="http://schemas.microsoft.com/office/drawing/2014/main" id="{2F59D422-C85F-495E-A357-0392605BDBD2}"/>
              </a:ext>
            </a:extLst>
          </p:cNvPr>
          <p:cNvPicPr>
            <a:picLocks noChangeAspect="1"/>
          </p:cNvPicPr>
          <p:nvPr/>
        </p:nvPicPr>
        <p:blipFill>
          <a:blip r:embed="rId3"/>
          <a:srcRect l="877" r="877" b="4176"/>
          <a:stretch>
            <a:fillRect/>
          </a:stretch>
        </p:blipFill>
        <p:spPr>
          <a:xfrm>
            <a:off x="6243973" y="2284212"/>
            <a:ext cx="5730238" cy="3223259"/>
          </a:xfrm>
          <a:prstGeom prst="rect">
            <a:avLst/>
          </a:prstGeom>
        </p:spPr>
      </p:pic>
      <p:pic>
        <p:nvPicPr>
          <p:cNvPr id="2" name="Picture 8" descr="A map of a body of water&#10;&#10;Description automatically generated">
            <a:extLst>
              <a:ext uri="{FF2B5EF4-FFF2-40B4-BE49-F238E27FC236}">
                <a16:creationId xmlns:a16="http://schemas.microsoft.com/office/drawing/2014/main" id="{795E3310-7CE3-250E-C933-A8CE40779E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790" y="2284212"/>
            <a:ext cx="5698901" cy="3223259"/>
          </a:xfrm>
          <a:prstGeom prst="rect">
            <a:avLst/>
          </a:prstGeom>
        </p:spPr>
      </p:pic>
    </p:spTree>
    <p:extLst>
      <p:ext uri="{BB962C8B-B14F-4D97-AF65-F5344CB8AC3E}">
        <p14:creationId xmlns:p14="http://schemas.microsoft.com/office/powerpoint/2010/main" val="3025041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Applications of SDB in disaster risk management</a:t>
            </a:r>
          </a:p>
        </p:txBody>
      </p:sp>
      <p:sp>
        <p:nvSpPr>
          <p:cNvPr id="4" name="Text Placeholder 3"/>
          <p:cNvSpPr>
            <a:spLocks noGrp="1"/>
          </p:cNvSpPr>
          <p:nvPr>
            <p:ph type="body" idx="2"/>
          </p:nvPr>
        </p:nvSpPr>
        <p:spPr/>
        <p:txBody>
          <a:bodyPr>
            <a:normAutofit/>
          </a:bodyPr>
          <a:lstStyle/>
          <a:p>
            <a:r>
              <a:rPr lang="pt-PT" b="0" dirty="0" err="1"/>
              <a:t>Maritime</a:t>
            </a:r>
            <a:r>
              <a:rPr lang="pt-PT" b="0" dirty="0"/>
              <a:t> </a:t>
            </a:r>
            <a:r>
              <a:rPr lang="pt-PT" b="0" dirty="0" err="1"/>
              <a:t>Emergency</a:t>
            </a:r>
            <a:r>
              <a:rPr lang="pt-PT" b="0" dirty="0"/>
              <a:t> Management</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11</a:t>
            </a:fld>
            <a:endParaRPr lang="pt-PT"/>
          </a:p>
        </p:txBody>
      </p:sp>
      <p:sp>
        <p:nvSpPr>
          <p:cNvPr id="18" name="TextBox 17"/>
          <p:cNvSpPr txBox="1"/>
          <p:nvPr/>
        </p:nvSpPr>
        <p:spPr>
          <a:xfrm>
            <a:off x="752893" y="1368320"/>
            <a:ext cx="10656000"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solidFill>
                  <a:schemeClr val="tx2"/>
                </a:solidFill>
                <a:cs typeface="Arial" panose="020B0604020202020204" pitchFamily="34" charset="0"/>
              </a:rPr>
              <a:t>In </a:t>
            </a:r>
            <a:r>
              <a:rPr lang="en-US" sz="1600" dirty="0">
                <a:solidFill>
                  <a:schemeClr val="tx2"/>
                </a:solidFill>
                <a:cs typeface="Arial" panose="020B0604020202020204" pitchFamily="34" charset="0"/>
              </a:rPr>
              <a:t>March 2018, the cargo vessel </a:t>
            </a:r>
            <a:r>
              <a:rPr lang="en-US" sz="1600" dirty="0" err="1">
                <a:solidFill>
                  <a:schemeClr val="tx2"/>
                </a:solidFill>
                <a:cs typeface="Arial" panose="020B0604020202020204" pitchFamily="34" charset="0"/>
              </a:rPr>
              <a:t>Betanzos</a:t>
            </a:r>
            <a:r>
              <a:rPr lang="en-US" sz="1600" dirty="0">
                <a:solidFill>
                  <a:schemeClr val="tx2"/>
                </a:solidFill>
                <a:cs typeface="Arial" panose="020B0604020202020204" pitchFamily="34" charset="0"/>
              </a:rPr>
              <a:t> grounded, prompting ship removal operations. The Hydrographic Institute supported these efforts by supplying updated </a:t>
            </a:r>
            <a:r>
              <a:rPr lang="en-US" sz="1600" dirty="0" err="1">
                <a:solidFill>
                  <a:schemeClr val="tx2"/>
                </a:solidFill>
                <a:cs typeface="Arial" panose="020B0604020202020204" pitchFamily="34" charset="0"/>
              </a:rPr>
              <a:t>meteo</a:t>
            </a:r>
            <a:r>
              <a:rPr lang="en-US" sz="1600" dirty="0">
                <a:solidFill>
                  <a:schemeClr val="tx2"/>
                </a:solidFill>
                <a:cs typeface="Arial" panose="020B0604020202020204" pitchFamily="34" charset="0"/>
              </a:rPr>
              <a:t>-oceanographic information and bathymetric </a:t>
            </a:r>
            <a:r>
              <a:rPr lang="en-US" sz="1600" dirty="0" smtClean="0">
                <a:solidFill>
                  <a:schemeClr val="tx2"/>
                </a:solidFill>
                <a:cs typeface="Arial" panose="020B0604020202020204" pitchFamily="34" charset="0"/>
              </a:rPr>
              <a:t>data.</a:t>
            </a:r>
            <a:endParaRPr lang="pt-PT" sz="1600" kern="0" dirty="0">
              <a:solidFill>
                <a:schemeClr val="tx2"/>
              </a:solidFill>
              <a:latin typeface="+mj-lt"/>
            </a:endParaRPr>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pic>
        <p:nvPicPr>
          <p:cNvPr id="9" name="Picture 7" descr="betanzos_11_11_2017.png"/>
          <p:cNvPicPr>
            <a:picLocks noChangeAspect="1"/>
          </p:cNvPicPr>
          <p:nvPr/>
        </p:nvPicPr>
        <p:blipFill>
          <a:blip r:embed="rId3"/>
          <a:stretch>
            <a:fillRect/>
          </a:stretch>
        </p:blipFill>
        <p:spPr>
          <a:xfrm>
            <a:off x="2817091" y="2063964"/>
            <a:ext cx="7807261" cy="4172162"/>
          </a:xfrm>
          <a:prstGeom prst="rect">
            <a:avLst/>
          </a:prstGeom>
        </p:spPr>
      </p:pic>
      <p:pic>
        <p:nvPicPr>
          <p:cNvPr id="11" name="Picture 2" descr="Resultado de imagem para navio betanz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715" y="4803698"/>
            <a:ext cx="3111635" cy="13399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BAAEA014-4F84-4F9D-94FE-4B66906641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489" y="3139150"/>
            <a:ext cx="2737475" cy="1604435"/>
          </a:xfrm>
          <a:prstGeom prst="rect">
            <a:avLst/>
          </a:prstGeom>
        </p:spPr>
      </p:pic>
    </p:spTree>
    <p:extLst>
      <p:ext uri="{BB962C8B-B14F-4D97-AF65-F5344CB8AC3E}">
        <p14:creationId xmlns:p14="http://schemas.microsoft.com/office/powerpoint/2010/main" val="4249269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Applications of SDB in disaster risk management</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12</a:t>
            </a:fld>
            <a:endParaRPr lang="pt-PT"/>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200" y="2036411"/>
            <a:ext cx="4337856" cy="43199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p:cNvPicPr>
            <a:picLocks noChangeAspect="1"/>
          </p:cNvPicPr>
          <p:nvPr/>
        </p:nvPicPr>
        <p:blipFill rotWithShape="1">
          <a:blip r:embed="rId4"/>
          <a:srcRect l="40820" t="16622" r="18820" b="34846"/>
          <a:stretch/>
        </p:blipFill>
        <p:spPr>
          <a:xfrm>
            <a:off x="5850899" y="2185988"/>
            <a:ext cx="4629150" cy="3181350"/>
          </a:xfrm>
          <a:prstGeom prst="rect">
            <a:avLst/>
          </a:prstGeom>
          <a:ln>
            <a:solidFill>
              <a:schemeClr val="tx1"/>
            </a:solidFill>
          </a:ln>
          <a:effectLst/>
        </p:spPr>
      </p:pic>
      <p:sp>
        <p:nvSpPr>
          <p:cNvPr id="2" name="Retângulo 1"/>
          <p:cNvSpPr/>
          <p:nvPr/>
        </p:nvSpPr>
        <p:spPr>
          <a:xfrm>
            <a:off x="2638425" y="4581525"/>
            <a:ext cx="1666875" cy="96202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cxnSp>
        <p:nvCxnSpPr>
          <p:cNvPr id="8" name="Conexão reta 7"/>
          <p:cNvCxnSpPr/>
          <p:nvPr/>
        </p:nvCxnSpPr>
        <p:spPr>
          <a:xfrm flipV="1">
            <a:off x="2638425" y="2185988"/>
            <a:ext cx="3212474" cy="2395538"/>
          </a:xfrm>
          <a:prstGeom prst="line">
            <a:avLst/>
          </a:prstGeom>
          <a:ln/>
        </p:spPr>
        <p:style>
          <a:lnRef idx="1">
            <a:schemeClr val="dk1"/>
          </a:lnRef>
          <a:fillRef idx="0">
            <a:schemeClr val="dk1"/>
          </a:fillRef>
          <a:effectRef idx="0">
            <a:schemeClr val="dk1"/>
          </a:effectRef>
          <a:fontRef idx="minor">
            <a:schemeClr val="tx1"/>
          </a:fontRef>
        </p:style>
      </p:cxnSp>
      <p:cxnSp>
        <p:nvCxnSpPr>
          <p:cNvPr id="19" name="Conexão reta 18"/>
          <p:cNvCxnSpPr/>
          <p:nvPr/>
        </p:nvCxnSpPr>
        <p:spPr>
          <a:xfrm flipV="1">
            <a:off x="4305300" y="5367338"/>
            <a:ext cx="6174749" cy="176212"/>
          </a:xfrm>
          <a:prstGeom prst="line">
            <a:avLst/>
          </a:prstGeom>
          <a:ln w="12700"/>
        </p:spPr>
        <p:style>
          <a:lnRef idx="1">
            <a:schemeClr val="dk1"/>
          </a:lnRef>
          <a:fillRef idx="0">
            <a:schemeClr val="dk1"/>
          </a:fillRef>
          <a:effectRef idx="0">
            <a:schemeClr val="dk1"/>
          </a:effectRef>
          <a:fontRef idx="minor">
            <a:schemeClr val="tx1"/>
          </a:fontRef>
        </p:style>
      </p:cxnSp>
      <p:sp>
        <p:nvSpPr>
          <p:cNvPr id="13" name="TextBox 17"/>
          <p:cNvSpPr txBox="1"/>
          <p:nvPr/>
        </p:nvSpPr>
        <p:spPr>
          <a:xfrm>
            <a:off x="752893" y="1368320"/>
            <a:ext cx="10656000" cy="91589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cs typeface="Arial" panose="020B0604020202020204" pitchFamily="34" charset="0"/>
              </a:rPr>
              <a:t>With SDB's detailed information, we can improve safety at sea and get ready for emergencies better. This means finding dangers in advance, making plans for emergencies, and having what we need to react quickly to unexpected events</a:t>
            </a:r>
          </a:p>
          <a:p>
            <a:pPr>
              <a:lnSpc>
                <a:spcPct val="150000"/>
              </a:lnSpc>
              <a:spcAft>
                <a:spcPts val="1800"/>
              </a:spcAft>
              <a:buFont typeface="Arial"/>
              <a:buChar char="•"/>
            </a:pPr>
            <a:endParaRPr lang="pt-PT" sz="1600" kern="0" dirty="0">
              <a:solidFill>
                <a:schemeClr val="tx2"/>
              </a:solidFill>
              <a:latin typeface="+mj-lt"/>
            </a:endParaRPr>
          </a:p>
        </p:txBody>
      </p:sp>
      <p:sp>
        <p:nvSpPr>
          <p:cNvPr id="20" name="Text Placeholder 3"/>
          <p:cNvSpPr>
            <a:spLocks noGrp="1"/>
          </p:cNvSpPr>
          <p:nvPr>
            <p:ph type="body" idx="2"/>
          </p:nvPr>
        </p:nvSpPr>
        <p:spPr>
          <a:xfrm>
            <a:off x="1679509" y="836613"/>
            <a:ext cx="10224624" cy="360362"/>
          </a:xfrm>
        </p:spPr>
        <p:txBody>
          <a:bodyPr>
            <a:normAutofit/>
          </a:bodyPr>
          <a:lstStyle/>
          <a:p>
            <a:r>
              <a:rPr lang="pt-PT" b="0" dirty="0" err="1"/>
              <a:t>Maritime</a:t>
            </a:r>
            <a:r>
              <a:rPr lang="pt-PT" b="0" dirty="0"/>
              <a:t> </a:t>
            </a:r>
            <a:r>
              <a:rPr lang="pt-PT" b="0" dirty="0" err="1"/>
              <a:t>Emergency</a:t>
            </a:r>
            <a:r>
              <a:rPr lang="pt-PT" b="0" dirty="0"/>
              <a:t> Management</a:t>
            </a:r>
          </a:p>
        </p:txBody>
      </p:sp>
    </p:spTree>
    <p:extLst>
      <p:ext uri="{BB962C8B-B14F-4D97-AF65-F5344CB8AC3E}">
        <p14:creationId xmlns:p14="http://schemas.microsoft.com/office/powerpoint/2010/main" val="253172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Applications of SDB in disaster risk management</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13</a:t>
            </a:fld>
            <a:endParaRPr lang="pt-PT"/>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sp>
        <p:nvSpPr>
          <p:cNvPr id="13" name="TextBox 17"/>
          <p:cNvSpPr txBox="1"/>
          <p:nvPr/>
        </p:nvSpPr>
        <p:spPr>
          <a:xfrm>
            <a:off x="752893" y="1368320"/>
            <a:ext cx="10656000" cy="33855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cs typeface="Arial" panose="020B0604020202020204" pitchFamily="34" charset="0"/>
              </a:rPr>
              <a:t>Hurricane Lorenzo in October 2019 devastated the port of </a:t>
            </a:r>
            <a:r>
              <a:rPr lang="en-US" sz="1600" dirty="0" err="1">
                <a:solidFill>
                  <a:schemeClr val="tx2"/>
                </a:solidFill>
                <a:cs typeface="Arial" panose="020B0604020202020204" pitchFamily="34" charset="0"/>
              </a:rPr>
              <a:t>Lajes</a:t>
            </a:r>
            <a:r>
              <a:rPr lang="en-US" sz="1600" dirty="0">
                <a:solidFill>
                  <a:schemeClr val="tx2"/>
                </a:solidFill>
                <a:cs typeface="Arial" panose="020B0604020202020204" pitchFamily="34" charset="0"/>
              </a:rPr>
              <a:t> on Flores Island, leaving it inoperable for months.</a:t>
            </a:r>
          </a:p>
        </p:txBody>
      </p:sp>
      <p:sp>
        <p:nvSpPr>
          <p:cNvPr id="20" name="Text Placeholder 3"/>
          <p:cNvSpPr>
            <a:spLocks noGrp="1"/>
          </p:cNvSpPr>
          <p:nvPr>
            <p:ph type="body" idx="2"/>
          </p:nvPr>
        </p:nvSpPr>
        <p:spPr>
          <a:xfrm>
            <a:off x="1679509" y="836613"/>
            <a:ext cx="10224624" cy="360362"/>
          </a:xfrm>
        </p:spPr>
        <p:txBody>
          <a:bodyPr>
            <a:normAutofit/>
          </a:bodyPr>
          <a:lstStyle/>
          <a:p>
            <a:r>
              <a:rPr lang="pt-PT" b="0" dirty="0" err="1"/>
              <a:t>Post-Disaster</a:t>
            </a:r>
            <a:r>
              <a:rPr lang="pt-PT" b="0" dirty="0"/>
              <a:t> Response </a:t>
            </a:r>
            <a:r>
              <a:rPr lang="pt-PT" b="0" dirty="0" err="1"/>
              <a:t>and</a:t>
            </a:r>
            <a:r>
              <a:rPr lang="pt-PT" b="0" dirty="0"/>
              <a:t> </a:t>
            </a:r>
            <a:r>
              <a:rPr lang="pt-PT" b="0" dirty="0" err="1"/>
              <a:t>Civilian</a:t>
            </a:r>
            <a:r>
              <a:rPr lang="pt-PT" b="0" dirty="0"/>
              <a:t> </a:t>
            </a:r>
            <a:r>
              <a:rPr lang="pt-PT" b="0" dirty="0" err="1"/>
              <a:t>Support</a:t>
            </a:r>
            <a:endParaRPr lang="pt-PT" b="0" dirty="0"/>
          </a:p>
        </p:txBody>
      </p:sp>
      <p:pic>
        <p:nvPicPr>
          <p:cNvPr id="6" name="Imagem 5"/>
          <p:cNvPicPr>
            <a:picLocks noChangeAspect="1"/>
          </p:cNvPicPr>
          <p:nvPr/>
        </p:nvPicPr>
        <p:blipFill>
          <a:blip r:embed="rId3"/>
          <a:stretch>
            <a:fillRect/>
          </a:stretch>
        </p:blipFill>
        <p:spPr>
          <a:xfrm>
            <a:off x="2389537" y="1867540"/>
            <a:ext cx="7412925" cy="2299677"/>
          </a:xfrm>
          <a:prstGeom prst="rect">
            <a:avLst/>
          </a:prstGeom>
        </p:spPr>
      </p:pic>
      <p:pic>
        <p:nvPicPr>
          <p:cNvPr id="9" name="Imagem 8"/>
          <p:cNvPicPr>
            <a:picLocks noChangeAspect="1"/>
          </p:cNvPicPr>
          <p:nvPr/>
        </p:nvPicPr>
        <p:blipFill>
          <a:blip r:embed="rId4"/>
          <a:stretch>
            <a:fillRect/>
          </a:stretch>
        </p:blipFill>
        <p:spPr>
          <a:xfrm>
            <a:off x="2389537" y="4327278"/>
            <a:ext cx="7412925" cy="2079234"/>
          </a:xfrm>
          <a:prstGeom prst="rect">
            <a:avLst/>
          </a:prstGeom>
        </p:spPr>
      </p:pic>
      <p:sp>
        <p:nvSpPr>
          <p:cNvPr id="17" name="TextBox 17"/>
          <p:cNvSpPr txBox="1"/>
          <p:nvPr/>
        </p:nvSpPr>
        <p:spPr>
          <a:xfrm>
            <a:off x="5132111" y="3832381"/>
            <a:ext cx="770527" cy="669671"/>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cs typeface="Arial" panose="020B0604020202020204" pitchFamily="34" charset="0"/>
              </a:rPr>
              <a:t>Before</a:t>
            </a:r>
          </a:p>
          <a:p>
            <a:pPr>
              <a:lnSpc>
                <a:spcPct val="150000"/>
              </a:lnSpc>
              <a:spcAft>
                <a:spcPts val="1800"/>
              </a:spcAft>
              <a:buFont typeface="Arial"/>
              <a:buChar char="•"/>
            </a:pPr>
            <a:endParaRPr lang="pt-PT" sz="1600" kern="0" dirty="0">
              <a:solidFill>
                <a:schemeClr val="tx2"/>
              </a:solidFill>
              <a:latin typeface="+mj-lt"/>
            </a:endParaRPr>
          </a:p>
        </p:txBody>
      </p:sp>
      <p:sp>
        <p:nvSpPr>
          <p:cNvPr id="18" name="TextBox 17"/>
          <p:cNvSpPr txBox="1"/>
          <p:nvPr/>
        </p:nvSpPr>
        <p:spPr>
          <a:xfrm>
            <a:off x="5132112" y="5964216"/>
            <a:ext cx="770527" cy="669671"/>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cs typeface="Arial" panose="020B0604020202020204" pitchFamily="34" charset="0"/>
              </a:rPr>
              <a:t>Before</a:t>
            </a:r>
          </a:p>
          <a:p>
            <a:pPr>
              <a:lnSpc>
                <a:spcPct val="150000"/>
              </a:lnSpc>
              <a:spcAft>
                <a:spcPts val="1800"/>
              </a:spcAft>
              <a:buFont typeface="Arial"/>
              <a:buChar char="•"/>
            </a:pPr>
            <a:endParaRPr lang="pt-PT" sz="1600" kern="0" dirty="0">
              <a:solidFill>
                <a:schemeClr val="tx2"/>
              </a:solidFill>
              <a:latin typeface="+mj-lt"/>
            </a:endParaRPr>
          </a:p>
        </p:txBody>
      </p:sp>
      <p:sp>
        <p:nvSpPr>
          <p:cNvPr id="22" name="TextBox 17"/>
          <p:cNvSpPr txBox="1"/>
          <p:nvPr/>
        </p:nvSpPr>
        <p:spPr>
          <a:xfrm>
            <a:off x="9069419" y="3799764"/>
            <a:ext cx="632141"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cs typeface="Arial" panose="020B0604020202020204" pitchFamily="34" charset="0"/>
              </a:rPr>
              <a:t>After</a:t>
            </a:r>
          </a:p>
        </p:txBody>
      </p:sp>
      <p:sp>
        <p:nvSpPr>
          <p:cNvPr id="23" name="TextBox 17"/>
          <p:cNvSpPr txBox="1"/>
          <p:nvPr/>
        </p:nvSpPr>
        <p:spPr>
          <a:xfrm>
            <a:off x="9127810" y="6012369"/>
            <a:ext cx="632141" cy="338554"/>
          </a:xfrm>
          <a:prstGeom prst="rect">
            <a:avLst/>
          </a:prstGeom>
          <a:noFill/>
        </p:spPr>
        <p:txBody>
          <a:bodyPr wrap="square" rtlCol="0">
            <a:spAutoFit/>
          </a:bodyPr>
          <a:lstStyle/>
          <a:p>
            <a:r>
              <a:rPr lang="en-US" sz="1600" dirty="0">
                <a:solidFill>
                  <a:schemeClr val="bg1"/>
                </a:solidFill>
                <a:effectLst>
                  <a:outerShdw blurRad="38100" dist="38100" dir="2700000" algn="tl">
                    <a:srgbClr val="000000">
                      <a:alpha val="43137"/>
                    </a:srgbClr>
                  </a:outerShdw>
                </a:effectLst>
                <a:cs typeface="Arial" panose="020B0604020202020204" pitchFamily="34" charset="0"/>
              </a:rPr>
              <a:t>After</a:t>
            </a:r>
          </a:p>
        </p:txBody>
      </p:sp>
    </p:spTree>
    <p:extLst>
      <p:ext uri="{BB962C8B-B14F-4D97-AF65-F5344CB8AC3E}">
        <p14:creationId xmlns:p14="http://schemas.microsoft.com/office/powerpoint/2010/main" val="15999147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Applications of SDB in disaster risk management</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14</a:t>
            </a:fld>
            <a:endParaRPr lang="pt-PT"/>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sp>
        <p:nvSpPr>
          <p:cNvPr id="13" name="TextBox 17"/>
          <p:cNvSpPr txBox="1"/>
          <p:nvPr/>
        </p:nvSpPr>
        <p:spPr>
          <a:xfrm>
            <a:off x="752893" y="1368320"/>
            <a:ext cx="10656000" cy="120032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cs typeface="Arial" panose="020B0604020202020204" pitchFamily="34" charset="0"/>
              </a:rPr>
              <a:t>Bathymetric models with a 10-meter resolution were quickly generated to assess the damage and aid in relief efforts. </a:t>
            </a:r>
          </a:p>
          <a:p>
            <a:pPr marL="285750" indent="-285750">
              <a:buFont typeface="Arial" panose="020B0604020202020204" pitchFamily="34" charset="0"/>
              <a:buChar char="•"/>
            </a:pPr>
            <a:r>
              <a:rPr lang="en-US" sz="1600" dirty="0">
                <a:solidFill>
                  <a:schemeClr val="tx2"/>
                </a:solidFill>
                <a:cs typeface="Arial" panose="020B0604020202020204" pitchFamily="34" charset="0"/>
              </a:rPr>
              <a:t>These models supported the projection of civilian and military forces into affected areas, ensuring effective support for the affected population.</a:t>
            </a:r>
          </a:p>
          <a:p>
            <a:pPr>
              <a:lnSpc>
                <a:spcPct val="150000"/>
              </a:lnSpc>
              <a:spcAft>
                <a:spcPts val="1800"/>
              </a:spcAft>
              <a:buFont typeface="Arial"/>
              <a:buChar char="•"/>
            </a:pPr>
            <a:endParaRPr lang="pt-PT" sz="1600" kern="0" dirty="0">
              <a:solidFill>
                <a:schemeClr val="tx2"/>
              </a:solidFill>
              <a:latin typeface="+mj-lt"/>
            </a:endParaRPr>
          </a:p>
        </p:txBody>
      </p:sp>
      <p:sp>
        <p:nvSpPr>
          <p:cNvPr id="20" name="Text Placeholder 3"/>
          <p:cNvSpPr>
            <a:spLocks noGrp="1"/>
          </p:cNvSpPr>
          <p:nvPr>
            <p:ph type="body" idx="2"/>
          </p:nvPr>
        </p:nvSpPr>
        <p:spPr>
          <a:xfrm>
            <a:off x="1679509" y="836613"/>
            <a:ext cx="10224624" cy="360362"/>
          </a:xfrm>
        </p:spPr>
        <p:txBody>
          <a:bodyPr>
            <a:normAutofit/>
          </a:bodyPr>
          <a:lstStyle/>
          <a:p>
            <a:r>
              <a:rPr lang="pt-PT" b="0" dirty="0" err="1"/>
              <a:t>Post-Disaster</a:t>
            </a:r>
            <a:r>
              <a:rPr lang="pt-PT" b="0" dirty="0"/>
              <a:t> Response </a:t>
            </a:r>
            <a:r>
              <a:rPr lang="pt-PT" b="0" dirty="0" err="1"/>
              <a:t>and</a:t>
            </a:r>
            <a:r>
              <a:rPr lang="pt-PT" b="0" dirty="0"/>
              <a:t> </a:t>
            </a:r>
            <a:r>
              <a:rPr lang="pt-PT" b="0" dirty="0" err="1"/>
              <a:t>Civilian</a:t>
            </a:r>
            <a:r>
              <a:rPr lang="pt-PT" b="0" dirty="0"/>
              <a:t> </a:t>
            </a:r>
            <a:r>
              <a:rPr lang="pt-PT" b="0" dirty="0" err="1"/>
              <a:t>Support</a:t>
            </a:r>
            <a:endParaRPr lang="pt-PT" b="0" dirty="0"/>
          </a:p>
        </p:txBody>
      </p:sp>
      <p:pic>
        <p:nvPicPr>
          <p:cNvPr id="2" name="Imagem 1"/>
          <p:cNvPicPr>
            <a:picLocks noChangeAspect="1"/>
          </p:cNvPicPr>
          <p:nvPr/>
        </p:nvPicPr>
        <p:blipFill>
          <a:blip r:embed="rId3"/>
          <a:stretch>
            <a:fillRect/>
          </a:stretch>
        </p:blipFill>
        <p:spPr>
          <a:xfrm>
            <a:off x="2836881" y="2129588"/>
            <a:ext cx="6518238" cy="4226763"/>
          </a:xfrm>
          <a:prstGeom prst="rect">
            <a:avLst/>
          </a:prstGeom>
        </p:spPr>
      </p:pic>
    </p:spTree>
    <p:extLst>
      <p:ext uri="{BB962C8B-B14F-4D97-AF65-F5344CB8AC3E}">
        <p14:creationId xmlns:p14="http://schemas.microsoft.com/office/powerpoint/2010/main" val="193259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PT" sz="2400" dirty="0" smtClean="0"/>
              <a:t>CONTACTS – MARITIME GEOMETOC CENTRE</a:t>
            </a:r>
            <a:endParaRPr lang="pt-PT" sz="2400" dirty="0"/>
          </a:p>
        </p:txBody>
      </p:sp>
      <p:sp>
        <p:nvSpPr>
          <p:cNvPr id="3" name="Content Placeholder 2"/>
          <p:cNvSpPr>
            <a:spLocks noGrp="1"/>
          </p:cNvSpPr>
          <p:nvPr>
            <p:ph idx="1"/>
          </p:nvPr>
        </p:nvSpPr>
        <p:spPr>
          <a:xfrm>
            <a:off x="4152438" y="2260733"/>
            <a:ext cx="5565809" cy="2458023"/>
          </a:xfrm>
        </p:spPr>
        <p:txBody>
          <a:bodyPr/>
          <a:lstStyle/>
          <a:p>
            <a:pPr marL="0" indent="0">
              <a:buNone/>
            </a:pPr>
            <a:r>
              <a:rPr lang="pt-PT" sz="1800" dirty="0"/>
              <a:t>Rua das Trinas 49, 1249-093 Lisboa, Portugal | </a:t>
            </a:r>
            <a:r>
              <a:rPr lang="pt-PT" sz="1800" u="sng" dirty="0">
                <a:hlinkClick r:id="rId3" tooltip="http://goo.gl/9a63Pb"/>
              </a:rPr>
              <a:t>map</a:t>
            </a:r>
            <a:endParaRPr lang="pt-PT" sz="1800" u="sng" dirty="0"/>
          </a:p>
          <a:p>
            <a:r>
              <a:rPr lang="pt-PT" sz="1800" dirty="0" err="1" smtClean="0"/>
              <a:t>Operational</a:t>
            </a:r>
            <a:r>
              <a:rPr lang="pt-PT" sz="1800" dirty="0" smtClean="0"/>
              <a:t> </a:t>
            </a:r>
            <a:r>
              <a:rPr lang="pt-PT" sz="1800" dirty="0" err="1" smtClean="0"/>
              <a:t>Support</a:t>
            </a:r>
            <a:r>
              <a:rPr lang="pt-PT" sz="1800" dirty="0" smtClean="0"/>
              <a:t> </a:t>
            </a:r>
            <a:r>
              <a:rPr lang="pt-PT" sz="1800" dirty="0" err="1" smtClean="0"/>
              <a:t>Section</a:t>
            </a:r>
            <a:endParaRPr lang="pt-PT" sz="1800" dirty="0"/>
          </a:p>
          <a:p>
            <a:pPr lvl="1"/>
            <a:r>
              <a:rPr lang="pt-PT" sz="1400" dirty="0" err="1"/>
              <a:t>Phone</a:t>
            </a:r>
            <a:r>
              <a:rPr lang="pt-PT" sz="1400" dirty="0"/>
              <a:t>: +351 213 217 541 | RTM 304 341 </a:t>
            </a:r>
          </a:p>
          <a:p>
            <a:r>
              <a:rPr lang="pt-PT" sz="1800" dirty="0" smtClean="0"/>
              <a:t>General </a:t>
            </a:r>
            <a:r>
              <a:rPr lang="pt-PT" sz="1800" dirty="0" err="1" smtClean="0"/>
              <a:t>Contacts</a:t>
            </a:r>
            <a:endParaRPr lang="pt-PT" sz="1800" dirty="0"/>
          </a:p>
          <a:p>
            <a:pPr lvl="1"/>
            <a:r>
              <a:rPr lang="pt-PT" sz="1400" dirty="0" err="1"/>
              <a:t>Phone</a:t>
            </a:r>
            <a:r>
              <a:rPr lang="pt-PT" sz="1400" dirty="0"/>
              <a:t>: +351 213 217 500 | RTM 304 300</a:t>
            </a:r>
          </a:p>
          <a:p>
            <a:pPr lvl="1"/>
            <a:r>
              <a:rPr lang="pt-PT" sz="1400" dirty="0" smtClean="0"/>
              <a:t>E-mail</a:t>
            </a:r>
            <a:r>
              <a:rPr lang="pt-PT" sz="1400" dirty="0"/>
              <a:t>: </a:t>
            </a:r>
            <a:r>
              <a:rPr lang="pt-PT" sz="1400" b="1" dirty="0">
                <a:hlinkClick r:id="rId4"/>
              </a:rPr>
              <a:t>cgeometoc@hidrografico.pt</a:t>
            </a:r>
            <a:endParaRPr lang="pt-PT" sz="14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6253" y="2158097"/>
            <a:ext cx="1617988" cy="1987756"/>
          </a:xfrm>
          <a:prstGeom prst="rect">
            <a:avLst/>
          </a:prstGeom>
        </p:spPr>
      </p:pic>
    </p:spTree>
    <p:extLst>
      <p:ext uri="{BB962C8B-B14F-4D97-AF65-F5344CB8AC3E}">
        <p14:creationId xmlns:p14="http://schemas.microsoft.com/office/powerpoint/2010/main" val="429382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Agenda</a:t>
            </a:r>
          </a:p>
        </p:txBody>
      </p:sp>
      <p:sp>
        <p:nvSpPr>
          <p:cNvPr id="3" name="Content Placeholder 2"/>
          <p:cNvSpPr>
            <a:spLocks noGrp="1"/>
          </p:cNvSpPr>
          <p:nvPr>
            <p:ph idx="1"/>
          </p:nvPr>
        </p:nvSpPr>
        <p:spPr/>
        <p:txBody>
          <a:bodyPr/>
          <a:lstStyle/>
          <a:p>
            <a:pPr>
              <a:lnSpc>
                <a:spcPct val="200000"/>
              </a:lnSpc>
              <a:spcBef>
                <a:spcPts val="0"/>
              </a:spcBef>
            </a:pPr>
            <a:r>
              <a:rPr lang="en-US" sz="2400" b="1" dirty="0">
                <a:solidFill>
                  <a:srgbClr val="1F497D"/>
                </a:solidFill>
                <a:ea typeface="Arial" charset="0"/>
                <a:cs typeface="Arial" charset="0"/>
              </a:rPr>
              <a:t>Maritime Geospatial, Meteorological, and Oceanographic </a:t>
            </a:r>
            <a:r>
              <a:rPr lang="en-US" sz="2400" b="1" dirty="0" smtClean="0">
                <a:solidFill>
                  <a:srgbClr val="1F497D"/>
                </a:solidFill>
                <a:ea typeface="Arial" charset="0"/>
                <a:cs typeface="Arial" charset="0"/>
              </a:rPr>
              <a:t>Centre</a:t>
            </a:r>
            <a:endParaRPr lang="en-US" sz="2400" b="1" dirty="0">
              <a:solidFill>
                <a:srgbClr val="1F497D"/>
              </a:solidFill>
              <a:ea typeface="Arial" charset="0"/>
              <a:cs typeface="Arial" charset="0"/>
            </a:endParaRPr>
          </a:p>
          <a:p>
            <a:pPr>
              <a:lnSpc>
                <a:spcPct val="200000"/>
              </a:lnSpc>
              <a:spcBef>
                <a:spcPts val="0"/>
              </a:spcBef>
            </a:pPr>
            <a:r>
              <a:rPr lang="en-US" sz="2400" dirty="0">
                <a:solidFill>
                  <a:srgbClr val="1F497D"/>
                </a:solidFill>
                <a:ea typeface="Arial" charset="0"/>
                <a:cs typeface="Arial" charset="0"/>
              </a:rPr>
              <a:t>Satellite-Derived Bathymetry (SDB): An Overview</a:t>
            </a:r>
          </a:p>
          <a:p>
            <a:pPr>
              <a:lnSpc>
                <a:spcPct val="200000"/>
              </a:lnSpc>
              <a:spcBef>
                <a:spcPts val="0"/>
              </a:spcBef>
            </a:pPr>
            <a:r>
              <a:rPr lang="pt-PT" sz="2400" dirty="0" err="1">
                <a:solidFill>
                  <a:srgbClr val="1F497D"/>
                </a:solidFill>
                <a:ea typeface="Arial" charset="0"/>
                <a:cs typeface="Arial" charset="0"/>
              </a:rPr>
              <a:t>Applications</a:t>
            </a:r>
            <a:r>
              <a:rPr lang="pt-PT" sz="2400" dirty="0">
                <a:solidFill>
                  <a:srgbClr val="1F497D"/>
                </a:solidFill>
                <a:ea typeface="Arial" charset="0"/>
                <a:cs typeface="Arial" charset="0"/>
              </a:rPr>
              <a:t> </a:t>
            </a:r>
            <a:r>
              <a:rPr lang="pt-PT" sz="2400" dirty="0" err="1">
                <a:solidFill>
                  <a:srgbClr val="1F497D"/>
                </a:solidFill>
                <a:ea typeface="Arial" charset="0"/>
                <a:cs typeface="Arial" charset="0"/>
              </a:rPr>
              <a:t>of</a:t>
            </a:r>
            <a:r>
              <a:rPr lang="pt-PT" sz="2400" dirty="0">
                <a:solidFill>
                  <a:srgbClr val="1F497D"/>
                </a:solidFill>
                <a:ea typeface="Arial" charset="0"/>
                <a:cs typeface="Arial" charset="0"/>
              </a:rPr>
              <a:t> SDB in </a:t>
            </a:r>
            <a:r>
              <a:rPr lang="pt-PT" sz="2400" dirty="0" err="1">
                <a:solidFill>
                  <a:srgbClr val="1F497D"/>
                </a:solidFill>
                <a:ea typeface="Arial" charset="0"/>
                <a:cs typeface="Arial" charset="0"/>
              </a:rPr>
              <a:t>disaster</a:t>
            </a:r>
            <a:r>
              <a:rPr lang="pt-PT" sz="2400" dirty="0">
                <a:solidFill>
                  <a:srgbClr val="1F497D"/>
                </a:solidFill>
                <a:ea typeface="Arial" charset="0"/>
                <a:cs typeface="Arial" charset="0"/>
              </a:rPr>
              <a:t> </a:t>
            </a:r>
            <a:r>
              <a:rPr lang="pt-PT" sz="2400" dirty="0" err="1">
                <a:solidFill>
                  <a:srgbClr val="1F497D"/>
                </a:solidFill>
                <a:ea typeface="Arial" charset="0"/>
                <a:cs typeface="Arial" charset="0"/>
              </a:rPr>
              <a:t>risk</a:t>
            </a:r>
            <a:r>
              <a:rPr lang="pt-PT" sz="2400" dirty="0">
                <a:solidFill>
                  <a:srgbClr val="1F497D"/>
                </a:solidFill>
                <a:ea typeface="Arial" charset="0"/>
                <a:cs typeface="Arial" charset="0"/>
              </a:rPr>
              <a:t> management</a:t>
            </a:r>
          </a:p>
        </p:txBody>
      </p:sp>
    </p:spTree>
    <p:extLst>
      <p:ext uri="{BB962C8B-B14F-4D97-AF65-F5344CB8AC3E}">
        <p14:creationId xmlns:p14="http://schemas.microsoft.com/office/powerpoint/2010/main" val="3825601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Maritime Geospatial, Meteorological, and Oceanographic Center</a:t>
            </a:r>
          </a:p>
        </p:txBody>
      </p:sp>
      <p:sp>
        <p:nvSpPr>
          <p:cNvPr id="4" name="Text Placeholder 3"/>
          <p:cNvSpPr>
            <a:spLocks noGrp="1"/>
          </p:cNvSpPr>
          <p:nvPr>
            <p:ph type="body" idx="2"/>
          </p:nvPr>
        </p:nvSpPr>
        <p:spPr/>
        <p:txBody>
          <a:bodyPr>
            <a:normAutofit/>
          </a:bodyPr>
          <a:lstStyle/>
          <a:p>
            <a:r>
              <a:rPr lang="pt-PT" b="0" dirty="0"/>
              <a:t>MISSION</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6" name="Footer Placeholder 5"/>
          <p:cNvSpPr>
            <a:spLocks noGrp="1"/>
          </p:cNvSpPr>
          <p:nvPr>
            <p:ph type="ftr" idx="11"/>
          </p:nvPr>
        </p:nvSpPr>
        <p:spPr/>
        <p:txBody>
          <a:bodyPr/>
          <a:lstStyle/>
          <a:p>
            <a:r>
              <a:rPr lang="pt-PT" dirty="0" err="1"/>
              <a:t>Unclassified</a:t>
            </a:r>
            <a:endParaRPr lang="pt-PT" dirty="0"/>
          </a:p>
        </p:txBody>
      </p:sp>
      <p:sp>
        <p:nvSpPr>
          <p:cNvPr id="7" name="Slide Number Placeholder 6"/>
          <p:cNvSpPr>
            <a:spLocks noGrp="1"/>
          </p:cNvSpPr>
          <p:nvPr>
            <p:ph type="sldNum" idx="12"/>
          </p:nvPr>
        </p:nvSpPr>
        <p:spPr/>
        <p:txBody>
          <a:bodyPr/>
          <a:lstStyle/>
          <a:p>
            <a:fld id="{00000000-1234-1234-1234-123412341234}" type="slidenum">
              <a:rPr lang="pt-PT" smtClean="0"/>
              <a:pPr/>
              <a:t>3</a:t>
            </a:fld>
            <a:endParaRPr lang="pt-PT"/>
          </a:p>
        </p:txBody>
      </p:sp>
      <p:sp>
        <p:nvSpPr>
          <p:cNvPr id="9" name="Marcador de Posição de Conteúdo 1"/>
          <p:cNvSpPr txBox="1">
            <a:spLocks/>
          </p:cNvSpPr>
          <p:nvPr/>
        </p:nvSpPr>
        <p:spPr bwMode="auto">
          <a:xfrm>
            <a:off x="817204" y="1513681"/>
            <a:ext cx="1076519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t" anchorCtr="0" compatLnSpc="1">
            <a:prstTxWarp prst="textNoShape">
              <a:avLst/>
            </a:prstTxWarp>
            <a:noAutofit/>
          </a:bodyPr>
          <a:lstStyle>
            <a:lvl1pPr marL="0" indent="0" algn="l" defTabSz="914400" rtl="0" eaLnBrk="1" fontAlgn="base" latinLnBrk="0" hangingPunct="1">
              <a:spcBef>
                <a:spcPct val="20000"/>
              </a:spcBef>
              <a:spcAft>
                <a:spcPct val="0"/>
              </a:spcAft>
              <a:buFont typeface="Arial" pitchFamily="34" charset="0"/>
              <a:buNone/>
              <a:defRPr lang="pt-PT" sz="1800" b="0" kern="1200" dirty="0" smtClean="0">
                <a:solidFill>
                  <a:schemeClr val="tx2">
                    <a:lumMod val="50000"/>
                  </a:schemeClr>
                </a:solidFill>
                <a:latin typeface="Arial" panose="020B0604020202020204" pitchFamily="34" charset="0"/>
                <a:ea typeface="+mn-ea"/>
                <a:cs typeface="Arial" panose="020B0604020202020204" pitchFamily="34" charset="0"/>
              </a:defRPr>
            </a:lvl1pPr>
            <a:lvl2pPr marL="457200" indent="0" algn="ctr" rtl="0" eaLnBrk="0" fontAlgn="base" hangingPunct="0">
              <a:spcBef>
                <a:spcPct val="20000"/>
              </a:spcBef>
              <a:spcAft>
                <a:spcPct val="0"/>
              </a:spcAft>
              <a:buFont typeface="Arial" charset="0"/>
              <a:buNone/>
              <a:defRPr kern="1200">
                <a:solidFill>
                  <a:schemeClr val="tx1">
                    <a:tint val="75000"/>
                  </a:schemeClr>
                </a:solidFill>
                <a:latin typeface="Arial" panose="020B0604020202020204" pitchFamily="34" charset="0"/>
                <a:ea typeface="Arial" charset="0"/>
                <a:cs typeface="Arial" panose="020B0604020202020204" pitchFamily="34" charset="0"/>
              </a:defRPr>
            </a:lvl2pPr>
            <a:lvl3pPr marL="914400" indent="0" algn="ctr" rtl="0" eaLnBrk="0" fontAlgn="base" hangingPunct="0">
              <a:spcBef>
                <a:spcPct val="20000"/>
              </a:spcBef>
              <a:spcAft>
                <a:spcPct val="0"/>
              </a:spcAft>
              <a:buFont typeface="Arial" charset="0"/>
              <a:buNone/>
              <a:defRPr sz="1600" kern="1200">
                <a:solidFill>
                  <a:schemeClr val="tx1">
                    <a:tint val="75000"/>
                  </a:schemeClr>
                </a:solidFill>
                <a:latin typeface="Arial" panose="020B0604020202020204" pitchFamily="34" charset="0"/>
                <a:ea typeface="Arial" charset="0"/>
                <a:cs typeface="Arial" panose="020B0604020202020204" pitchFamily="34" charset="0"/>
              </a:defRPr>
            </a:lvl3pPr>
            <a:lvl4pPr marL="1371600" indent="0" algn="ctr" rtl="0" eaLnBrk="0" fontAlgn="base" hangingPunct="0">
              <a:spcBef>
                <a:spcPct val="20000"/>
              </a:spcBef>
              <a:spcAft>
                <a:spcPct val="0"/>
              </a:spcAft>
              <a:buFont typeface="Arial" charset="0"/>
              <a:buNone/>
              <a:defRPr sz="1400" kern="1200">
                <a:solidFill>
                  <a:schemeClr val="tx1">
                    <a:tint val="75000"/>
                  </a:schemeClr>
                </a:solidFill>
                <a:latin typeface="Arial" panose="020B0604020202020204" pitchFamily="34" charset="0"/>
                <a:ea typeface="Arial" charset="0"/>
                <a:cs typeface="Arial" panose="020B0604020202020204" pitchFamily="34" charset="0"/>
              </a:defRPr>
            </a:lvl4pPr>
            <a:lvl5pPr marL="1828800" indent="0" algn="ctr" rtl="0" eaLnBrk="0" fontAlgn="base" hangingPunct="0">
              <a:spcBef>
                <a:spcPct val="20000"/>
              </a:spcBef>
              <a:spcAft>
                <a:spcPct val="0"/>
              </a:spcAft>
              <a:buFont typeface="Arial" charset="0"/>
              <a:buNone/>
              <a:defRPr sz="1400" kern="1200">
                <a:solidFill>
                  <a:schemeClr val="tx1">
                    <a:tint val="75000"/>
                  </a:schemeClr>
                </a:solidFill>
                <a:latin typeface="Arial" panose="020B0604020202020204" pitchFamily="34" charset="0"/>
                <a:ea typeface="Arial" charset="0"/>
                <a:cs typeface="Arial" panose="020B0604020202020204"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285750" indent="-285750" algn="just">
              <a:lnSpc>
                <a:spcPct val="150000"/>
              </a:lnSpc>
              <a:buFont typeface="Arial" charset="0"/>
              <a:buChar char="•"/>
            </a:pPr>
            <a:r>
              <a:rPr lang="en-US" sz="2400" dirty="0">
                <a:solidFill>
                  <a:schemeClr val="tx2"/>
                </a:solidFill>
                <a:latin typeface="+mn-lt"/>
              </a:rPr>
              <a:t>Ensure the production and availability of </a:t>
            </a:r>
            <a:r>
              <a:rPr lang="en-US" sz="2400" b="1" dirty="0">
                <a:solidFill>
                  <a:schemeClr val="tx2"/>
                </a:solidFill>
                <a:latin typeface="+mn-lt"/>
              </a:rPr>
              <a:t>meteorological, oceanographic, and geospatial information</a:t>
            </a:r>
            <a:r>
              <a:rPr lang="en-US" sz="2400" dirty="0">
                <a:solidFill>
                  <a:schemeClr val="tx2"/>
                </a:solidFill>
                <a:latin typeface="+mn-lt"/>
              </a:rPr>
              <a:t> essential for the </a:t>
            </a:r>
            <a:r>
              <a:rPr lang="en-US" sz="2400" b="1" dirty="0">
                <a:solidFill>
                  <a:schemeClr val="tx2"/>
                </a:solidFill>
                <a:latin typeface="+mn-lt"/>
              </a:rPr>
              <a:t>Planning, Command, and Control </a:t>
            </a:r>
            <a:r>
              <a:rPr lang="en-US" sz="2400" dirty="0">
                <a:solidFill>
                  <a:schemeClr val="tx2"/>
                </a:solidFill>
                <a:latin typeface="+mn-lt"/>
              </a:rPr>
              <a:t>of national maritime operations and allied forces.</a:t>
            </a:r>
          </a:p>
          <a:p>
            <a:pPr marL="285750" indent="-285750" algn="just">
              <a:lnSpc>
                <a:spcPct val="150000"/>
              </a:lnSpc>
              <a:buFont typeface="Arial" charset="0"/>
              <a:buChar char="•"/>
            </a:pPr>
            <a:endParaRPr lang="en-US" sz="2400" dirty="0">
              <a:solidFill>
                <a:schemeClr val="tx2"/>
              </a:solidFill>
              <a:latin typeface="+mn-lt"/>
            </a:endParaRPr>
          </a:p>
          <a:p>
            <a:pPr marL="285750" indent="-285750" algn="just">
              <a:lnSpc>
                <a:spcPct val="150000"/>
              </a:lnSpc>
              <a:buFont typeface="Arial" charset="0"/>
              <a:buChar char="•"/>
            </a:pPr>
            <a:r>
              <a:rPr lang="en-US" sz="2400" dirty="0">
                <a:solidFill>
                  <a:schemeClr val="tx2"/>
                </a:solidFill>
                <a:latin typeface="+mn-lt"/>
              </a:rPr>
              <a:t>Promote </a:t>
            </a:r>
            <a:r>
              <a:rPr lang="en-US" sz="2400" b="1" dirty="0">
                <a:solidFill>
                  <a:schemeClr val="tx2"/>
                </a:solidFill>
                <a:latin typeface="+mn-lt"/>
              </a:rPr>
              <a:t>Innovation, Scientific Research, and Technological Development </a:t>
            </a:r>
            <a:r>
              <a:rPr lang="en-US" sz="2400" dirty="0">
                <a:solidFill>
                  <a:schemeClr val="tx2"/>
                </a:solidFill>
                <a:latin typeface="+mn-lt"/>
              </a:rPr>
              <a:t>in the fields of </a:t>
            </a:r>
            <a:r>
              <a:rPr lang="en-US" sz="2400" b="1" dirty="0">
                <a:solidFill>
                  <a:schemeClr val="tx2"/>
                </a:solidFill>
                <a:latin typeface="+mn-lt"/>
              </a:rPr>
              <a:t>Maritime Situational Awareness </a:t>
            </a:r>
            <a:r>
              <a:rPr lang="en-US" sz="2400" dirty="0">
                <a:solidFill>
                  <a:schemeClr val="tx2"/>
                </a:solidFill>
                <a:latin typeface="+mn-lt"/>
              </a:rPr>
              <a:t>and military </a:t>
            </a:r>
            <a:r>
              <a:rPr lang="en-US" sz="2400" b="1" dirty="0">
                <a:solidFill>
                  <a:schemeClr val="tx2"/>
                </a:solidFill>
                <a:latin typeface="+mn-lt"/>
              </a:rPr>
              <a:t>GEOMETOC</a:t>
            </a:r>
            <a:r>
              <a:rPr lang="en-US" sz="2400" dirty="0">
                <a:solidFill>
                  <a:schemeClr val="tx2"/>
                </a:solidFill>
                <a:latin typeface="+mn-lt"/>
              </a:rPr>
              <a:t> support products and systems.</a:t>
            </a:r>
          </a:p>
        </p:txBody>
      </p:sp>
    </p:spTree>
    <p:extLst>
      <p:ext uri="{BB962C8B-B14F-4D97-AF65-F5344CB8AC3E}">
        <p14:creationId xmlns:p14="http://schemas.microsoft.com/office/powerpoint/2010/main" val="3518069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p:txBody>
          <a:bodyPr>
            <a:normAutofit/>
          </a:bodyPr>
          <a:lstStyle/>
          <a:p>
            <a:r>
              <a:rPr lang="pt-PT" b="0" dirty="0"/>
              <a:t>PILLARS</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4</a:t>
            </a:fld>
            <a:endParaRPr lang="pt-PT"/>
          </a:p>
        </p:txBody>
      </p:sp>
      <p:pic>
        <p:nvPicPr>
          <p:cNvPr id="24" name="Picture 23" descr="MGC Logo.png"/>
          <p:cNvPicPr>
            <a:picLocks noChangeAspect="1"/>
          </p:cNvPicPr>
          <p:nvPr/>
        </p:nvPicPr>
        <p:blipFill>
          <a:blip r:embed="rId3"/>
          <a:srcRect l="-1404" r="63880"/>
          <a:stretch>
            <a:fillRect/>
          </a:stretch>
        </p:blipFill>
        <p:spPr>
          <a:xfrm>
            <a:off x="4707093" y="2478776"/>
            <a:ext cx="2829067" cy="2590800"/>
          </a:xfrm>
          <a:prstGeom prst="rect">
            <a:avLst/>
          </a:prstGeom>
        </p:spPr>
      </p:pic>
      <p:grpSp>
        <p:nvGrpSpPr>
          <p:cNvPr id="25" name="Group 22"/>
          <p:cNvGrpSpPr/>
          <p:nvPr/>
        </p:nvGrpSpPr>
        <p:grpSpPr>
          <a:xfrm>
            <a:off x="1199456" y="1412284"/>
            <a:ext cx="4433459" cy="1015663"/>
            <a:chOff x="6009335" y="1676400"/>
            <a:chExt cx="4134316" cy="1015663"/>
          </a:xfrm>
        </p:grpSpPr>
        <p:sp>
          <p:nvSpPr>
            <p:cNvPr id="26" name="Oval 25"/>
            <p:cNvSpPr/>
            <p:nvPr/>
          </p:nvSpPr>
          <p:spPr>
            <a:xfrm>
              <a:off x="9915051" y="2167880"/>
              <a:ext cx="228600" cy="228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sz="2000" dirty="0"/>
            </a:p>
          </p:txBody>
        </p:sp>
        <p:sp>
          <p:nvSpPr>
            <p:cNvPr id="27" name="TextBox 26"/>
            <p:cNvSpPr txBox="1"/>
            <p:nvPr/>
          </p:nvSpPr>
          <p:spPr>
            <a:xfrm>
              <a:off x="6009335" y="1676400"/>
              <a:ext cx="3896666" cy="1015663"/>
            </a:xfrm>
            <a:prstGeom prst="rect">
              <a:avLst/>
            </a:prstGeom>
            <a:noFill/>
          </p:spPr>
          <p:txBody>
            <a:bodyPr wrap="square" rtlCol="0">
              <a:spAutoFit/>
            </a:bodyPr>
            <a:lstStyle/>
            <a:p>
              <a:pPr algn="r"/>
              <a:r>
                <a:rPr lang="pt-PT" sz="2800" dirty="0" err="1">
                  <a:solidFill>
                    <a:srgbClr val="17375E"/>
                  </a:solidFill>
                  <a:latin typeface="+mn-lt"/>
                </a:rPr>
                <a:t>Geoespatial</a:t>
              </a:r>
              <a:endParaRPr lang="pt-PT" sz="2000" dirty="0">
                <a:solidFill>
                  <a:srgbClr val="17375E"/>
                </a:solidFill>
                <a:latin typeface="+mn-lt"/>
              </a:endParaRPr>
            </a:p>
            <a:p>
              <a:pPr algn="r"/>
              <a:r>
                <a:rPr lang="pt-PT" sz="1600" b="1" dirty="0" err="1">
                  <a:solidFill>
                    <a:schemeClr val="tx2"/>
                  </a:solidFill>
                </a:rPr>
                <a:t>acquisition</a:t>
              </a:r>
              <a:r>
                <a:rPr lang="pt-PT" sz="1600" b="1" dirty="0">
                  <a:solidFill>
                    <a:schemeClr val="tx2"/>
                  </a:solidFill>
                </a:rPr>
                <a:t>, </a:t>
              </a:r>
              <a:r>
                <a:rPr lang="pt-PT" sz="1600" b="1" dirty="0" err="1">
                  <a:solidFill>
                    <a:schemeClr val="tx2"/>
                  </a:solidFill>
                </a:rPr>
                <a:t>processing</a:t>
              </a:r>
              <a:r>
                <a:rPr lang="pt-PT" sz="1600" b="1" dirty="0">
                  <a:solidFill>
                    <a:schemeClr val="tx2"/>
                  </a:solidFill>
                </a:rPr>
                <a:t>, </a:t>
              </a:r>
              <a:r>
                <a:rPr lang="pt-PT" sz="1600" b="1" dirty="0" err="1">
                  <a:solidFill>
                    <a:schemeClr val="tx2"/>
                  </a:solidFill>
                </a:rPr>
                <a:t>analysis</a:t>
              </a:r>
              <a:r>
                <a:rPr lang="pt-PT" sz="1600" b="1" dirty="0">
                  <a:solidFill>
                    <a:schemeClr val="tx2"/>
                  </a:solidFill>
                </a:rPr>
                <a:t>, </a:t>
              </a:r>
              <a:r>
                <a:rPr lang="pt-PT" sz="1600" b="1" dirty="0" err="1">
                  <a:solidFill>
                    <a:schemeClr val="tx2"/>
                  </a:solidFill>
                </a:rPr>
                <a:t>and</a:t>
              </a:r>
              <a:r>
                <a:rPr lang="pt-PT" sz="1600" b="1" dirty="0">
                  <a:solidFill>
                    <a:schemeClr val="tx2"/>
                  </a:solidFill>
                </a:rPr>
                <a:t> </a:t>
              </a:r>
              <a:r>
                <a:rPr lang="pt-PT" sz="1600" b="1" dirty="0" err="1">
                  <a:solidFill>
                    <a:schemeClr val="tx2"/>
                  </a:solidFill>
                </a:rPr>
                <a:t>representation</a:t>
              </a:r>
              <a:r>
                <a:rPr lang="pt-PT" sz="1600" b="1" dirty="0">
                  <a:solidFill>
                    <a:schemeClr val="tx2"/>
                  </a:solidFill>
                </a:rPr>
                <a:t> </a:t>
              </a:r>
              <a:r>
                <a:rPr lang="pt-PT" sz="1600" b="1" dirty="0" err="1">
                  <a:solidFill>
                    <a:schemeClr val="tx2"/>
                  </a:solidFill>
                </a:rPr>
                <a:t>of</a:t>
              </a:r>
              <a:r>
                <a:rPr lang="pt-PT" sz="1600" b="1" dirty="0">
                  <a:solidFill>
                    <a:schemeClr val="tx2"/>
                  </a:solidFill>
                </a:rPr>
                <a:t> </a:t>
              </a:r>
              <a:r>
                <a:rPr lang="pt-PT" sz="1600" b="1" dirty="0" err="1">
                  <a:solidFill>
                    <a:schemeClr val="tx2"/>
                  </a:solidFill>
                </a:rPr>
                <a:t>georeferenced</a:t>
              </a:r>
              <a:r>
                <a:rPr lang="pt-PT" sz="1600" b="1" dirty="0">
                  <a:solidFill>
                    <a:schemeClr val="tx2"/>
                  </a:solidFill>
                </a:rPr>
                <a:t> </a:t>
              </a:r>
              <a:r>
                <a:rPr lang="pt-PT" sz="1600" b="1" dirty="0" err="1">
                  <a:solidFill>
                    <a:schemeClr val="tx2"/>
                  </a:solidFill>
                </a:rPr>
                <a:t>information</a:t>
              </a:r>
              <a:endParaRPr lang="pt-PT" sz="1600" b="1" dirty="0">
                <a:solidFill>
                  <a:schemeClr val="tx2"/>
                </a:solidFill>
              </a:endParaRPr>
            </a:p>
          </p:txBody>
        </p:sp>
      </p:grpSp>
      <p:grpSp>
        <p:nvGrpSpPr>
          <p:cNvPr id="28" name="Group 23"/>
          <p:cNvGrpSpPr/>
          <p:nvPr/>
        </p:nvGrpSpPr>
        <p:grpSpPr>
          <a:xfrm>
            <a:off x="7884617" y="3843346"/>
            <a:ext cx="4218306" cy="1261884"/>
            <a:chOff x="5486400" y="4343400"/>
            <a:chExt cx="4218306" cy="1261884"/>
          </a:xfrm>
        </p:grpSpPr>
        <p:sp>
          <p:nvSpPr>
            <p:cNvPr id="29" name="Oval 28"/>
            <p:cNvSpPr/>
            <p:nvPr/>
          </p:nvSpPr>
          <p:spPr>
            <a:xfrm>
              <a:off x="5486400" y="4495800"/>
              <a:ext cx="228600" cy="228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sz="2000" dirty="0"/>
            </a:p>
          </p:txBody>
        </p:sp>
        <p:sp>
          <p:nvSpPr>
            <p:cNvPr id="30" name="TextBox 29"/>
            <p:cNvSpPr txBox="1"/>
            <p:nvPr/>
          </p:nvSpPr>
          <p:spPr>
            <a:xfrm>
              <a:off x="5791199" y="4343400"/>
              <a:ext cx="3913507" cy="1261884"/>
            </a:xfrm>
            <a:prstGeom prst="rect">
              <a:avLst/>
            </a:prstGeom>
            <a:noFill/>
          </p:spPr>
          <p:txBody>
            <a:bodyPr wrap="square" rtlCol="0">
              <a:spAutoFit/>
            </a:bodyPr>
            <a:lstStyle/>
            <a:p>
              <a:r>
                <a:rPr lang="en-US" sz="2800" dirty="0">
                  <a:solidFill>
                    <a:srgbClr val="17375E"/>
                  </a:solidFill>
                </a:rPr>
                <a:t>Oceanography</a:t>
              </a:r>
            </a:p>
            <a:p>
              <a:r>
                <a:rPr lang="en-US" sz="1600" b="1" dirty="0">
                  <a:solidFill>
                    <a:schemeClr val="tx2"/>
                  </a:solidFill>
                </a:rPr>
                <a:t>forecasting, analysis, and monitoring of ocean circulation, coastal dynamics, and underwater acoustics</a:t>
              </a:r>
              <a:endParaRPr lang="pt-PT" sz="1600" b="1" dirty="0">
                <a:solidFill>
                  <a:schemeClr val="tx2"/>
                </a:solidFill>
              </a:endParaRPr>
            </a:p>
          </p:txBody>
        </p:sp>
      </p:grpSp>
      <p:grpSp>
        <p:nvGrpSpPr>
          <p:cNvPr id="31" name="Group 22"/>
          <p:cNvGrpSpPr/>
          <p:nvPr/>
        </p:nvGrpSpPr>
        <p:grpSpPr>
          <a:xfrm>
            <a:off x="1055441" y="4838530"/>
            <a:ext cx="4011259" cy="1261884"/>
            <a:chOff x="6465056" y="1676400"/>
            <a:chExt cx="3740602" cy="1261884"/>
          </a:xfrm>
        </p:grpSpPr>
        <p:sp>
          <p:nvSpPr>
            <p:cNvPr id="32" name="Oval 31"/>
            <p:cNvSpPr/>
            <p:nvPr/>
          </p:nvSpPr>
          <p:spPr>
            <a:xfrm>
              <a:off x="9977058" y="1828800"/>
              <a:ext cx="228600" cy="228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sz="2000" dirty="0"/>
            </a:p>
          </p:txBody>
        </p:sp>
        <p:sp>
          <p:nvSpPr>
            <p:cNvPr id="33" name="TextBox 32"/>
            <p:cNvSpPr txBox="1"/>
            <p:nvPr/>
          </p:nvSpPr>
          <p:spPr>
            <a:xfrm>
              <a:off x="6465056" y="1676400"/>
              <a:ext cx="3440947" cy="1261884"/>
            </a:xfrm>
            <a:prstGeom prst="rect">
              <a:avLst/>
            </a:prstGeom>
            <a:noFill/>
          </p:spPr>
          <p:txBody>
            <a:bodyPr wrap="square" rtlCol="0">
              <a:spAutoFit/>
            </a:bodyPr>
            <a:lstStyle/>
            <a:p>
              <a:pPr algn="r"/>
              <a:r>
                <a:rPr lang="en-US" sz="2800" dirty="0">
                  <a:solidFill>
                    <a:srgbClr val="17375E"/>
                  </a:solidFill>
                </a:rPr>
                <a:t>Operational Support</a:t>
              </a:r>
              <a:r>
                <a:rPr lang="en-US" dirty="0"/>
                <a:t> </a:t>
              </a:r>
              <a:endParaRPr lang="en-US" sz="1600" b="1" dirty="0">
                <a:solidFill>
                  <a:schemeClr val="tx2"/>
                </a:solidFill>
              </a:endParaRPr>
            </a:p>
            <a:p>
              <a:pPr algn="r"/>
              <a:r>
                <a:rPr lang="en-US" sz="1600" b="1" dirty="0">
                  <a:solidFill>
                    <a:schemeClr val="tx2"/>
                  </a:solidFill>
                </a:rPr>
                <a:t>use of GEOMETOC knowledge and intelligence to support the planning and execution of military operations</a:t>
              </a:r>
              <a:endParaRPr lang="pt-PT" sz="1600" b="1" dirty="0">
                <a:solidFill>
                  <a:schemeClr val="tx2"/>
                </a:solidFill>
              </a:endParaRPr>
            </a:p>
          </p:txBody>
        </p:sp>
      </p:grpSp>
      <p:grpSp>
        <p:nvGrpSpPr>
          <p:cNvPr id="34" name="Grupo 3"/>
          <p:cNvGrpSpPr/>
          <p:nvPr/>
        </p:nvGrpSpPr>
        <p:grpSpPr>
          <a:xfrm>
            <a:off x="7130829" y="2045240"/>
            <a:ext cx="4293763" cy="1015663"/>
            <a:chOff x="5580112" y="1909192"/>
            <a:chExt cx="4293763" cy="1015663"/>
          </a:xfrm>
        </p:grpSpPr>
        <p:sp>
          <p:nvSpPr>
            <p:cNvPr id="35" name="TextBox 34"/>
            <p:cNvSpPr txBox="1"/>
            <p:nvPr/>
          </p:nvSpPr>
          <p:spPr>
            <a:xfrm>
              <a:off x="5868976" y="1909192"/>
              <a:ext cx="4004899" cy="1015663"/>
            </a:xfrm>
            <a:prstGeom prst="rect">
              <a:avLst/>
            </a:prstGeom>
            <a:noFill/>
          </p:spPr>
          <p:txBody>
            <a:bodyPr wrap="square" rtlCol="0">
              <a:spAutoFit/>
            </a:bodyPr>
            <a:lstStyle/>
            <a:p>
              <a:r>
                <a:rPr lang="en-US" sz="2800" dirty="0">
                  <a:solidFill>
                    <a:srgbClr val="17375E"/>
                  </a:solidFill>
                </a:rPr>
                <a:t>Meteorology</a:t>
              </a:r>
              <a:endParaRPr lang="en-US" dirty="0"/>
            </a:p>
            <a:p>
              <a:r>
                <a:rPr lang="en-US" sz="1600" b="1" dirty="0">
                  <a:solidFill>
                    <a:schemeClr val="tx2"/>
                  </a:solidFill>
                </a:rPr>
                <a:t>forecasting, analysis, and monitoring of atmospheric dynamics and sea state</a:t>
              </a:r>
              <a:endParaRPr lang="pt-PT" sz="1600" b="1" dirty="0">
                <a:solidFill>
                  <a:schemeClr val="tx2"/>
                </a:solidFill>
              </a:endParaRPr>
            </a:p>
          </p:txBody>
        </p:sp>
        <p:sp>
          <p:nvSpPr>
            <p:cNvPr id="36" name="Oval 35"/>
            <p:cNvSpPr/>
            <p:nvPr/>
          </p:nvSpPr>
          <p:spPr>
            <a:xfrm>
              <a:off x="5580112" y="2085439"/>
              <a:ext cx="245141" cy="228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sz="2000" dirty="0"/>
            </a:p>
          </p:txBody>
        </p:sp>
      </p:grpSp>
      <p:grpSp>
        <p:nvGrpSpPr>
          <p:cNvPr id="37" name="Grupo 4"/>
          <p:cNvGrpSpPr/>
          <p:nvPr/>
        </p:nvGrpSpPr>
        <p:grpSpPr>
          <a:xfrm>
            <a:off x="6515100" y="5293657"/>
            <a:ext cx="5413547" cy="1015663"/>
            <a:chOff x="4572000" y="5382161"/>
            <a:chExt cx="5413547" cy="1015663"/>
          </a:xfrm>
        </p:grpSpPr>
        <p:sp>
          <p:nvSpPr>
            <p:cNvPr id="38" name="TextBox 37"/>
            <p:cNvSpPr txBox="1"/>
            <p:nvPr/>
          </p:nvSpPr>
          <p:spPr>
            <a:xfrm>
              <a:off x="4876749" y="5382161"/>
              <a:ext cx="5108798" cy="1015663"/>
            </a:xfrm>
            <a:prstGeom prst="rect">
              <a:avLst/>
            </a:prstGeom>
            <a:noFill/>
          </p:spPr>
          <p:txBody>
            <a:bodyPr wrap="square" rtlCol="0">
              <a:spAutoFit/>
            </a:bodyPr>
            <a:lstStyle/>
            <a:p>
              <a:r>
                <a:rPr lang="pt-PT" sz="2800" dirty="0">
                  <a:solidFill>
                    <a:srgbClr val="17375E"/>
                  </a:solidFill>
                  <a:latin typeface="+mn-lt"/>
                </a:rPr>
                <a:t>Data </a:t>
              </a:r>
              <a:r>
                <a:rPr lang="pt-PT" sz="2800" dirty="0" err="1">
                  <a:solidFill>
                    <a:srgbClr val="17375E"/>
                  </a:solidFill>
                  <a:latin typeface="+mn-lt"/>
                </a:rPr>
                <a:t>science</a:t>
              </a:r>
              <a:endParaRPr lang="pt-PT" sz="2800" dirty="0">
                <a:solidFill>
                  <a:srgbClr val="17375E"/>
                </a:solidFill>
                <a:latin typeface="+mn-lt"/>
              </a:endParaRPr>
            </a:p>
            <a:p>
              <a:r>
                <a:rPr lang="en-US" sz="1600" b="1" dirty="0">
                  <a:solidFill>
                    <a:schemeClr val="tx2"/>
                  </a:solidFill>
                </a:rPr>
                <a:t>involves transforming GEOMETOC information into operational knowledge and intelligence</a:t>
              </a:r>
              <a:endParaRPr lang="pt-PT" sz="1600" b="1" dirty="0">
                <a:solidFill>
                  <a:schemeClr val="tx2"/>
                </a:solidFill>
              </a:endParaRPr>
            </a:p>
          </p:txBody>
        </p:sp>
        <p:sp>
          <p:nvSpPr>
            <p:cNvPr id="39" name="Oval 38"/>
            <p:cNvSpPr/>
            <p:nvPr/>
          </p:nvSpPr>
          <p:spPr>
            <a:xfrm>
              <a:off x="4572000" y="5504656"/>
              <a:ext cx="245141" cy="228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sz="2000" dirty="0"/>
            </a:p>
          </p:txBody>
        </p:sp>
      </p:grpSp>
      <p:grpSp>
        <p:nvGrpSpPr>
          <p:cNvPr id="40" name="Agrupar 6">
            <a:extLst>
              <a:ext uri="{FF2B5EF4-FFF2-40B4-BE49-F238E27FC236}">
                <a16:creationId xmlns:a16="http://schemas.microsoft.com/office/drawing/2014/main" id="{8DE5481F-BA88-4029-96FA-411956E3E817}"/>
              </a:ext>
            </a:extLst>
          </p:cNvPr>
          <p:cNvGrpSpPr/>
          <p:nvPr/>
        </p:nvGrpSpPr>
        <p:grpSpPr>
          <a:xfrm>
            <a:off x="242153" y="3027711"/>
            <a:ext cx="4302300" cy="1261884"/>
            <a:chOff x="-1026444" y="2636912"/>
            <a:chExt cx="4302300" cy="1261884"/>
          </a:xfrm>
        </p:grpSpPr>
        <p:sp>
          <p:nvSpPr>
            <p:cNvPr id="41" name="TextBox 40"/>
            <p:cNvSpPr txBox="1"/>
            <p:nvPr/>
          </p:nvSpPr>
          <p:spPr>
            <a:xfrm>
              <a:off x="-1026444" y="2636912"/>
              <a:ext cx="4008990" cy="1261884"/>
            </a:xfrm>
            <a:prstGeom prst="rect">
              <a:avLst/>
            </a:prstGeom>
            <a:noFill/>
          </p:spPr>
          <p:txBody>
            <a:bodyPr wrap="square" rtlCol="0">
              <a:spAutoFit/>
            </a:bodyPr>
            <a:lstStyle/>
            <a:p>
              <a:pPr algn="r"/>
              <a:r>
                <a:rPr lang="pt-PT" sz="2800" dirty="0" err="1">
                  <a:solidFill>
                    <a:srgbClr val="17375E"/>
                  </a:solidFill>
                  <a:latin typeface="+mn-lt"/>
                </a:rPr>
                <a:t>Technology</a:t>
              </a:r>
              <a:endParaRPr lang="pt-PT" sz="2000" dirty="0">
                <a:solidFill>
                  <a:srgbClr val="17375E"/>
                </a:solidFill>
                <a:latin typeface="+mn-lt"/>
              </a:endParaRPr>
            </a:p>
            <a:p>
              <a:pPr algn="r"/>
              <a:r>
                <a:rPr lang="en-US" sz="1600" b="1" dirty="0">
                  <a:solidFill>
                    <a:schemeClr val="tx2"/>
                  </a:solidFill>
                </a:rPr>
                <a:t>sensors, software engineering, scientific computing, databases, information infrastructure, and web services</a:t>
              </a:r>
              <a:endParaRPr lang="pt-PT" sz="1600" b="1" dirty="0">
                <a:solidFill>
                  <a:schemeClr val="tx2"/>
                </a:solidFill>
              </a:endParaRPr>
            </a:p>
          </p:txBody>
        </p:sp>
        <p:sp>
          <p:nvSpPr>
            <p:cNvPr id="42" name="Oval 11">
              <a:extLst>
                <a:ext uri="{FF2B5EF4-FFF2-40B4-BE49-F238E27FC236}">
                  <a16:creationId xmlns:a16="http://schemas.microsoft.com/office/drawing/2014/main" id="{5D19637E-6681-4FE8-A8DB-FE808ECE13E8}"/>
                </a:ext>
              </a:extLst>
            </p:cNvPr>
            <p:cNvSpPr/>
            <p:nvPr/>
          </p:nvSpPr>
          <p:spPr>
            <a:xfrm>
              <a:off x="3030715" y="2780928"/>
              <a:ext cx="245141" cy="2286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sz="2000" dirty="0"/>
            </a:p>
          </p:txBody>
        </p:sp>
      </p:grpSp>
      <p:sp>
        <p:nvSpPr>
          <p:cNvPr id="44" name="Title 2"/>
          <p:cNvSpPr>
            <a:spLocks noGrp="1"/>
          </p:cNvSpPr>
          <p:nvPr>
            <p:ph type="ctrTitle"/>
          </p:nvPr>
        </p:nvSpPr>
        <p:spPr>
          <a:xfrm>
            <a:off x="1487488" y="188640"/>
            <a:ext cx="10416000" cy="504000"/>
          </a:xfrm>
        </p:spPr>
        <p:txBody>
          <a:bodyPr>
            <a:normAutofit fontScale="90000"/>
          </a:bodyPr>
          <a:lstStyle/>
          <a:p>
            <a:pPr>
              <a:lnSpc>
                <a:spcPct val="200000"/>
              </a:lnSpc>
            </a:pPr>
            <a:r>
              <a:rPr lang="en-US" sz="1600" b="0" dirty="0"/>
              <a:t>Maritime Geospatial, Meteorological, and Oceanographic Center</a:t>
            </a:r>
          </a:p>
        </p:txBody>
      </p:sp>
      <p:sp>
        <p:nvSpPr>
          <p:cNvPr id="45"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spTree>
    <p:extLst>
      <p:ext uri="{BB962C8B-B14F-4D97-AF65-F5344CB8AC3E}">
        <p14:creationId xmlns:p14="http://schemas.microsoft.com/office/powerpoint/2010/main" val="3143536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Agenda</a:t>
            </a:r>
          </a:p>
        </p:txBody>
      </p:sp>
      <p:sp>
        <p:nvSpPr>
          <p:cNvPr id="3" name="Content Placeholder 2"/>
          <p:cNvSpPr>
            <a:spLocks noGrp="1"/>
          </p:cNvSpPr>
          <p:nvPr>
            <p:ph idx="1"/>
          </p:nvPr>
        </p:nvSpPr>
        <p:spPr/>
        <p:txBody>
          <a:bodyPr/>
          <a:lstStyle/>
          <a:p>
            <a:pPr>
              <a:lnSpc>
                <a:spcPct val="200000"/>
              </a:lnSpc>
              <a:spcBef>
                <a:spcPts val="0"/>
              </a:spcBef>
            </a:pPr>
            <a:r>
              <a:rPr lang="en-US" sz="2400" dirty="0">
                <a:solidFill>
                  <a:srgbClr val="1F497D"/>
                </a:solidFill>
                <a:ea typeface="Arial" charset="0"/>
                <a:cs typeface="Arial" charset="0"/>
              </a:rPr>
              <a:t>Maritime Geospatial, Meteorological, and Oceanographic Center</a:t>
            </a:r>
          </a:p>
          <a:p>
            <a:pPr>
              <a:lnSpc>
                <a:spcPct val="200000"/>
              </a:lnSpc>
              <a:spcBef>
                <a:spcPts val="0"/>
              </a:spcBef>
            </a:pPr>
            <a:r>
              <a:rPr lang="en-US" sz="2400" b="1" dirty="0">
                <a:solidFill>
                  <a:srgbClr val="1F497D"/>
                </a:solidFill>
                <a:ea typeface="Arial" charset="0"/>
                <a:cs typeface="Arial" charset="0"/>
              </a:rPr>
              <a:t>Satellite-Derived Bathymetry (SDB): An Overview</a:t>
            </a:r>
          </a:p>
          <a:p>
            <a:pPr>
              <a:lnSpc>
                <a:spcPct val="200000"/>
              </a:lnSpc>
              <a:spcBef>
                <a:spcPts val="0"/>
              </a:spcBef>
            </a:pPr>
            <a:r>
              <a:rPr lang="pt-PT" sz="2400" dirty="0" err="1">
                <a:solidFill>
                  <a:srgbClr val="1F497D"/>
                </a:solidFill>
                <a:ea typeface="Arial" charset="0"/>
                <a:cs typeface="Arial" charset="0"/>
              </a:rPr>
              <a:t>Applications</a:t>
            </a:r>
            <a:r>
              <a:rPr lang="pt-PT" sz="2400" dirty="0">
                <a:solidFill>
                  <a:srgbClr val="1F497D"/>
                </a:solidFill>
                <a:ea typeface="Arial" charset="0"/>
                <a:cs typeface="Arial" charset="0"/>
              </a:rPr>
              <a:t> </a:t>
            </a:r>
            <a:r>
              <a:rPr lang="pt-PT" sz="2400" dirty="0" err="1">
                <a:solidFill>
                  <a:srgbClr val="1F497D"/>
                </a:solidFill>
                <a:ea typeface="Arial" charset="0"/>
                <a:cs typeface="Arial" charset="0"/>
              </a:rPr>
              <a:t>of</a:t>
            </a:r>
            <a:r>
              <a:rPr lang="pt-PT" sz="2400" dirty="0">
                <a:solidFill>
                  <a:srgbClr val="1F497D"/>
                </a:solidFill>
                <a:ea typeface="Arial" charset="0"/>
                <a:cs typeface="Arial" charset="0"/>
              </a:rPr>
              <a:t> SDB in </a:t>
            </a:r>
            <a:r>
              <a:rPr lang="pt-PT" sz="2400" dirty="0" err="1">
                <a:solidFill>
                  <a:srgbClr val="1F497D"/>
                </a:solidFill>
                <a:ea typeface="Arial" charset="0"/>
                <a:cs typeface="Arial" charset="0"/>
              </a:rPr>
              <a:t>disaster</a:t>
            </a:r>
            <a:r>
              <a:rPr lang="pt-PT" sz="2400" dirty="0">
                <a:solidFill>
                  <a:srgbClr val="1F497D"/>
                </a:solidFill>
                <a:ea typeface="Arial" charset="0"/>
                <a:cs typeface="Arial" charset="0"/>
              </a:rPr>
              <a:t> </a:t>
            </a:r>
            <a:r>
              <a:rPr lang="pt-PT" sz="2400" dirty="0" err="1">
                <a:solidFill>
                  <a:srgbClr val="1F497D"/>
                </a:solidFill>
                <a:ea typeface="Arial" charset="0"/>
                <a:cs typeface="Arial" charset="0"/>
              </a:rPr>
              <a:t>risk</a:t>
            </a:r>
            <a:r>
              <a:rPr lang="pt-PT" sz="2400" dirty="0">
                <a:solidFill>
                  <a:srgbClr val="1F497D"/>
                </a:solidFill>
                <a:ea typeface="Arial" charset="0"/>
                <a:cs typeface="Arial" charset="0"/>
              </a:rPr>
              <a:t> management</a:t>
            </a:r>
          </a:p>
          <a:p>
            <a:pPr marL="0" indent="0">
              <a:lnSpc>
                <a:spcPct val="200000"/>
              </a:lnSpc>
              <a:spcBef>
                <a:spcPts val="0"/>
              </a:spcBef>
              <a:buNone/>
            </a:pPr>
            <a:endParaRPr lang="pt-PT" sz="2400" dirty="0">
              <a:solidFill>
                <a:srgbClr val="1F497D"/>
              </a:solidFill>
              <a:ea typeface="Arial" charset="0"/>
              <a:cs typeface="Arial" charset="0"/>
            </a:endParaRPr>
          </a:p>
          <a:p>
            <a:pPr marL="0" indent="0">
              <a:lnSpc>
                <a:spcPct val="200000"/>
              </a:lnSpc>
              <a:spcBef>
                <a:spcPts val="0"/>
              </a:spcBef>
              <a:buNone/>
            </a:pPr>
            <a:endParaRPr lang="pt-PT" sz="2400" dirty="0">
              <a:solidFill>
                <a:srgbClr val="1F497D"/>
              </a:solidFill>
              <a:ea typeface="Arial" charset="0"/>
              <a:cs typeface="Arial" charset="0"/>
            </a:endParaRPr>
          </a:p>
          <a:p>
            <a:pPr marL="0" indent="0">
              <a:lnSpc>
                <a:spcPct val="200000"/>
              </a:lnSpc>
              <a:spcBef>
                <a:spcPts val="0"/>
              </a:spcBef>
              <a:buNone/>
            </a:pPr>
            <a:endParaRPr lang="pt-PT" sz="2400" dirty="0"/>
          </a:p>
        </p:txBody>
      </p:sp>
    </p:spTree>
    <p:extLst>
      <p:ext uri="{BB962C8B-B14F-4D97-AF65-F5344CB8AC3E}">
        <p14:creationId xmlns:p14="http://schemas.microsoft.com/office/powerpoint/2010/main" val="429085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Satellite-Derived Bathymetry (SDB): An Overview</a:t>
            </a:r>
          </a:p>
        </p:txBody>
      </p:sp>
      <p:sp>
        <p:nvSpPr>
          <p:cNvPr id="4" name="Text Placeholder 3"/>
          <p:cNvSpPr>
            <a:spLocks noGrp="1"/>
          </p:cNvSpPr>
          <p:nvPr>
            <p:ph type="body" idx="2"/>
          </p:nvPr>
        </p:nvSpPr>
        <p:spPr/>
        <p:txBody>
          <a:bodyPr>
            <a:normAutofit/>
          </a:bodyPr>
          <a:lstStyle/>
          <a:p>
            <a:r>
              <a:rPr lang="pt-PT" b="0" dirty="0" err="1"/>
              <a:t>Traditional</a:t>
            </a:r>
            <a:r>
              <a:rPr lang="pt-PT" b="0" dirty="0"/>
              <a:t> </a:t>
            </a:r>
            <a:r>
              <a:rPr lang="pt-PT" b="0" dirty="0" err="1"/>
              <a:t>survey</a:t>
            </a:r>
            <a:r>
              <a:rPr lang="pt-PT" b="0" dirty="0"/>
              <a:t> </a:t>
            </a:r>
            <a:r>
              <a:rPr lang="pt-PT" b="0" dirty="0" err="1"/>
              <a:t>methods</a:t>
            </a:r>
            <a:endParaRPr lang="pt-PT" b="0" dirty="0"/>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6</a:t>
            </a:fld>
            <a:endParaRPr lang="pt-PT"/>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sp>
        <p:nvSpPr>
          <p:cNvPr id="13" name="TextBox 17"/>
          <p:cNvSpPr txBox="1"/>
          <p:nvPr/>
        </p:nvSpPr>
        <p:spPr>
          <a:xfrm>
            <a:off x="609600" y="1771362"/>
            <a:ext cx="5397910" cy="1077218"/>
          </a:xfrm>
          <a:prstGeom prst="rect">
            <a:avLst/>
          </a:prstGeom>
          <a:noFill/>
        </p:spPr>
        <p:txBody>
          <a:bodyPr wrap="square" rtlCol="0">
            <a:spAutoFit/>
          </a:bodyPr>
          <a:lstStyle/>
          <a:p>
            <a:r>
              <a:rPr lang="pt-PT" sz="1600" b="1" kern="0" dirty="0">
                <a:solidFill>
                  <a:schemeClr val="tx2"/>
                </a:solidFill>
                <a:cs typeface="Arial" panose="020B0604020202020204" pitchFamily="34" charset="0"/>
              </a:rPr>
              <a:t>Marine - </a:t>
            </a:r>
            <a:r>
              <a:rPr lang="pt-PT" sz="1600" b="1" kern="0" dirty="0" err="1">
                <a:solidFill>
                  <a:schemeClr val="tx2"/>
                </a:solidFill>
                <a:cs typeface="Arial" panose="020B0604020202020204" pitchFamily="34" charset="0"/>
              </a:rPr>
              <a:t>Multibeam</a:t>
            </a:r>
            <a:r>
              <a:rPr lang="pt-PT" sz="1600" b="1" kern="0" dirty="0">
                <a:solidFill>
                  <a:schemeClr val="tx2"/>
                </a:solidFill>
                <a:cs typeface="Arial" panose="020B0604020202020204" pitchFamily="34" charset="0"/>
              </a:rPr>
              <a:t> </a:t>
            </a:r>
            <a:r>
              <a:rPr lang="pt-PT" sz="1600" b="1" kern="0" dirty="0" err="1">
                <a:solidFill>
                  <a:schemeClr val="tx2"/>
                </a:solidFill>
                <a:cs typeface="Arial" panose="020B0604020202020204" pitchFamily="34" charset="0"/>
              </a:rPr>
              <a:t>Echo</a:t>
            </a:r>
            <a:r>
              <a:rPr lang="pt-PT" sz="1600" b="1" kern="0" dirty="0">
                <a:solidFill>
                  <a:schemeClr val="tx2"/>
                </a:solidFill>
                <a:cs typeface="Arial" panose="020B0604020202020204" pitchFamily="34" charset="0"/>
              </a:rPr>
              <a:t> </a:t>
            </a:r>
            <a:r>
              <a:rPr lang="pt-PT" sz="1600" b="1" kern="0" dirty="0" err="1">
                <a:solidFill>
                  <a:schemeClr val="tx2"/>
                </a:solidFill>
                <a:cs typeface="Arial" panose="020B0604020202020204" pitchFamily="34" charset="0"/>
              </a:rPr>
              <a:t>Sounder</a:t>
            </a:r>
            <a:r>
              <a:rPr lang="pt-PT" sz="1600" b="1" kern="0" dirty="0">
                <a:solidFill>
                  <a:schemeClr val="tx2"/>
                </a:solidFill>
                <a:cs typeface="Arial" panose="020B0604020202020204" pitchFamily="34" charset="0"/>
              </a:rPr>
              <a:t> (MBES)</a:t>
            </a:r>
          </a:p>
          <a:p>
            <a:pPr marL="285750" indent="-285750">
              <a:buFont typeface="Arial" panose="020B0604020202020204" pitchFamily="34" charset="0"/>
              <a:buChar char="•"/>
            </a:pPr>
            <a:r>
              <a:rPr lang="pt-PT" sz="1600" kern="0" dirty="0" err="1">
                <a:solidFill>
                  <a:schemeClr val="tx2"/>
                </a:solidFill>
                <a:cs typeface="Arial" panose="020B0604020202020204" pitchFamily="34" charset="0"/>
              </a:rPr>
              <a:t>Technology</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Remote</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Sensing</a:t>
            </a:r>
            <a:r>
              <a:rPr lang="pt-PT" sz="1600" kern="0" dirty="0">
                <a:solidFill>
                  <a:schemeClr val="tx2"/>
                </a:solidFill>
                <a:cs typeface="Arial" panose="020B0604020202020204" pitchFamily="34" charset="0"/>
              </a:rPr>
              <a:t> - </a:t>
            </a:r>
            <a:r>
              <a:rPr lang="pt-PT" sz="1600" kern="0" dirty="0" err="1">
                <a:solidFill>
                  <a:schemeClr val="tx2"/>
                </a:solidFill>
                <a:cs typeface="Arial" panose="020B0604020202020204" pitchFamily="34" charset="0"/>
              </a:rPr>
              <a:t>acoustics</a:t>
            </a:r>
            <a:endParaRPr lang="pt-PT" sz="1600" kern="0" dirty="0">
              <a:solidFill>
                <a:schemeClr val="tx2"/>
              </a:solidFill>
              <a:cs typeface="Arial" panose="020B0604020202020204" pitchFamily="34" charset="0"/>
            </a:endParaRPr>
          </a:p>
          <a:p>
            <a:pPr marL="285750" indent="-285750">
              <a:buFont typeface="Arial" panose="020B0604020202020204" pitchFamily="34" charset="0"/>
              <a:buChar char="•"/>
            </a:pPr>
            <a:r>
              <a:rPr lang="pt-PT" sz="1600" kern="0" dirty="0">
                <a:solidFill>
                  <a:schemeClr val="tx2"/>
                </a:solidFill>
                <a:cs typeface="Arial" panose="020B0604020202020204" pitchFamily="34" charset="0"/>
              </a:rPr>
              <a:t>Pros: </a:t>
            </a:r>
            <a:r>
              <a:rPr lang="pt-PT" sz="1600" kern="0" dirty="0" err="1">
                <a:solidFill>
                  <a:schemeClr val="tx2"/>
                </a:solidFill>
                <a:cs typeface="Arial" panose="020B0604020202020204" pitchFamily="34" charset="0"/>
              </a:rPr>
              <a:t>Best</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state</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of</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the</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art</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method</a:t>
            </a:r>
            <a:r>
              <a:rPr lang="pt-PT" sz="1600" kern="0" dirty="0">
                <a:solidFill>
                  <a:schemeClr val="tx2"/>
                </a:solidFill>
                <a:cs typeface="Arial" panose="020B0604020202020204" pitchFamily="34" charset="0"/>
              </a:rPr>
              <a:t> for </a:t>
            </a:r>
            <a:r>
              <a:rPr lang="pt-PT" sz="1600" kern="0" dirty="0" err="1">
                <a:solidFill>
                  <a:schemeClr val="tx2"/>
                </a:solidFill>
                <a:cs typeface="Arial" panose="020B0604020202020204" pitchFamily="34" charset="0"/>
              </a:rPr>
              <a:t>seafloor</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mapping</a:t>
            </a:r>
            <a:endParaRPr lang="pt-PT" sz="1600" kern="0" dirty="0">
              <a:solidFill>
                <a:schemeClr val="tx2"/>
              </a:solidFill>
              <a:cs typeface="Arial" panose="020B0604020202020204" pitchFamily="34" charset="0"/>
            </a:endParaRPr>
          </a:p>
          <a:p>
            <a:pPr marL="285750" indent="-285750">
              <a:buFont typeface="Arial" panose="020B0604020202020204" pitchFamily="34" charset="0"/>
              <a:buChar char="•"/>
            </a:pPr>
            <a:r>
              <a:rPr lang="pt-PT" sz="1600" kern="0" dirty="0" err="1">
                <a:solidFill>
                  <a:schemeClr val="tx2"/>
                </a:solidFill>
                <a:cs typeface="Arial" panose="020B0604020202020204" pitchFamily="34" charset="0"/>
              </a:rPr>
              <a:t>Cons</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Logistical</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challenges</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and</a:t>
            </a:r>
            <a:r>
              <a:rPr lang="pt-PT" sz="1600" kern="0" dirty="0">
                <a:solidFill>
                  <a:schemeClr val="tx2"/>
                </a:solidFill>
                <a:cs typeface="Arial" panose="020B0604020202020204" pitchFamily="34" charset="0"/>
              </a:rPr>
              <a:t> short </a:t>
            </a:r>
            <a:r>
              <a:rPr lang="pt-PT" sz="1600" kern="0" dirty="0" err="1">
                <a:solidFill>
                  <a:schemeClr val="tx2"/>
                </a:solidFill>
                <a:cs typeface="Arial" panose="020B0604020202020204" pitchFamily="34" charset="0"/>
              </a:rPr>
              <a:t>swath</a:t>
            </a:r>
            <a:r>
              <a:rPr lang="pt-PT" sz="1600" kern="0" dirty="0">
                <a:solidFill>
                  <a:schemeClr val="tx2"/>
                </a:solidFill>
                <a:cs typeface="Arial" panose="020B0604020202020204" pitchFamily="34" charset="0"/>
              </a:rPr>
              <a:t> in </a:t>
            </a:r>
            <a:r>
              <a:rPr lang="pt-PT" sz="1600" kern="0" dirty="0" err="1">
                <a:solidFill>
                  <a:schemeClr val="tx2"/>
                </a:solidFill>
                <a:cs typeface="Arial" panose="020B0604020202020204" pitchFamily="34" charset="0"/>
              </a:rPr>
              <a:t>coastal</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areas</a:t>
            </a:r>
            <a:endParaRPr lang="en-US" dirty="0">
              <a:solidFill>
                <a:schemeClr val="tx2"/>
              </a:solidFill>
              <a:cs typeface="Arial" panose="020B0604020202020204" pitchFamily="34" charset="0"/>
            </a:endParaRPr>
          </a:p>
        </p:txBody>
      </p:sp>
      <p:pic>
        <p:nvPicPr>
          <p:cNvPr id="2" name="Picture 1" descr="A close-up of a diagram&#10;&#10;Description automatically generated">
            <a:extLst>
              <a:ext uri="{FF2B5EF4-FFF2-40B4-BE49-F238E27FC236}">
                <a16:creationId xmlns:a16="http://schemas.microsoft.com/office/drawing/2014/main" id="{8DBB9F9F-A63E-0F37-6E1D-7494BA57DBE5}"/>
              </a:ext>
            </a:extLst>
          </p:cNvPr>
          <p:cNvPicPr>
            <a:picLocks noChangeAspect="1"/>
          </p:cNvPicPr>
          <p:nvPr/>
        </p:nvPicPr>
        <p:blipFill rotWithShape="1">
          <a:blip r:embed="rId3"/>
          <a:srcRect l="60351" t="58180" r="11355" b="998"/>
          <a:stretch/>
        </p:blipFill>
        <p:spPr>
          <a:xfrm>
            <a:off x="7075055" y="2999511"/>
            <a:ext cx="3744056" cy="2776606"/>
          </a:xfrm>
          <a:prstGeom prst="rect">
            <a:avLst/>
          </a:prstGeom>
        </p:spPr>
      </p:pic>
      <p:pic>
        <p:nvPicPr>
          <p:cNvPr id="6" name="Picture 5" descr="A close-up of a diagram&#10;&#10;Description automatically generated">
            <a:extLst>
              <a:ext uri="{FF2B5EF4-FFF2-40B4-BE49-F238E27FC236}">
                <a16:creationId xmlns:a16="http://schemas.microsoft.com/office/drawing/2014/main" id="{DE2DCBB5-A604-1BD3-5B2D-1CB8FB5768C3}"/>
              </a:ext>
            </a:extLst>
          </p:cNvPr>
          <p:cNvPicPr>
            <a:picLocks noChangeAspect="1"/>
          </p:cNvPicPr>
          <p:nvPr/>
        </p:nvPicPr>
        <p:blipFill rotWithShape="1">
          <a:blip r:embed="rId3"/>
          <a:srcRect l="7873" t="59177" r="55188"/>
          <a:stretch/>
        </p:blipFill>
        <p:spPr>
          <a:xfrm>
            <a:off x="787261" y="2999511"/>
            <a:ext cx="4898360" cy="2782453"/>
          </a:xfrm>
          <a:prstGeom prst="rect">
            <a:avLst/>
          </a:prstGeom>
        </p:spPr>
      </p:pic>
      <p:sp>
        <p:nvSpPr>
          <p:cNvPr id="11" name="TextBox 17">
            <a:extLst>
              <a:ext uri="{FF2B5EF4-FFF2-40B4-BE49-F238E27FC236}">
                <a16:creationId xmlns:a16="http://schemas.microsoft.com/office/drawing/2014/main" id="{E78801F4-9946-E766-E381-C02714BEFE1F}"/>
              </a:ext>
            </a:extLst>
          </p:cNvPr>
          <p:cNvSpPr txBox="1"/>
          <p:nvPr/>
        </p:nvSpPr>
        <p:spPr>
          <a:xfrm>
            <a:off x="6791821" y="1771362"/>
            <a:ext cx="4899762" cy="1077218"/>
          </a:xfrm>
          <a:prstGeom prst="rect">
            <a:avLst/>
          </a:prstGeom>
          <a:noFill/>
        </p:spPr>
        <p:txBody>
          <a:bodyPr wrap="square" rtlCol="0">
            <a:spAutoFit/>
          </a:bodyPr>
          <a:lstStyle/>
          <a:p>
            <a:r>
              <a:rPr lang="pt-PT" sz="1600" b="1" kern="0" dirty="0" err="1">
                <a:solidFill>
                  <a:schemeClr val="tx2"/>
                </a:solidFill>
                <a:cs typeface="Arial" panose="020B0604020202020204" pitchFamily="34" charset="0"/>
              </a:rPr>
              <a:t>Airborne</a:t>
            </a:r>
            <a:r>
              <a:rPr lang="pt-PT" sz="1600" b="1" kern="0" dirty="0">
                <a:solidFill>
                  <a:schemeClr val="tx2"/>
                </a:solidFill>
                <a:cs typeface="Arial" panose="020B0604020202020204" pitchFamily="34" charset="0"/>
              </a:rPr>
              <a:t> – Light </a:t>
            </a:r>
            <a:r>
              <a:rPr lang="pt-PT" sz="1600" b="1" kern="0" dirty="0" err="1">
                <a:solidFill>
                  <a:schemeClr val="tx2"/>
                </a:solidFill>
                <a:cs typeface="Arial" panose="020B0604020202020204" pitchFamily="34" charset="0"/>
              </a:rPr>
              <a:t>Detection</a:t>
            </a:r>
            <a:r>
              <a:rPr lang="pt-PT" sz="1600" b="1" kern="0" dirty="0">
                <a:solidFill>
                  <a:schemeClr val="tx2"/>
                </a:solidFill>
                <a:cs typeface="Arial" panose="020B0604020202020204" pitchFamily="34" charset="0"/>
              </a:rPr>
              <a:t> </a:t>
            </a:r>
            <a:r>
              <a:rPr lang="pt-PT" sz="1600" b="1" kern="0" dirty="0" err="1">
                <a:solidFill>
                  <a:schemeClr val="tx2"/>
                </a:solidFill>
                <a:cs typeface="Arial" panose="020B0604020202020204" pitchFamily="34" charset="0"/>
              </a:rPr>
              <a:t>and</a:t>
            </a:r>
            <a:r>
              <a:rPr lang="pt-PT" sz="1600" b="1" kern="0" dirty="0">
                <a:solidFill>
                  <a:schemeClr val="tx2"/>
                </a:solidFill>
                <a:cs typeface="Arial" panose="020B0604020202020204" pitchFamily="34" charset="0"/>
              </a:rPr>
              <a:t> </a:t>
            </a:r>
            <a:r>
              <a:rPr lang="pt-PT" sz="1600" b="1" kern="0" dirty="0" err="1">
                <a:solidFill>
                  <a:schemeClr val="tx2"/>
                </a:solidFill>
                <a:cs typeface="Arial" panose="020B0604020202020204" pitchFamily="34" charset="0"/>
              </a:rPr>
              <a:t>Ranging</a:t>
            </a:r>
            <a:r>
              <a:rPr lang="pt-PT" sz="1600" b="1" kern="0" dirty="0">
                <a:solidFill>
                  <a:schemeClr val="tx2"/>
                </a:solidFill>
                <a:cs typeface="Arial" panose="020B0604020202020204" pitchFamily="34" charset="0"/>
              </a:rPr>
              <a:t> (</a:t>
            </a:r>
            <a:r>
              <a:rPr lang="pt-PT" sz="1600" b="1" kern="0" dirty="0" err="1">
                <a:solidFill>
                  <a:schemeClr val="tx2"/>
                </a:solidFill>
                <a:cs typeface="Arial" panose="020B0604020202020204" pitchFamily="34" charset="0"/>
              </a:rPr>
              <a:t>LiDAR</a:t>
            </a:r>
            <a:r>
              <a:rPr lang="pt-PT" sz="1600" b="1" kern="0" dirty="0">
                <a:solidFill>
                  <a:schemeClr val="tx2"/>
                </a:solidFill>
                <a:cs typeface="Arial" panose="020B0604020202020204" pitchFamily="34" charset="0"/>
              </a:rPr>
              <a:t>)</a:t>
            </a:r>
          </a:p>
          <a:p>
            <a:pPr marL="285750" indent="-285750">
              <a:buFont typeface="Arial" panose="020B0604020202020204" pitchFamily="34" charset="0"/>
              <a:buChar char="•"/>
            </a:pPr>
            <a:r>
              <a:rPr lang="pt-PT" sz="1600" kern="0" dirty="0" err="1">
                <a:solidFill>
                  <a:schemeClr val="tx2"/>
                </a:solidFill>
                <a:cs typeface="Arial" panose="020B0604020202020204" pitchFamily="34" charset="0"/>
              </a:rPr>
              <a:t>Technology</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Remote</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Sensing</a:t>
            </a:r>
            <a:r>
              <a:rPr lang="pt-PT" sz="1600" kern="0" dirty="0">
                <a:solidFill>
                  <a:schemeClr val="tx2"/>
                </a:solidFill>
                <a:cs typeface="Arial" panose="020B0604020202020204" pitchFamily="34" charset="0"/>
              </a:rPr>
              <a:t> - laser</a:t>
            </a:r>
          </a:p>
          <a:p>
            <a:pPr marL="285750" indent="-285750">
              <a:buFont typeface="Arial" panose="020B0604020202020204" pitchFamily="34" charset="0"/>
              <a:buChar char="•"/>
            </a:pPr>
            <a:r>
              <a:rPr lang="pt-PT" sz="1600" kern="0" dirty="0">
                <a:solidFill>
                  <a:schemeClr val="tx2"/>
                </a:solidFill>
                <a:cs typeface="Arial" panose="020B0604020202020204" pitchFamily="34" charset="0"/>
              </a:rPr>
              <a:t>Pros: </a:t>
            </a:r>
            <a:r>
              <a:rPr lang="pt-PT" sz="1600" kern="0" dirty="0" err="1">
                <a:solidFill>
                  <a:schemeClr val="tx2"/>
                </a:solidFill>
                <a:cs typeface="Arial" panose="020B0604020202020204" pitchFamily="34" charset="0"/>
              </a:rPr>
              <a:t>Shallow</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water</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efficiency</a:t>
            </a:r>
            <a:endParaRPr lang="pt-PT" sz="1600" kern="0" dirty="0">
              <a:solidFill>
                <a:schemeClr val="tx2"/>
              </a:solidFill>
              <a:cs typeface="Arial" panose="020B0604020202020204" pitchFamily="34" charset="0"/>
            </a:endParaRPr>
          </a:p>
          <a:p>
            <a:pPr marL="285750" indent="-285750">
              <a:buFont typeface="Arial" panose="020B0604020202020204" pitchFamily="34" charset="0"/>
              <a:buChar char="•"/>
            </a:pPr>
            <a:r>
              <a:rPr lang="pt-PT" sz="1600" kern="0" dirty="0" err="1">
                <a:solidFill>
                  <a:schemeClr val="tx2"/>
                </a:solidFill>
                <a:cs typeface="Arial" panose="020B0604020202020204" pitchFamily="34" charset="0"/>
              </a:rPr>
              <a:t>Cons</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Logistical</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and</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environmental</a:t>
            </a:r>
            <a:r>
              <a:rPr lang="pt-PT" sz="1600" kern="0" dirty="0">
                <a:solidFill>
                  <a:schemeClr val="tx2"/>
                </a:solidFill>
                <a:cs typeface="Arial" panose="020B0604020202020204" pitchFamily="34" charset="0"/>
              </a:rPr>
              <a:t> </a:t>
            </a:r>
            <a:r>
              <a:rPr lang="pt-PT" sz="1600" kern="0" dirty="0" err="1">
                <a:solidFill>
                  <a:schemeClr val="tx2"/>
                </a:solidFill>
                <a:cs typeface="Arial" panose="020B0604020202020204" pitchFamily="34" charset="0"/>
              </a:rPr>
              <a:t>challenges</a:t>
            </a:r>
            <a:endParaRPr lang="en-US" dirty="0">
              <a:solidFill>
                <a:schemeClr val="tx2"/>
              </a:solidFill>
              <a:cs typeface="Arial" panose="020B0604020202020204" pitchFamily="34" charset="0"/>
            </a:endParaRPr>
          </a:p>
        </p:txBody>
      </p:sp>
    </p:spTree>
    <p:extLst>
      <p:ext uri="{BB962C8B-B14F-4D97-AF65-F5344CB8AC3E}">
        <p14:creationId xmlns:p14="http://schemas.microsoft.com/office/powerpoint/2010/main" val="3489887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Satellite-Derived Bathymetry (SDB): An Overview</a:t>
            </a:r>
          </a:p>
        </p:txBody>
      </p:sp>
      <p:sp>
        <p:nvSpPr>
          <p:cNvPr id="4" name="Text Placeholder 3"/>
          <p:cNvSpPr>
            <a:spLocks noGrp="1"/>
          </p:cNvSpPr>
          <p:nvPr>
            <p:ph type="body" idx="2"/>
          </p:nvPr>
        </p:nvSpPr>
        <p:spPr/>
        <p:txBody>
          <a:bodyPr>
            <a:normAutofit/>
          </a:bodyPr>
          <a:lstStyle/>
          <a:p>
            <a:r>
              <a:rPr lang="pt-PT" b="0" dirty="0" err="1"/>
              <a:t>What</a:t>
            </a:r>
            <a:r>
              <a:rPr lang="pt-PT" b="0" dirty="0"/>
              <a:t> </a:t>
            </a:r>
            <a:r>
              <a:rPr lang="pt-PT" b="0" dirty="0" err="1"/>
              <a:t>is</a:t>
            </a:r>
            <a:r>
              <a:rPr lang="pt-PT" b="0" dirty="0"/>
              <a:t> SDB?</a:t>
            </a:r>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7</a:t>
            </a:fld>
            <a:endParaRPr lang="pt-PT"/>
          </a:p>
        </p:txBody>
      </p:sp>
      <p:pic>
        <p:nvPicPr>
          <p:cNvPr id="17" name="Picture 16" descr="fig_08.png"/>
          <p:cNvPicPr>
            <a:picLocks noChangeAspect="1"/>
          </p:cNvPicPr>
          <p:nvPr/>
        </p:nvPicPr>
        <p:blipFill rotWithShape="1">
          <a:blip r:embed="rId3"/>
          <a:srcRect t="7759" r="31996" b="12936"/>
          <a:stretch/>
        </p:blipFill>
        <p:spPr>
          <a:xfrm>
            <a:off x="1737753" y="3429000"/>
            <a:ext cx="8716493" cy="2730963"/>
          </a:xfrm>
          <a:prstGeom prst="rect">
            <a:avLst/>
          </a:prstGeom>
        </p:spPr>
      </p:pic>
      <p:sp>
        <p:nvSpPr>
          <p:cNvPr id="18" name="TextBox 17"/>
          <p:cNvSpPr txBox="1"/>
          <p:nvPr/>
        </p:nvSpPr>
        <p:spPr>
          <a:xfrm>
            <a:off x="228600" y="1368320"/>
            <a:ext cx="11804073" cy="2616101"/>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cs typeface="Arial" panose="020B0604020202020204" pitchFamily="34" charset="0"/>
              </a:rPr>
              <a:t>Satellite-Derived Bathymetry (SDB) utilizes satellite data to estimate water depth in bodies of water such as oceans, lakes, and rivers.</a:t>
            </a:r>
            <a:r>
              <a:rPr lang="pt-PT" sz="1600" kern="0" dirty="0">
                <a:solidFill>
                  <a:schemeClr val="tx2"/>
                </a:solidFill>
                <a:latin typeface="+mj-lt"/>
                <a:cs typeface="Arial" panose="020B0604020202020204" pitchFamily="34" charset="0"/>
              </a:rPr>
              <a:t> </a:t>
            </a:r>
          </a:p>
          <a:p>
            <a:pPr marL="285750" indent="-285750">
              <a:buFont typeface="Arial" panose="020B0604020202020204" pitchFamily="34" charset="0"/>
              <a:buChar char="•"/>
            </a:pPr>
            <a:endParaRPr lang="pt-PT" sz="1600" kern="0" dirty="0">
              <a:solidFill>
                <a:schemeClr val="tx2"/>
              </a:solidFill>
              <a:latin typeface="+mj-lt"/>
              <a:cs typeface="Arial" panose="020B0604020202020204" pitchFamily="34" charset="0"/>
            </a:endParaRPr>
          </a:p>
          <a:p>
            <a:pPr marL="285750" indent="-285750">
              <a:buFont typeface="Arial" panose="020B0604020202020204" pitchFamily="34" charset="0"/>
              <a:buChar char="•"/>
            </a:pPr>
            <a:r>
              <a:rPr lang="en-US" sz="1600" dirty="0">
                <a:solidFill>
                  <a:schemeClr val="tx2"/>
                </a:solidFill>
                <a:cs typeface="Arial" panose="020B0604020202020204" pitchFamily="34" charset="0"/>
              </a:rPr>
              <a:t>The accuracy of SDB data varies and requires careful validation for use in navigation safety products.</a:t>
            </a:r>
          </a:p>
          <a:p>
            <a:pPr marL="285750" indent="-285750">
              <a:buFont typeface="Arial" panose="020B0604020202020204" pitchFamily="34" charset="0"/>
              <a:buChar char="•"/>
            </a:pPr>
            <a:endParaRPr lang="pt-PT" sz="1600" dirty="0">
              <a:solidFill>
                <a:schemeClr val="tx2"/>
              </a:solidFill>
              <a:cs typeface="Arial" panose="020B0604020202020204" pitchFamily="34" charset="0"/>
            </a:endParaRPr>
          </a:p>
          <a:p>
            <a:pPr marL="285750" indent="-285750">
              <a:buFont typeface="Arial" panose="020B0604020202020204" pitchFamily="34" charset="0"/>
              <a:buChar char="•"/>
            </a:pPr>
            <a:r>
              <a:rPr lang="pt-PT" sz="1600" dirty="0">
                <a:solidFill>
                  <a:schemeClr val="tx2"/>
                </a:solidFill>
                <a:cs typeface="Arial" panose="020B0604020202020204" pitchFamily="34" charset="0"/>
              </a:rPr>
              <a:t>SDB </a:t>
            </a:r>
            <a:r>
              <a:rPr lang="pt-PT" sz="1600" dirty="0" err="1">
                <a:solidFill>
                  <a:schemeClr val="tx2"/>
                </a:solidFill>
                <a:cs typeface="Arial" panose="020B0604020202020204" pitchFamily="34" charset="0"/>
              </a:rPr>
              <a:t>is</a:t>
            </a:r>
            <a:r>
              <a:rPr lang="pt-PT" sz="1600" dirty="0">
                <a:solidFill>
                  <a:schemeClr val="tx2"/>
                </a:solidFill>
                <a:cs typeface="Arial" panose="020B0604020202020204" pitchFamily="34" charset="0"/>
              </a:rPr>
              <a:t> </a:t>
            </a:r>
            <a:r>
              <a:rPr lang="pt-PT" sz="1600" dirty="0" err="1">
                <a:solidFill>
                  <a:schemeClr val="tx2"/>
                </a:solidFill>
                <a:cs typeface="Arial" panose="020B0604020202020204" pitchFamily="34" charset="0"/>
              </a:rPr>
              <a:t>important</a:t>
            </a:r>
            <a:r>
              <a:rPr lang="pt-PT" sz="1600" dirty="0">
                <a:solidFill>
                  <a:schemeClr val="tx2"/>
                </a:solidFill>
                <a:cs typeface="Arial" panose="020B0604020202020204" pitchFamily="34" charset="0"/>
              </a:rPr>
              <a:t> to </a:t>
            </a:r>
            <a:r>
              <a:rPr lang="pt-PT" sz="1600" dirty="0" err="1">
                <a:solidFill>
                  <a:schemeClr val="tx2"/>
                </a:solidFill>
                <a:cs typeface="Arial" panose="020B0604020202020204" pitchFamily="34" charset="0"/>
              </a:rPr>
              <a:t>identify</a:t>
            </a:r>
            <a:r>
              <a:rPr lang="pt-PT" sz="1600" dirty="0">
                <a:solidFill>
                  <a:schemeClr val="tx2"/>
                </a:solidFill>
                <a:cs typeface="Arial" panose="020B0604020202020204" pitchFamily="34" charset="0"/>
              </a:rPr>
              <a:t> </a:t>
            </a:r>
            <a:r>
              <a:rPr lang="pt-PT" sz="1600" dirty="0" err="1">
                <a:solidFill>
                  <a:schemeClr val="tx2"/>
                </a:solidFill>
                <a:cs typeface="Arial" panose="020B0604020202020204" pitchFamily="34" charset="0"/>
              </a:rPr>
              <a:t>areas</a:t>
            </a:r>
            <a:r>
              <a:rPr lang="pt-PT" sz="1600" dirty="0">
                <a:solidFill>
                  <a:schemeClr val="tx2"/>
                </a:solidFill>
                <a:cs typeface="Arial" panose="020B0604020202020204" pitchFamily="34" charset="0"/>
              </a:rPr>
              <a:t> </a:t>
            </a:r>
            <a:r>
              <a:rPr lang="pt-PT" sz="1600" dirty="0" err="1">
                <a:solidFill>
                  <a:schemeClr val="tx2"/>
                </a:solidFill>
                <a:cs typeface="Arial" panose="020B0604020202020204" pitchFamily="34" charset="0"/>
              </a:rPr>
              <a:t>that</a:t>
            </a:r>
            <a:r>
              <a:rPr lang="pt-PT" sz="1600" dirty="0">
                <a:solidFill>
                  <a:schemeClr val="tx2"/>
                </a:solidFill>
                <a:cs typeface="Arial" panose="020B0604020202020204" pitchFamily="34" charset="0"/>
              </a:rPr>
              <a:t> </a:t>
            </a:r>
            <a:r>
              <a:rPr lang="pt-PT" sz="1600" dirty="0" err="1">
                <a:solidFill>
                  <a:schemeClr val="tx2"/>
                </a:solidFill>
                <a:cs typeface="Arial" panose="020B0604020202020204" pitchFamily="34" charset="0"/>
              </a:rPr>
              <a:t>require</a:t>
            </a:r>
            <a:r>
              <a:rPr lang="pt-PT" sz="1600" dirty="0">
                <a:solidFill>
                  <a:schemeClr val="tx2"/>
                </a:solidFill>
                <a:cs typeface="Arial" panose="020B0604020202020204" pitchFamily="34" charset="0"/>
              </a:rPr>
              <a:t> a </a:t>
            </a:r>
            <a:r>
              <a:rPr lang="pt-PT" sz="1600" dirty="0" err="1">
                <a:solidFill>
                  <a:schemeClr val="tx2"/>
                </a:solidFill>
                <a:cs typeface="Arial" panose="020B0604020202020204" pitchFamily="34" charset="0"/>
              </a:rPr>
              <a:t>new</a:t>
            </a:r>
            <a:r>
              <a:rPr lang="pt-PT" sz="1600" dirty="0">
                <a:solidFill>
                  <a:schemeClr val="tx2"/>
                </a:solidFill>
                <a:cs typeface="Arial" panose="020B0604020202020204" pitchFamily="34" charset="0"/>
              </a:rPr>
              <a:t> </a:t>
            </a:r>
            <a:r>
              <a:rPr lang="pt-PT" sz="1600" dirty="0" err="1">
                <a:solidFill>
                  <a:schemeClr val="tx2"/>
                </a:solidFill>
                <a:cs typeface="Arial" panose="020B0604020202020204" pitchFamily="34" charset="0"/>
              </a:rPr>
              <a:t>hydrographic</a:t>
            </a:r>
            <a:r>
              <a:rPr lang="pt-PT" sz="1600" dirty="0">
                <a:solidFill>
                  <a:schemeClr val="tx2"/>
                </a:solidFill>
                <a:cs typeface="Arial" panose="020B0604020202020204" pitchFamily="34" charset="0"/>
              </a:rPr>
              <a:t> </a:t>
            </a:r>
            <a:r>
              <a:rPr lang="pt-PT" sz="1600" dirty="0" err="1">
                <a:solidFill>
                  <a:schemeClr val="tx2"/>
                </a:solidFill>
                <a:cs typeface="Arial" panose="020B0604020202020204" pitchFamily="34" charset="0"/>
              </a:rPr>
              <a:t>survey</a:t>
            </a:r>
            <a:r>
              <a:rPr lang="pt-PT" sz="1600" dirty="0">
                <a:solidFill>
                  <a:schemeClr val="tx2"/>
                </a:solidFill>
                <a:cs typeface="Arial" panose="020B0604020202020204" pitchFamily="34" charset="0"/>
              </a:rPr>
              <a:t> (for </a:t>
            </a:r>
            <a:r>
              <a:rPr lang="pt-PT" sz="1600" dirty="0" err="1">
                <a:solidFill>
                  <a:schemeClr val="tx2"/>
                </a:solidFill>
                <a:cs typeface="Arial" panose="020B0604020202020204" pitchFamily="34" charset="0"/>
              </a:rPr>
              <a:t>planning</a:t>
            </a:r>
            <a:r>
              <a:rPr lang="pt-PT" sz="1600" dirty="0">
                <a:solidFill>
                  <a:schemeClr val="tx2"/>
                </a:solidFill>
                <a:cs typeface="Arial" panose="020B0604020202020204" pitchFamily="34" charset="0"/>
              </a:rPr>
              <a:t> future </a:t>
            </a:r>
            <a:r>
              <a:rPr lang="pt-PT" sz="1600" dirty="0" err="1">
                <a:solidFill>
                  <a:schemeClr val="tx2"/>
                </a:solidFill>
                <a:cs typeface="Arial" panose="020B0604020202020204" pitchFamily="34" charset="0"/>
              </a:rPr>
              <a:t>surveys</a:t>
            </a:r>
            <a:r>
              <a:rPr lang="pt-PT" sz="1600" dirty="0">
                <a:solidFill>
                  <a:schemeClr val="tx2"/>
                </a:solidFill>
                <a:cs typeface="Arial" panose="020B0604020202020204" pitchFamily="34" charset="0"/>
              </a:rPr>
              <a:t>).</a:t>
            </a:r>
          </a:p>
          <a:p>
            <a:pPr marL="285750" indent="-285750">
              <a:buFont typeface="Arial" panose="020B0604020202020204" pitchFamily="34" charset="0"/>
              <a:buChar char="•"/>
            </a:pPr>
            <a:endParaRPr lang="pt-PT" sz="1600" dirty="0">
              <a:solidFill>
                <a:schemeClr val="tx2"/>
              </a:solidFill>
              <a:cs typeface="Arial" panose="020B0604020202020204" pitchFamily="34" charset="0"/>
            </a:endParaRPr>
          </a:p>
          <a:p>
            <a:pPr marL="285750" indent="-285750">
              <a:buFont typeface="Arial" panose="020B0604020202020204" pitchFamily="34" charset="0"/>
              <a:buChar char="•"/>
            </a:pPr>
            <a:r>
              <a:rPr lang="en-US" sz="1600" dirty="0">
                <a:solidFill>
                  <a:schemeClr val="tx2"/>
                </a:solidFill>
                <a:cs typeface="Arial" panose="020B0604020202020204" pitchFamily="34" charset="0"/>
              </a:rPr>
              <a:t>It's a complementary tool to traditional hydrographic survey methods.</a:t>
            </a:r>
          </a:p>
          <a:p>
            <a:pPr marL="285750" indent="-285750">
              <a:buFont typeface="Arial" panose="020B0604020202020204" pitchFamily="34" charset="0"/>
              <a:buChar char="•"/>
            </a:pP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pt-PT" sz="1600" kern="0" dirty="0">
              <a:solidFill>
                <a:schemeClr val="tx2"/>
              </a:solidFill>
              <a:latin typeface="+mj-lt"/>
              <a:cs typeface="Arial" panose="020B0604020202020204" pitchFamily="34" charset="0"/>
            </a:endParaRPr>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spTree>
    <p:extLst>
      <p:ext uri="{BB962C8B-B14F-4D97-AF65-F5344CB8AC3E}">
        <p14:creationId xmlns:p14="http://schemas.microsoft.com/office/powerpoint/2010/main" val="31677673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pPr>
              <a:lnSpc>
                <a:spcPct val="200000"/>
              </a:lnSpc>
            </a:pPr>
            <a:r>
              <a:rPr lang="en-US" sz="1600" b="0" dirty="0"/>
              <a:t>Satellite-Derived Bathymetry (SDB): An Overview</a:t>
            </a:r>
          </a:p>
        </p:txBody>
      </p:sp>
      <p:sp>
        <p:nvSpPr>
          <p:cNvPr id="4" name="Text Placeholder 3"/>
          <p:cNvSpPr>
            <a:spLocks noGrp="1"/>
          </p:cNvSpPr>
          <p:nvPr>
            <p:ph type="body" idx="2"/>
          </p:nvPr>
        </p:nvSpPr>
        <p:spPr/>
        <p:txBody>
          <a:bodyPr>
            <a:normAutofit/>
          </a:bodyPr>
          <a:lstStyle/>
          <a:p>
            <a:r>
              <a:rPr lang="pt-PT" b="0" dirty="0"/>
              <a:t>Pros </a:t>
            </a:r>
            <a:r>
              <a:rPr lang="pt-PT" b="0" dirty="0" err="1"/>
              <a:t>and</a:t>
            </a:r>
            <a:r>
              <a:rPr lang="pt-PT" b="0" dirty="0"/>
              <a:t> </a:t>
            </a:r>
            <a:r>
              <a:rPr lang="pt-PT" b="0" dirty="0" err="1"/>
              <a:t>Cons</a:t>
            </a:r>
            <a:endParaRPr lang="pt-PT" b="0" dirty="0"/>
          </a:p>
        </p:txBody>
      </p:sp>
      <p:sp>
        <p:nvSpPr>
          <p:cNvPr id="5" name="Date Placeholder 4"/>
          <p:cNvSpPr>
            <a:spLocks noGrp="1"/>
          </p:cNvSpPr>
          <p:nvPr>
            <p:ph type="dt" idx="10"/>
          </p:nvPr>
        </p:nvSpPr>
        <p:spPr/>
        <p:txBody>
          <a:bodyPr/>
          <a:lstStyle/>
          <a:p>
            <a:fld id="{8D002B16-CA32-4C97-8C9A-DB8234334F0E}" type="datetime1">
              <a:rPr lang="pt-PT" smtClean="0"/>
              <a:t>13/05/2024</a:t>
            </a:fld>
            <a:endParaRPr lang="pt-PT"/>
          </a:p>
        </p:txBody>
      </p:sp>
      <p:sp>
        <p:nvSpPr>
          <p:cNvPr id="7" name="Slide Number Placeholder 6"/>
          <p:cNvSpPr>
            <a:spLocks noGrp="1"/>
          </p:cNvSpPr>
          <p:nvPr>
            <p:ph type="sldNum" idx="12"/>
          </p:nvPr>
        </p:nvSpPr>
        <p:spPr/>
        <p:txBody>
          <a:bodyPr/>
          <a:lstStyle/>
          <a:p>
            <a:fld id="{00000000-1234-1234-1234-123412341234}" type="slidenum">
              <a:rPr lang="pt-PT" smtClean="0"/>
              <a:pPr/>
              <a:t>8</a:t>
            </a:fld>
            <a:endParaRPr lang="pt-PT" dirty="0"/>
          </a:p>
        </p:txBody>
      </p:sp>
      <p:sp>
        <p:nvSpPr>
          <p:cNvPr id="10" name="Footer Placeholder 5"/>
          <p:cNvSpPr>
            <a:spLocks noGrp="1"/>
          </p:cNvSpPr>
          <p:nvPr>
            <p:ph type="ftr" idx="11"/>
          </p:nvPr>
        </p:nvSpPr>
        <p:spPr>
          <a:xfrm>
            <a:off x="4165600" y="6356351"/>
            <a:ext cx="3860800" cy="365125"/>
          </a:xfrm>
        </p:spPr>
        <p:txBody>
          <a:bodyPr/>
          <a:lstStyle/>
          <a:p>
            <a:r>
              <a:rPr lang="pt-PT" dirty="0" err="1"/>
              <a:t>Unclassified</a:t>
            </a:r>
            <a:endParaRPr lang="pt-PT" dirty="0"/>
          </a:p>
        </p:txBody>
      </p:sp>
      <p:graphicFrame>
        <p:nvGraphicFramePr>
          <p:cNvPr id="13" name="Table 12">
            <a:extLst>
              <a:ext uri="{FF2B5EF4-FFF2-40B4-BE49-F238E27FC236}">
                <a16:creationId xmlns:a16="http://schemas.microsoft.com/office/drawing/2014/main" id="{D74D673E-0BBF-477B-D4A4-9028C0BB874D}"/>
              </a:ext>
            </a:extLst>
          </p:cNvPr>
          <p:cNvGraphicFramePr>
            <a:graphicFrameLocks noGrp="1"/>
          </p:cNvGraphicFramePr>
          <p:nvPr>
            <p:extLst>
              <p:ext uri="{D42A27DB-BD31-4B8C-83A1-F6EECF244321}">
                <p14:modId xmlns:p14="http://schemas.microsoft.com/office/powerpoint/2010/main" val="2133648027"/>
              </p:ext>
            </p:extLst>
          </p:nvPr>
        </p:nvGraphicFramePr>
        <p:xfrm>
          <a:off x="1606477" y="1649383"/>
          <a:ext cx="4091492" cy="3973553"/>
        </p:xfrm>
        <a:graphic>
          <a:graphicData uri="http://schemas.openxmlformats.org/drawingml/2006/table">
            <a:tbl>
              <a:tblPr firstRow="1" bandRow="1">
                <a:tableStyleId>{08FB837D-C827-4EFA-A057-4D05807E0F7C}</a:tableStyleId>
              </a:tblPr>
              <a:tblGrid>
                <a:gridCol w="4091492">
                  <a:extLst>
                    <a:ext uri="{9D8B030D-6E8A-4147-A177-3AD203B41FA5}">
                      <a16:colId xmlns:a16="http://schemas.microsoft.com/office/drawing/2014/main" val="3919938667"/>
                    </a:ext>
                  </a:extLst>
                </a:gridCol>
              </a:tblGrid>
              <a:tr h="233327">
                <a:tc>
                  <a:txBody>
                    <a:bodyPr/>
                    <a:lstStyle/>
                    <a:p>
                      <a:pPr algn="ctr"/>
                      <a:r>
                        <a:rPr lang="pt-PT" sz="2000" dirty="0">
                          <a:solidFill>
                            <a:schemeClr val="bg1"/>
                          </a:solidFill>
                        </a:rPr>
                        <a:t>PROS</a:t>
                      </a:r>
                    </a:p>
                  </a:txBody>
                  <a:tcPr/>
                </a:tc>
                <a:extLst>
                  <a:ext uri="{0D108BD9-81ED-4DB2-BD59-A6C34878D82A}">
                    <a16:rowId xmlns:a16="http://schemas.microsoft.com/office/drawing/2014/main" val="3915284359"/>
                  </a:ext>
                </a:extLst>
              </a:tr>
              <a:tr h="21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solidFill>
                            <a:schemeClr val="bg1"/>
                          </a:solidFill>
                        </a:rPr>
                        <a:t>Regional </a:t>
                      </a:r>
                      <a:r>
                        <a:rPr lang="pt-PT" sz="1800" dirty="0" err="1">
                          <a:solidFill>
                            <a:schemeClr val="bg1"/>
                          </a:solidFill>
                        </a:rPr>
                        <a:t>Coverage</a:t>
                      </a:r>
                      <a:endParaRPr lang="pt-PT" sz="1800" dirty="0">
                        <a:solidFill>
                          <a:schemeClr val="bg1"/>
                        </a:solidFill>
                      </a:endParaRPr>
                    </a:p>
                  </a:txBody>
                  <a:tcPr/>
                </a:tc>
                <a:extLst>
                  <a:ext uri="{0D108BD9-81ED-4DB2-BD59-A6C34878D82A}">
                    <a16:rowId xmlns:a16="http://schemas.microsoft.com/office/drawing/2014/main" val="1605015846"/>
                  </a:ext>
                </a:extLst>
              </a:tr>
              <a:tr h="21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Data often accessible (and free)</a:t>
                      </a:r>
                      <a:endParaRPr lang="pt-PT" sz="1800" dirty="0">
                        <a:solidFill>
                          <a:schemeClr val="bg1"/>
                        </a:solidFill>
                      </a:endParaRPr>
                    </a:p>
                  </a:txBody>
                  <a:tcPr/>
                </a:tc>
                <a:extLst>
                  <a:ext uri="{0D108BD9-81ED-4DB2-BD59-A6C34878D82A}">
                    <a16:rowId xmlns:a16="http://schemas.microsoft.com/office/drawing/2014/main" val="3668499950"/>
                  </a:ext>
                </a:extLst>
              </a:tr>
              <a:tr h="21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err="1">
                          <a:solidFill>
                            <a:schemeClr val="bg1"/>
                          </a:solidFill>
                        </a:rPr>
                        <a:t>Multi-temporal</a:t>
                      </a:r>
                      <a:r>
                        <a:rPr lang="pt-PT" sz="1800" dirty="0">
                          <a:solidFill>
                            <a:schemeClr val="bg1"/>
                          </a:solidFill>
                        </a:rPr>
                        <a:t> </a:t>
                      </a:r>
                      <a:r>
                        <a:rPr lang="pt-PT" sz="1800" dirty="0" err="1">
                          <a:solidFill>
                            <a:schemeClr val="bg1"/>
                          </a:solidFill>
                        </a:rPr>
                        <a:t>coverage</a:t>
                      </a:r>
                      <a:endParaRPr lang="pt-PT" sz="1800" dirty="0">
                        <a:solidFill>
                          <a:schemeClr val="bg1"/>
                        </a:solidFill>
                      </a:endParaRPr>
                    </a:p>
                  </a:txBody>
                  <a:tcPr/>
                </a:tc>
                <a:extLst>
                  <a:ext uri="{0D108BD9-81ED-4DB2-BD59-A6C34878D82A}">
                    <a16:rowId xmlns:a16="http://schemas.microsoft.com/office/drawing/2014/main" val="3323095293"/>
                  </a:ext>
                </a:extLst>
              </a:tr>
              <a:tr h="21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err="1">
                          <a:solidFill>
                            <a:schemeClr val="bg1"/>
                          </a:solidFill>
                        </a:rPr>
                        <a:t>Produced</a:t>
                      </a:r>
                      <a:r>
                        <a:rPr lang="pt-PT" sz="1800" dirty="0">
                          <a:solidFill>
                            <a:schemeClr val="bg1"/>
                          </a:solidFill>
                        </a:rPr>
                        <a:t> </a:t>
                      </a:r>
                      <a:r>
                        <a:rPr lang="pt-PT" sz="1800" dirty="0" err="1">
                          <a:solidFill>
                            <a:schemeClr val="bg1"/>
                          </a:solidFill>
                        </a:rPr>
                        <a:t>quickly</a:t>
                      </a:r>
                      <a:r>
                        <a:rPr lang="pt-PT" sz="1800" dirty="0">
                          <a:solidFill>
                            <a:schemeClr val="bg1"/>
                          </a:solidFill>
                        </a:rPr>
                        <a:t> </a:t>
                      </a:r>
                      <a:r>
                        <a:rPr lang="pt-PT" sz="1800" dirty="0" err="1">
                          <a:solidFill>
                            <a:schemeClr val="bg1"/>
                          </a:solidFill>
                        </a:rPr>
                        <a:t>on</a:t>
                      </a:r>
                      <a:r>
                        <a:rPr lang="pt-PT" sz="1800" dirty="0">
                          <a:solidFill>
                            <a:schemeClr val="bg1"/>
                          </a:solidFill>
                        </a:rPr>
                        <a:t> desktop</a:t>
                      </a:r>
                    </a:p>
                  </a:txBody>
                  <a:tcPr/>
                </a:tc>
                <a:extLst>
                  <a:ext uri="{0D108BD9-81ED-4DB2-BD59-A6C34878D82A}">
                    <a16:rowId xmlns:a16="http://schemas.microsoft.com/office/drawing/2014/main" val="464424305"/>
                  </a:ext>
                </a:extLst>
              </a:tr>
              <a:tr h="21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Often high resolution is not required</a:t>
                      </a:r>
                      <a:endParaRPr lang="pt-PT" sz="1800" dirty="0">
                        <a:solidFill>
                          <a:schemeClr val="bg1"/>
                        </a:solidFill>
                      </a:endParaRPr>
                    </a:p>
                  </a:txBody>
                  <a:tcPr/>
                </a:tc>
                <a:extLst>
                  <a:ext uri="{0D108BD9-81ED-4DB2-BD59-A6C34878D82A}">
                    <a16:rowId xmlns:a16="http://schemas.microsoft.com/office/drawing/2014/main" val="3259187428"/>
                  </a:ext>
                </a:extLst>
              </a:tr>
              <a:tr h="21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err="1">
                          <a:solidFill>
                            <a:schemeClr val="bg1"/>
                          </a:solidFill>
                        </a:rPr>
                        <a:t>Cheap</a:t>
                      </a:r>
                      <a:endParaRPr lang="pt-PT" sz="1800" dirty="0">
                        <a:solidFill>
                          <a:schemeClr val="bg1"/>
                        </a:solidFill>
                      </a:endParaRPr>
                    </a:p>
                  </a:txBody>
                  <a:tcPr/>
                </a:tc>
                <a:extLst>
                  <a:ext uri="{0D108BD9-81ED-4DB2-BD59-A6C34878D82A}">
                    <a16:rowId xmlns:a16="http://schemas.microsoft.com/office/drawing/2014/main" val="418383915"/>
                  </a:ext>
                </a:extLst>
              </a:tr>
              <a:tr h="2160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Choice of satellite imagery input</a:t>
                      </a:r>
                      <a:endParaRPr lang="pt-PT" sz="1800" dirty="0">
                        <a:solidFill>
                          <a:schemeClr val="bg1"/>
                        </a:solidFill>
                      </a:endParaRPr>
                    </a:p>
                  </a:txBody>
                  <a:tcPr/>
                </a:tc>
                <a:extLst>
                  <a:ext uri="{0D108BD9-81ED-4DB2-BD59-A6C34878D82A}">
                    <a16:rowId xmlns:a16="http://schemas.microsoft.com/office/drawing/2014/main" val="1640222165"/>
                  </a:ext>
                </a:extLst>
              </a:tr>
              <a:tr h="376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No environmental impact or danger to personnel</a:t>
                      </a:r>
                      <a:endParaRPr lang="pt-PT" sz="1800" dirty="0">
                        <a:solidFill>
                          <a:schemeClr val="bg1"/>
                        </a:solidFill>
                      </a:endParaRPr>
                    </a:p>
                  </a:txBody>
                  <a:tcPr/>
                </a:tc>
                <a:extLst>
                  <a:ext uri="{0D108BD9-81ED-4DB2-BD59-A6C34878D82A}">
                    <a16:rowId xmlns:a16="http://schemas.microsoft.com/office/drawing/2014/main" val="321234516"/>
                  </a:ext>
                </a:extLst>
              </a:tr>
              <a:tr h="3769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Frequent data updates</a:t>
                      </a:r>
                      <a:endParaRPr lang="pt-PT" sz="1800" dirty="0">
                        <a:solidFill>
                          <a:schemeClr val="bg1"/>
                        </a:solidFill>
                      </a:endParaRPr>
                    </a:p>
                  </a:txBody>
                  <a:tcPr/>
                </a:tc>
                <a:extLst>
                  <a:ext uri="{0D108BD9-81ED-4DB2-BD59-A6C34878D82A}">
                    <a16:rowId xmlns:a16="http://schemas.microsoft.com/office/drawing/2014/main" val="213401456"/>
                  </a:ext>
                </a:extLst>
              </a:tr>
            </a:tbl>
          </a:graphicData>
        </a:graphic>
      </p:graphicFrame>
      <p:graphicFrame>
        <p:nvGraphicFramePr>
          <p:cNvPr id="14" name="Table 13">
            <a:extLst>
              <a:ext uri="{FF2B5EF4-FFF2-40B4-BE49-F238E27FC236}">
                <a16:creationId xmlns:a16="http://schemas.microsoft.com/office/drawing/2014/main" id="{8F451DA8-D524-98F9-3A84-171048CD279C}"/>
              </a:ext>
            </a:extLst>
          </p:cNvPr>
          <p:cNvGraphicFramePr>
            <a:graphicFrameLocks noGrp="1"/>
          </p:cNvGraphicFramePr>
          <p:nvPr>
            <p:extLst>
              <p:ext uri="{D42A27DB-BD31-4B8C-83A1-F6EECF244321}">
                <p14:modId xmlns:p14="http://schemas.microsoft.com/office/powerpoint/2010/main" val="2382358688"/>
              </p:ext>
            </p:extLst>
          </p:nvPr>
        </p:nvGraphicFramePr>
        <p:xfrm>
          <a:off x="6431877" y="1649383"/>
          <a:ext cx="3860801" cy="2499360"/>
        </p:xfrm>
        <a:graphic>
          <a:graphicData uri="http://schemas.openxmlformats.org/drawingml/2006/table">
            <a:tbl>
              <a:tblPr firstRow="1" bandRow="1">
                <a:tableStyleId>{284E427A-3D55-4303-BF80-6455036E1DE7}</a:tableStyleId>
              </a:tblPr>
              <a:tblGrid>
                <a:gridCol w="3860801">
                  <a:extLst>
                    <a:ext uri="{9D8B030D-6E8A-4147-A177-3AD203B41FA5}">
                      <a16:colId xmlns:a16="http://schemas.microsoft.com/office/drawing/2014/main" val="3313164665"/>
                    </a:ext>
                  </a:extLst>
                </a:gridCol>
              </a:tblGrid>
              <a:tr h="214342">
                <a:tc>
                  <a:txBody>
                    <a:bodyPr/>
                    <a:lstStyle/>
                    <a:p>
                      <a:pPr algn="ctr"/>
                      <a:r>
                        <a:rPr lang="pt-PT" sz="2000" dirty="0">
                          <a:solidFill>
                            <a:schemeClr val="bg1"/>
                          </a:solidFill>
                        </a:rPr>
                        <a:t>CONS</a:t>
                      </a:r>
                    </a:p>
                  </a:txBody>
                  <a:tcPr/>
                </a:tc>
                <a:extLst>
                  <a:ext uri="{0D108BD9-81ED-4DB2-BD59-A6C34878D82A}">
                    <a16:rowId xmlns:a16="http://schemas.microsoft.com/office/drawing/2014/main" val="3355790228"/>
                  </a:ext>
                </a:extLst>
              </a:tr>
              <a:tr h="197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err="1">
                          <a:solidFill>
                            <a:schemeClr val="bg1"/>
                          </a:solidFill>
                        </a:rPr>
                        <a:t>Requires</a:t>
                      </a:r>
                      <a:r>
                        <a:rPr lang="pt-PT" sz="1800" dirty="0">
                          <a:solidFill>
                            <a:schemeClr val="bg1"/>
                          </a:solidFill>
                        </a:rPr>
                        <a:t> clear </a:t>
                      </a:r>
                      <a:r>
                        <a:rPr lang="pt-PT" sz="1800" dirty="0" err="1">
                          <a:solidFill>
                            <a:schemeClr val="bg1"/>
                          </a:solidFill>
                        </a:rPr>
                        <a:t>water</a:t>
                      </a:r>
                      <a:endParaRPr lang="pt-PT" sz="1800" dirty="0">
                        <a:solidFill>
                          <a:schemeClr val="bg1"/>
                        </a:solidFill>
                      </a:endParaRPr>
                    </a:p>
                  </a:txBody>
                  <a:tcPr/>
                </a:tc>
                <a:extLst>
                  <a:ext uri="{0D108BD9-81ED-4DB2-BD59-A6C34878D82A}">
                    <a16:rowId xmlns:a16="http://schemas.microsoft.com/office/drawing/2014/main" val="3335511603"/>
                  </a:ext>
                </a:extLst>
              </a:tr>
              <a:tr h="197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err="1">
                          <a:solidFill>
                            <a:schemeClr val="bg1"/>
                          </a:solidFill>
                        </a:rPr>
                        <a:t>Cloud</a:t>
                      </a:r>
                      <a:r>
                        <a:rPr lang="pt-PT" sz="1800" dirty="0">
                          <a:solidFill>
                            <a:schemeClr val="bg1"/>
                          </a:solidFill>
                        </a:rPr>
                        <a:t> cover </a:t>
                      </a:r>
                      <a:r>
                        <a:rPr lang="pt-PT" sz="1800" dirty="0" err="1">
                          <a:solidFill>
                            <a:schemeClr val="bg1"/>
                          </a:solidFill>
                        </a:rPr>
                        <a:t>issues</a:t>
                      </a:r>
                      <a:endParaRPr lang="pt-PT" sz="1800" dirty="0">
                        <a:solidFill>
                          <a:schemeClr val="bg1"/>
                        </a:solidFill>
                      </a:endParaRPr>
                    </a:p>
                  </a:txBody>
                  <a:tcPr/>
                </a:tc>
                <a:extLst>
                  <a:ext uri="{0D108BD9-81ED-4DB2-BD59-A6C34878D82A}">
                    <a16:rowId xmlns:a16="http://schemas.microsoft.com/office/drawing/2014/main" val="3226921629"/>
                  </a:ext>
                </a:extLst>
              </a:tr>
              <a:tr h="197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err="1">
                          <a:solidFill>
                            <a:schemeClr val="bg1"/>
                          </a:solidFill>
                        </a:rPr>
                        <a:t>Limitation</a:t>
                      </a:r>
                      <a:r>
                        <a:rPr lang="pt-PT" sz="1800" dirty="0">
                          <a:solidFill>
                            <a:schemeClr val="bg1"/>
                          </a:solidFill>
                        </a:rPr>
                        <a:t> in vertical </a:t>
                      </a:r>
                      <a:r>
                        <a:rPr lang="pt-PT" sz="1800" dirty="0" err="1">
                          <a:solidFill>
                            <a:schemeClr val="bg1"/>
                          </a:solidFill>
                        </a:rPr>
                        <a:t>accuracy</a:t>
                      </a:r>
                      <a:endParaRPr lang="pt-PT" sz="1800" dirty="0">
                        <a:solidFill>
                          <a:schemeClr val="bg1"/>
                        </a:solidFill>
                      </a:endParaRPr>
                    </a:p>
                  </a:txBody>
                  <a:tcPr/>
                </a:tc>
                <a:extLst>
                  <a:ext uri="{0D108BD9-81ED-4DB2-BD59-A6C34878D82A}">
                    <a16:rowId xmlns:a16="http://schemas.microsoft.com/office/drawing/2014/main" val="511572253"/>
                  </a:ext>
                </a:extLst>
              </a:tr>
              <a:tr h="1978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err="1">
                          <a:solidFill>
                            <a:schemeClr val="bg1"/>
                          </a:solidFill>
                        </a:rPr>
                        <a:t>Empirical</a:t>
                      </a:r>
                      <a:r>
                        <a:rPr lang="pt-PT" sz="1800" dirty="0">
                          <a:solidFill>
                            <a:schemeClr val="bg1"/>
                          </a:solidFill>
                        </a:rPr>
                        <a:t> </a:t>
                      </a:r>
                      <a:r>
                        <a:rPr lang="pt-PT" sz="1800" dirty="0" err="1">
                          <a:solidFill>
                            <a:schemeClr val="bg1"/>
                          </a:solidFill>
                        </a:rPr>
                        <a:t>methodology</a:t>
                      </a:r>
                      <a:endParaRPr lang="pt-PT" sz="1800" dirty="0">
                        <a:solidFill>
                          <a:schemeClr val="bg1"/>
                        </a:solidFill>
                      </a:endParaRPr>
                    </a:p>
                  </a:txBody>
                  <a:tcPr/>
                </a:tc>
                <a:extLst>
                  <a:ext uri="{0D108BD9-81ED-4DB2-BD59-A6C34878D82A}">
                    <a16:rowId xmlns:a16="http://schemas.microsoft.com/office/drawing/2014/main" val="3739732495"/>
                  </a:ext>
                </a:extLst>
              </a:tr>
              <a:tr h="3462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Low resolution comparing to MBES or LIDAR (m vs cm)</a:t>
                      </a:r>
                      <a:endParaRPr lang="pt-PT" sz="1800" dirty="0">
                        <a:solidFill>
                          <a:schemeClr val="bg1"/>
                        </a:solidFill>
                      </a:endParaRPr>
                    </a:p>
                  </a:txBody>
                  <a:tcPr/>
                </a:tc>
                <a:extLst>
                  <a:ext uri="{0D108BD9-81ED-4DB2-BD59-A6C34878D82A}">
                    <a16:rowId xmlns:a16="http://schemas.microsoft.com/office/drawing/2014/main" val="3903993296"/>
                  </a:ext>
                </a:extLst>
              </a:tr>
            </a:tbl>
          </a:graphicData>
        </a:graphic>
      </p:graphicFrame>
    </p:spTree>
    <p:extLst>
      <p:ext uri="{BB962C8B-B14F-4D97-AF65-F5344CB8AC3E}">
        <p14:creationId xmlns:p14="http://schemas.microsoft.com/office/powerpoint/2010/main" val="27108075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dirty="0"/>
              <a:t>Agenda</a:t>
            </a:r>
          </a:p>
        </p:txBody>
      </p:sp>
      <p:sp>
        <p:nvSpPr>
          <p:cNvPr id="3" name="Content Placeholder 2"/>
          <p:cNvSpPr>
            <a:spLocks noGrp="1"/>
          </p:cNvSpPr>
          <p:nvPr>
            <p:ph idx="1"/>
          </p:nvPr>
        </p:nvSpPr>
        <p:spPr/>
        <p:txBody>
          <a:bodyPr/>
          <a:lstStyle/>
          <a:p>
            <a:pPr>
              <a:lnSpc>
                <a:spcPct val="200000"/>
              </a:lnSpc>
              <a:spcBef>
                <a:spcPts val="0"/>
              </a:spcBef>
            </a:pPr>
            <a:r>
              <a:rPr lang="en-US" sz="2400" dirty="0">
                <a:solidFill>
                  <a:srgbClr val="1F497D"/>
                </a:solidFill>
                <a:ea typeface="Arial" charset="0"/>
                <a:cs typeface="Arial" charset="0"/>
              </a:rPr>
              <a:t>Maritime Geospatial, Meteorological, and Oceanographic Center</a:t>
            </a:r>
          </a:p>
          <a:p>
            <a:pPr>
              <a:lnSpc>
                <a:spcPct val="200000"/>
              </a:lnSpc>
              <a:spcBef>
                <a:spcPts val="0"/>
              </a:spcBef>
            </a:pPr>
            <a:r>
              <a:rPr lang="en-US" sz="2400" dirty="0">
                <a:solidFill>
                  <a:srgbClr val="1F497D"/>
                </a:solidFill>
                <a:ea typeface="Arial" charset="0"/>
                <a:cs typeface="Arial" charset="0"/>
              </a:rPr>
              <a:t>Satellite-Derived Bathymetry (SDB): An Overview</a:t>
            </a:r>
          </a:p>
          <a:p>
            <a:pPr>
              <a:lnSpc>
                <a:spcPct val="200000"/>
              </a:lnSpc>
              <a:spcBef>
                <a:spcPts val="0"/>
              </a:spcBef>
            </a:pPr>
            <a:r>
              <a:rPr lang="pt-PT" sz="2400" b="1" dirty="0" err="1">
                <a:solidFill>
                  <a:srgbClr val="1F497D"/>
                </a:solidFill>
                <a:ea typeface="Arial" charset="0"/>
                <a:cs typeface="Arial" charset="0"/>
              </a:rPr>
              <a:t>Applications</a:t>
            </a:r>
            <a:r>
              <a:rPr lang="pt-PT" sz="2400" b="1" dirty="0">
                <a:solidFill>
                  <a:srgbClr val="1F497D"/>
                </a:solidFill>
                <a:ea typeface="Arial" charset="0"/>
                <a:cs typeface="Arial" charset="0"/>
              </a:rPr>
              <a:t> </a:t>
            </a:r>
            <a:r>
              <a:rPr lang="pt-PT" sz="2400" b="1" dirty="0" err="1">
                <a:solidFill>
                  <a:srgbClr val="1F497D"/>
                </a:solidFill>
                <a:ea typeface="Arial" charset="0"/>
                <a:cs typeface="Arial" charset="0"/>
              </a:rPr>
              <a:t>of</a:t>
            </a:r>
            <a:r>
              <a:rPr lang="pt-PT" sz="2400" b="1" dirty="0">
                <a:solidFill>
                  <a:srgbClr val="1F497D"/>
                </a:solidFill>
                <a:ea typeface="Arial" charset="0"/>
                <a:cs typeface="Arial" charset="0"/>
              </a:rPr>
              <a:t> SDB in </a:t>
            </a:r>
            <a:r>
              <a:rPr lang="pt-PT" sz="2400" b="1" dirty="0" err="1">
                <a:solidFill>
                  <a:srgbClr val="1F497D"/>
                </a:solidFill>
                <a:ea typeface="Arial" charset="0"/>
                <a:cs typeface="Arial" charset="0"/>
              </a:rPr>
              <a:t>disaster</a:t>
            </a:r>
            <a:r>
              <a:rPr lang="pt-PT" sz="2400" b="1" dirty="0">
                <a:solidFill>
                  <a:srgbClr val="1F497D"/>
                </a:solidFill>
                <a:ea typeface="Arial" charset="0"/>
                <a:cs typeface="Arial" charset="0"/>
              </a:rPr>
              <a:t> </a:t>
            </a:r>
            <a:r>
              <a:rPr lang="pt-PT" sz="2400" b="1" dirty="0" err="1">
                <a:solidFill>
                  <a:srgbClr val="1F497D"/>
                </a:solidFill>
                <a:ea typeface="Arial" charset="0"/>
                <a:cs typeface="Arial" charset="0"/>
              </a:rPr>
              <a:t>risk</a:t>
            </a:r>
            <a:r>
              <a:rPr lang="pt-PT" sz="2400" b="1" dirty="0">
                <a:solidFill>
                  <a:srgbClr val="1F497D"/>
                </a:solidFill>
                <a:ea typeface="Arial" charset="0"/>
                <a:cs typeface="Arial" charset="0"/>
              </a:rPr>
              <a:t> management</a:t>
            </a:r>
          </a:p>
          <a:p>
            <a:pPr marL="0" indent="0">
              <a:lnSpc>
                <a:spcPct val="200000"/>
              </a:lnSpc>
              <a:spcBef>
                <a:spcPts val="0"/>
              </a:spcBef>
              <a:buNone/>
            </a:pPr>
            <a:endParaRPr lang="pt-PT" sz="2400" dirty="0">
              <a:solidFill>
                <a:srgbClr val="1F497D"/>
              </a:solidFill>
              <a:ea typeface="Arial" charset="0"/>
              <a:cs typeface="Arial" charset="0"/>
            </a:endParaRPr>
          </a:p>
          <a:p>
            <a:pPr>
              <a:lnSpc>
                <a:spcPct val="200000"/>
              </a:lnSpc>
              <a:spcBef>
                <a:spcPts val="0"/>
              </a:spcBef>
            </a:pPr>
            <a:endParaRPr lang="pt-PT" sz="2400" dirty="0"/>
          </a:p>
        </p:txBody>
      </p:sp>
    </p:spTree>
    <p:extLst>
      <p:ext uri="{BB962C8B-B14F-4D97-AF65-F5344CB8AC3E}">
        <p14:creationId xmlns:p14="http://schemas.microsoft.com/office/powerpoint/2010/main" val="2526862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bd27be4-88a9-49a6-a3bd-309c9216c25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76C273FB3882547B7FDDE9FA87FD619" ma:contentTypeVersion="15" ma:contentTypeDescription="Create a new document." ma:contentTypeScope="" ma:versionID="6565005d7722a11ed6af38cbf5608202">
  <xsd:schema xmlns:xsd="http://www.w3.org/2001/XMLSchema" xmlns:xs="http://www.w3.org/2001/XMLSchema" xmlns:p="http://schemas.microsoft.com/office/2006/metadata/properties" xmlns:ns3="dbd27be4-88a9-49a6-a3bd-309c9216c25d" xmlns:ns4="bc76e5be-66d3-41c6-a0a4-600949266041" targetNamespace="http://schemas.microsoft.com/office/2006/metadata/properties" ma:root="true" ma:fieldsID="3f66eb7524502924b640a8cec34ce2b4" ns3:_="" ns4:_="">
    <xsd:import namespace="dbd27be4-88a9-49a6-a3bd-309c9216c25d"/>
    <xsd:import namespace="bc76e5be-66d3-41c6-a0a4-60094926604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d27be4-88a9-49a6-a3bd-309c9216c2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76e5be-66d3-41c6-a0a4-60094926604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68F065-7CA8-4A7A-94E0-DCDE7EA7B642}">
  <ds:schemaRefs>
    <ds:schemaRef ds:uri="http://purl.org/dc/elements/1.1/"/>
    <ds:schemaRef ds:uri="http://schemas.microsoft.com/office/2006/metadata/properties"/>
    <ds:schemaRef ds:uri="http://purl.org/dc/terms/"/>
    <ds:schemaRef ds:uri="http://schemas.openxmlformats.org/package/2006/metadata/core-properties"/>
    <ds:schemaRef ds:uri="bc76e5be-66d3-41c6-a0a4-600949266041"/>
    <ds:schemaRef ds:uri="http://schemas.microsoft.com/office/2006/documentManagement/types"/>
    <ds:schemaRef ds:uri="http://schemas.microsoft.com/office/infopath/2007/PartnerControls"/>
    <ds:schemaRef ds:uri="dbd27be4-88a9-49a6-a3bd-309c9216c25d"/>
    <ds:schemaRef ds:uri="http://www.w3.org/XML/1998/namespace"/>
    <ds:schemaRef ds:uri="http://purl.org/dc/dcmitype/"/>
  </ds:schemaRefs>
</ds:datastoreItem>
</file>

<file path=customXml/itemProps2.xml><?xml version="1.0" encoding="utf-8"?>
<ds:datastoreItem xmlns:ds="http://schemas.openxmlformats.org/officeDocument/2006/customXml" ds:itemID="{B30E72F4-F811-4871-9B3C-C19C563D56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d27be4-88a9-49a6-a3bd-309c9216c25d"/>
    <ds:schemaRef ds:uri="bc76e5be-66d3-41c6-a0a4-6009492660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219FCB-BA38-4BDB-BE7D-B5CF724E2E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Template_Marinha_2022</Template>
  <TotalTime>4561</TotalTime>
  <Words>784</Words>
  <Application>Microsoft Office PowerPoint</Application>
  <PresentationFormat>Ecrã Panorâmico</PresentationFormat>
  <Paragraphs>146</Paragraphs>
  <Slides>15</Slides>
  <Notes>15</Notes>
  <HiddenSlides>0</HiddenSlides>
  <MMClips>0</MMClips>
  <ScaleCrop>false</ScaleCrop>
  <HeadingPairs>
    <vt:vector size="6" baseType="variant">
      <vt:variant>
        <vt:lpstr>Tipos de letra usados</vt:lpstr>
      </vt:variant>
      <vt:variant>
        <vt:i4>7</vt:i4>
      </vt:variant>
      <vt:variant>
        <vt:lpstr>Tema</vt:lpstr>
      </vt:variant>
      <vt:variant>
        <vt:i4>1</vt:i4>
      </vt:variant>
      <vt:variant>
        <vt:lpstr>Títulos dos diapositivos</vt:lpstr>
      </vt:variant>
      <vt:variant>
        <vt:i4>15</vt:i4>
      </vt:variant>
    </vt:vector>
  </HeadingPairs>
  <TitlesOfParts>
    <vt:vector size="23" baseType="lpstr">
      <vt:lpstr>Arial</vt:lpstr>
      <vt:lpstr>Calibri</vt:lpstr>
      <vt:lpstr>Calibri Light</vt:lpstr>
      <vt:lpstr>Helvetica</vt:lpstr>
      <vt:lpstr>Söhne</vt:lpstr>
      <vt:lpstr>Tahoma</vt:lpstr>
      <vt:lpstr>Times New Roman</vt:lpstr>
      <vt:lpstr>Tema do Office</vt:lpstr>
      <vt:lpstr>Apresentação do PowerPoint</vt:lpstr>
      <vt:lpstr>Agenda</vt:lpstr>
      <vt:lpstr>Maritime Geospatial, Meteorological, and Oceanographic Center</vt:lpstr>
      <vt:lpstr>Maritime Geospatial, Meteorological, and Oceanographic Center</vt:lpstr>
      <vt:lpstr>Agenda</vt:lpstr>
      <vt:lpstr>Satellite-Derived Bathymetry (SDB): An Overview</vt:lpstr>
      <vt:lpstr>Satellite-Derived Bathymetry (SDB): An Overview</vt:lpstr>
      <vt:lpstr>Satellite-Derived Bathymetry (SDB): An Overview</vt:lpstr>
      <vt:lpstr>Agenda</vt:lpstr>
      <vt:lpstr>Applications of SDB in disaster risk management</vt:lpstr>
      <vt:lpstr>Applications of SDB in disaster risk management</vt:lpstr>
      <vt:lpstr>Applications of SDB in disaster risk management</vt:lpstr>
      <vt:lpstr>Applications of SDB in disaster risk management</vt:lpstr>
      <vt:lpstr>Applications of SDB in disaster risk management</vt:lpstr>
      <vt:lpstr>CONTACTS – MARITIME GEOMETOC CENTRE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Padrão Marinha</dc:title>
  <dc:creator>CTEN TSN-DSG Nobre Rodrigues</dc:creator>
  <cp:lastModifiedBy>IH - MT - GEO - 2TEN TN (GEO) Vieira Santiago</cp:lastModifiedBy>
  <cp:revision>366</cp:revision>
  <dcterms:created xsi:type="dcterms:W3CDTF">2017-03-17T14:23:42Z</dcterms:created>
  <dcterms:modified xsi:type="dcterms:W3CDTF">2024-05-13T08:44:51Z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0x010100476C273FB3882547B7FDDE9FA87FD619</vt:lpwstr>
  </property>
</Properties>
</file>