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256" r:id="rId7"/>
    <p:sldId id="4424" r:id="rId8"/>
    <p:sldId id="265" r:id="rId9"/>
    <p:sldId id="4426" r:id="rId10"/>
    <p:sldId id="4433" r:id="rId11"/>
    <p:sldId id="4435" r:id="rId12"/>
    <p:sldId id="4434" r:id="rId13"/>
    <p:sldId id="258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49A"/>
    <a:srgbClr val="152E75"/>
    <a:srgbClr val="0E4194"/>
    <a:srgbClr val="FFED00"/>
    <a:srgbClr val="573B64"/>
    <a:srgbClr val="BBC3D3"/>
    <a:srgbClr val="81567B"/>
    <a:srgbClr val="3E6CC0"/>
    <a:srgbClr val="EEDF82"/>
    <a:srgbClr val="9E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65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79AA66-5B7E-47E7-BAE8-513C3F9D2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A53B0-C9B9-4938-B0CF-8B9943726F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3BEB3-976A-40A6-BFA0-1FABB5FC58D6}" type="datetimeFigureOut">
              <a:rPr lang="LID4096" smtClean="0"/>
              <a:t>04/21/2024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EF7F3-05F5-44E6-93C1-3ABEEB212B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CBAF0-9801-48DB-B840-B9F8EBF80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53CE-859E-44D7-8870-A9B7B5A2EF6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7639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04/21/2024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145558-8246-456E-B8CD-967F661A6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6" y="-9054"/>
            <a:ext cx="12192000" cy="4066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206" y="4437008"/>
            <a:ext cx="6546194" cy="888812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rgbClr val="0E4194"/>
                </a:solidFill>
                <a:latin typeface="Exo Semi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204" y="5436054"/>
            <a:ext cx="6546193" cy="37749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5205" y="626036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EF7968EF-8B58-40DD-98E3-1940FC397E50}" type="datetime1">
              <a:rPr lang="x-none" smtClean="0"/>
              <a:pPr/>
              <a:t>04/21/2024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587" y="4942522"/>
            <a:ext cx="3348433" cy="131784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5205" y="5867942"/>
            <a:ext cx="6546192" cy="3651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5CCAA0-90D6-4408-A0FF-F8A4B4012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365" y="325224"/>
            <a:ext cx="1880702" cy="8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E6618-7400-4716-8CC5-811EB3126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19788-4531-4439-90B5-208E25691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10649-030B-415B-96D1-4A434EC32A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AF29E4-149F-44EA-AE5C-A5D7D75F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8716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5804C1-46F6-402A-8004-E70D603F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70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0450"/>
            <a:ext cx="5181600" cy="3525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4099"/>
            <a:ext cx="5181600" cy="35433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300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193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48025"/>
            <a:ext cx="5157787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93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48024"/>
            <a:ext cx="5183188" cy="26193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4F2F3-3A85-426D-BDB0-F4FD7B2C59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037027-D50C-43B2-839B-B44B7CC4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5" y="990600"/>
            <a:ext cx="6900949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DC5EBA-5F1E-4148-9034-8FB92887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6CBB6-DA50-4DB8-9451-A6B95D0943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41A4F-7298-4E2D-9729-F7A4389F40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89B139-208C-4B7C-8D06-ECAE8D652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21" y="996352"/>
            <a:ext cx="6900949" cy="120215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3433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0124"/>
            <a:ext cx="3932237" cy="11781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24100"/>
            <a:ext cx="6172200" cy="3536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126"/>
            <a:ext cx="3932237" cy="117613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24100"/>
            <a:ext cx="6172200" cy="3536950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4" y="5150824"/>
            <a:ext cx="12192000" cy="1716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233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spc="100" baseline="0" dirty="0">
                <a:solidFill>
                  <a:schemeClr val="bg1"/>
                </a:solidFill>
                <a:latin typeface="+mn-lt"/>
              </a:rPr>
              <a:t>EUSPA is hiring!</a:t>
            </a:r>
            <a:endParaRPr lang="x-none" sz="1800" b="0" spc="10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4503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spc="40" baseline="0" dirty="0">
                <a:solidFill>
                  <a:schemeClr val="bg1"/>
                </a:solidFill>
                <a:latin typeface="+mn-lt"/>
              </a:rPr>
              <a:t>Apply today and help shape the future of #EUSpace!</a:t>
            </a:r>
            <a:endParaRPr lang="x-none" sz="1400" b="0" spc="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79776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/>
              <a:t>Get in touch with us</a:t>
            </a:r>
            <a:endParaRPr lang="x-none" sz="1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121249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spc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Exo Light" pitchFamily="2" charset="0"/>
              </a:rPr>
              <a:t>Linking space to user needs</a:t>
            </a:r>
            <a:endParaRPr lang="x-none" sz="1600" spc="100" baseline="0" dirty="0">
              <a:solidFill>
                <a:schemeClr val="tx1">
                  <a:lumMod val="65000"/>
                  <a:lumOff val="35000"/>
                </a:schemeClr>
              </a:solidFill>
              <a:latin typeface="Exo Light" pitchFamily="2" charset="0"/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35" y="4392269"/>
            <a:ext cx="227683" cy="232738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95" y="4419257"/>
            <a:ext cx="293115" cy="206904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94" y="4369716"/>
            <a:ext cx="370487" cy="31057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56E362F-27BE-4427-B176-A87F10EB5E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61" y="602433"/>
            <a:ext cx="2524073" cy="10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4955771" cy="35424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1A82BD5-6251-4706-AFC8-4032023B2F6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96000" y="2330450"/>
            <a:ext cx="4957357" cy="3536950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2506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156497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473205" y="2319338"/>
            <a:ext cx="293812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E4194"/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1A9C22B-D120-41A1-BE25-C33806F79F0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473204" y="3269838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292FDB-3421-493E-B1B5-1D7819AFE59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154908" y="3269838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CCC744-9FA8-4FBB-AC06-6CB721D5060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9788" y="3258385"/>
            <a:ext cx="2938129" cy="2597562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10519611" cy="12021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B9D39D-E6AB-4A77-A120-736E97C0E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319338"/>
            <a:ext cx="2362189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B63126-B278-4EE7-8B08-C3F118B1DB1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554923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476E87D-CEDE-4E9D-8B8B-F683102A0E6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74887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5F4DDA-10E8-4E23-AD28-CDD4CFB0A6A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90021" y="2319338"/>
            <a:ext cx="236219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Exo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8DCD0C-1D20-4F2F-8083-B92D46A116C3}"/>
              </a:ext>
            </a:extLst>
          </p:cNvPr>
          <p:cNvSpPr/>
          <p:nvPr userDrawn="1"/>
        </p:nvSpPr>
        <p:spPr>
          <a:xfrm>
            <a:off x="838200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6C23DF-3499-4831-B525-E95261361D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11250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3F77A2-CF3D-4D65-BCA9-31F5ABBAF8C6}"/>
              </a:ext>
            </a:extLst>
          </p:cNvPr>
          <p:cNvSpPr/>
          <p:nvPr userDrawn="1"/>
        </p:nvSpPr>
        <p:spPr>
          <a:xfrm>
            <a:off x="3553335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2F5B2AB-0FD2-4B44-8C4B-F9B345AE0D7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26385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A3BE3-2A58-4298-BBD8-0EF33B8BC535}"/>
              </a:ext>
            </a:extLst>
          </p:cNvPr>
          <p:cNvSpPr/>
          <p:nvPr userDrawn="1"/>
        </p:nvSpPr>
        <p:spPr>
          <a:xfrm>
            <a:off x="6274887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CE5858C-E3B0-406D-B2D1-F41C691FC97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47937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14D0BB-4A2B-4C31-9B74-1CA95BB2821A}"/>
              </a:ext>
            </a:extLst>
          </p:cNvPr>
          <p:cNvSpPr/>
          <p:nvPr userDrawn="1"/>
        </p:nvSpPr>
        <p:spPr>
          <a:xfrm>
            <a:off x="8988433" y="3258385"/>
            <a:ext cx="2363778" cy="2597562"/>
          </a:xfrm>
          <a:prstGeom prst="roundRect">
            <a:avLst>
              <a:gd name="adj" fmla="val 7145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95A2A8D-2657-4E33-9548-AFB74DB002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61483" y="3544888"/>
            <a:ext cx="1785938" cy="202591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8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B23E9-58BC-4102-881C-E68D0CEE5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7686F-D7E3-4B19-9CC8-D8768253A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705C4-FA1F-4D4F-B49D-6E6FC081D2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911"/>
            <a:ext cx="10515600" cy="35424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0AB09-3DC9-4475-9294-09FA107F7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89E8A8-0CE0-41D3-B10A-28C36CF76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487" y="2310304"/>
            <a:ext cx="4639313" cy="355709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0304"/>
            <a:ext cx="4619017" cy="22373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6619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2053"/>
            <a:ext cx="6900949" cy="12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4911"/>
            <a:ext cx="10515600" cy="354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253295"/>
            <a:ext cx="1267320" cy="545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B27CC-B733-4B65-B9FD-DA77CCC17BA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470" y="6191308"/>
            <a:ext cx="1354064" cy="5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719" r:id="rId3"/>
    <p:sldLayoutId id="2147483720" r:id="rId4"/>
    <p:sldLayoutId id="2147483721" r:id="rId5"/>
    <p:sldLayoutId id="2147483715" r:id="rId6"/>
    <p:sldLayoutId id="2147483687" r:id="rId7"/>
    <p:sldLayoutId id="2147483688" r:id="rId8"/>
    <p:sldLayoutId id="2147483651" r:id="rId9"/>
    <p:sldLayoutId id="2147483717" r:id="rId10"/>
    <p:sldLayoutId id="2147483718" r:id="rId11"/>
    <p:sldLayoutId id="2147483652" r:id="rId12"/>
    <p:sldLayoutId id="2147483653" r:id="rId13"/>
    <p:sldLayoutId id="2147483654" r:id="rId14"/>
    <p:sldLayoutId id="2147483655" r:id="rId15"/>
    <p:sldLayoutId id="2147483716" r:id="rId16"/>
    <p:sldLayoutId id="2147483656" r:id="rId17"/>
    <p:sldLayoutId id="2147483657" r:id="rId18"/>
    <p:sldLayoutId id="2147483658" r:id="rId19"/>
    <p:sldLayoutId id="214748366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E4194"/>
          </a:solidFill>
          <a:latin typeface="Exo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46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hyperlink" Target="https://www.euspa.europa.eu/newsroom/news/euspa-launches-first-secure-satcom-market-and-user-technology-re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50F-D835-4C1C-ADA0-6005E2E61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GOVSATCOM for Disaster Risk Management 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196FD-0CB9-42CA-BB22-DB6C07C4A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Eurisy</a:t>
            </a:r>
            <a:r>
              <a:rPr lang="en-US" dirty="0"/>
              <a:t> Workshop in Lisbon, 13 May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CDA8-99FD-43ED-991B-5B6FFBBC49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Georgios SYNNEFAKIS, GOVSATCOM </a:t>
            </a:r>
            <a:r>
              <a:rPr lang="en-US" dirty="0" err="1"/>
              <a:t>Programme</a:t>
            </a:r>
            <a:r>
              <a:rPr lang="en-US" dirty="0"/>
              <a:t> Manager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77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C1D80-490F-4336-8042-83A9468B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553"/>
            <a:ext cx="6900949" cy="1202150"/>
          </a:xfrm>
        </p:spPr>
        <p:txBody>
          <a:bodyPr>
            <a:normAutofit fontScale="90000"/>
          </a:bodyPr>
          <a:lstStyle/>
          <a:p>
            <a:r>
              <a:rPr lang="en-US" dirty="0"/>
              <a:t>Space based solutions and telecommunications for disaster risk management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7155F-F6A8-4EF9-BB81-9D883EC6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05702"/>
            <a:ext cx="10886993" cy="47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 fontScale="90000"/>
          </a:bodyPr>
          <a:lstStyle/>
          <a:p>
            <a:r>
              <a:rPr lang="en-US" dirty="0"/>
              <a:t>Crisis Management will account for almost half of the total SATCOM </a:t>
            </a:r>
            <a:r>
              <a:rPr lang="en-US" dirty="0">
                <a:solidFill>
                  <a:srgbClr val="FF0000"/>
                </a:solidFill>
              </a:rPr>
              <a:t>secure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governmental </a:t>
            </a:r>
            <a:r>
              <a:rPr lang="en-US" dirty="0"/>
              <a:t>demand in 2025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770C-1091-40AA-AA59-4DC32F53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060" y="1786856"/>
            <a:ext cx="6397088" cy="2419770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Civil Protection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one of the main contributors </a:t>
            </a:r>
          </a:p>
          <a:p>
            <a:pPr marL="630238" lvl="1" indent="-227013">
              <a:buFont typeface="+mj-lt"/>
              <a:buAutoNum type="romanL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SATCOM is key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terrestrial networks are unavailable</a:t>
            </a:r>
          </a:p>
          <a:p>
            <a:pPr marL="630238" lvl="1" indent="-227013">
              <a:buFont typeface="+mj-lt"/>
              <a:buAutoNum type="romanL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monitoring of emergency operations, fostering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communication among response teams and coordination centers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number of expected natural disasters due to climate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of units equipped with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on the Move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capability and the spread of intelligent sensors transmitting valuable data.</a:t>
            </a:r>
            <a:endParaRPr lang="LID4096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212AA-9208-4F51-816F-CAF81068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98" y="4282860"/>
            <a:ext cx="2239447" cy="2302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1BB68-C63D-4E57-92FD-BF2D716D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06" y="1713744"/>
            <a:ext cx="4204764" cy="249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03679D-CCB7-4509-8975-B594BCF03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25"/>
          <a:stretch/>
        </p:blipFill>
        <p:spPr>
          <a:xfrm>
            <a:off x="948981" y="4408016"/>
            <a:ext cx="3899505" cy="21865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570C52-ED82-4C3E-8591-2BCD4AC9DB8A}"/>
              </a:ext>
            </a:extLst>
          </p:cNvPr>
          <p:cNvSpPr txBox="1">
            <a:spLocks/>
          </p:cNvSpPr>
          <p:nvPr/>
        </p:nvSpPr>
        <p:spPr>
          <a:xfrm>
            <a:off x="4848486" y="5537021"/>
            <a:ext cx="3424246" cy="962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Smart emergency response vehicles </a:t>
            </a:r>
            <a:r>
              <a:rPr lang="en-US" sz="1400" dirty="0"/>
              <a:t>serve as a critical asset for first responders, such as civil protection, ambulance services, and fire &amp; rescue teams.</a:t>
            </a:r>
          </a:p>
        </p:txBody>
      </p:sp>
    </p:spTree>
    <p:extLst>
      <p:ext uri="{BB962C8B-B14F-4D97-AF65-F5344CB8AC3E}">
        <p14:creationId xmlns:p14="http://schemas.microsoft.com/office/powerpoint/2010/main" val="406958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6DEC-95E5-4C94-8A29-20000EDE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53"/>
            <a:ext cx="6900949" cy="1202150"/>
          </a:xfrm>
        </p:spPr>
        <p:txBody>
          <a:bodyPr/>
          <a:lstStyle/>
          <a:p>
            <a:r>
              <a:rPr lang="en-US" dirty="0"/>
              <a:t>EU GOVSATCOM – </a:t>
            </a:r>
            <a:br>
              <a:rPr lang="en-US" dirty="0"/>
            </a:br>
            <a:r>
              <a:rPr lang="en-US" dirty="0"/>
              <a:t>Common Union Pool</a:t>
            </a:r>
            <a:endParaRPr lang="LID4096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E0A7DA1-E43A-4667-BD8C-74862F7D3FF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2D733E-3264-41AF-819B-F4786F848FED}" type="slidenum">
              <a:rPr lang="LID4096" smtClean="0"/>
              <a:pPr/>
              <a:t>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51442-3810-42AE-9FCE-EDC26AD3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2" y="1446147"/>
            <a:ext cx="4664773" cy="2593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93404-0976-4648-8FF8-A658417E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620" y="1446147"/>
            <a:ext cx="4108938" cy="25949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BD99A0-191F-4C00-8634-9D215BCD721D}"/>
              </a:ext>
            </a:extLst>
          </p:cNvPr>
          <p:cNvSpPr/>
          <p:nvPr/>
        </p:nvSpPr>
        <p:spPr>
          <a:xfrm>
            <a:off x="555152" y="4335488"/>
            <a:ext cx="10958406" cy="201985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GOVSATCOM pools existing satellite communication capacities and services into a common Union pool</a:t>
            </a:r>
          </a:p>
          <a:p>
            <a:endParaRPr lang="en-US" dirty="0"/>
          </a:p>
          <a:p>
            <a:r>
              <a:rPr lang="en-US" dirty="0"/>
              <a:t>Users access capacities and services listed in the service portfolio through the </a:t>
            </a:r>
            <a:r>
              <a:rPr lang="en-US" b="1" dirty="0">
                <a:solidFill>
                  <a:srgbClr val="F9A49A"/>
                </a:solidFill>
              </a:rPr>
              <a:t>GOVSATCOM Hubs</a:t>
            </a:r>
            <a:br>
              <a:rPr lang="en-US" dirty="0"/>
            </a:br>
            <a:endParaRPr lang="en-US" dirty="0"/>
          </a:p>
          <a:p>
            <a:r>
              <a:rPr lang="en-US" dirty="0"/>
              <a:t>3 GOVSATCOM Service categories: 1) raw capacity 2) anchored capacity 3) end to end services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5A2E18-2980-4101-BD00-739E94806E5D}"/>
              </a:ext>
            </a:extLst>
          </p:cNvPr>
          <p:cNvSpPr/>
          <p:nvPr/>
        </p:nvSpPr>
        <p:spPr>
          <a:xfrm>
            <a:off x="5397553" y="2524649"/>
            <a:ext cx="1755287" cy="67324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GOVSATCOM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038D6-30D5-46C1-8B58-D6E12164DAC1}"/>
              </a:ext>
            </a:extLst>
          </p:cNvPr>
          <p:cNvSpPr txBox="1"/>
          <p:nvPr/>
        </p:nvSpPr>
        <p:spPr>
          <a:xfrm>
            <a:off x="8879652" y="1643230"/>
            <a:ext cx="1000823" cy="657816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1200" dirty="0"/>
              <a:t>Common </a:t>
            </a:r>
          </a:p>
          <a:p>
            <a:r>
              <a:rPr lang="en-US" sz="1200" dirty="0"/>
              <a:t>Union </a:t>
            </a:r>
          </a:p>
          <a:p>
            <a:r>
              <a:rPr lang="en-US" sz="1200" dirty="0"/>
              <a:t>Pool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3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6DEC-95E5-4C94-8A29-20000EDE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953"/>
            <a:ext cx="6900949" cy="1202150"/>
          </a:xfrm>
        </p:spPr>
        <p:txBody>
          <a:bodyPr>
            <a:normAutofit/>
          </a:bodyPr>
          <a:lstStyle/>
          <a:p>
            <a:r>
              <a:rPr lang="en-US" dirty="0"/>
              <a:t>The GOVSATCOM ecosystem –</a:t>
            </a:r>
            <a:br>
              <a:rPr lang="en-US" dirty="0"/>
            </a:br>
            <a:r>
              <a:rPr lang="en-US" dirty="0"/>
              <a:t>the benefits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9588D-04AD-41BA-87AF-C7B16946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465" y="602990"/>
            <a:ext cx="5142192" cy="2102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6A1D4F-EF68-475B-A177-4423256A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6" y="2192186"/>
            <a:ext cx="6702122" cy="399362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DA9BAD-3D77-4199-9049-349013204336}"/>
              </a:ext>
            </a:extLst>
          </p:cNvPr>
          <p:cNvSpPr/>
          <p:nvPr/>
        </p:nvSpPr>
        <p:spPr>
          <a:xfrm>
            <a:off x="6958465" y="1020569"/>
            <a:ext cx="3901950" cy="177025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EDB16AC-634D-4730-872C-FDD32FFD5FCD}"/>
              </a:ext>
            </a:extLst>
          </p:cNvPr>
          <p:cNvSpPr/>
          <p:nvPr/>
        </p:nvSpPr>
        <p:spPr>
          <a:xfrm>
            <a:off x="147301" y="1805140"/>
            <a:ext cx="7277100" cy="48569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892F9B0-E824-4F65-A62D-DAC4A2E4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073" y="3791298"/>
            <a:ext cx="4185626" cy="2870765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Unified satellite communications service catalogue with prices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Easy to compare, select  and book services in a one-stop catalogue, no need for the user to consult and negotiate with  multiple providers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User support  service to help  non-savvy users select the most suitable solution to their needs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 booked resources-services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Competitive pricing through demand aggregation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End-to-end services (including user terminals) will be included in the catalogue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 priority needs served through crisis margin SATCOM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Innovative SATCOM services delivered by the EU multi-orbital constellation IRIS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. . . and many more!</a:t>
            </a:r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C61ED7-2C0F-43D3-9807-A5E1F948A6D8}"/>
              </a:ext>
            </a:extLst>
          </p:cNvPr>
          <p:cNvCxnSpPr>
            <a:stCxn id="29" idx="1"/>
            <a:endCxn id="30" idx="0"/>
          </p:cNvCxnSpPr>
          <p:nvPr/>
        </p:nvCxnSpPr>
        <p:spPr>
          <a:xfrm flipH="1">
            <a:off x="3785851" y="1279817"/>
            <a:ext cx="3744041" cy="52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074317-28C6-43C8-A018-41887355C543}"/>
              </a:ext>
            </a:extLst>
          </p:cNvPr>
          <p:cNvCxnSpPr>
            <a:cxnSpLocks/>
            <a:stCxn id="29" idx="5"/>
            <a:endCxn id="30" idx="6"/>
          </p:cNvCxnSpPr>
          <p:nvPr/>
        </p:nvCxnSpPr>
        <p:spPr>
          <a:xfrm flipH="1">
            <a:off x="7424401" y="2531577"/>
            <a:ext cx="2864587" cy="170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/>
          </a:bodyPr>
          <a:lstStyle/>
          <a:p>
            <a:r>
              <a:rPr lang="en-GB" dirty="0"/>
              <a:t>ENTRUSTED: The voice of EU and National secure SATCOM users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4E0C1-F1D6-40C2-8D0A-E579C5CA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3" y="1388231"/>
            <a:ext cx="5363003" cy="39317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D51B43-4984-485E-91F1-DDEEDE6FFD1F}"/>
              </a:ext>
            </a:extLst>
          </p:cNvPr>
          <p:cNvSpPr/>
          <p:nvPr/>
        </p:nvSpPr>
        <p:spPr>
          <a:xfrm>
            <a:off x="483031" y="4089868"/>
            <a:ext cx="5093208" cy="4086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Interaction with Potential GOVSATCOM Users 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BCA281-7FE5-4CDE-AFD1-DC235952EAD3}"/>
              </a:ext>
            </a:extLst>
          </p:cNvPr>
          <p:cNvSpPr/>
          <p:nvPr/>
        </p:nvSpPr>
        <p:spPr>
          <a:xfrm>
            <a:off x="483031" y="5498565"/>
            <a:ext cx="3099776" cy="581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192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use cases analyzed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D0CD5E-290A-4DEB-B8EF-84831B870EF2}"/>
              </a:ext>
            </a:extLst>
          </p:cNvPr>
          <p:cNvSpPr/>
          <p:nvPr/>
        </p:nvSpPr>
        <p:spPr>
          <a:xfrm>
            <a:off x="5990616" y="5132152"/>
            <a:ext cx="1578006" cy="416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months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F76198-1119-4739-9AF0-A2CA092A7DB4}"/>
              </a:ext>
            </a:extLst>
          </p:cNvPr>
          <p:cNvSpPr/>
          <p:nvPr/>
        </p:nvSpPr>
        <p:spPr>
          <a:xfrm>
            <a:off x="3862915" y="5616450"/>
            <a:ext cx="1578006" cy="460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Consultation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BE8965-AAC4-482F-87AA-66334D97C903}"/>
              </a:ext>
            </a:extLst>
          </p:cNvPr>
          <p:cNvSpPr/>
          <p:nvPr/>
        </p:nvSpPr>
        <p:spPr>
          <a:xfrm>
            <a:off x="6252464" y="5664263"/>
            <a:ext cx="1578006" cy="3651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450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3458B2-49F8-4369-94A8-21F8F69FE2F8}"/>
              </a:ext>
            </a:extLst>
          </p:cNvPr>
          <p:cNvSpPr/>
          <p:nvPr/>
        </p:nvSpPr>
        <p:spPr>
          <a:xfrm>
            <a:off x="6536851" y="6148106"/>
            <a:ext cx="1653871" cy="416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154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responses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8C51285-C5C3-4F86-AD7B-335474E84015}"/>
              </a:ext>
            </a:extLst>
          </p:cNvPr>
          <p:cNvSpPr/>
          <p:nvPr/>
        </p:nvSpPr>
        <p:spPr>
          <a:xfrm>
            <a:off x="5509181" y="5167729"/>
            <a:ext cx="345767" cy="1360287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A3DFB9E-53CB-4F2B-BFC9-0F5E250F1377}"/>
              </a:ext>
            </a:extLst>
          </p:cNvPr>
          <p:cNvSpPr/>
          <p:nvPr/>
        </p:nvSpPr>
        <p:spPr>
          <a:xfrm>
            <a:off x="8386457" y="5095533"/>
            <a:ext cx="345767" cy="1469060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4563D-7175-48B5-8207-843FBA8C6711}"/>
              </a:ext>
            </a:extLst>
          </p:cNvPr>
          <p:cNvSpPr/>
          <p:nvPr/>
        </p:nvSpPr>
        <p:spPr>
          <a:xfrm>
            <a:off x="8913468" y="5688253"/>
            <a:ext cx="345767" cy="11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8F5971-B109-41C4-BD05-2673AC18E95A}"/>
              </a:ext>
            </a:extLst>
          </p:cNvPr>
          <p:cNvSpPr/>
          <p:nvPr/>
        </p:nvSpPr>
        <p:spPr>
          <a:xfrm>
            <a:off x="8913469" y="5858059"/>
            <a:ext cx="345767" cy="119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211852-E3BF-45B6-8483-F9DF883156F5}"/>
              </a:ext>
            </a:extLst>
          </p:cNvPr>
          <p:cNvSpPr/>
          <p:nvPr/>
        </p:nvSpPr>
        <p:spPr>
          <a:xfrm>
            <a:off x="9409631" y="5219244"/>
            <a:ext cx="2216049" cy="939519"/>
          </a:xfrm>
          <a:prstGeom prst="roundRect">
            <a:avLst/>
          </a:prstGeom>
          <a:gradFill>
            <a:gsLst>
              <a:gs pos="0">
                <a:srgbClr val="00B0F0">
                  <a:alpha val="9000"/>
                </a:srgbClr>
              </a:gs>
              <a:gs pos="74000">
                <a:srgbClr val="00B0F0">
                  <a:alpha val="46000"/>
                </a:srgbClr>
              </a:gs>
              <a:gs pos="83000">
                <a:srgbClr val="00B0F0">
                  <a:alpha val="35000"/>
                </a:srgbClr>
              </a:gs>
              <a:gs pos="100000">
                <a:srgbClr val="00B0F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Secure SatCom Requirements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317609-7DDB-4261-A0A6-8C1049D6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16" y="1538069"/>
            <a:ext cx="6461086" cy="3524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30340B-1FAA-4EB8-957E-D1F7CF8119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4756">
            <a:off x="9356439" y="6194438"/>
            <a:ext cx="1277393" cy="206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3B77B7-C885-4C12-BE90-573D43A5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8566" y="6031105"/>
            <a:ext cx="422550" cy="3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8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A363-360B-4072-BD6C-05FE0266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358871"/>
            <a:ext cx="8221909" cy="1276981"/>
          </a:xfrm>
        </p:spPr>
        <p:txBody>
          <a:bodyPr>
            <a:normAutofit/>
          </a:bodyPr>
          <a:lstStyle/>
          <a:p>
            <a:r>
              <a:rPr lang="en-US" dirty="0"/>
              <a:t>Secure SATCOM in the EU:</a:t>
            </a:r>
            <a:br>
              <a:rPr lang="en-US" dirty="0"/>
            </a:br>
            <a:r>
              <a:rPr lang="en-US" dirty="0"/>
              <a:t>A Comprehensive Overview</a:t>
            </a:r>
            <a:endParaRPr lang="LID4096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712BA5-3B20-49F9-8955-2E8F7CF8BBAF}"/>
              </a:ext>
            </a:extLst>
          </p:cNvPr>
          <p:cNvSpPr txBox="1">
            <a:spLocks/>
          </p:cNvSpPr>
          <p:nvPr/>
        </p:nvSpPr>
        <p:spPr>
          <a:xfrm>
            <a:off x="838200" y="5666690"/>
            <a:ext cx="10515600" cy="10005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 you want to know more?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https://www.euspa.europa.eu/newsroom/news/euspa-launches-first-secure-satcom-market-and-user-technology-report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B803C4-4EB8-490A-B7F9-53DB71104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81529"/>
            <a:ext cx="6897294" cy="372944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0DE6AA1-6742-486A-9B5B-DEDCE9BF4BB9}"/>
              </a:ext>
            </a:extLst>
          </p:cNvPr>
          <p:cNvSpPr/>
          <p:nvPr/>
        </p:nvSpPr>
        <p:spPr>
          <a:xfrm>
            <a:off x="9434286" y="1700149"/>
            <a:ext cx="2090056" cy="1030899"/>
          </a:xfrm>
          <a:prstGeom prst="homePlate">
            <a:avLst>
              <a:gd name="adj" fmla="val 353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2419350" algn="l"/>
              </a:tabLst>
            </a:pPr>
            <a:r>
              <a:rPr lang="en-GB" b="1" dirty="0">
                <a:solidFill>
                  <a:srgbClr val="002060"/>
                </a:solidFill>
              </a:rPr>
              <a:t>Secure SATCOM </a:t>
            </a:r>
          </a:p>
          <a:p>
            <a:pPr marL="174625">
              <a:tabLst>
                <a:tab pos="2419350" algn="l"/>
              </a:tabLst>
            </a:pPr>
            <a:r>
              <a:rPr lang="en-GB" b="1" dirty="0">
                <a:solidFill>
                  <a:srgbClr val="002060"/>
                </a:solidFill>
              </a:rPr>
              <a:t>Market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868112-3CA1-42AD-8FBC-99154B517312}"/>
              </a:ext>
            </a:extLst>
          </p:cNvPr>
          <p:cNvSpPr/>
          <p:nvPr/>
        </p:nvSpPr>
        <p:spPr>
          <a:xfrm>
            <a:off x="7896647" y="1729177"/>
            <a:ext cx="1494096" cy="988983"/>
          </a:xfrm>
          <a:prstGeom prst="rect">
            <a:avLst/>
          </a:prstGeom>
          <a:blipFill>
            <a:blip r:embed="rId4"/>
            <a:stretch>
              <a:fillRect l="1" r="-33618"/>
            </a:stretch>
          </a:blipFill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6676176-EFB3-49EB-85BA-C5898844510F}"/>
              </a:ext>
            </a:extLst>
          </p:cNvPr>
          <p:cNvSpPr/>
          <p:nvPr/>
        </p:nvSpPr>
        <p:spPr>
          <a:xfrm>
            <a:off x="9419772" y="3155447"/>
            <a:ext cx="2090056" cy="936204"/>
          </a:xfrm>
          <a:prstGeom prst="homePlate">
            <a:avLst>
              <a:gd name="adj" fmla="val 37597"/>
            </a:avLst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b="1" dirty="0">
                <a:solidFill>
                  <a:schemeClr val="bg1"/>
                </a:solidFill>
              </a:rPr>
              <a:t>Secure SATCOM </a:t>
            </a:r>
          </a:p>
          <a:p>
            <a:pPr marL="174625"/>
            <a:r>
              <a:rPr lang="en-GB" b="1" dirty="0">
                <a:solidFill>
                  <a:schemeClr val="bg1"/>
                </a:solidFill>
              </a:rPr>
              <a:t>Supply</a:t>
            </a:r>
          </a:p>
        </p:txBody>
      </p:sp>
      <p:pic>
        <p:nvPicPr>
          <p:cNvPr id="15" name="Picture 14" descr="Konnect VHTS : un trio opérateurs-constructeur-lanceur européen ?">
            <a:extLst>
              <a:ext uri="{FF2B5EF4-FFF2-40B4-BE49-F238E27FC236}">
                <a16:creationId xmlns:a16="http://schemas.microsoft.com/office/drawing/2014/main" id="{E4F77CD1-7E5C-40FB-9B61-BBA90BC9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47" y="3155449"/>
            <a:ext cx="1494096" cy="9362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3F3A9BF-D56A-4381-BF57-08C55BF7B30B}"/>
              </a:ext>
            </a:extLst>
          </p:cNvPr>
          <p:cNvSpPr/>
          <p:nvPr/>
        </p:nvSpPr>
        <p:spPr>
          <a:xfrm>
            <a:off x="9390743" y="4421990"/>
            <a:ext cx="2090056" cy="988985"/>
          </a:xfrm>
          <a:prstGeom prst="homePlate">
            <a:avLst>
              <a:gd name="adj" fmla="val 3385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b="1" dirty="0">
                <a:solidFill>
                  <a:schemeClr val="bg1"/>
                </a:solidFill>
              </a:rPr>
              <a:t>Secure SATCOM User Technology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0E1F7-8339-4203-960D-04E16118A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0543" y="4443553"/>
            <a:ext cx="1600200" cy="1005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AFCA95-EC0C-41F3-852B-6255F8B070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8278">
            <a:off x="7526025" y="655283"/>
            <a:ext cx="1770319" cy="286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3B69CE-5D36-4093-8224-29F52F7C0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308278">
            <a:off x="9452268" y="465018"/>
            <a:ext cx="984752" cy="806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73355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13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widescreen.potx" id="{719307DC-6B14-4C46-B958-500D6A42B027}" vid="{F77375ED-2D59-49AF-9B1D-3456903C0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F921DA3-7E8A-4D7C-A263-7738F15E6767}">
  <ds:schemaRefs>
    <ds:schemaRef ds:uri="16cea2d5-b351-413d-8de7-bbf0080ec93d"/>
    <ds:schemaRef ds:uri="d3621089-857d-4dce-914e-85d3434ff8d9"/>
    <ds:schemaRef ds:uri="704d8e17-4826-4565-9483-4bd65d519254"/>
    <ds:schemaRef ds:uri="0b179d76-e2ce-4eae-9287-dc665f801877"/>
    <ds:schemaRef ds:uri="http://schemas.microsoft.com/office/2006/documentManagement/types"/>
    <ds:schemaRef ds:uri="692a0ef5-ae57-429a-b1fe-9b54d3997451"/>
    <ds:schemaRef ds:uri="http://purl.org/dc/terms/"/>
    <ds:schemaRef ds:uri="4a8d40e2-5dcb-43cf-851d-f8be19425761"/>
    <ds:schemaRef ds:uri="61debd70-e028-4dc2-a73f-6a5a40cd1ddf"/>
    <ds:schemaRef ds:uri="http://schemas.microsoft.com/office/2006/metadata/properties"/>
    <ds:schemaRef ds:uri="9a272e9d-1866-44a7-b2f6-69703d3cd2fb"/>
    <ds:schemaRef ds:uri="1cb15d0f-bd81-4951-b53f-b37f0347ed38"/>
    <ds:schemaRef ds:uri="a5ec0abb-ee9f-408b-a09c-90242604902e"/>
    <ds:schemaRef ds:uri="171f2c7e-e651-4a18-9ede-20cc0eadd302"/>
    <ds:schemaRef ds:uri="6ca0583f-22c6-4080-ae82-01d00498607f"/>
    <ds:schemaRef ds:uri="http://purl.org/dc/dcmitype/"/>
    <ds:schemaRef ds:uri="ea545ddc-1a1c-474d-95a6-2f9a0b41a599"/>
    <ds:schemaRef ds:uri="fb37da63-a24e-48d0-b2b1-a3b5b046ede5"/>
    <ds:schemaRef ds:uri="bf27662f-3079-4e88-ac58-b88254cacdd6"/>
    <ds:schemaRef ds:uri="ed65f743-1d2b-4791-a2fe-71dce49ba958"/>
    <ds:schemaRef ds:uri="25a931e1-e4fe-41b0-b0cd-07217a4a6f83"/>
    <ds:schemaRef ds:uri="http://schemas.microsoft.com/office/infopath/2007/PartnerControls"/>
    <ds:schemaRef ds:uri="http://schemas.openxmlformats.org/package/2006/metadata/core-properties"/>
    <ds:schemaRef ds:uri="495406b6-13fe-4000-ace4-91ce38e5d599"/>
    <ds:schemaRef ds:uri="1f4a875a-3549-4742-9b14-408b1ea39d3d"/>
    <ds:schemaRef ds:uri="a0b37e8c-62a8-42f6-9f61-68d8a8cb0499"/>
    <ds:schemaRef ds:uri="23b8f5ea-05c9-4764-b1a4-ea5b6ec2d662"/>
    <ds:schemaRef ds:uri="6b054799-7c1b-4ded-84cc-a8dae396b2f5"/>
    <ds:schemaRef ds:uri="6c7c247c-9bf9-4c04-beed-893801e2a974"/>
    <ds:schemaRef ds:uri="http://purl.org/dc/elements/1.1/"/>
    <ds:schemaRef ds:uri="e13dbbf7-32dc-4ea8-8762-8fad89836eec"/>
    <ds:schemaRef ds:uri="FCC40C82-A202-4C75-9FA8-084998F9108D"/>
    <ds:schemaRef ds:uri="6ab24c80-77b8-46c2-aa17-c52ac0a116c0"/>
    <ds:schemaRef ds:uri="05abfff6-f6c1-4627-85aa-1b15bbf843c5"/>
    <ds:schemaRef ds:uri="2c14815f-a075-4f28-b05c-77c60d367bec"/>
    <ds:schemaRef ds:uri="8dbd7e59-5214-4d2a-9614-c5c0654f74e7"/>
    <ds:schemaRef ds:uri="a83b4bb6-f7a9-494f-818e-1a36e5e9ca7c"/>
    <ds:schemaRef ds:uri="a2c45404-d3b9-4587-9d9c-566aada812c2"/>
    <ds:schemaRef ds:uri="d329fb10-6e1d-44f9-8838-acb5f14bc94b"/>
    <ds:schemaRef ds:uri="2a34dde5-bdd6-4edd-9bbb-95ed14f7b8b3"/>
    <ds:schemaRef ds:uri="d36a0372-dbfb-4b8d-87cd-9226cf4cd92d"/>
    <ds:schemaRef ds:uri="172e464b-e49e-483c-aecd-1ca9efaa97c1"/>
    <ds:schemaRef ds:uri="736cceb8-f0c0-4408-be7a-973992f2def5"/>
    <ds:schemaRef ds:uri="6cd5876a-bdb6-4337-bcd2-725ab1f55c1b"/>
    <ds:schemaRef ds:uri="917d27c2-673a-4155-bf19-7b3c12a4c9db"/>
    <ds:schemaRef ds:uri="7be651c6-28fd-42cb-9e21-5fa82d85a27f"/>
    <ds:schemaRef ds:uri="00ae22fd-3464-4082-b959-c2920c978265"/>
    <ds:schemaRef ds:uri="c3b5bbbd-7ccd-49b9-81a6-facf7a9a14e6"/>
    <ds:schemaRef ds:uri="http://www.w3.org/XML/1998/namespace"/>
    <ds:schemaRef ds:uri="e7db1114-c44f-45e9-8982-93bb3f30e030"/>
    <ds:schemaRef ds:uri="ef562279-9a32-4a89-9943-5479f064de73"/>
    <ds:schemaRef ds:uri="644ff8a5-da8a-436d-bef6-66e03773f17c"/>
  </ds:schemaRefs>
</ds:datastoreItem>
</file>

<file path=customXml/itemProps5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2004</TotalTime>
  <Words>366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Exo Light</vt:lpstr>
      <vt:lpstr>Exo SemiBold</vt:lpstr>
      <vt:lpstr>Neo Sans W1G</vt:lpstr>
      <vt:lpstr>Wingdings</vt:lpstr>
      <vt:lpstr>Office Theme</vt:lpstr>
      <vt:lpstr>GOVSATCOM for Disaster Risk Management </vt:lpstr>
      <vt:lpstr>Space based solutions and telecommunications for disaster risk management</vt:lpstr>
      <vt:lpstr>Crisis Management will account for almost half of the total SATCOM secure governmental demand in 2025</vt:lpstr>
      <vt:lpstr>EU GOVSATCOM –  Common Union Pool</vt:lpstr>
      <vt:lpstr>The GOVSATCOM ecosystem – the benefits</vt:lpstr>
      <vt:lpstr>ENTRUSTED: The voice of EU and National secure SATCOM users</vt:lpstr>
      <vt:lpstr>Secure SATCOM in the EU: A Comprehensive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SBARDELLATI Flavio</dc:creator>
  <cp:lastModifiedBy>Georgios Synnefakis</cp:lastModifiedBy>
  <cp:revision>76</cp:revision>
  <dcterms:created xsi:type="dcterms:W3CDTF">2023-11-27T11:08:25Z</dcterms:created>
  <dcterms:modified xsi:type="dcterms:W3CDTF">2024-04-21T17:50:52Z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