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77" r:id="rId2"/>
    <p:sldId id="377" r:id="rId3"/>
    <p:sldId id="375" r:id="rId4"/>
    <p:sldId id="379" r:id="rId5"/>
    <p:sldId id="378" r:id="rId6"/>
    <p:sldId id="380" r:id="rId7"/>
    <p:sldId id="301" r:id="rId8"/>
    <p:sldId id="295" r:id="rId9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387"/>
    <a:srgbClr val="000000"/>
    <a:srgbClr val="161516"/>
    <a:srgbClr val="151415"/>
    <a:srgbClr val="2D338E"/>
    <a:srgbClr val="66B1E3"/>
    <a:srgbClr val="75B2DD"/>
    <a:srgbClr val="005BBF"/>
    <a:srgbClr val="1B4388"/>
    <a:srgbClr val="005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87"/>
    <p:restoredTop sz="94652"/>
  </p:normalViewPr>
  <p:slideViewPr>
    <p:cSldViewPr snapToGrid="0" snapToObjects="1">
      <p:cViewPr varScale="1">
        <p:scale>
          <a:sx n="62" d="100"/>
          <a:sy n="62" d="100"/>
        </p:scale>
        <p:origin x="8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69"/>
    </p:cViewPr>
  </p:sorterViewPr>
  <p:notesViewPr>
    <p:cSldViewPr snapToGrid="0" snapToObjects="1">
      <p:cViewPr varScale="1">
        <p:scale>
          <a:sx n="154" d="100"/>
          <a:sy n="154" d="100"/>
        </p:scale>
        <p:origin x="431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4ECD3E9-7AC8-3A48-BAF4-1F46DF5F75E1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5DE3908-5DA5-AB44-8E9D-2E8BA728A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53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FC4AACB-5336-F045-AC7D-D88CB25523F1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287CA1F-307F-4346-864C-EC0C25462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69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>
              <a:defRPr/>
            </a:pPr>
            <a:fld id="{5DA351C2-54A1-C943-BA76-376F89DF62FE}" type="slidenum">
              <a:rPr lang="da-DK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3</a:t>
            </a:fld>
            <a:endParaRPr lang="da-DK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55924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18EA0-E2D8-4B85-9B51-FCEBDFAC884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34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>
              <a:defRPr/>
            </a:pPr>
            <a:fld id="{5DA351C2-54A1-C943-BA76-376F89DF62FE}" type="slidenum">
              <a:rPr lang="da-DK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6</a:t>
            </a:fld>
            <a:endParaRPr lang="da-DK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6443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18EA0-E2D8-4B85-9B51-FCEBDFAC884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5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291830"/>
          </a:xfrm>
          <a:prstGeom prst="rect">
            <a:avLst/>
          </a:prstGeom>
          <a:solidFill>
            <a:srgbClr val="5998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3141" y="1696295"/>
            <a:ext cx="6481863" cy="180566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rgbClr val="004886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3141" y="3582583"/>
            <a:ext cx="6481863" cy="50438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rgbClr val="1B4388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to: Client/Conference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2" y="274267"/>
            <a:ext cx="2258709" cy="77087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575881" y="46303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 hasCustomPrompt="1"/>
          </p:nvPr>
        </p:nvSpPr>
        <p:spPr>
          <a:xfrm>
            <a:off x="485747" y="4142561"/>
            <a:ext cx="5867400" cy="438150"/>
          </a:xfrm>
        </p:spPr>
        <p:txBody>
          <a:bodyPr/>
          <a:lstStyle>
            <a:lvl1pPr>
              <a:defRPr sz="1800" b="1">
                <a:solidFill>
                  <a:srgbClr val="005BBF"/>
                </a:solidFill>
              </a:defRPr>
            </a:lvl1pPr>
          </a:lstStyle>
          <a:p>
            <a:pPr lvl="0"/>
            <a:r>
              <a:rPr lang="en-US" dirty="0"/>
              <a:t>18 March 2018</a:t>
            </a: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005BBF"/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2" y="5608093"/>
            <a:ext cx="1050324" cy="10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1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5124" y="365120"/>
            <a:ext cx="11256432" cy="627101"/>
          </a:xfrm>
        </p:spPr>
        <p:txBody>
          <a:bodyPr/>
          <a:lstStyle>
            <a:lvl1pPr algn="ctr">
              <a:defRPr sz="3600">
                <a:solidFill>
                  <a:srgbClr val="0048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2" y="6184407"/>
            <a:ext cx="1713960" cy="58495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2192000" cy="291830"/>
          </a:xfrm>
          <a:prstGeom prst="rect">
            <a:avLst/>
          </a:prstGeom>
          <a:solidFill>
            <a:srgbClr val="005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129" y="1122250"/>
            <a:ext cx="5486400" cy="2468880"/>
          </a:xfrm>
          <a:ln w="47625">
            <a:solidFill>
              <a:srgbClr val="2D338E"/>
            </a:solidFill>
          </a:ln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800"/>
            </a:lvl1pPr>
            <a:lvl2pPr marL="457200" indent="0">
              <a:lnSpc>
                <a:spcPct val="100000"/>
              </a:lnSpc>
              <a:buFontTx/>
              <a:buNone/>
              <a:defRPr sz="2400"/>
            </a:lvl2pPr>
            <a:lvl3pPr marL="914400" indent="0">
              <a:lnSpc>
                <a:spcPct val="100000"/>
              </a:lnSpc>
              <a:buFontTx/>
              <a:buNone/>
              <a:defRPr sz="2400"/>
            </a:lvl3pPr>
            <a:lvl4pPr marL="1371600" indent="0">
              <a:lnSpc>
                <a:spcPct val="100000"/>
              </a:lnSpc>
              <a:buFontTx/>
              <a:buNone/>
              <a:defRPr sz="2000"/>
            </a:lvl4pPr>
            <a:lvl5pPr marL="1828800" indent="0">
              <a:lnSpc>
                <a:spcPct val="100000"/>
              </a:lnSpc>
              <a:buFontTx/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005BBF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6225701" y="1122250"/>
            <a:ext cx="5486400" cy="2468880"/>
          </a:xfrm>
          <a:ln w="47625">
            <a:solidFill>
              <a:srgbClr val="2D338E"/>
            </a:solidFill>
          </a:ln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71886" y="3726027"/>
            <a:ext cx="5486400" cy="2468880"/>
          </a:xfrm>
          <a:ln w="47625">
            <a:solidFill>
              <a:srgbClr val="2D338E"/>
            </a:solidFill>
          </a:ln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800"/>
            </a:lvl1pPr>
            <a:lvl2pPr marL="457200" indent="0">
              <a:lnSpc>
                <a:spcPct val="100000"/>
              </a:lnSpc>
              <a:buFontTx/>
              <a:buNone/>
              <a:defRPr sz="2400"/>
            </a:lvl2pPr>
            <a:lvl3pPr marL="914400" indent="0">
              <a:lnSpc>
                <a:spcPct val="100000"/>
              </a:lnSpc>
              <a:buFontTx/>
              <a:buNone/>
              <a:defRPr sz="2400"/>
            </a:lvl3pPr>
            <a:lvl4pPr marL="1371600" indent="0">
              <a:lnSpc>
                <a:spcPct val="100000"/>
              </a:lnSpc>
              <a:buFontTx/>
              <a:buNone/>
              <a:defRPr sz="2000"/>
            </a:lvl4pPr>
            <a:lvl5pPr marL="1828800" indent="0">
              <a:lnSpc>
                <a:spcPct val="100000"/>
              </a:lnSpc>
              <a:buFontTx/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6222458" y="3726027"/>
            <a:ext cx="5486400" cy="2468880"/>
          </a:xfrm>
          <a:ln w="47625">
            <a:solidFill>
              <a:srgbClr val="2D338E"/>
            </a:solidFill>
          </a:ln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3"/>
          <p:cNvSpPr txBox="1">
            <a:spLocks/>
          </p:cNvSpPr>
          <p:nvPr userDrawn="1"/>
        </p:nvSpPr>
        <p:spPr>
          <a:xfrm>
            <a:off x="11692646" y="-130407"/>
            <a:ext cx="499353" cy="404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8288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fld id="{316810E4-B264-4E28-8216-8692C369E548}" type="slidenum">
              <a:rPr lang="en-US" b="1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endParaRPr lang="en-US" sz="2667" dirty="0">
              <a:solidFill>
                <a:srgbClr val="004A88"/>
              </a:solidFill>
              <a:latin typeface="Montserrat Light"/>
            </a:endParaRPr>
          </a:p>
          <a:p>
            <a:pPr>
              <a:lnSpc>
                <a:spcPct val="150000"/>
              </a:lnSpc>
            </a:pPr>
            <a:endParaRPr lang="en-US" sz="2667" dirty="0">
              <a:latin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751189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75124" y="365120"/>
            <a:ext cx="11035558" cy="728574"/>
          </a:xfrm>
        </p:spPr>
        <p:txBody>
          <a:bodyPr/>
          <a:lstStyle>
            <a:lvl1pPr>
              <a:defRPr sz="3600">
                <a:solidFill>
                  <a:srgbClr val="0048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2" y="6184407"/>
            <a:ext cx="1713960" cy="58495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291830"/>
          </a:xfrm>
          <a:prstGeom prst="rect">
            <a:avLst/>
          </a:prstGeom>
          <a:solidFill>
            <a:srgbClr val="005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/>
          <p:cNvSpPr txBox="1">
            <a:spLocks/>
          </p:cNvSpPr>
          <p:nvPr userDrawn="1"/>
        </p:nvSpPr>
        <p:spPr>
          <a:xfrm>
            <a:off x="11702374" y="-130407"/>
            <a:ext cx="489626" cy="404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8288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fld id="{0167D7FE-8921-4CD5-977E-1D231CB1B600}" type="slidenum">
              <a:rPr lang="en-US" b="1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endParaRPr lang="en-US" sz="2667" dirty="0">
              <a:latin typeface="Montserrat Light"/>
            </a:endParaRPr>
          </a:p>
          <a:p>
            <a:pPr>
              <a:lnSpc>
                <a:spcPct val="150000"/>
              </a:lnSpc>
            </a:pPr>
            <a:endParaRPr lang="en-US" sz="2667" dirty="0">
              <a:latin typeface="Montserrat Light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005BB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ith Circle Swi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129" y="365124"/>
            <a:ext cx="11241742" cy="656851"/>
          </a:xfrm>
        </p:spPr>
        <p:txBody>
          <a:bodyPr/>
          <a:lstStyle>
            <a:lvl1pPr>
              <a:defRPr sz="3600">
                <a:solidFill>
                  <a:srgbClr val="0048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5129" y="1152383"/>
            <a:ext cx="6311153" cy="5032024"/>
          </a:xfrm>
        </p:spPr>
        <p:txBody>
          <a:bodyPr/>
          <a:lstStyle>
            <a:lvl1pPr marL="457200" indent="-457200">
              <a:lnSpc>
                <a:spcPct val="100000"/>
              </a:lnSpc>
              <a:defRPr sz="3200"/>
            </a:lvl1pPr>
            <a:lvl2pPr marL="914400" indent="-457200">
              <a:lnSpc>
                <a:spcPct val="100000"/>
              </a:lnSpc>
              <a:defRPr sz="2800"/>
            </a:lvl2pPr>
            <a:lvl3pPr marL="1371600" indent="-457200">
              <a:lnSpc>
                <a:spcPct val="100000"/>
              </a:lnSpc>
              <a:defRPr sz="2800"/>
            </a:lvl3pPr>
            <a:lvl4pPr marL="1828800" indent="-457200">
              <a:lnSpc>
                <a:spcPct val="100000"/>
              </a:lnSpc>
              <a:defRPr sz="2400"/>
            </a:lvl4pPr>
            <a:lvl5pPr marL="2286000" indent="-457200">
              <a:lnSpc>
                <a:spcPct val="100000"/>
              </a:lnSpc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2" y="6184407"/>
            <a:ext cx="1713960" cy="58495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2700" y="-9207"/>
            <a:ext cx="12192000" cy="291830"/>
          </a:xfrm>
          <a:prstGeom prst="rect">
            <a:avLst/>
          </a:prstGeom>
          <a:solidFill>
            <a:srgbClr val="5998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005BB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3"/>
          <p:cNvSpPr txBox="1">
            <a:spLocks/>
          </p:cNvSpPr>
          <p:nvPr userDrawn="1"/>
        </p:nvSpPr>
        <p:spPr>
          <a:xfrm>
            <a:off x="11721830" y="-130407"/>
            <a:ext cx="470170" cy="404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8288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fld id="{0167D7FE-8921-4CD5-977E-1D231CB1B600}" type="slidenum">
              <a:rPr lang="en-US" b="1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endParaRPr lang="en-US" sz="2667" dirty="0">
              <a:latin typeface="Montserrat Light"/>
            </a:endParaRPr>
          </a:p>
          <a:p>
            <a:pPr>
              <a:lnSpc>
                <a:spcPct val="150000"/>
              </a:lnSpc>
            </a:pPr>
            <a:endParaRPr lang="en-US" sz="2667" dirty="0">
              <a:latin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4194028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12700" y="-9207"/>
            <a:ext cx="12192000" cy="291830"/>
          </a:xfrm>
          <a:prstGeom prst="rect">
            <a:avLst/>
          </a:prstGeom>
          <a:solidFill>
            <a:srgbClr val="5998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75126" y="365121"/>
            <a:ext cx="6382871" cy="683748"/>
          </a:xfrm>
        </p:spPr>
        <p:txBody>
          <a:bodyPr/>
          <a:lstStyle>
            <a:lvl1pPr>
              <a:defRPr sz="3600">
                <a:solidFill>
                  <a:srgbClr val="0048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2" y="6184407"/>
            <a:ext cx="1713960" cy="584954"/>
          </a:xfrm>
          <a:prstGeom prst="rect">
            <a:avLst/>
          </a:prstGeom>
        </p:spPr>
      </p:pic>
      <p:sp>
        <p:nvSpPr>
          <p:cNvPr id="7" name="Text Placeholder 3"/>
          <p:cNvSpPr txBox="1">
            <a:spLocks/>
          </p:cNvSpPr>
          <p:nvPr userDrawn="1"/>
        </p:nvSpPr>
        <p:spPr>
          <a:xfrm>
            <a:off x="11721830" y="-130407"/>
            <a:ext cx="470170" cy="404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8288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fld id="{0167D7FE-8921-4CD5-977E-1D231CB1B600}" type="slidenum">
              <a:rPr lang="en-US" b="1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endParaRPr lang="en-US" sz="2667" dirty="0">
              <a:latin typeface="Montserrat Light"/>
            </a:endParaRPr>
          </a:p>
          <a:p>
            <a:pPr>
              <a:lnSpc>
                <a:spcPct val="150000"/>
              </a:lnSpc>
            </a:pPr>
            <a:endParaRPr lang="en-US" sz="2667" dirty="0">
              <a:latin typeface="Montserrat Light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129" y="1179277"/>
            <a:ext cx="6382871" cy="500513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3200"/>
            </a:lvl1pPr>
            <a:lvl2pPr marL="457200" indent="0">
              <a:lnSpc>
                <a:spcPct val="100000"/>
              </a:lnSpc>
              <a:buFontTx/>
              <a:buNone/>
              <a:defRPr sz="2800"/>
            </a:lvl2pPr>
            <a:lvl3pPr marL="914400" indent="0">
              <a:lnSpc>
                <a:spcPct val="100000"/>
              </a:lnSpc>
              <a:buFontTx/>
              <a:buNone/>
              <a:defRPr sz="2800"/>
            </a:lvl3pPr>
            <a:lvl4pPr marL="1371600" indent="0">
              <a:lnSpc>
                <a:spcPct val="100000"/>
              </a:lnSpc>
              <a:buFontTx/>
              <a:buNone/>
              <a:defRPr sz="2400"/>
            </a:lvl4pPr>
            <a:lvl5pPr marL="1828800" indent="0">
              <a:lnSpc>
                <a:spcPct val="100000"/>
              </a:lnSpc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005BBF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43850-F9D4-7042-B1C3-A56E29E29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5D8DEF9-6BA6-1340-8087-B8B368BF2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0D7F39E-49C8-FF4E-A6EF-EEE6E5C8C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FE824-BD9F-244E-A0B9-77F71420B56D}" type="datetime1">
              <a:rPr lang="da-DK" smtClean="0"/>
              <a:t>22-07-2024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1ED3B3A-F9F8-894C-897C-DAB27ABAE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B0D6F2C-89FE-8A48-A23B-9611DAEAF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B7DA7-DD63-3B40-8B92-A8F6C1E414C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528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Alt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3141" y="1696295"/>
            <a:ext cx="6481863" cy="180566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rgbClr val="004886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3141" y="3582583"/>
            <a:ext cx="6481863" cy="50438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rgbClr val="1B4388"/>
                </a:solidFill>
                <a:latin typeface="+mn-lt"/>
                <a:ea typeface="Montserrat SemiBold" charset="0"/>
                <a:cs typeface="Montserrat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to: Client/Conference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2" y="274267"/>
            <a:ext cx="2258709" cy="77087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575881" y="46303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Content Placeholder 14"/>
          <p:cNvSpPr>
            <a:spLocks noGrp="1"/>
          </p:cNvSpPr>
          <p:nvPr>
            <p:ph sz="quarter" idx="12" hasCustomPrompt="1"/>
          </p:nvPr>
        </p:nvSpPr>
        <p:spPr>
          <a:xfrm>
            <a:off x="485747" y="4142561"/>
            <a:ext cx="5867400" cy="438150"/>
          </a:xfrm>
        </p:spPr>
        <p:txBody>
          <a:bodyPr/>
          <a:lstStyle>
            <a:lvl1pPr>
              <a:defRPr sz="1800" b="1">
                <a:solidFill>
                  <a:srgbClr val="005BBF"/>
                </a:solidFill>
              </a:defRPr>
            </a:lvl1pPr>
          </a:lstStyle>
          <a:p>
            <a:pPr lvl="0"/>
            <a:r>
              <a:rPr lang="en-US" dirty="0"/>
              <a:t>18 March 2018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005BBF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291830"/>
          </a:xfrm>
          <a:prstGeom prst="rect">
            <a:avLst/>
          </a:prstGeom>
          <a:solidFill>
            <a:srgbClr val="5998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2" y="5608093"/>
            <a:ext cx="1050324" cy="10503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tr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6011" y="2303125"/>
            <a:ext cx="10515600" cy="2852737"/>
          </a:xfrm>
        </p:spPr>
        <p:txBody>
          <a:bodyPr anchor="t" anchorCtr="0"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ALL CAPS SECTION </a:t>
            </a:r>
            <a:br>
              <a:rPr lang="en-US" dirty="0"/>
            </a:br>
            <a:r>
              <a:rPr lang="en-US" dirty="0"/>
              <a:t>TITLES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2" y="6184518"/>
            <a:ext cx="1713960" cy="584732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1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tr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" y="6184755"/>
            <a:ext cx="1713960" cy="586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6011" y="2303125"/>
            <a:ext cx="10515600" cy="2852737"/>
          </a:xfrm>
        </p:spPr>
        <p:txBody>
          <a:bodyPr anchor="t" anchorCtr="0"/>
          <a:lstStyle>
            <a:lvl1pPr>
              <a:defRPr sz="6000" baseline="0">
                <a:solidFill>
                  <a:srgbClr val="004A88"/>
                </a:solidFill>
              </a:defRPr>
            </a:lvl1pPr>
          </a:lstStyle>
          <a:p>
            <a:r>
              <a:rPr lang="en-US" dirty="0"/>
              <a:t>ALL CAPS SECTION </a:t>
            </a:r>
            <a:br>
              <a:rPr lang="en-US" dirty="0"/>
            </a:br>
            <a:r>
              <a:rPr lang="en-US" dirty="0"/>
              <a:t>TITLES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005BB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80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129" y="365124"/>
            <a:ext cx="11241742" cy="701675"/>
          </a:xfrm>
        </p:spPr>
        <p:txBody>
          <a:bodyPr/>
          <a:lstStyle>
            <a:lvl1pPr>
              <a:defRPr sz="3600">
                <a:solidFill>
                  <a:srgbClr val="0048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5129" y="1272989"/>
            <a:ext cx="11241741" cy="4911418"/>
          </a:xfrm>
        </p:spPr>
        <p:txBody>
          <a:bodyPr/>
          <a:lstStyle>
            <a:lvl1pPr marL="457200" indent="-457200">
              <a:lnSpc>
                <a:spcPct val="100000"/>
              </a:lnSpc>
              <a:defRPr sz="3200"/>
            </a:lvl1pPr>
            <a:lvl2pPr marL="914400" indent="-457200">
              <a:lnSpc>
                <a:spcPct val="100000"/>
              </a:lnSpc>
              <a:defRPr sz="2800"/>
            </a:lvl2pPr>
            <a:lvl3pPr marL="1371600" indent="-457200">
              <a:lnSpc>
                <a:spcPct val="100000"/>
              </a:lnSpc>
              <a:defRPr sz="2800"/>
            </a:lvl3pPr>
            <a:lvl4pPr marL="1828800" indent="-457200">
              <a:lnSpc>
                <a:spcPct val="100000"/>
              </a:lnSpc>
              <a:defRPr sz="2400"/>
            </a:lvl4pPr>
            <a:lvl5pPr marL="2286000" indent="-457200">
              <a:lnSpc>
                <a:spcPct val="100000"/>
              </a:lnSpc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2" y="6184407"/>
            <a:ext cx="1713960" cy="58495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291830"/>
          </a:xfrm>
          <a:prstGeom prst="rect">
            <a:avLst/>
          </a:prstGeom>
          <a:solidFill>
            <a:srgbClr val="005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/>
          <p:cNvSpPr txBox="1">
            <a:spLocks/>
          </p:cNvSpPr>
          <p:nvPr userDrawn="1"/>
        </p:nvSpPr>
        <p:spPr>
          <a:xfrm>
            <a:off x="11702374" y="-130407"/>
            <a:ext cx="489626" cy="404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8288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fld id="{0167D7FE-8921-4CD5-977E-1D231CB1B600}" type="slidenum">
              <a:rPr lang="en-US" b="1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endParaRPr lang="en-US" sz="2667" dirty="0">
              <a:latin typeface="Montserrat Light"/>
            </a:endParaRPr>
          </a:p>
          <a:p>
            <a:pPr>
              <a:lnSpc>
                <a:spcPct val="150000"/>
              </a:lnSpc>
            </a:pPr>
            <a:endParaRPr lang="en-US" sz="2667" dirty="0">
              <a:latin typeface="Montserrat Light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005BB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1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Slide withou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129" y="365124"/>
            <a:ext cx="11241742" cy="701676"/>
          </a:xfrm>
        </p:spPr>
        <p:txBody>
          <a:bodyPr/>
          <a:lstStyle>
            <a:lvl1pPr>
              <a:defRPr sz="3600">
                <a:solidFill>
                  <a:srgbClr val="0048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5129" y="1255060"/>
            <a:ext cx="11241741" cy="4929348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3600"/>
            </a:lvl1pPr>
            <a:lvl2pPr marL="457200" indent="0">
              <a:lnSpc>
                <a:spcPct val="100000"/>
              </a:lnSpc>
              <a:buFontTx/>
              <a:buNone/>
              <a:defRPr sz="3200"/>
            </a:lvl2pPr>
            <a:lvl3pPr marL="914400" indent="0">
              <a:lnSpc>
                <a:spcPct val="100000"/>
              </a:lnSpc>
              <a:buFontTx/>
              <a:buNone/>
              <a:defRPr sz="3200"/>
            </a:lvl3pPr>
            <a:lvl4pPr marL="1371600" indent="0">
              <a:lnSpc>
                <a:spcPct val="100000"/>
              </a:lnSpc>
              <a:buFontTx/>
              <a:buNone/>
              <a:defRPr sz="2800"/>
            </a:lvl4pPr>
            <a:lvl5pPr marL="1828800" indent="0">
              <a:lnSpc>
                <a:spcPct val="100000"/>
              </a:lnSpc>
              <a:buFontTx/>
              <a:buNone/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2" y="6184407"/>
            <a:ext cx="1713960" cy="58495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291830"/>
          </a:xfrm>
          <a:prstGeom prst="rect">
            <a:avLst/>
          </a:prstGeom>
          <a:solidFill>
            <a:srgbClr val="005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/>
          <p:cNvSpPr txBox="1">
            <a:spLocks/>
          </p:cNvSpPr>
          <p:nvPr userDrawn="1"/>
        </p:nvSpPr>
        <p:spPr>
          <a:xfrm>
            <a:off x="11702374" y="-130407"/>
            <a:ext cx="489626" cy="404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8288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fld id="{0167D7FE-8921-4CD5-977E-1D231CB1B600}" type="slidenum">
              <a:rPr lang="en-US" b="1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endParaRPr lang="en-US" sz="2667" dirty="0">
              <a:latin typeface="Montserrat Light"/>
            </a:endParaRPr>
          </a:p>
          <a:p>
            <a:pPr>
              <a:lnSpc>
                <a:spcPct val="150000"/>
              </a:lnSpc>
            </a:pPr>
            <a:endParaRPr lang="en-US" sz="2667" dirty="0">
              <a:latin typeface="Montserrat Light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005BB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37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xt with Chart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75124" y="365119"/>
            <a:ext cx="6382871" cy="737539"/>
          </a:xfrm>
        </p:spPr>
        <p:txBody>
          <a:bodyPr/>
          <a:lstStyle>
            <a:lvl1pPr>
              <a:defRPr sz="3600">
                <a:solidFill>
                  <a:srgbClr val="0048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08195" y="365120"/>
            <a:ext cx="4659549" cy="5819287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Picture or Chart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2" y="6184407"/>
            <a:ext cx="1713960" cy="58495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291830"/>
          </a:xfrm>
          <a:prstGeom prst="rect">
            <a:avLst/>
          </a:prstGeom>
          <a:solidFill>
            <a:srgbClr val="005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/>
          <p:cNvSpPr txBox="1">
            <a:spLocks/>
          </p:cNvSpPr>
          <p:nvPr userDrawn="1"/>
        </p:nvSpPr>
        <p:spPr>
          <a:xfrm>
            <a:off x="11702374" y="-130407"/>
            <a:ext cx="489626" cy="404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8288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fld id="{0167D7FE-8921-4CD5-977E-1D231CB1B600}" type="slidenum">
              <a:rPr lang="en-US" b="1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endParaRPr lang="en-US" sz="2667" dirty="0">
              <a:latin typeface="Montserrat Light"/>
            </a:endParaRPr>
          </a:p>
          <a:p>
            <a:pPr>
              <a:lnSpc>
                <a:spcPct val="150000"/>
              </a:lnSpc>
            </a:pPr>
            <a:endParaRPr lang="en-US" sz="2667" dirty="0">
              <a:latin typeface="Montserrat Light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129" y="1210235"/>
            <a:ext cx="6382871" cy="4974172"/>
          </a:xfrm>
        </p:spPr>
        <p:txBody>
          <a:bodyPr/>
          <a:lstStyle>
            <a:lvl1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 sz="3200"/>
            </a:lvl1pPr>
            <a:lvl2pPr marL="914400" indent="-457200">
              <a:lnSpc>
                <a:spcPct val="100000"/>
              </a:lnSpc>
              <a:buFont typeface="Arial" panose="020B0604020202020204" pitchFamily="34" charset="0"/>
              <a:buChar char="•"/>
              <a:defRPr sz="2800"/>
            </a:lvl2pPr>
            <a:lvl3pPr marL="1371600" indent="-457200">
              <a:lnSpc>
                <a:spcPct val="100000"/>
              </a:lnSpc>
              <a:buFont typeface="Arial" panose="020B0604020202020204" pitchFamily="34" charset="0"/>
              <a:buChar char="•"/>
              <a:defRPr sz="2800"/>
            </a:lvl3pPr>
            <a:lvl4pPr marL="1828800" indent="-4572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4pPr>
            <a:lvl5pPr marL="2286000" indent="-4572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005BB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9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hart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75124" y="365120"/>
            <a:ext cx="6382871" cy="728574"/>
          </a:xfrm>
        </p:spPr>
        <p:txBody>
          <a:bodyPr/>
          <a:lstStyle>
            <a:lvl1pPr>
              <a:defRPr sz="3600">
                <a:solidFill>
                  <a:srgbClr val="0048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08195" y="365120"/>
            <a:ext cx="4659549" cy="5819287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Picture or Chart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2" y="6184407"/>
            <a:ext cx="1713960" cy="58495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291830"/>
          </a:xfrm>
          <a:prstGeom prst="rect">
            <a:avLst/>
          </a:prstGeom>
          <a:solidFill>
            <a:srgbClr val="005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/>
          <p:cNvSpPr txBox="1">
            <a:spLocks/>
          </p:cNvSpPr>
          <p:nvPr userDrawn="1"/>
        </p:nvSpPr>
        <p:spPr>
          <a:xfrm>
            <a:off x="11702374" y="-130407"/>
            <a:ext cx="489626" cy="404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8288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fld id="{0167D7FE-8921-4CD5-977E-1D231CB1B600}" type="slidenum">
              <a:rPr lang="en-US" b="1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endParaRPr lang="en-US" sz="2667" dirty="0">
              <a:latin typeface="Montserrat Light"/>
            </a:endParaRPr>
          </a:p>
          <a:p>
            <a:pPr>
              <a:lnSpc>
                <a:spcPct val="150000"/>
              </a:lnSpc>
            </a:pPr>
            <a:endParaRPr lang="en-US" sz="2667" dirty="0">
              <a:latin typeface="Montserrat Light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129" y="1210235"/>
            <a:ext cx="6382871" cy="497417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3200"/>
            </a:lvl1pPr>
            <a:lvl2pPr marL="457200" indent="0">
              <a:lnSpc>
                <a:spcPct val="100000"/>
              </a:lnSpc>
              <a:buFontTx/>
              <a:buNone/>
              <a:defRPr sz="2800"/>
            </a:lvl2pPr>
            <a:lvl3pPr marL="914400" indent="0">
              <a:lnSpc>
                <a:spcPct val="100000"/>
              </a:lnSpc>
              <a:buFontTx/>
              <a:buNone/>
              <a:defRPr sz="2800"/>
            </a:lvl3pPr>
            <a:lvl4pPr marL="1371600" indent="0">
              <a:lnSpc>
                <a:spcPct val="100000"/>
              </a:lnSpc>
              <a:buFontTx/>
              <a:buNone/>
              <a:defRPr sz="2400"/>
            </a:lvl4pPr>
            <a:lvl5pPr marL="1828800" indent="0">
              <a:lnSpc>
                <a:spcPct val="100000"/>
              </a:lnSpc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005BB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75124" y="365120"/>
            <a:ext cx="11241744" cy="728574"/>
          </a:xfrm>
        </p:spPr>
        <p:txBody>
          <a:bodyPr/>
          <a:lstStyle>
            <a:lvl1pPr>
              <a:defRPr sz="3600">
                <a:solidFill>
                  <a:srgbClr val="0048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2" y="6184407"/>
            <a:ext cx="1713960" cy="58495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291830"/>
          </a:xfrm>
          <a:prstGeom prst="rect">
            <a:avLst/>
          </a:prstGeom>
          <a:solidFill>
            <a:srgbClr val="005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/>
          <p:cNvSpPr txBox="1">
            <a:spLocks/>
          </p:cNvSpPr>
          <p:nvPr userDrawn="1"/>
        </p:nvSpPr>
        <p:spPr>
          <a:xfrm>
            <a:off x="11702374" y="-130407"/>
            <a:ext cx="489626" cy="404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828800" indent="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fld id="{0167D7FE-8921-4CD5-977E-1D231CB1B600}" type="slidenum">
              <a:rPr lang="en-US" b="1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endParaRPr lang="en-US" sz="2667" dirty="0">
              <a:latin typeface="Montserrat Light"/>
            </a:endParaRPr>
          </a:p>
          <a:p>
            <a:pPr>
              <a:lnSpc>
                <a:spcPct val="150000"/>
              </a:lnSpc>
            </a:pPr>
            <a:endParaRPr lang="en-US" sz="2667" dirty="0">
              <a:latin typeface="Montserrat Light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129" y="1210235"/>
            <a:ext cx="5486400" cy="4974172"/>
          </a:xfrm>
        </p:spPr>
        <p:txBody>
          <a:bodyPr/>
          <a:lstStyle>
            <a:lvl1pPr marL="57150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/>
            </a:lvl1pPr>
            <a:lvl2pPr marL="914400" indent="-457200">
              <a:lnSpc>
                <a:spcPct val="100000"/>
              </a:lnSpc>
              <a:buFont typeface="Arial" panose="020B0604020202020204" pitchFamily="34" charset="0"/>
              <a:buChar char="•"/>
              <a:defRPr sz="2800"/>
            </a:lvl2pPr>
            <a:lvl3pPr marL="1371600" indent="-457200">
              <a:lnSpc>
                <a:spcPct val="100000"/>
              </a:lnSpc>
              <a:buFont typeface="Arial" panose="020B0604020202020204" pitchFamily="34" charset="0"/>
              <a:buChar char="•"/>
              <a:defRPr sz="2800"/>
            </a:lvl3pPr>
            <a:lvl4pPr marL="1828800" indent="-4572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4pPr>
            <a:lvl5pPr marL="2286000" indent="-4572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005BB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230468" y="1210235"/>
            <a:ext cx="5486400" cy="4974172"/>
          </a:xfrm>
        </p:spPr>
        <p:txBody>
          <a:bodyPr/>
          <a:lstStyle>
            <a:lvl1pPr marL="57150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/>
            </a:lvl1pPr>
            <a:lvl2pPr marL="914400" indent="-457200">
              <a:lnSpc>
                <a:spcPct val="100000"/>
              </a:lnSpc>
              <a:buFont typeface="Arial" panose="020B0604020202020204" pitchFamily="34" charset="0"/>
              <a:buChar char="•"/>
              <a:defRPr sz="2800"/>
            </a:lvl2pPr>
            <a:lvl3pPr marL="1371600" indent="-457200">
              <a:lnSpc>
                <a:spcPct val="100000"/>
              </a:lnSpc>
              <a:buFont typeface="Arial" panose="020B0604020202020204" pitchFamily="34" charset="0"/>
              <a:buChar char="•"/>
              <a:defRPr sz="2800"/>
            </a:lvl3pPr>
            <a:lvl4pPr marL="1828800" indent="-4572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4pPr>
            <a:lvl5pPr marL="2286000" indent="-4572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9582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129" y="365124"/>
            <a:ext cx="11241742" cy="914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129" y="1425388"/>
            <a:ext cx="11241742" cy="4751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005BB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1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76" r:id="rId3"/>
    <p:sldLayoutId id="2147483677" r:id="rId4"/>
    <p:sldLayoutId id="2147483666" r:id="rId5"/>
    <p:sldLayoutId id="2147483668" r:id="rId6"/>
    <p:sldLayoutId id="2147483657" r:id="rId7"/>
    <p:sldLayoutId id="2147483669" r:id="rId8"/>
    <p:sldLayoutId id="2147483672" r:id="rId9"/>
    <p:sldLayoutId id="2147483670" r:id="rId10"/>
    <p:sldLayoutId id="2147483671" r:id="rId11"/>
    <p:sldLayoutId id="2147483667" r:id="rId12"/>
    <p:sldLayoutId id="2147483659" r:id="rId13"/>
    <p:sldLayoutId id="2147483680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rgbClr val="004886"/>
          </a:solidFill>
          <a:latin typeface="Calibri" charset="0"/>
          <a:ea typeface="Calibri" charset="0"/>
          <a:cs typeface="Calibri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70C0"/>
          </a:solidFill>
          <a:latin typeface="Calibri" charset="0"/>
          <a:ea typeface="Calibri" charset="0"/>
          <a:cs typeface="Calibri" charset="0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6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04886"/>
          </a:solidFill>
          <a:latin typeface="Calibri" charset="0"/>
          <a:ea typeface="Calibri" charset="0"/>
          <a:cs typeface="Calibri" charset="0"/>
        </a:defRPr>
      </a:lvl3pPr>
      <a:lvl4pPr marL="1714500" indent="-3429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171700" indent="-3429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5DA9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png"/><Relationship Id="rId26" Type="http://schemas.openxmlformats.org/officeDocument/2006/relationships/image" Target="../media/image31.jpeg"/><Relationship Id="rId3" Type="http://schemas.openxmlformats.org/officeDocument/2006/relationships/image" Target="../media/image8.jpeg"/><Relationship Id="rId21" Type="http://schemas.openxmlformats.org/officeDocument/2006/relationships/image" Target="../media/image26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jpe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24" Type="http://schemas.openxmlformats.org/officeDocument/2006/relationships/image" Target="../media/image29.jpe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jpeg"/><Relationship Id="rId10" Type="http://schemas.openxmlformats.org/officeDocument/2006/relationships/image" Target="../media/image15.jpe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Relationship Id="rId2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jp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1 platform">
            <a:extLst>
              <a:ext uri="{FF2B5EF4-FFF2-40B4-BE49-F238E27FC236}">
                <a16:creationId xmlns:a16="http://schemas.microsoft.com/office/drawing/2014/main" id="{B63D10D0-D45A-47F4-AACA-B841960F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909" y="-23091"/>
            <a:ext cx="6881091" cy="68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9253" y="1313203"/>
            <a:ext cx="6481863" cy="1805662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Maritime Surveillance for Civil Security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253" y="3582583"/>
            <a:ext cx="6481863" cy="504387"/>
          </a:xfrm>
        </p:spPr>
        <p:txBody>
          <a:bodyPr/>
          <a:lstStyle/>
          <a:p>
            <a:r>
              <a:rPr lang="en-US" dirty="0"/>
              <a:t>Presented to: ESA Space for the Arctic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July 2,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23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Picture 22" descr="Geospatial News: Catalogare e pubblicare immagini COSMO-SkyMed come servizi  web con ERDAS APOLLO">
            <a:extLst>
              <a:ext uri="{FF2B5EF4-FFF2-40B4-BE49-F238E27FC236}">
                <a16:creationId xmlns:a16="http://schemas.microsoft.com/office/drawing/2014/main" id="{DB06D916-A68E-4A7C-95D3-1C3601AE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279" y="4827702"/>
            <a:ext cx="1165683" cy="85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anadian Space Agency Quietly Releases New Logo - SpaceQ">
            <a:extLst>
              <a:ext uri="{FF2B5EF4-FFF2-40B4-BE49-F238E27FC236}">
                <a16:creationId xmlns:a16="http://schemas.microsoft.com/office/drawing/2014/main" id="{EB0D6024-8975-453F-B60B-608CC8008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735" y="4849058"/>
            <a:ext cx="1334532" cy="132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iew DRDC-RDDC's full-sized avatar">
            <a:extLst>
              <a:ext uri="{FF2B5EF4-FFF2-40B4-BE49-F238E27FC236}">
                <a16:creationId xmlns:a16="http://schemas.microsoft.com/office/drawing/2014/main" id="{0B07E9A3-CBC7-4B14-8526-4E3248E9A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49922" y="3811655"/>
            <a:ext cx="1060740" cy="106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A040941-B4EF-4251-8869-E4D3CD0A5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C-CORE Approach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17E1A5-BE0A-4697-89F7-A57DFD2901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Partnerships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A023AB-4A2D-4E40-9ABC-F926ED625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56CC31-5D16-4E0C-97E8-50145875B1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CA" dirty="0"/>
              <a:t>Architecture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217592-0E91-4809-B470-142B9E0F53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dirty="0"/>
              <a:t>R&amp;D + Services</a:t>
            </a:r>
          </a:p>
          <a:p>
            <a:endParaRPr lang="en-CA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58219D3-7DE4-4D54-9A15-61AB76676A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CA" dirty="0"/>
              <a:t>Data Agnostic</a:t>
            </a:r>
          </a:p>
        </p:txBody>
      </p:sp>
      <p:pic>
        <p:nvPicPr>
          <p:cNvPr id="13" name="Picture 2" descr="ESA - Andøya Space Education logo">
            <a:extLst>
              <a:ext uri="{FF2B5EF4-FFF2-40B4-BE49-F238E27FC236}">
                <a16:creationId xmlns:a16="http://schemas.microsoft.com/office/drawing/2014/main" id="{75E22613-8275-4622-96D9-C6D6A7BA4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86" y="1617952"/>
            <a:ext cx="1866713" cy="70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Boeing: Boeing Canada - Home">
            <a:extLst>
              <a:ext uri="{FF2B5EF4-FFF2-40B4-BE49-F238E27FC236}">
                <a16:creationId xmlns:a16="http://schemas.microsoft.com/office/drawing/2014/main" id="{A5FA008F-59A9-44F0-98DC-105C8C96E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899" y="2326030"/>
            <a:ext cx="2004230" cy="45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MDSI Logo - American-Danish Business Council">
            <a:extLst>
              <a:ext uri="{FF2B5EF4-FFF2-40B4-BE49-F238E27FC236}">
                <a16:creationId xmlns:a16="http://schemas.microsoft.com/office/drawing/2014/main" id="{30A097C5-AF57-445E-AEA7-9C2269370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2" y="2778663"/>
            <a:ext cx="1506480" cy="84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GSTS Expands OCIANA™ Port Optimization Consortium – Digital Nova Scotia –  Leading Digital Industry">
            <a:extLst>
              <a:ext uri="{FF2B5EF4-FFF2-40B4-BE49-F238E27FC236}">
                <a16:creationId xmlns:a16="http://schemas.microsoft.com/office/drawing/2014/main" id="{21D41571-C22A-4416-8DFF-0DDCF7784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02" y="1477259"/>
            <a:ext cx="1538366" cy="92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OODA Technologies">
            <a:extLst>
              <a:ext uri="{FF2B5EF4-FFF2-40B4-BE49-F238E27FC236}">
                <a16:creationId xmlns:a16="http://schemas.microsoft.com/office/drawing/2014/main" id="{67E7A9A1-06A6-4CAE-AC6C-403D571D4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57" y="2945229"/>
            <a:ext cx="1081129" cy="47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MacDonald, Dettwiler and Associates Ltd.">
            <a:extLst>
              <a:ext uri="{FF2B5EF4-FFF2-40B4-BE49-F238E27FC236}">
                <a16:creationId xmlns:a16="http://schemas.microsoft.com/office/drawing/2014/main" id="{B0599786-3695-41B0-A455-B9767712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13" y="4302995"/>
            <a:ext cx="1284245" cy="5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Maerospace Corporation | LinkedIn">
            <a:extLst>
              <a:ext uri="{FF2B5EF4-FFF2-40B4-BE49-F238E27FC236}">
                <a16:creationId xmlns:a16="http://schemas.microsoft.com/office/drawing/2014/main" id="{8D75CDA4-CD73-4648-BC26-92C749847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619" y="2346033"/>
            <a:ext cx="940113" cy="94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Capella Space - Wikipedia">
            <a:extLst>
              <a:ext uri="{FF2B5EF4-FFF2-40B4-BE49-F238E27FC236}">
                <a16:creationId xmlns:a16="http://schemas.microsoft.com/office/drawing/2014/main" id="{DAF78B0B-57EF-4A37-84BE-1841A7184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13" y="4863329"/>
            <a:ext cx="2055537" cy="75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2" descr="upload.wikimedia.org/wikipedia/fr/a/ac/Airbus_D...">
            <a:extLst>
              <a:ext uri="{FF2B5EF4-FFF2-40B4-BE49-F238E27FC236}">
                <a16:creationId xmlns:a16="http://schemas.microsoft.com/office/drawing/2014/main" id="{07CD1AE5-CD4A-47B4-A847-6CCB87EC3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207" y="3811655"/>
            <a:ext cx="2438859" cy="68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6" descr="Satellogic Announces $50M in Funding from New and Existing Investors |  Business Wire">
            <a:extLst>
              <a:ext uri="{FF2B5EF4-FFF2-40B4-BE49-F238E27FC236}">
                <a16:creationId xmlns:a16="http://schemas.microsoft.com/office/drawing/2014/main" id="{BFBC9925-B525-423A-9D96-76C9F72AB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46050" y="5607164"/>
            <a:ext cx="2704032" cy="5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0" descr="Spire Inc logo.svg">
            <a:extLst>
              <a:ext uri="{FF2B5EF4-FFF2-40B4-BE49-F238E27FC236}">
                <a16:creationId xmlns:a16="http://schemas.microsoft.com/office/drawing/2014/main" id="{CA6C0237-475F-43D4-92E1-74B726FF2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355" y="4849058"/>
            <a:ext cx="1284245" cy="47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" descr="Hibernia Management and Development Company Ltd.">
            <a:extLst>
              <a:ext uri="{FF2B5EF4-FFF2-40B4-BE49-F238E27FC236}">
                <a16:creationId xmlns:a16="http://schemas.microsoft.com/office/drawing/2014/main" id="{BE71EE7E-7224-42AE-8B8A-92514DD3BC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638563F-2207-4F36-A33A-DFC05A255FB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8584" t="12816" r="68568" b="80225"/>
          <a:stretch/>
        </p:blipFill>
        <p:spPr>
          <a:xfrm>
            <a:off x="531122" y="4358305"/>
            <a:ext cx="1566374" cy="4560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FA5BBD-99D7-430F-9207-D14A641FB0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7439" y="4926295"/>
            <a:ext cx="1276350" cy="489268"/>
          </a:xfrm>
          <a:prstGeom prst="rect">
            <a:avLst/>
          </a:prstGeom>
        </p:spPr>
      </p:pic>
      <p:pic>
        <p:nvPicPr>
          <p:cNvPr id="2054" name="Picture 6" descr="https://upload.wikimedia.org/wikipedia/commons/thumb/c/c6/Equinor.svg/200px-Equinor.svg.png">
            <a:extLst>
              <a:ext uri="{FF2B5EF4-FFF2-40B4-BE49-F238E27FC236}">
                <a16:creationId xmlns:a16="http://schemas.microsoft.com/office/drawing/2014/main" id="{D7C49E1B-8F82-40B4-9AC6-18D7A7756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819" y="3750635"/>
            <a:ext cx="1313497" cy="10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enovus Energy (CVE) - Market capitalization">
            <a:extLst>
              <a:ext uri="{FF2B5EF4-FFF2-40B4-BE49-F238E27FC236}">
                <a16:creationId xmlns:a16="http://schemas.microsoft.com/office/drawing/2014/main" id="{E8BB1B92-D13D-40F6-94FD-D6796B793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63" y="5061517"/>
            <a:ext cx="1634299" cy="163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ESA Patch – ESA Brand Centre">
            <a:extLst>
              <a:ext uri="{FF2B5EF4-FFF2-40B4-BE49-F238E27FC236}">
                <a16:creationId xmlns:a16="http://schemas.microsoft.com/office/drawing/2014/main" id="{E862E205-F716-4771-9F00-F639455B2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754" y="4960467"/>
            <a:ext cx="1234156" cy="116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utoShape 18" descr="Site logo">
            <a:extLst>
              <a:ext uri="{FF2B5EF4-FFF2-40B4-BE49-F238E27FC236}">
                <a16:creationId xmlns:a16="http://schemas.microsoft.com/office/drawing/2014/main" id="{A3259747-A1CD-4336-945E-BE3D0D0B3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2068" name="Picture 20" descr="People - RPS">
            <a:extLst>
              <a:ext uri="{FF2B5EF4-FFF2-40B4-BE49-F238E27FC236}">
                <a16:creationId xmlns:a16="http://schemas.microsoft.com/office/drawing/2014/main" id="{83E101CA-24F8-44B9-BD3D-92872E162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2011" y="2168445"/>
            <a:ext cx="1392560" cy="62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C465DD-D404-4EFB-A1F8-305AB91B490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11628"/>
          <a:stretch/>
        </p:blipFill>
        <p:spPr>
          <a:xfrm>
            <a:off x="7564582" y="1600144"/>
            <a:ext cx="4055037" cy="1926142"/>
          </a:xfrm>
          <a:prstGeom prst="rect">
            <a:avLst/>
          </a:prstGeom>
        </p:spPr>
      </p:pic>
      <p:pic>
        <p:nvPicPr>
          <p:cNvPr id="2072" name="Picture 24" descr="Maritime Robotics">
            <a:extLst>
              <a:ext uri="{FF2B5EF4-FFF2-40B4-BE49-F238E27FC236}">
                <a16:creationId xmlns:a16="http://schemas.microsoft.com/office/drawing/2014/main" id="{3286C906-7DD1-428B-904C-5A6868EC1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0625" y="1322510"/>
            <a:ext cx="1966206" cy="62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Maxar Intelligence &amp; Maxar Space Systems">
            <a:extLst>
              <a:ext uri="{FF2B5EF4-FFF2-40B4-BE49-F238E27FC236}">
                <a16:creationId xmlns:a16="http://schemas.microsoft.com/office/drawing/2014/main" id="{013055C9-7BFF-44C5-9D91-CDB350BEE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0372" y="5735751"/>
            <a:ext cx="1970539" cy="3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Earth Observation Mission Logotypes">
            <a:extLst>
              <a:ext uri="{FF2B5EF4-FFF2-40B4-BE49-F238E27FC236}">
                <a16:creationId xmlns:a16="http://schemas.microsoft.com/office/drawing/2014/main" id="{C5D1574F-C360-485A-A4E4-7B3DEB9B9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23867" y="4423361"/>
            <a:ext cx="1775598" cy="35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E22AEC4-3461-4280-B7A8-65F9C0B492A1}"/>
              </a:ext>
            </a:extLst>
          </p:cNvPr>
          <p:cNvGrpSpPr/>
          <p:nvPr/>
        </p:nvGrpSpPr>
        <p:grpSpPr>
          <a:xfrm>
            <a:off x="9857549" y="4517768"/>
            <a:ext cx="1803329" cy="809964"/>
            <a:chOff x="7472100" y="678670"/>
            <a:chExt cx="3695613" cy="1659882"/>
          </a:xfrm>
        </p:grpSpPr>
        <p:pic>
          <p:nvPicPr>
            <p:cNvPr id="2078" name="Picture 30" descr="https://www.asc-csa.gc.ca/images/satellites/radarsat/mcr-banniere-1180x331.jpg">
              <a:extLst>
                <a:ext uri="{FF2B5EF4-FFF2-40B4-BE49-F238E27FC236}">
                  <a16:creationId xmlns:a16="http://schemas.microsoft.com/office/drawing/2014/main" id="{A2F9AA7E-37BB-4BAB-9D0F-E24906EED3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72100" y="682670"/>
              <a:ext cx="3695613" cy="1655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D41F5F3-1309-4E09-8C06-7FD7D4C5E774}"/>
                </a:ext>
              </a:extLst>
            </p:cNvPr>
            <p:cNvSpPr/>
            <p:nvPr/>
          </p:nvSpPr>
          <p:spPr>
            <a:xfrm>
              <a:off x="10474036" y="678670"/>
              <a:ext cx="693677" cy="458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012662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rcticX22_Constellation_65">
            <a:hlinkClick r:id="" action="ppaction://media"/>
            <a:extLst>
              <a:ext uri="{FF2B5EF4-FFF2-40B4-BE49-F238E27FC236}">
                <a16:creationId xmlns:a16="http://schemas.microsoft.com/office/drawing/2014/main" id="{01A71051-1344-7816-54C3-85DD91034D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106"/>
            <a:ext cx="12192000" cy="6858117"/>
          </a:xfrm>
          <a:prstGeom prst="rect">
            <a:avLst/>
          </a:prstGeom>
        </p:spPr>
      </p:pic>
      <p:sp>
        <p:nvSpPr>
          <p:cNvPr id="31" name="Tekstfelt 9">
            <a:extLst>
              <a:ext uri="{FF2B5EF4-FFF2-40B4-BE49-F238E27FC236}">
                <a16:creationId xmlns:a16="http://schemas.microsoft.com/office/drawing/2014/main" id="{FD2BCF2B-A219-0241-A520-568DDF56D9B7}"/>
              </a:ext>
            </a:extLst>
          </p:cNvPr>
          <p:cNvSpPr txBox="1"/>
          <p:nvPr/>
        </p:nvSpPr>
        <p:spPr>
          <a:xfrm>
            <a:off x="377406" y="147674"/>
            <a:ext cx="559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Ultra Light" panose="020B0203020202020204" pitchFamily="34" charset="77"/>
                <a:ea typeface="+mn-ea"/>
                <a:cs typeface="+mn-cs"/>
              </a:rPr>
              <a:t>                                   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F7EBFC-1E16-43E5-98A7-518B0A4B15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2299" y="17106"/>
            <a:ext cx="1367343" cy="519223"/>
          </a:xfrm>
          <a:prstGeom prst="rect">
            <a:avLst/>
          </a:prstGeom>
        </p:spPr>
      </p:pic>
      <p:sp>
        <p:nvSpPr>
          <p:cNvPr id="28" name="Tekstfelt 24">
            <a:extLst>
              <a:ext uri="{FF2B5EF4-FFF2-40B4-BE49-F238E27FC236}">
                <a16:creationId xmlns:a16="http://schemas.microsoft.com/office/drawing/2014/main" id="{42BBEBAF-A2F2-4B42-A70D-EF952C5FB394}"/>
              </a:ext>
            </a:extLst>
          </p:cNvPr>
          <p:cNvSpPr txBox="1"/>
          <p:nvPr/>
        </p:nvSpPr>
        <p:spPr>
          <a:xfrm>
            <a:off x="9115375" y="695505"/>
            <a:ext cx="31938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&gt;60 satellites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12 constellations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8 providers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Demonstration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programs in 2021,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2022 &amp; 2024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Marketing vs reality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US" sz="2400" baseline="0" dirty="0">
              <a:solidFill>
                <a:srgbClr val="1D438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5D06E2-DE21-4D0B-83E6-ABD7CF98682E}"/>
              </a:ext>
            </a:extLst>
          </p:cNvPr>
          <p:cNvSpPr/>
          <p:nvPr/>
        </p:nvSpPr>
        <p:spPr>
          <a:xfrm>
            <a:off x="0" y="942593"/>
            <a:ext cx="35665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International collaboration for maritime surveillance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Situational awareness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platform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Mission control </a:t>
            </a:r>
            <a:r>
              <a:rPr lang="en-US" sz="2800" dirty="0" err="1">
                <a:solidFill>
                  <a:schemeClr val="bg1"/>
                </a:solidFill>
              </a:rPr>
              <a:t>centre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168B08-727A-447B-9220-41000BE22ABF}"/>
              </a:ext>
            </a:extLst>
          </p:cNvPr>
          <p:cNvGrpSpPr/>
          <p:nvPr/>
        </p:nvGrpSpPr>
        <p:grpSpPr>
          <a:xfrm>
            <a:off x="254424" y="175785"/>
            <a:ext cx="2738623" cy="556664"/>
            <a:chOff x="8806833" y="536221"/>
            <a:chExt cx="2738623" cy="5566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EBBCF2-5A75-4F37-9DC5-D08F973A0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833" y="536221"/>
              <a:ext cx="2589137" cy="55666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E13C48A-9B8B-468D-99A3-CD7D984EE6F9}"/>
                </a:ext>
              </a:extLst>
            </p:cNvPr>
            <p:cNvSpPr/>
            <p:nvPr/>
          </p:nvSpPr>
          <p:spPr>
            <a:xfrm>
              <a:off x="10916667" y="732449"/>
              <a:ext cx="628789" cy="1819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46702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Situational Awareness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841723-7A93-4CF4-84F6-A29FB5BE7E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10"/>
          <a:stretch/>
        </p:blipFill>
        <p:spPr>
          <a:xfrm>
            <a:off x="0" y="1085273"/>
            <a:ext cx="12192000" cy="5772727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D3C0EE4-6EBC-4637-B891-7B68B2BE29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5129" y="3046369"/>
            <a:ext cx="5020507" cy="2772538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Research and services delivered through in-house </a:t>
            </a:r>
            <a:r>
              <a:rPr lang="en-US" sz="2000" dirty="0" err="1">
                <a:solidFill>
                  <a:schemeClr val="bg1"/>
                </a:solidFill>
              </a:rPr>
              <a:t>Coresight</a:t>
            </a:r>
            <a:r>
              <a:rPr lang="en-US" sz="2000" dirty="0">
                <a:solidFill>
                  <a:schemeClr val="bg1"/>
                </a:solidFill>
              </a:rPr>
              <a:t> platform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Data management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Product creation (processing pipeline)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Product delivery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Data curation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Algorithm environment for code sharing and rapid development</a:t>
            </a:r>
          </a:p>
        </p:txBody>
      </p:sp>
    </p:spTree>
    <p:extLst>
      <p:ext uri="{BB962C8B-B14F-4D97-AF65-F5344CB8AC3E}">
        <p14:creationId xmlns:p14="http://schemas.microsoft.com/office/powerpoint/2010/main" val="73409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08D07F-2CA6-4F65-9C1B-91018731D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893" y="1"/>
            <a:ext cx="12239365" cy="68816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61B9FD4-4CA5-4981-9232-FA21F742C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Mission Control Centre</a:t>
            </a:r>
          </a:p>
        </p:txBody>
      </p:sp>
    </p:spTree>
    <p:extLst>
      <p:ext uri="{BB962C8B-B14F-4D97-AF65-F5344CB8AC3E}">
        <p14:creationId xmlns:p14="http://schemas.microsoft.com/office/powerpoint/2010/main" val="646806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kstfelt 9">
            <a:extLst>
              <a:ext uri="{FF2B5EF4-FFF2-40B4-BE49-F238E27FC236}">
                <a16:creationId xmlns:a16="http://schemas.microsoft.com/office/drawing/2014/main" id="{FD2BCF2B-A219-0241-A520-568DDF56D9B7}"/>
              </a:ext>
            </a:extLst>
          </p:cNvPr>
          <p:cNvSpPr txBox="1"/>
          <p:nvPr/>
        </p:nvSpPr>
        <p:spPr>
          <a:xfrm>
            <a:off x="377406" y="147674"/>
            <a:ext cx="559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Ultra Light" panose="020B0203020202020204" pitchFamily="34" charset="77"/>
                <a:ea typeface="+mn-ea"/>
                <a:cs typeface="+mn-cs"/>
              </a:rPr>
              <a:t>                                    </a:t>
            </a:r>
          </a:p>
        </p:txBody>
      </p:sp>
      <p:sp>
        <p:nvSpPr>
          <p:cNvPr id="39" name="Title 2"/>
          <p:cNvSpPr txBox="1">
            <a:spLocks/>
          </p:cNvSpPr>
          <p:nvPr/>
        </p:nvSpPr>
        <p:spPr>
          <a:xfrm>
            <a:off x="2852896" y="131784"/>
            <a:ext cx="2565971" cy="5376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4886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endParaRPr lang="en-CA" sz="2400" b="0" dirty="0">
              <a:solidFill>
                <a:schemeClr val="bg1"/>
              </a:solidFill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54ECB927-11B3-7543-8E2B-5EB295DABE1F}"/>
              </a:ext>
            </a:extLst>
          </p:cNvPr>
          <p:cNvSpPr txBox="1"/>
          <p:nvPr/>
        </p:nvSpPr>
        <p:spPr>
          <a:xfrm>
            <a:off x="6406405" y="190927"/>
            <a:ext cx="57392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28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28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28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28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800" b="1" dirty="0">
                <a:solidFill>
                  <a:schemeClr val="bg1"/>
                </a:solidFill>
              </a:rPr>
              <a:t>			</a:t>
            </a:r>
            <a:endParaRPr lang="da-DK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C-CO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92" y="147674"/>
            <a:ext cx="1937386" cy="442160"/>
          </a:xfrm>
          <a:prstGeom prst="rect">
            <a:avLst/>
          </a:prstGeom>
          <a:noFill/>
        </p:spPr>
      </p:pic>
      <p:sp>
        <p:nvSpPr>
          <p:cNvPr id="25" name="Text Placeholder 3"/>
          <p:cNvSpPr txBox="1">
            <a:spLocks/>
          </p:cNvSpPr>
          <p:nvPr/>
        </p:nvSpPr>
        <p:spPr>
          <a:xfrm>
            <a:off x="195287" y="1372602"/>
            <a:ext cx="3160625" cy="5180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71500" indent="-5715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004886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8288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2860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5DA9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Maritime surveillance uses freely available and commercial data</a:t>
            </a:r>
          </a:p>
          <a:p>
            <a:pPr marL="182880" indent="0">
              <a:spcBef>
                <a:spcPts val="0"/>
              </a:spcBef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88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Free/public data useful for baseline surveillance</a:t>
            </a:r>
          </a:p>
          <a:p>
            <a:pPr marL="182880" indent="0">
              <a:spcBef>
                <a:spcPts val="0"/>
              </a:spcBef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88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Commercial data for higher resolution/gap filling</a:t>
            </a:r>
          </a:p>
          <a:p>
            <a:pPr marL="182880" indent="0">
              <a:spcBef>
                <a:spcPts val="0"/>
              </a:spcBef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880" indent="0"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Taskable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commercial data for follow up on suspicious activity</a:t>
            </a:r>
          </a:p>
          <a:p>
            <a:pPr marL="182880" indent="0">
              <a:spcBef>
                <a:spcPts val="0"/>
              </a:spcBef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96" y="439946"/>
            <a:ext cx="8557404" cy="641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9DD6B-A361-4BBF-BB8D-A03C6E996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Protection </a:t>
            </a:r>
            <a:br>
              <a:rPr lang="en-US" dirty="0"/>
            </a:br>
            <a:r>
              <a:rPr lang="en-US" dirty="0"/>
              <a:t>– Ice Management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92749-8BA0-4CA4-8B8D-0E922882B8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2800" dirty="0"/>
          </a:p>
          <a:p>
            <a:r>
              <a:rPr lang="en-US" sz="2800" dirty="0"/>
              <a:t>Newfoundland offshore</a:t>
            </a:r>
          </a:p>
          <a:p>
            <a:pPr lvl="1"/>
            <a:r>
              <a:rPr lang="en-US" sz="2400" dirty="0"/>
              <a:t>25% of provincial revenues</a:t>
            </a:r>
          </a:p>
          <a:p>
            <a:pPr lvl="1"/>
            <a:r>
              <a:rPr lang="en-US" sz="2400" dirty="0"/>
              <a:t>1687 personnel offshore, 2836 offshore</a:t>
            </a:r>
          </a:p>
          <a:p>
            <a:pPr lvl="1"/>
            <a:r>
              <a:rPr lang="en-US" sz="2400" dirty="0"/>
              <a:t>~205,000 Barrels production/day</a:t>
            </a:r>
          </a:p>
          <a:p>
            <a:r>
              <a:rPr lang="en-US" sz="2800" dirty="0"/>
              <a:t>Satellites provide advance knowledge </a:t>
            </a:r>
            <a:br>
              <a:rPr lang="en-US" sz="2800" dirty="0"/>
            </a:br>
            <a:r>
              <a:rPr lang="en-US" sz="2800" dirty="0"/>
              <a:t>of ice conditions and are used to </a:t>
            </a:r>
            <a:br>
              <a:rPr lang="en-US" sz="2800" dirty="0"/>
            </a:br>
            <a:r>
              <a:rPr lang="en-US" sz="2800" dirty="0"/>
              <a:t>coordinate other assets</a:t>
            </a:r>
          </a:p>
          <a:p>
            <a:pPr lvl="1"/>
            <a:r>
              <a:rPr lang="en-US" sz="2400" dirty="0"/>
              <a:t>Satellite reports integrated with </a:t>
            </a:r>
            <a:br>
              <a:rPr lang="en-US" sz="2400" dirty="0"/>
            </a:br>
            <a:r>
              <a:rPr lang="en-US" sz="2400" dirty="0"/>
              <a:t>vessels/aircraft surveillance</a:t>
            </a:r>
            <a:endParaRPr lang="en-CA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76D55D-A6C7-41DF-B319-5BB7ADB73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B4D5A-7D00-4CD4-922E-20C669086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13"/>
          <a:stretch/>
        </p:blipFill>
        <p:spPr>
          <a:xfrm>
            <a:off x="8952975" y="1244338"/>
            <a:ext cx="3239025" cy="2683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624DA-6AB7-4F7F-B21A-9E467E8D8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13"/>
          <a:stretch/>
        </p:blipFill>
        <p:spPr>
          <a:xfrm>
            <a:off x="6927748" y="2900670"/>
            <a:ext cx="3239025" cy="2683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BEEFEE-D386-4712-9495-AF46F5D9A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13"/>
          <a:stretch/>
        </p:blipFill>
        <p:spPr>
          <a:xfrm>
            <a:off x="8941120" y="4174040"/>
            <a:ext cx="3234961" cy="2683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24BF6F-6DE6-43C2-A8D0-BE09605BF4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147"/>
          <a:stretch/>
        </p:blipFill>
        <p:spPr>
          <a:xfrm>
            <a:off x="6838000" y="-53021"/>
            <a:ext cx="3239025" cy="268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78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Maritime surveillance is just the beginning…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75129" y="1053491"/>
            <a:ext cx="11241741" cy="91602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Anything is possible when you have the right partners, </a:t>
            </a:r>
            <a:br>
              <a:rPr lang="en-US" sz="2400" dirty="0"/>
            </a:br>
            <a:r>
              <a:rPr lang="en-US" sz="2400" dirty="0"/>
              <a:t>architecture, data and development</a:t>
            </a:r>
          </a:p>
          <a:p>
            <a:pPr lvl="1"/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AC9B2F-88E9-4BDE-8773-EF37AA38E5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00"/>
          <a:stretch/>
        </p:blipFill>
        <p:spPr>
          <a:xfrm>
            <a:off x="7979061" y="991054"/>
            <a:ext cx="4114801" cy="1956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68D0DA-23CE-4C1A-B4C6-A171CD9075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18" y="4375604"/>
            <a:ext cx="2673119" cy="2474261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9E66A720-65E3-4133-BFE3-166D8763B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592" y="1897927"/>
            <a:ext cx="2595619" cy="2209037"/>
          </a:xfrm>
          <a:prstGeom prst="rect">
            <a:avLst/>
          </a:prstGeom>
        </p:spPr>
      </p:pic>
      <p:pic>
        <p:nvPicPr>
          <p:cNvPr id="15" name="Picture 14" descr="G:\Insar\Snapshots\Difference Image\Site54.gif">
            <a:extLst>
              <a:ext uri="{FF2B5EF4-FFF2-40B4-BE49-F238E27FC236}">
                <a16:creationId xmlns:a16="http://schemas.microsoft.com/office/drawing/2014/main" id="{55A128C0-5D83-41CC-981A-BF800B628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0896" y="4904249"/>
            <a:ext cx="2672504" cy="19253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4" name="Picture 2" descr="https://canadiangeographic.ca/wp-content/uploads/2022/02/tcwr_6mar2015_dielectric_measurement-1-scaled.jpg">
            <a:extLst>
              <a:ext uri="{FF2B5EF4-FFF2-40B4-BE49-F238E27FC236}">
                <a16:creationId xmlns:a16="http://schemas.microsoft.com/office/drawing/2014/main" id="{C0C85D2C-EC38-4749-8692-4DE730CB3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152" y="3379018"/>
            <a:ext cx="3475470" cy="225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495A8C-DFCC-4F62-A091-83DA3B3DBC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1991" r="2599" b="1009"/>
          <a:stretch/>
        </p:blipFill>
        <p:spPr>
          <a:xfrm>
            <a:off x="4183044" y="2181691"/>
            <a:ext cx="2430962" cy="3218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DAE8A6-2A5E-42FC-BBAE-718BC4C40D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9698" y="4998208"/>
            <a:ext cx="3222302" cy="181581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483F7A9-E238-423D-8EB2-9495BE46E828}"/>
              </a:ext>
            </a:extLst>
          </p:cNvPr>
          <p:cNvGrpSpPr/>
          <p:nvPr/>
        </p:nvGrpSpPr>
        <p:grpSpPr>
          <a:xfrm>
            <a:off x="125872" y="2037215"/>
            <a:ext cx="4057343" cy="2693555"/>
            <a:chOff x="3962400" y="1282700"/>
            <a:chExt cx="7996425" cy="53086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693FAC7-7316-40E0-BF2F-3753F6DA3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62400" y="1282700"/>
              <a:ext cx="3932296" cy="5308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4" name="Picture 23" descr="Chart, scatter chart&#10;&#10;Description automatically generated">
              <a:extLst>
                <a:ext uri="{FF2B5EF4-FFF2-40B4-BE49-F238E27FC236}">
                  <a16:creationId xmlns:a16="http://schemas.microsoft.com/office/drawing/2014/main" id="{ED1A9716-190F-442A-8F03-AFFEAF048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9703" y="4993156"/>
              <a:ext cx="3680003" cy="14711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D6D4324-6862-4BF4-9F23-05E0327E82D3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 flipV="1">
              <a:off x="5964702" y="5134708"/>
              <a:ext cx="2295001" cy="5940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 descr="Chart, scatter chart&#10;&#10;Description automatically generated">
              <a:extLst>
                <a:ext uri="{FF2B5EF4-FFF2-40B4-BE49-F238E27FC236}">
                  <a16:creationId xmlns:a16="http://schemas.microsoft.com/office/drawing/2014/main" id="{5FA3E7D4-0ECD-48CE-86A9-4584E5C2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9701" y="3395012"/>
              <a:ext cx="3680005" cy="14711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BBB66E2-4AF9-4455-8A01-90004779C6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43505" y="2889068"/>
              <a:ext cx="2116198" cy="124959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 descr="Chart, scatter chart&#10;&#10;Description automatically generated">
              <a:extLst>
                <a:ext uri="{FF2B5EF4-FFF2-40B4-BE49-F238E27FC236}">
                  <a16:creationId xmlns:a16="http://schemas.microsoft.com/office/drawing/2014/main" id="{1EA59A81-A2A3-4FCA-B98E-5A9C4E3A9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8820" y="1796868"/>
              <a:ext cx="3680005" cy="14711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60C7090-75AF-4ACB-A3DC-8EE60E3571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99200" y="2639841"/>
              <a:ext cx="1979620" cy="2563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CCF8EAB-510E-43D0-BA7B-54EF01FDB2D2}"/>
              </a:ext>
            </a:extLst>
          </p:cNvPr>
          <p:cNvSpPr txBox="1"/>
          <p:nvPr/>
        </p:nvSpPr>
        <p:spPr>
          <a:xfrm>
            <a:off x="119317" y="3807440"/>
            <a:ext cx="1604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Northern roads and runways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BFDC6B-96EE-4DFD-8704-65520106466A}"/>
              </a:ext>
            </a:extLst>
          </p:cNvPr>
          <p:cNvSpPr txBox="1"/>
          <p:nvPr/>
        </p:nvSpPr>
        <p:spPr>
          <a:xfrm>
            <a:off x="4280171" y="2226717"/>
            <a:ext cx="160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Flooding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97A0C1-FAD7-4581-B810-294136F834A4}"/>
              </a:ext>
            </a:extLst>
          </p:cNvPr>
          <p:cNvSpPr txBox="1"/>
          <p:nvPr/>
        </p:nvSpPr>
        <p:spPr>
          <a:xfrm>
            <a:off x="3239906" y="6369998"/>
            <a:ext cx="160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Oil spills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C248D5-EE51-44DC-BAC4-A32EF7B77636}"/>
              </a:ext>
            </a:extLst>
          </p:cNvPr>
          <p:cNvSpPr txBox="1"/>
          <p:nvPr/>
        </p:nvSpPr>
        <p:spPr>
          <a:xfrm>
            <a:off x="5430036" y="5804076"/>
            <a:ext cx="160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Sea ice transportation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F4A412-9E7A-4528-898C-101F1928C373}"/>
              </a:ext>
            </a:extLst>
          </p:cNvPr>
          <p:cNvSpPr txBox="1"/>
          <p:nvPr/>
        </p:nvSpPr>
        <p:spPr>
          <a:xfrm>
            <a:off x="7741389" y="3466191"/>
            <a:ext cx="160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Ice roads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6641C1F-347C-457A-9264-BDB3E8337447}"/>
              </a:ext>
            </a:extLst>
          </p:cNvPr>
          <p:cNvSpPr txBox="1"/>
          <p:nvPr/>
        </p:nvSpPr>
        <p:spPr>
          <a:xfrm>
            <a:off x="9166841" y="5085381"/>
            <a:ext cx="160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Emissions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4F2647-CC04-407E-A4FC-72AFBD9AA73B}"/>
              </a:ext>
            </a:extLst>
          </p:cNvPr>
          <p:cNvSpPr txBox="1"/>
          <p:nvPr/>
        </p:nvSpPr>
        <p:spPr>
          <a:xfrm>
            <a:off x="9166840" y="1070105"/>
            <a:ext cx="255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River ice/flood prediction</a:t>
            </a:r>
          </a:p>
        </p:txBody>
      </p:sp>
    </p:spTree>
    <p:extLst>
      <p:ext uri="{BB962C8B-B14F-4D97-AF65-F5344CB8AC3E}">
        <p14:creationId xmlns:p14="http://schemas.microsoft.com/office/powerpoint/2010/main" val="2818044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</Words>
  <Application>Microsoft Office PowerPoint</Application>
  <PresentationFormat>Widescreen</PresentationFormat>
  <Paragraphs>66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Avenir Next Ultra Light</vt:lpstr>
      <vt:lpstr>Calibri</vt:lpstr>
      <vt:lpstr>Montserrat Light</vt:lpstr>
      <vt:lpstr>Office Theme</vt:lpstr>
      <vt:lpstr>Maritime Surveillance for Civil Security</vt:lpstr>
      <vt:lpstr>C-CORE Approach</vt:lpstr>
      <vt:lpstr>PowerPoint Presentation</vt:lpstr>
      <vt:lpstr>Situational Awareness </vt:lpstr>
      <vt:lpstr>Mission Control Centre</vt:lpstr>
      <vt:lpstr>PowerPoint Presentation</vt:lpstr>
      <vt:lpstr>Infrastructure Protection  – Ice Management</vt:lpstr>
      <vt:lpstr>Maritime surveillance is just the beginning…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2024-07-22T08:40:34Z</dcterms:created>
  <dcterms:modified xsi:type="dcterms:W3CDTF">2024-07-22T08:41:12Z</dcterms:modified>
</cp:coreProperties>
</file>