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50">
          <p15:clr>
            <a:srgbClr val="747775"/>
          </p15:clr>
        </p15:guide>
        <p15:guide id="2" pos="5556">
          <p15:clr>
            <a:srgbClr val="747775"/>
          </p15:clr>
        </p15:guide>
        <p15:guide id="3" orient="horz" pos="144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940" y="64"/>
      </p:cViewPr>
      <p:guideLst>
        <p:guide pos="250"/>
        <p:guide pos="5556"/>
        <p:guide orient="horz" pos="1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2" marR="0" lvl="2" indent="-1267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47" marR="0" lvl="4" indent="-1264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34" marR="0" lvl="5" indent="-1263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21" marR="0" lvl="6" indent="-1262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08" marR="0" lvl="7" indent="-1260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94" marR="0" lvl="8" indent="-1259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2" marR="0" lvl="2" indent="-1267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47" marR="0" lvl="4" indent="-1264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34" marR="0" lvl="5" indent="-1263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21" marR="0" lvl="6" indent="-1262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08" marR="0" lvl="7" indent="-1260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94" marR="0" lvl="8" indent="-1259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082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2" marR="0" lvl="2" indent="-1267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47" marR="0" lvl="4" indent="-1264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34" marR="0" lvl="5" indent="-1263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21" marR="0" lvl="6" indent="-1262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08" marR="0" lvl="7" indent="-1260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94" marR="0" lvl="8" indent="-1259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82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e70ec0158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82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e70ec0158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g2e70ec01586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82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962b466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e962b4662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e962b4662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e6827f7b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e6827f7b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e95e8ba5b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e95e8ba5b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e6827f7bdf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e6827f7bdf_0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e6827f7bdf_0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e6827f7bdf_0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e95e8ba5b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e95e8ba5b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e64d64225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e64d64225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2e64d642253_0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e6827f7bdf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e6827f7bdf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bileumsslide">
  <p:cSld name="Jubileums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/>
          <p:nvPr/>
        </p:nvSpPr>
        <p:spPr>
          <a:xfrm>
            <a:off x="1117" y="838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9" name="Google Shape;19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3504900" cy="37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vileside #2">
  <p:cSld name="Hvileside #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/>
          <p:nvPr/>
        </p:nvSpPr>
        <p:spPr>
          <a:xfrm>
            <a:off x="1117" y="838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82" name="Google Shape;82;p11"/>
          <p:cNvSpPr txBox="1"/>
          <p:nvPr/>
        </p:nvSpPr>
        <p:spPr>
          <a:xfrm>
            <a:off x="-1728142" y="1"/>
            <a:ext cx="15840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83800" tIns="41875" rIns="83800" bIns="418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Utskifting av bakgrunnsbilde:</a:t>
            </a:r>
            <a:endParaRPr sz="13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Høyreklikk på lysbildet og velg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«Formater bakgrunn»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«Fyll»</a:t>
            </a: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velg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«Bilde eller tekstur» </a:t>
            </a: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og deretter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«Fil…»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Velg ønsket bakgrunnsbilde og klikk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«Åpne»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Avslutt med å velge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«Lukk»</a:t>
            </a:r>
            <a:endParaRPr sz="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5" y="-121400"/>
            <a:ext cx="2159700" cy="208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vileside #3">
  <p:cSld name="Hvileside #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/>
          <p:nvPr/>
        </p:nvSpPr>
        <p:spPr>
          <a:xfrm>
            <a:off x="1117" y="838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86" name="Google Shape;86;p12"/>
          <p:cNvSpPr txBox="1"/>
          <p:nvPr/>
        </p:nvSpPr>
        <p:spPr>
          <a:xfrm>
            <a:off x="-1728142" y="1"/>
            <a:ext cx="15840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83800" tIns="41875" rIns="83800" bIns="418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Utskifting av bakgrunnsbilde:</a:t>
            </a:r>
            <a:endParaRPr sz="13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Høyreklikk på lysbildet og velg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«Formater bakgrunn»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«Fyll»</a:t>
            </a: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velg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«Bilde eller tekstur» </a:t>
            </a: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og deretter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«Fil…»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Velg ønsket bakgrunnsbilde og klikk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«Åpne»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Avslutt med å velge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«Lukk»</a:t>
            </a:r>
            <a:endParaRPr sz="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5" y="-121400"/>
            <a:ext cx="2159700" cy="208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vileside #1">
  <p:cSld name="Hvileside #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/>
          <p:nvPr/>
        </p:nvSpPr>
        <p:spPr>
          <a:xfrm>
            <a:off x="1117" y="838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90" name="Google Shape;90;p13"/>
          <p:cNvSpPr txBox="1"/>
          <p:nvPr/>
        </p:nvSpPr>
        <p:spPr>
          <a:xfrm>
            <a:off x="-1728142" y="1"/>
            <a:ext cx="15840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83800" tIns="41875" rIns="83800" bIns="418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Utskifting av bakgrunnsbilde:</a:t>
            </a:r>
            <a:endParaRPr sz="13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Høyreklikk på lysbildet og velg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«Formater bakgrunn»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«Fyll»</a:t>
            </a: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velg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«Bilde eller tekstur» </a:t>
            </a: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og deretter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«Fil…»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Velg ønsket bakgrunnsbilde og klikk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«Åpne»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Avslutt med å velge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«Lukk»</a:t>
            </a:r>
            <a:endParaRPr sz="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5" y="-121400"/>
            <a:ext cx="2159700" cy="208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redragsholderinfo">
  <p:cSld name="Foredragsholderinfo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/>
          <p:nvPr/>
        </p:nvSpPr>
        <p:spPr>
          <a:xfrm>
            <a:off x="1117" y="838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94" name="Google Shape;94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86050" y="2305559"/>
            <a:ext cx="73719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DEE4"/>
              </a:buClr>
              <a:buSzPts val="1300"/>
              <a:buFont typeface="Arial"/>
              <a:buNone/>
              <a:defRPr sz="3400" b="1" i="0" u="none" strike="noStrike" cap="none">
                <a:solidFill>
                  <a:srgbClr val="BADEE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2269058" y="2788634"/>
            <a:ext cx="59889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BADEE4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BADEE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rgbClr val="BADEE4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2"/>
          </p:nvPr>
        </p:nvSpPr>
        <p:spPr>
          <a:xfrm>
            <a:off x="2272317" y="3034059"/>
            <a:ext cx="59856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BADEE4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BADEE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rgbClr val="BADEE4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3"/>
          </p:nvPr>
        </p:nvSpPr>
        <p:spPr>
          <a:xfrm>
            <a:off x="2269058" y="3279295"/>
            <a:ext cx="59889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BADEE4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BADEE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rgbClr val="BADEE4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ADEE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4"/>
          </p:nvPr>
        </p:nvSpPr>
        <p:spPr>
          <a:xfrm>
            <a:off x="886050" y="2788635"/>
            <a:ext cx="10635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BADEE4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BADEE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5"/>
          </p:nvPr>
        </p:nvSpPr>
        <p:spPr>
          <a:xfrm>
            <a:off x="886050" y="3045099"/>
            <a:ext cx="10635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BADEE4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BADEE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body" idx="6"/>
          </p:nvPr>
        </p:nvSpPr>
        <p:spPr>
          <a:xfrm>
            <a:off x="886050" y="3295150"/>
            <a:ext cx="10635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BADEE4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BADEE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2" name="Google Shape;102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25" y="-121400"/>
            <a:ext cx="2159700" cy="208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vsluttnings/ intro slide">
  <p:cSld name="Avsluttnings/ intro slid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/>
          <p:nvPr/>
        </p:nvSpPr>
        <p:spPr>
          <a:xfrm>
            <a:off x="1117" y="838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05" name="Google Shape;105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3504900" cy="37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>
  <p:cSld name="To innholdsdel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886050" y="380690"/>
            <a:ext cx="73719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dt" idx="10"/>
          </p:nvPr>
        </p:nvSpPr>
        <p:spPr>
          <a:xfrm>
            <a:off x="886049" y="4858038"/>
            <a:ext cx="13317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ftr" idx="11"/>
          </p:nvPr>
        </p:nvSpPr>
        <p:spPr>
          <a:xfrm>
            <a:off x="2217655" y="4858038"/>
            <a:ext cx="42261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body" idx="1"/>
          </p:nvPr>
        </p:nvSpPr>
        <p:spPr>
          <a:xfrm>
            <a:off x="886050" y="1200154"/>
            <a:ext cx="35943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2"/>
          </p:nvPr>
        </p:nvSpPr>
        <p:spPr>
          <a:xfrm>
            <a:off x="4663602" y="1200154"/>
            <a:ext cx="35943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sldNum" idx="12"/>
          </p:nvPr>
        </p:nvSpPr>
        <p:spPr>
          <a:xfrm>
            <a:off x="396262" y="4860458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886050" y="380690"/>
            <a:ext cx="73719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dt" idx="10"/>
          </p:nvPr>
        </p:nvSpPr>
        <p:spPr>
          <a:xfrm>
            <a:off x="886049" y="4858038"/>
            <a:ext cx="13317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ftr" idx="11"/>
          </p:nvPr>
        </p:nvSpPr>
        <p:spPr>
          <a:xfrm>
            <a:off x="2217655" y="4858038"/>
            <a:ext cx="42261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sldNum" idx="12"/>
          </p:nvPr>
        </p:nvSpPr>
        <p:spPr>
          <a:xfrm>
            <a:off x="396262" y="4860458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83800" tIns="83800" rIns="83800" bIns="838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lvl="0" indent="-349250" rtl="0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1pPr>
            <a:lvl2pPr marL="914400" lvl="1" indent="-323850" rtl="0">
              <a:spcBef>
                <a:spcPts val="300"/>
              </a:spcBef>
              <a:spcAft>
                <a:spcPts val="0"/>
              </a:spcAft>
              <a:buSzPts val="1500"/>
              <a:buChar char="­"/>
              <a:defRPr/>
            </a:lvl2pPr>
            <a:lvl3pPr marL="1371600" lvl="2" indent="-323850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23850" rtl="0">
              <a:spcBef>
                <a:spcPts val="300"/>
              </a:spcBef>
              <a:spcAft>
                <a:spcPts val="0"/>
              </a:spcAft>
              <a:buSzPts val="1500"/>
              <a:buChar char="­"/>
              <a:defRPr/>
            </a:lvl4pPr>
            <a:lvl5pPr marL="2286000" lvl="4" indent="-323850" rtl="0">
              <a:spcBef>
                <a:spcPts val="300"/>
              </a:spcBef>
              <a:spcAft>
                <a:spcPts val="0"/>
              </a:spcAft>
              <a:buSzPts val="1500"/>
              <a:buChar char="­"/>
              <a:defRPr/>
            </a:lvl5pPr>
            <a:lvl6pPr marL="2743200" lvl="5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rsidemal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1117" y="838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23" name="Google Shape;23;p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48089" y="2143608"/>
            <a:ext cx="8253000" cy="266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/>
          </p:nvPr>
        </p:nvSpPr>
        <p:spPr>
          <a:xfrm>
            <a:off x="886050" y="2970714"/>
            <a:ext cx="74325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886049" y="3446222"/>
            <a:ext cx="74325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BADEE4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BADEE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838200" marR="0" lvl="2" indent="-12700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257300" marR="0" lvl="3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76400" marR="0" lvl="4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095500" marR="0" lvl="5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872677" y="4332831"/>
            <a:ext cx="74460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rgbClr val="74C4D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8" name="Google Shape;2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0"/>
            <a:ext cx="1733100" cy="178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orsidemal med bilde">
  <p:cSld name="Forsidemal med bil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1117" y="838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31" name="Google Shape;31;p4"/>
          <p:cNvSpPr/>
          <p:nvPr/>
        </p:nvSpPr>
        <p:spPr>
          <a:xfrm>
            <a:off x="448089" y="2143608"/>
            <a:ext cx="8253000" cy="26676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886050" y="2971513"/>
            <a:ext cx="74325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None/>
              <a:defRPr sz="34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886049" y="3446663"/>
            <a:ext cx="74325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838200" marR="0" lvl="2" indent="-12700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257300" marR="0" lvl="3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76400" marR="0" lvl="4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095500" marR="0" lvl="5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872677" y="4332831"/>
            <a:ext cx="74460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/>
          <p:nvPr/>
        </p:nvSpPr>
        <p:spPr>
          <a:xfrm>
            <a:off x="-1728142" y="1"/>
            <a:ext cx="15840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83800" tIns="41875" rIns="83800" bIns="418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Utskifting av bakgrunnsbilde:</a:t>
            </a:r>
            <a:endParaRPr sz="13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Høyreklikk på lysbildet og velg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«Formater bakgrunn»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«Fyll»</a:t>
            </a: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velg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«Bilde eller tekstur» </a:t>
            </a: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og deretter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«Fil…»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Velg ønsket bakgrunnsbilde og klikk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«Åpne»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Avslutt med å velge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«Lukk»</a:t>
            </a:r>
            <a:endParaRPr sz="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081100" cy="200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4"/>
          <p:cNvSpPr txBox="1"/>
          <p:nvPr/>
        </p:nvSpPr>
        <p:spPr>
          <a:xfrm>
            <a:off x="5584875" y="4332825"/>
            <a:ext cx="30000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 b="1">
                <a:solidFill>
                  <a:srgbClr val="74C4D7"/>
                </a:solidFill>
              </a:rPr>
              <a:t>Classification: Open, Internal, Confidential, Classified</a:t>
            </a:r>
            <a:endParaRPr b="1">
              <a:solidFill>
                <a:srgbClr val="74C4D7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orsidemal med bilde #2">
  <p:cSld name="Forsidemal med bilde #2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/>
          <p:nvPr/>
        </p:nvSpPr>
        <p:spPr>
          <a:xfrm>
            <a:off x="1117" y="838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0" name="Google Shape;40;p5"/>
          <p:cNvSpPr/>
          <p:nvPr/>
        </p:nvSpPr>
        <p:spPr>
          <a:xfrm>
            <a:off x="448089" y="2143608"/>
            <a:ext cx="8253000" cy="26676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 txBox="1">
            <a:spLocks noGrp="1"/>
          </p:cNvSpPr>
          <p:nvPr>
            <p:ph type="ctrTitle"/>
          </p:nvPr>
        </p:nvSpPr>
        <p:spPr>
          <a:xfrm>
            <a:off x="886050" y="3007672"/>
            <a:ext cx="74325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None/>
              <a:defRPr sz="34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1"/>
          </p:nvPr>
        </p:nvSpPr>
        <p:spPr>
          <a:xfrm>
            <a:off x="886049" y="3473782"/>
            <a:ext cx="74325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838200" marR="0" lvl="2" indent="-12700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257300" marR="0" lvl="3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76400" marR="0" lvl="4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095500" marR="0" lvl="5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dt" idx="10"/>
          </p:nvPr>
        </p:nvSpPr>
        <p:spPr>
          <a:xfrm>
            <a:off x="872677" y="4332831"/>
            <a:ext cx="74460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/>
          <p:nvPr/>
        </p:nvSpPr>
        <p:spPr>
          <a:xfrm>
            <a:off x="-1728142" y="1"/>
            <a:ext cx="15840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83800" tIns="41875" rIns="83800" bIns="418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Utskifting av bakgrunnsbilde:</a:t>
            </a:r>
            <a:endParaRPr sz="13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Høyreklikk på lysbildet og velg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«Formater bakgrunn»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«Fyll»</a:t>
            </a: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velg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«Bilde eller tekstur» </a:t>
            </a: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og deretter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«Fil…»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Velg ønsket bakgrunnsbilde og klikk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«Åpne»</a:t>
            </a:r>
            <a:endParaRPr sz="1300"/>
          </a:p>
          <a:p>
            <a:pPr marL="1524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lang="no-NO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Avslutt med å velge </a:t>
            </a:r>
            <a:r>
              <a:rPr lang="no-NO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«Lukk»</a:t>
            </a:r>
            <a:endParaRPr sz="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081100" cy="200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tel og innhold med logo" type="obj">
  <p:cSld name="OBJECT">
    <p:bg>
      <p:bgPr>
        <a:solidFill>
          <a:srgbClr val="FFFFFF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886050" y="380690"/>
            <a:ext cx="73719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886050" y="1657354"/>
            <a:ext cx="73719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886049" y="4858038"/>
            <a:ext cx="13317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2217655" y="4858038"/>
            <a:ext cx="42261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396262" y="4860458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52" name="Google Shape;5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97151" y="4569920"/>
            <a:ext cx="1098275" cy="331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>
  <p:cSld name="Tittel og innhold">
    <p:bg>
      <p:bgPr>
        <a:solidFill>
          <a:srgbClr val="FFFF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1588" y="1191"/>
            <a:ext cx="1200" cy="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886050" y="380690"/>
            <a:ext cx="73719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886050" y="1657354"/>
            <a:ext cx="73719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dt" idx="10"/>
          </p:nvPr>
        </p:nvSpPr>
        <p:spPr>
          <a:xfrm>
            <a:off x="886049" y="4858038"/>
            <a:ext cx="13317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ftr" idx="11"/>
          </p:nvPr>
        </p:nvSpPr>
        <p:spPr>
          <a:xfrm>
            <a:off x="2217655" y="4858038"/>
            <a:ext cx="42261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ldNum" idx="12"/>
          </p:nvPr>
        </p:nvSpPr>
        <p:spPr>
          <a:xfrm>
            <a:off x="396262" y="4860458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apittelslide #1">
  <p:cSld name="Kapittelslide #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/>
          <p:nvPr/>
        </p:nvSpPr>
        <p:spPr>
          <a:xfrm>
            <a:off x="1117" y="838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62" name="Google Shape;62;p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8"/>
          <p:cNvSpPr/>
          <p:nvPr/>
        </p:nvSpPr>
        <p:spPr>
          <a:xfrm>
            <a:off x="455682" y="322775"/>
            <a:ext cx="8253000" cy="448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8"/>
          <p:cNvSpPr txBox="1">
            <a:spLocks noGrp="1"/>
          </p:cNvSpPr>
          <p:nvPr>
            <p:ph type="ctrTitle"/>
          </p:nvPr>
        </p:nvSpPr>
        <p:spPr>
          <a:xfrm>
            <a:off x="886050" y="2319135"/>
            <a:ext cx="74325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ubTitle" idx="1"/>
          </p:nvPr>
        </p:nvSpPr>
        <p:spPr>
          <a:xfrm>
            <a:off x="886049" y="2799594"/>
            <a:ext cx="74325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BADEE4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BADEE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838200" marR="0" lvl="2" indent="-12700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257300" marR="0" lvl="3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76400" marR="0" lvl="4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095500" marR="0" lvl="5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6" name="Google Shape;6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25" y="-121400"/>
            <a:ext cx="1590900" cy="153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apittelslide #2">
  <p:cSld name="Kapittelslide #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/>
          <p:nvPr/>
        </p:nvSpPr>
        <p:spPr>
          <a:xfrm>
            <a:off x="1117" y="838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69" name="Google Shape;69;p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9"/>
          <p:cNvSpPr/>
          <p:nvPr/>
        </p:nvSpPr>
        <p:spPr>
          <a:xfrm>
            <a:off x="455682" y="322775"/>
            <a:ext cx="8253000" cy="448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9"/>
          <p:cNvSpPr txBox="1">
            <a:spLocks noGrp="1"/>
          </p:cNvSpPr>
          <p:nvPr>
            <p:ph type="ctrTitle"/>
          </p:nvPr>
        </p:nvSpPr>
        <p:spPr>
          <a:xfrm>
            <a:off x="886050" y="2319135"/>
            <a:ext cx="74325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86049" y="2799594"/>
            <a:ext cx="74325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B9DABB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B9DAB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838200" marR="0" lvl="2" indent="-12700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257300" marR="0" lvl="3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76400" marR="0" lvl="4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095500" marR="0" lvl="5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3" name="Google Shape;7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25" y="-121400"/>
            <a:ext cx="1590900" cy="153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apittelslide #3">
  <p:cSld name="Kapittelslide #3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0"/>
          <p:cNvSpPr/>
          <p:nvPr/>
        </p:nvSpPr>
        <p:spPr>
          <a:xfrm>
            <a:off x="455682" y="322775"/>
            <a:ext cx="8253000" cy="448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58900" tIns="29450" rIns="58900" bIns="29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0"/>
          <p:cNvSpPr txBox="1">
            <a:spLocks noGrp="1"/>
          </p:cNvSpPr>
          <p:nvPr>
            <p:ph type="ctrTitle"/>
          </p:nvPr>
        </p:nvSpPr>
        <p:spPr>
          <a:xfrm>
            <a:off x="886050" y="2319135"/>
            <a:ext cx="74325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ubTitle" idx="1"/>
          </p:nvPr>
        </p:nvSpPr>
        <p:spPr>
          <a:xfrm>
            <a:off x="886049" y="2799594"/>
            <a:ext cx="74325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0090A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90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838200" marR="0" lvl="2" indent="-12700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257300" marR="0" lvl="3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76400" marR="0" lvl="4" indent="-12700" algn="ctr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095500" marR="0" lvl="5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9" name="Google Shape;7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25" y="-121400"/>
            <a:ext cx="1590900" cy="153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1588" y="1191"/>
            <a:ext cx="1200" cy="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886050" y="380690"/>
            <a:ext cx="73719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886050" y="1657354"/>
            <a:ext cx="73719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noAutofit/>
          </a:bodyPr>
          <a:lstStyle>
            <a:lvl1pPr marL="457200" marR="0" lvl="0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886049" y="4858038"/>
            <a:ext cx="13317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2217655" y="4858038"/>
            <a:ext cx="42261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9100" marR="0" lvl="1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8200" marR="0" lvl="2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57300" marR="0" lvl="3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76400" marR="0" lvl="4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95500" marR="0" lvl="5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14600" marR="0" lvl="6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933700" marR="0" lvl="7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352800" marR="0" lvl="8" indent="-12700" algn="l" rtl="0">
              <a:spcBef>
                <a:spcPts val="0"/>
              </a:spcBef>
              <a:spcAft>
                <a:spcPts val="0"/>
              </a:spcAft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/>
          <p:nvPr/>
        </p:nvSpPr>
        <p:spPr>
          <a:xfrm>
            <a:off x="6011918" y="4854921"/>
            <a:ext cx="22461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Norwegian Meteorological Institute</a:t>
            </a:r>
            <a:endParaRPr sz="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396262" y="4860458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3.png"/><Relationship Id="rId21" Type="http://schemas.openxmlformats.org/officeDocument/2006/relationships/image" Target="../media/image19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g"/><Relationship Id="rId11" Type="http://schemas.openxmlformats.org/officeDocument/2006/relationships/image" Target="../media/image39.png"/><Relationship Id="rId24" Type="http://schemas.openxmlformats.org/officeDocument/2006/relationships/image" Target="../media/image51.png"/><Relationship Id="rId5" Type="http://schemas.openxmlformats.org/officeDocument/2006/relationships/image" Target="../media/image35.png"/><Relationship Id="rId15" Type="http://schemas.openxmlformats.org/officeDocument/2006/relationships/image" Target="../media/image43.png"/><Relationship Id="rId23" Type="http://schemas.openxmlformats.org/officeDocument/2006/relationships/image" Target="../media/image50.png"/><Relationship Id="rId10" Type="http://schemas.openxmlformats.org/officeDocument/2006/relationships/image" Target="../media/image23.png"/><Relationship Id="rId19" Type="http://schemas.openxmlformats.org/officeDocument/2006/relationships/image" Target="../media/image47.png"/><Relationship Id="rId4" Type="http://schemas.openxmlformats.org/officeDocument/2006/relationships/image" Target="../media/image34.jpg"/><Relationship Id="rId9" Type="http://schemas.openxmlformats.org/officeDocument/2006/relationships/image" Target="../media/image22.png"/><Relationship Id="rId14" Type="http://schemas.openxmlformats.org/officeDocument/2006/relationships/image" Target="../media/image42.png"/><Relationship Id="rId22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>
            <a:off x="1588" y="1191"/>
            <a:ext cx="1200" cy="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28" name="Google Shape;128;p19"/>
          <p:cNvSpPr txBox="1">
            <a:spLocks noGrp="1"/>
          </p:cNvSpPr>
          <p:nvPr>
            <p:ph type="ctrTitle" idx="4294967295"/>
          </p:nvPr>
        </p:nvSpPr>
        <p:spPr>
          <a:xfrm>
            <a:off x="893550" y="1947034"/>
            <a:ext cx="7432500" cy="1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no-NO" sz="4200">
                <a:solidFill>
                  <a:schemeClr val="lt1"/>
                </a:solidFill>
              </a:rPr>
              <a:t>Space for weather, ocean and climate</a:t>
            </a:r>
            <a:endParaRPr sz="4200">
              <a:solidFill>
                <a:schemeClr val="lt1"/>
              </a:solidFill>
            </a:endParaRPr>
          </a:p>
        </p:txBody>
      </p:sp>
      <p:sp>
        <p:nvSpPr>
          <p:cNvPr id="129" name="Google Shape;129;p19"/>
          <p:cNvSpPr txBox="1">
            <a:spLocks noGrp="1"/>
          </p:cNvSpPr>
          <p:nvPr>
            <p:ph type="subTitle" idx="4294967295"/>
          </p:nvPr>
        </p:nvSpPr>
        <p:spPr>
          <a:xfrm>
            <a:off x="893549" y="3776944"/>
            <a:ext cx="74325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DEE4"/>
              </a:buClr>
              <a:buFont typeface="Arial"/>
              <a:buNone/>
            </a:pPr>
            <a:r>
              <a:rPr lang="no-NO">
                <a:solidFill>
                  <a:schemeClr val="lt1"/>
                </a:solidFill>
              </a:rPr>
              <a:t>Roar Skålin, Director General, Norwegian Meteorological Institute</a:t>
            </a:r>
            <a:endParaRPr sz="190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9"/>
          <p:cNvSpPr txBox="1">
            <a:spLocks noGrp="1"/>
          </p:cNvSpPr>
          <p:nvPr>
            <p:ph type="dt" idx="4294967295"/>
          </p:nvPr>
        </p:nvSpPr>
        <p:spPr>
          <a:xfrm>
            <a:off x="886802" y="4151256"/>
            <a:ext cx="74460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DEE4"/>
              </a:buClr>
              <a:buFont typeface="Arial"/>
              <a:buNone/>
            </a:pPr>
            <a:r>
              <a:rPr lang="no-NO" sz="1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ESA Space for Arctic workshop, Tromsø, 2 July 2024</a:t>
            </a:r>
            <a:endParaRPr sz="19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" name="Google Shape;131;p19"/>
          <p:cNvSpPr txBox="1"/>
          <p:nvPr/>
        </p:nvSpPr>
        <p:spPr>
          <a:xfrm>
            <a:off x="7571050" y="4881975"/>
            <a:ext cx="1307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FFFFFF"/>
              </a:solidFill>
            </a:endParaRPr>
          </a:p>
        </p:txBody>
      </p:sp>
      <p:sp>
        <p:nvSpPr>
          <p:cNvPr id="132" name="Google Shape;132;p19"/>
          <p:cNvSpPr txBox="1">
            <a:spLocks noGrp="1"/>
          </p:cNvSpPr>
          <p:nvPr>
            <p:ph type="dt" idx="4294967295"/>
          </p:nvPr>
        </p:nvSpPr>
        <p:spPr>
          <a:xfrm>
            <a:off x="5152001" y="4839400"/>
            <a:ext cx="38805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DEE4"/>
              </a:buClr>
              <a:buFont typeface="Arial"/>
              <a:buNone/>
            </a:pPr>
            <a:r>
              <a:rPr lang="no-NO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and products available from cryo.met.no 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8"/>
          <p:cNvSpPr txBox="1">
            <a:spLocks noGrp="1"/>
          </p:cNvSpPr>
          <p:nvPr>
            <p:ph type="title"/>
          </p:nvPr>
        </p:nvSpPr>
        <p:spPr>
          <a:xfrm>
            <a:off x="396250" y="228300"/>
            <a:ext cx="8607900" cy="426900"/>
          </a:xfrm>
          <a:prstGeom prst="rect">
            <a:avLst/>
          </a:prstGeom>
        </p:spPr>
        <p:txBody>
          <a:bodyPr spcFirstLastPara="1" wrap="square" lIns="83800" tIns="83800" rIns="83800" bIns="83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600" b="0"/>
              <a:t>Future outlook</a:t>
            </a:r>
            <a:endParaRPr sz="2600"/>
          </a:p>
        </p:txBody>
      </p:sp>
      <p:sp>
        <p:nvSpPr>
          <p:cNvPr id="286" name="Google Shape;286;p28"/>
          <p:cNvSpPr txBox="1">
            <a:spLocks noGrp="1"/>
          </p:cNvSpPr>
          <p:nvPr>
            <p:ph type="body" idx="1"/>
          </p:nvPr>
        </p:nvSpPr>
        <p:spPr>
          <a:xfrm>
            <a:off x="396250" y="819150"/>
            <a:ext cx="7967400" cy="3394500"/>
          </a:xfrm>
          <a:prstGeom prst="rect">
            <a:avLst/>
          </a:prstGeom>
        </p:spPr>
        <p:txBody>
          <a:bodyPr spcFirstLastPara="1" wrap="square" lIns="83800" tIns="83800" rIns="83800" bIns="83800" anchor="t" anchorCtr="0">
            <a:noAutofit/>
          </a:bodyPr>
          <a:lstStyle/>
          <a:p>
            <a:pPr marL="457200" lvl="0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-"/>
            </a:pPr>
            <a:r>
              <a:rPr lang="no-NO"/>
              <a:t>‘Space’ is essential for forecasting and monitoring </a:t>
            </a:r>
            <a:br>
              <a:rPr lang="no-NO"/>
            </a:br>
            <a:r>
              <a:rPr lang="no-NO"/>
              <a:t>in the Arctic. </a:t>
            </a:r>
            <a:endParaRPr/>
          </a:p>
          <a:p>
            <a:pPr marL="457200" lvl="0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-"/>
            </a:pPr>
            <a:r>
              <a:rPr lang="no-NO"/>
              <a:t>These remote observations are resilient to geopolitical </a:t>
            </a:r>
            <a:br>
              <a:rPr lang="no-NO"/>
            </a:br>
            <a:r>
              <a:rPr lang="no-NO"/>
              <a:t>uncertainties. </a:t>
            </a:r>
            <a:endParaRPr/>
          </a:p>
          <a:p>
            <a:pPr marL="457200" lvl="0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-"/>
            </a:pPr>
            <a:r>
              <a:rPr lang="no-NO"/>
              <a:t>New technologies/artificial intelligence may provide options </a:t>
            </a:r>
            <a:endParaRPr/>
          </a:p>
          <a:p>
            <a:pPr marL="914400" lvl="1" indent="-323850" algn="l" rtl="0">
              <a:spcBef>
                <a:spcPts val="300"/>
              </a:spcBef>
              <a:spcAft>
                <a:spcPts val="0"/>
              </a:spcAft>
              <a:buSzPts val="1500"/>
              <a:buChar char="-"/>
            </a:pPr>
            <a:r>
              <a:rPr lang="no-NO"/>
              <a:t>to extract more information from existing datasets. </a:t>
            </a:r>
            <a:endParaRPr/>
          </a:p>
          <a:p>
            <a:pPr marL="914400" lvl="1" indent="-323850" algn="l" rtl="0">
              <a:spcBef>
                <a:spcPts val="300"/>
              </a:spcBef>
              <a:spcAft>
                <a:spcPts val="0"/>
              </a:spcAft>
              <a:buSzPts val="1500"/>
              <a:buChar char="-"/>
            </a:pPr>
            <a:r>
              <a:rPr lang="no-NO"/>
              <a:t>to use the data in new ways that have not been explored yet. </a:t>
            </a:r>
            <a:endParaRPr/>
          </a:p>
          <a:p>
            <a:pPr marL="914400" lvl="1" indent="-323850" algn="l" rtl="0">
              <a:spcBef>
                <a:spcPts val="300"/>
              </a:spcBef>
              <a:spcAft>
                <a:spcPts val="0"/>
              </a:spcAft>
              <a:buSzPts val="1500"/>
              <a:buChar char="-"/>
            </a:pPr>
            <a:r>
              <a:rPr lang="no-NO"/>
              <a:t>to take advantage of microsatellites (such as AWS and EPS-Sterna).</a:t>
            </a:r>
            <a:endParaRPr/>
          </a:p>
          <a:p>
            <a:pPr marL="457200" lvl="0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-"/>
            </a:pPr>
            <a:r>
              <a:rPr lang="no-NO"/>
              <a:t>The ongoing climate change is leading to devastating impacts in the Arctic and more generally in the cryosphere. </a:t>
            </a:r>
            <a:endParaRPr/>
          </a:p>
          <a:p>
            <a:pPr marL="457200" lvl="0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-"/>
            </a:pPr>
            <a:r>
              <a:rPr lang="no-NO"/>
              <a:t>We have a responsibility to protect our populations through enhanced understanding, mitigation and adaptation. </a:t>
            </a:r>
            <a:endParaRPr/>
          </a:p>
        </p:txBody>
      </p:sp>
      <p:sp>
        <p:nvSpPr>
          <p:cNvPr id="287" name="Google Shape;287;p28"/>
          <p:cNvSpPr txBox="1">
            <a:spLocks noGrp="1"/>
          </p:cNvSpPr>
          <p:nvPr>
            <p:ph type="sldNum" idx="12"/>
          </p:nvPr>
        </p:nvSpPr>
        <p:spPr>
          <a:xfrm>
            <a:off x="396262" y="4860458"/>
            <a:ext cx="468000" cy="9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10</a:t>
            </a:fld>
            <a:endParaRPr/>
          </a:p>
        </p:txBody>
      </p:sp>
      <p:pic>
        <p:nvPicPr>
          <p:cNvPr id="288" name="Google Shape;288;p28"/>
          <p:cNvPicPr preferRelativeResize="0"/>
          <p:nvPr/>
        </p:nvPicPr>
        <p:blipFill rotWithShape="1">
          <a:blip r:embed="rId3">
            <a:alphaModFix/>
          </a:blip>
          <a:srcRect l="23228" r="23223"/>
          <a:stretch/>
        </p:blipFill>
        <p:spPr>
          <a:xfrm>
            <a:off x="6794500" y="348900"/>
            <a:ext cx="2122241" cy="2641600"/>
          </a:xfrm>
          <a:custGeom>
            <a:avLst/>
            <a:gdLst/>
            <a:ahLst/>
            <a:cxnLst/>
            <a:rect l="l" t="t" r="r" b="b"/>
            <a:pathLst>
              <a:path w="1775934" h="2210544" extrusionOk="0">
                <a:moveTo>
                  <a:pt x="887967" y="0"/>
                </a:moveTo>
                <a:cubicBezTo>
                  <a:pt x="1378378" y="0"/>
                  <a:pt x="1775934" y="494847"/>
                  <a:pt x="1775934" y="1105272"/>
                </a:cubicBezTo>
                <a:cubicBezTo>
                  <a:pt x="1775934" y="1715697"/>
                  <a:pt x="1378378" y="2210544"/>
                  <a:pt x="887967" y="2210544"/>
                </a:cubicBezTo>
                <a:cubicBezTo>
                  <a:pt x="397556" y="2210544"/>
                  <a:pt x="0" y="1715697"/>
                  <a:pt x="0" y="1105272"/>
                </a:cubicBezTo>
                <a:cubicBezTo>
                  <a:pt x="0" y="494847"/>
                  <a:pt x="397556" y="0"/>
                  <a:pt x="887967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89" name="Google Shape;289;p28"/>
          <p:cNvSpPr txBox="1"/>
          <p:nvPr/>
        </p:nvSpPr>
        <p:spPr>
          <a:xfrm>
            <a:off x="7382875" y="348900"/>
            <a:ext cx="1107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Richards/</a:t>
            </a:r>
            <a:br>
              <a:rPr lang="no-NO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no-NO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Shutterstock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9"/>
          <p:cNvSpPr/>
          <p:nvPr/>
        </p:nvSpPr>
        <p:spPr>
          <a:xfrm>
            <a:off x="1117" y="838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95" name="Google Shape;295;p29"/>
          <p:cNvSpPr txBox="1"/>
          <p:nvPr/>
        </p:nvSpPr>
        <p:spPr>
          <a:xfrm>
            <a:off x="6264452" y="4754600"/>
            <a:ext cx="2816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100">
                <a:solidFill>
                  <a:srgbClr val="000000"/>
                </a:solidFill>
              </a:rPr>
              <a:t>Photo Abstract51</a:t>
            </a:r>
            <a:r>
              <a:rPr lang="no-NO" sz="1100"/>
              <a:t> / </a:t>
            </a:r>
            <a:r>
              <a:rPr lang="no-NO" sz="1100">
                <a:solidFill>
                  <a:srgbClr val="000000"/>
                </a:solidFill>
              </a:rPr>
              <a:t>Shutterstock</a:t>
            </a:r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396250" y="228300"/>
            <a:ext cx="8607900" cy="426900"/>
          </a:xfrm>
          <a:prstGeom prst="rect">
            <a:avLst/>
          </a:prstGeom>
        </p:spPr>
        <p:txBody>
          <a:bodyPr spcFirstLastPara="1" wrap="square" lIns="83800" tIns="83800" rIns="83800" bIns="83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600" b="0"/>
              <a:t>The importance of ‘Space’ for monitoring and forecasting in the Arctic</a:t>
            </a:r>
            <a:endParaRPr sz="2600"/>
          </a:p>
        </p:txBody>
      </p:sp>
      <p:sp>
        <p:nvSpPr>
          <p:cNvPr id="139" name="Google Shape;139;p20"/>
          <p:cNvSpPr txBox="1">
            <a:spLocks noGrp="1"/>
          </p:cNvSpPr>
          <p:nvPr>
            <p:ph type="body" idx="1"/>
          </p:nvPr>
        </p:nvSpPr>
        <p:spPr>
          <a:xfrm>
            <a:off x="396250" y="971550"/>
            <a:ext cx="6865200" cy="4073400"/>
          </a:xfrm>
          <a:prstGeom prst="rect">
            <a:avLst/>
          </a:prstGeom>
        </p:spPr>
        <p:txBody>
          <a:bodyPr spcFirstLastPara="1" wrap="square" lIns="83800" tIns="83800" rIns="83800" bIns="83800" anchor="t" anchorCtr="0">
            <a:noAutofit/>
          </a:bodyPr>
          <a:lstStyle/>
          <a:p>
            <a:pPr marL="457200" lvl="0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-"/>
            </a:pPr>
            <a:r>
              <a:rPr lang="no-NO" sz="1800"/>
              <a:t>The Arctic is among the most challenging places to monitor, </a:t>
            </a:r>
            <a:br>
              <a:rPr lang="no-NO" sz="1800"/>
            </a:br>
            <a:r>
              <a:rPr lang="no-NO" sz="1800"/>
              <a:t>due to the vast, remote area. </a:t>
            </a:r>
            <a:endParaRPr sz="1800"/>
          </a:p>
          <a:p>
            <a:pPr marL="457200" lvl="0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-"/>
            </a:pPr>
            <a:r>
              <a:rPr lang="no-NO" sz="1800"/>
              <a:t>Space-based observations are essential to monitor the Arctic, </a:t>
            </a:r>
            <a:br>
              <a:rPr lang="no-NO" sz="1800"/>
            </a:br>
            <a:r>
              <a:rPr lang="no-NO" sz="1800"/>
              <a:t>specifically given the rapid changes through climate change. </a:t>
            </a:r>
            <a:endParaRPr sz="1800"/>
          </a:p>
          <a:p>
            <a:pPr marL="457200" lvl="0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-"/>
            </a:pPr>
            <a:r>
              <a:rPr lang="no-NO" sz="1800"/>
              <a:t>Weather and ocean forecasting in the Arctic heavily depends </a:t>
            </a:r>
            <a:br>
              <a:rPr lang="no-NO" sz="1800"/>
            </a:br>
            <a:r>
              <a:rPr lang="no-NO" sz="1800"/>
              <a:t>on the space-based datasets.</a:t>
            </a:r>
            <a:endParaRPr sz="1800"/>
          </a:p>
          <a:p>
            <a:pPr marL="457200" lvl="0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-"/>
            </a:pPr>
            <a:r>
              <a:rPr lang="no-NO" sz="1800"/>
              <a:t>Several new satellites will become available soon</a:t>
            </a:r>
            <a:endParaRPr sz="1800"/>
          </a:p>
          <a:p>
            <a:pPr marL="91440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-"/>
            </a:pPr>
            <a:r>
              <a:rPr lang="no-NO"/>
              <a:t>Arctic Weather Satellite  and EUMETSAT Polar System – Sterna (TBD 2025 by EUMETSAT)</a:t>
            </a:r>
            <a:endParaRPr/>
          </a:p>
          <a:p>
            <a:pPr marL="914400" lvl="1" indent="-323850" algn="l" rtl="0">
              <a:spcBef>
                <a:spcPts val="600"/>
              </a:spcBef>
              <a:spcAft>
                <a:spcPts val="0"/>
              </a:spcAft>
              <a:buSzPts val="1500"/>
              <a:buChar char="-"/>
            </a:pPr>
            <a:r>
              <a:rPr lang="no-NO"/>
              <a:t>Three Copernicus Polar Expansion missions:</a:t>
            </a:r>
            <a:endParaRPr/>
          </a:p>
          <a:p>
            <a:pPr marL="1371600" lvl="2" indent="-317500" algn="l" rtl="0">
              <a:spcBef>
                <a:spcPts val="600"/>
              </a:spcBef>
              <a:spcAft>
                <a:spcPts val="0"/>
              </a:spcAft>
              <a:buSzPts val="1400"/>
              <a:buChar char="-"/>
            </a:pPr>
            <a:r>
              <a:rPr lang="no-NO" sz="1400" i="1"/>
              <a:t>CIMR,</a:t>
            </a:r>
            <a:r>
              <a:rPr lang="no-NO" sz="1400"/>
              <a:t> Copernicus Imaging Microwave Radiometer, sea ice and sst</a:t>
            </a:r>
            <a:endParaRPr sz="1400"/>
          </a:p>
          <a:p>
            <a:pPr marL="1371600" lvl="2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-"/>
            </a:pPr>
            <a:r>
              <a:rPr lang="no-NO" sz="1400" i="1"/>
              <a:t>ROSE-L</a:t>
            </a:r>
            <a:r>
              <a:rPr lang="no-NO" sz="1400"/>
              <a:t>, L-band SAR, For the Arctic: sea ice types, ice sheets and glacier velocities and snow water</a:t>
            </a:r>
            <a:endParaRPr sz="1400"/>
          </a:p>
          <a:p>
            <a:pPr marL="1371600" lvl="2" indent="-3175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00"/>
              <a:buChar char="-"/>
            </a:pPr>
            <a:r>
              <a:rPr lang="no-NO" sz="1400" i="1"/>
              <a:t>CRISTAL</a:t>
            </a:r>
            <a:r>
              <a:rPr lang="no-NO" sz="1400"/>
              <a:t>, altimetry for the ocean and Cryosphere, snow and ice</a:t>
            </a:r>
            <a:endParaRPr sz="1400"/>
          </a:p>
        </p:txBody>
      </p:sp>
      <p:sp>
        <p:nvSpPr>
          <p:cNvPr id="140" name="Google Shape;140;p20"/>
          <p:cNvSpPr txBox="1">
            <a:spLocks noGrp="1"/>
          </p:cNvSpPr>
          <p:nvPr>
            <p:ph type="sldNum" idx="12"/>
          </p:nvPr>
        </p:nvSpPr>
        <p:spPr>
          <a:xfrm>
            <a:off x="396262" y="4860458"/>
            <a:ext cx="468000" cy="9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2</a:t>
            </a:fld>
            <a:endParaRPr/>
          </a:p>
        </p:txBody>
      </p:sp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 l="27404" r="27404"/>
          <a:stretch/>
        </p:blipFill>
        <p:spPr>
          <a:xfrm>
            <a:off x="7087576" y="1243248"/>
            <a:ext cx="1980166" cy="2464757"/>
          </a:xfrm>
          <a:custGeom>
            <a:avLst/>
            <a:gdLst/>
            <a:ahLst/>
            <a:cxnLst/>
            <a:rect l="l" t="t" r="r" b="b"/>
            <a:pathLst>
              <a:path w="1775934" h="2210544" extrusionOk="0">
                <a:moveTo>
                  <a:pt x="887967" y="0"/>
                </a:moveTo>
                <a:cubicBezTo>
                  <a:pt x="1378378" y="0"/>
                  <a:pt x="1775934" y="494847"/>
                  <a:pt x="1775934" y="1105272"/>
                </a:cubicBezTo>
                <a:cubicBezTo>
                  <a:pt x="1775934" y="1715697"/>
                  <a:pt x="1378378" y="2210544"/>
                  <a:pt x="887967" y="2210544"/>
                </a:cubicBezTo>
                <a:cubicBezTo>
                  <a:pt x="397556" y="2210544"/>
                  <a:pt x="0" y="1715697"/>
                  <a:pt x="0" y="1105272"/>
                </a:cubicBezTo>
                <a:cubicBezTo>
                  <a:pt x="0" y="494847"/>
                  <a:pt x="397556" y="0"/>
                  <a:pt x="887967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>
            <a:off x="7624950" y="1390750"/>
            <a:ext cx="90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>
                <a:solidFill>
                  <a:srgbClr val="FFFFFF"/>
                </a:solidFill>
              </a:rPr>
              <a:t>EUMETSAT</a:t>
            </a:r>
            <a:endParaRPr sz="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00" y="1141575"/>
            <a:ext cx="2811450" cy="216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7825" y="1194363"/>
            <a:ext cx="2132017" cy="2349449"/>
          </a:xfrm>
          <a:prstGeom prst="rect">
            <a:avLst/>
          </a:prstGeom>
          <a:noFill/>
          <a:ln w="9525" cap="flat" cmpd="sng">
            <a:solidFill>
              <a:srgbClr val="0090A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9" name="Google Shape;14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2750" y="990788"/>
            <a:ext cx="2047125" cy="30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 txBox="1"/>
          <p:nvPr/>
        </p:nvSpPr>
        <p:spPr>
          <a:xfrm>
            <a:off x="396250" y="222400"/>
            <a:ext cx="7885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600">
                <a:solidFill>
                  <a:schemeClr val="dk2"/>
                </a:solidFill>
              </a:rPr>
              <a:t>Satellite data for weather forecasting</a:t>
            </a:r>
            <a:endParaRPr sz="2600">
              <a:solidFill>
                <a:schemeClr val="dk2"/>
              </a:solidFill>
            </a:endParaRPr>
          </a:p>
        </p:txBody>
      </p:sp>
      <p:pic>
        <p:nvPicPr>
          <p:cNvPr id="151" name="Google Shape;15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28325" y="234101"/>
            <a:ext cx="2047126" cy="4035973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1"/>
          <p:cNvSpPr txBox="1">
            <a:spLocks noGrp="1"/>
          </p:cNvSpPr>
          <p:nvPr>
            <p:ph type="sldNum" idx="12"/>
          </p:nvPr>
        </p:nvSpPr>
        <p:spPr>
          <a:xfrm>
            <a:off x="396262" y="4860458"/>
            <a:ext cx="468000" cy="9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3</a:t>
            </a:fld>
            <a:endParaRPr/>
          </a:p>
        </p:txBody>
      </p:sp>
      <p:sp>
        <p:nvSpPr>
          <p:cNvPr id="153" name="Google Shape;153;p21"/>
          <p:cNvSpPr txBox="1"/>
          <p:nvPr/>
        </p:nvSpPr>
        <p:spPr>
          <a:xfrm>
            <a:off x="250850" y="4037125"/>
            <a:ext cx="716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chemeClr val="dk2"/>
                </a:solidFill>
              </a:rPr>
              <a:t>Assimilation of satellite microwave sounding profiles is the backbone of numerical weather prediction, in particular over the Arctic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2"/>
          <p:cNvPicPr preferRelativeResize="0"/>
          <p:nvPr/>
        </p:nvPicPr>
        <p:blipFill rotWithShape="1">
          <a:blip r:embed="rId3">
            <a:alphaModFix/>
          </a:blip>
          <a:srcRect r="6620"/>
          <a:stretch/>
        </p:blipFill>
        <p:spPr>
          <a:xfrm>
            <a:off x="918201" y="526950"/>
            <a:ext cx="6823900" cy="456722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2"/>
          <p:cNvSpPr txBox="1"/>
          <p:nvPr/>
        </p:nvSpPr>
        <p:spPr>
          <a:xfrm>
            <a:off x="152375" y="222400"/>
            <a:ext cx="8709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600">
                <a:solidFill>
                  <a:schemeClr val="dk2"/>
                </a:solidFill>
              </a:rPr>
              <a:t>How good are the forecasts for the Arctic and Antarctica?</a:t>
            </a:r>
            <a:endParaRPr sz="2600">
              <a:solidFill>
                <a:schemeClr val="dk2"/>
              </a:solidFill>
            </a:endParaRPr>
          </a:p>
        </p:txBody>
      </p:sp>
      <p:sp>
        <p:nvSpPr>
          <p:cNvPr id="160" name="Google Shape;160;p22"/>
          <p:cNvSpPr txBox="1">
            <a:spLocks noGrp="1"/>
          </p:cNvSpPr>
          <p:nvPr>
            <p:ph type="sldNum" idx="12"/>
          </p:nvPr>
        </p:nvSpPr>
        <p:spPr>
          <a:xfrm>
            <a:off x="396262" y="4860458"/>
            <a:ext cx="468000" cy="9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75" y="141375"/>
            <a:ext cx="8892650" cy="500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75" y="3433924"/>
            <a:ext cx="3040626" cy="170957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/>
          <p:cNvSpPr txBox="1"/>
          <p:nvPr/>
        </p:nvSpPr>
        <p:spPr>
          <a:xfrm>
            <a:off x="396250" y="229475"/>
            <a:ext cx="7976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600">
                <a:solidFill>
                  <a:schemeClr val="dk2"/>
                </a:solidFill>
              </a:rPr>
              <a:t>Satellite data for ocean forecasting</a:t>
            </a:r>
            <a:endParaRPr sz="2600">
              <a:solidFill>
                <a:schemeClr val="dk2"/>
              </a:solidFill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3123250" y="4622900"/>
            <a:ext cx="5435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700">
                <a:solidFill>
                  <a:schemeClr val="dk2"/>
                </a:solidFill>
              </a:rPr>
              <a:t>Assimilation of altimeter (Sentinel 6)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169" name="Google Shape;169;p23"/>
          <p:cNvSpPr txBox="1">
            <a:spLocks noGrp="1"/>
          </p:cNvSpPr>
          <p:nvPr>
            <p:ph type="sldNum" idx="12"/>
          </p:nvPr>
        </p:nvSpPr>
        <p:spPr>
          <a:xfrm>
            <a:off x="396262" y="4860458"/>
            <a:ext cx="468000" cy="9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>
            <a:spLocks noGrp="1"/>
          </p:cNvSpPr>
          <p:nvPr>
            <p:ph type="body" idx="1"/>
          </p:nvPr>
        </p:nvSpPr>
        <p:spPr>
          <a:xfrm>
            <a:off x="396250" y="755775"/>
            <a:ext cx="5582100" cy="3394500"/>
          </a:xfrm>
          <a:prstGeom prst="rect">
            <a:avLst/>
          </a:prstGeom>
        </p:spPr>
        <p:txBody>
          <a:bodyPr spcFirstLastPara="1" wrap="square" lIns="83800" tIns="83800" rIns="83800" bIns="838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no-NO" i="1">
                <a:solidFill>
                  <a:srgbClr val="0090A8"/>
                </a:solidFill>
              </a:rPr>
              <a:t>Will be a game-changer for the operational weather, ocean, and sea-ice forecasts at the Norwegian Meteorological Institute (including the forecasts we produce for Copernicus)</a:t>
            </a:r>
            <a:endParaRPr i="1">
              <a:solidFill>
                <a:srgbClr val="0090A8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o-NO"/>
              <a:t>Highlights:</a:t>
            </a:r>
            <a:endParaRPr/>
          </a:p>
          <a:p>
            <a:pPr marL="457200" marR="0" lvl="0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Char char="-"/>
            </a:pPr>
            <a:r>
              <a:rPr lang="no-NO" sz="1700"/>
              <a:t>More accurate ~5km sea-ice concentration;</a:t>
            </a:r>
            <a:endParaRPr sz="1700"/>
          </a:p>
          <a:p>
            <a:pPr marL="457200" marR="0" lvl="0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Char char="-"/>
            </a:pPr>
            <a:r>
              <a:rPr lang="no-NO" sz="1700"/>
              <a:t>More accurate sea-ice motion vectors;</a:t>
            </a:r>
            <a:endParaRPr sz="1700"/>
          </a:p>
          <a:p>
            <a:pPr marL="457200" marR="0" lvl="0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Char char="-"/>
            </a:pPr>
            <a:r>
              <a:rPr lang="no-NO" sz="1700"/>
              <a:t>More SSTs (through cloud cover);</a:t>
            </a:r>
            <a:endParaRPr sz="1700"/>
          </a:p>
          <a:p>
            <a:pPr marL="457200" marR="0" lvl="0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Char char="-"/>
            </a:pPr>
            <a:r>
              <a:rPr lang="no-NO" sz="1700"/>
              <a:t>Better timeliness (NRT1H) for better data assimilation, and synergistic use combined with e.g. S1 SAR.</a:t>
            </a:r>
            <a:endParaRPr sz="1700"/>
          </a:p>
        </p:txBody>
      </p:sp>
      <p:sp>
        <p:nvSpPr>
          <p:cNvPr id="175" name="Google Shape;175;p24"/>
          <p:cNvSpPr txBox="1"/>
          <p:nvPr/>
        </p:nvSpPr>
        <p:spPr>
          <a:xfrm>
            <a:off x="0" y="4324984"/>
            <a:ext cx="28764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900" i="1"/>
              <a:t>Thomas Lavergne</a:t>
            </a:r>
            <a:endParaRPr sz="9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900" i="1"/>
              <a:t>Senior Scientist @ MET Norway</a:t>
            </a:r>
            <a:endParaRPr sz="900" i="1"/>
          </a:p>
        </p:txBody>
      </p:sp>
      <p:pic>
        <p:nvPicPr>
          <p:cNvPr id="176" name="Google Shape;17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198" y="4324987"/>
            <a:ext cx="1432550" cy="65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5538" y="2669292"/>
            <a:ext cx="3018666" cy="2264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8" name="Google Shape;17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4671" y="326142"/>
            <a:ext cx="3020399" cy="226348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9" name="Google Shape;17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6725" y="4422983"/>
            <a:ext cx="924000" cy="454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55000" y="4456899"/>
            <a:ext cx="1323481" cy="38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4"/>
          <p:cNvSpPr txBox="1">
            <a:spLocks noGrp="1"/>
          </p:cNvSpPr>
          <p:nvPr>
            <p:ph type="title"/>
          </p:nvPr>
        </p:nvSpPr>
        <p:spPr>
          <a:xfrm>
            <a:off x="396250" y="228300"/>
            <a:ext cx="7404600" cy="426900"/>
          </a:xfrm>
          <a:prstGeom prst="rect">
            <a:avLst/>
          </a:prstGeom>
        </p:spPr>
        <p:txBody>
          <a:bodyPr spcFirstLastPara="1" wrap="square" lIns="83800" tIns="83800" rIns="83800" bIns="83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900" b="0"/>
              <a:t>Copernicus Imaging Microwave Radiometer (CIMR)</a:t>
            </a:r>
            <a:endParaRPr sz="1900" b="0"/>
          </a:p>
        </p:txBody>
      </p:sp>
      <p:sp>
        <p:nvSpPr>
          <p:cNvPr id="182" name="Google Shape;182;p24"/>
          <p:cNvSpPr txBox="1">
            <a:spLocks noGrp="1"/>
          </p:cNvSpPr>
          <p:nvPr>
            <p:ph type="sldNum" idx="12"/>
          </p:nvPr>
        </p:nvSpPr>
        <p:spPr>
          <a:xfrm>
            <a:off x="396262" y="4860458"/>
            <a:ext cx="468000" cy="9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/>
          <p:nvPr/>
        </p:nvSpPr>
        <p:spPr>
          <a:xfrm>
            <a:off x="396250" y="229475"/>
            <a:ext cx="7976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600">
                <a:solidFill>
                  <a:schemeClr val="dk2"/>
                </a:solidFill>
              </a:rPr>
              <a:t>MET Norway Ice Charts for the Arctic</a:t>
            </a:r>
            <a:endParaRPr sz="2600">
              <a:solidFill>
                <a:schemeClr val="dk2"/>
              </a:solidFill>
            </a:endParaRPr>
          </a:p>
        </p:txBody>
      </p:sp>
      <p:sp>
        <p:nvSpPr>
          <p:cNvPr id="188" name="Google Shape;188;p25"/>
          <p:cNvSpPr txBox="1">
            <a:spLocks noGrp="1"/>
          </p:cNvSpPr>
          <p:nvPr>
            <p:ph type="sldNum" idx="12"/>
          </p:nvPr>
        </p:nvSpPr>
        <p:spPr>
          <a:xfrm>
            <a:off x="396262" y="4860458"/>
            <a:ext cx="468000" cy="9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7</a:t>
            </a:fld>
            <a:endParaRPr/>
          </a:p>
        </p:txBody>
      </p:sp>
      <p:pic>
        <p:nvPicPr>
          <p:cNvPr id="189" name="Google Shape;189;p25"/>
          <p:cNvPicPr preferRelativeResize="0"/>
          <p:nvPr/>
        </p:nvPicPr>
        <p:blipFill rotWithShape="1">
          <a:blip r:embed="rId3">
            <a:alphaModFix/>
          </a:blip>
          <a:srcRect l="2692" r="3499"/>
          <a:stretch/>
        </p:blipFill>
        <p:spPr>
          <a:xfrm>
            <a:off x="4225750" y="854225"/>
            <a:ext cx="4918252" cy="370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 rotWithShape="1">
          <a:blip r:embed="rId4">
            <a:alphaModFix/>
          </a:blip>
          <a:srcRect l="901"/>
          <a:stretch/>
        </p:blipFill>
        <p:spPr>
          <a:xfrm>
            <a:off x="0" y="1034725"/>
            <a:ext cx="4270648" cy="334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>
            <a:spLocks noGrp="1"/>
          </p:cNvSpPr>
          <p:nvPr>
            <p:ph type="title"/>
          </p:nvPr>
        </p:nvSpPr>
        <p:spPr>
          <a:xfrm>
            <a:off x="396250" y="228300"/>
            <a:ext cx="8085600" cy="426900"/>
          </a:xfrm>
          <a:prstGeom prst="rect">
            <a:avLst/>
          </a:prstGeom>
        </p:spPr>
        <p:txBody>
          <a:bodyPr spcFirstLastPara="1" wrap="square" lIns="83800" tIns="83800" rIns="83800" bIns="83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600" b="0"/>
              <a:t>Sea ice from Sentinel Synthetic Aperture Radar (SAR) based on ML</a:t>
            </a:r>
            <a:endParaRPr sz="2600"/>
          </a:p>
        </p:txBody>
      </p:sp>
      <p:sp>
        <p:nvSpPr>
          <p:cNvPr id="197" name="Google Shape;197;p26"/>
          <p:cNvSpPr txBox="1">
            <a:spLocks noGrp="1"/>
          </p:cNvSpPr>
          <p:nvPr>
            <p:ph type="body" idx="1"/>
          </p:nvPr>
        </p:nvSpPr>
        <p:spPr>
          <a:xfrm>
            <a:off x="396250" y="943650"/>
            <a:ext cx="5377800" cy="4009200"/>
          </a:xfrm>
          <a:prstGeom prst="rect">
            <a:avLst/>
          </a:prstGeom>
        </p:spPr>
        <p:txBody>
          <a:bodyPr spcFirstLastPara="1" wrap="square" lIns="83800" tIns="83800" rIns="83800" bIns="83800" anchor="t" anchorCtr="0">
            <a:no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-"/>
            </a:pPr>
            <a:r>
              <a:rPr lang="no-NO" sz="1500"/>
              <a:t>A new SAR based automatic sea ice concentration product has been developed to offer detailed and timely sea ice information to Arctic users.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-"/>
            </a:pPr>
            <a:r>
              <a:rPr lang="no-NO" sz="1500"/>
              <a:t>A Deep Learning (DL) U-Net model is trained on satellite data from Sentinel-1 and AMSR2.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-"/>
            </a:pPr>
            <a:r>
              <a:rPr lang="no-NO" sz="1500"/>
              <a:t>A daily mosaic is continuously updated when new Sentinel-1 data becomes available within the area of interest.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-"/>
            </a:pPr>
            <a:r>
              <a:rPr lang="no-NO" sz="1500"/>
              <a:t>Sea ice concentration are provided according to the sea ice concentration classes:</a:t>
            </a:r>
            <a:endParaRPr sz="1500"/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o-NO" sz="1400"/>
              <a:t>OpenWater (0-10%), </a:t>
            </a:r>
            <a:endParaRPr sz="1400"/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o-NO" sz="1400"/>
              <a:t>Very Open Drift Ice (10-40%), </a:t>
            </a:r>
            <a:endParaRPr sz="1400"/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o-NO" sz="1400"/>
              <a:t>Open Drift Ice (40-70%), </a:t>
            </a:r>
            <a:endParaRPr sz="1400"/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o-NO" sz="1400"/>
              <a:t>Close Drift Ice (70-90%), </a:t>
            </a:r>
            <a:endParaRPr sz="1400"/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no-NO" sz="1400"/>
              <a:t>Very Close Drift Ice (90-100%) </a:t>
            </a:r>
            <a:endParaRPr sz="1400"/>
          </a:p>
          <a:p>
            <a:pPr marL="457200" marR="0" lvl="0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-"/>
            </a:pPr>
            <a:r>
              <a:rPr lang="no-NO" sz="1500"/>
              <a:t>The new Sentinel-1C will be an important contribution to the Arctic coverage</a:t>
            </a:r>
            <a:endParaRPr sz="1500"/>
          </a:p>
          <a:p>
            <a:pPr marL="0" lvl="0" indent="0" algn="l" rtl="0">
              <a:spcBef>
                <a:spcPts val="400"/>
              </a:spcBef>
              <a:spcAft>
                <a:spcPts val="1000"/>
              </a:spcAft>
              <a:buNone/>
            </a:pP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6"/>
          <p:cNvSpPr txBox="1">
            <a:spLocks noGrp="1"/>
          </p:cNvSpPr>
          <p:nvPr>
            <p:ph type="sldNum" idx="12"/>
          </p:nvPr>
        </p:nvSpPr>
        <p:spPr>
          <a:xfrm>
            <a:off x="396262" y="4860458"/>
            <a:ext cx="468000" cy="9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8</a:t>
            </a:fld>
            <a:endParaRPr/>
          </a:p>
        </p:txBody>
      </p:sp>
      <p:pic>
        <p:nvPicPr>
          <p:cNvPr id="199" name="Google Shape;19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3612" y="1874625"/>
            <a:ext cx="1582885" cy="11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6630" y="995205"/>
            <a:ext cx="585846" cy="523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4579" y="995201"/>
            <a:ext cx="562595" cy="506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19396" y="1019771"/>
            <a:ext cx="562587" cy="45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307471">
            <a:off x="7359757" y="1014322"/>
            <a:ext cx="458517" cy="408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23200" y="3111917"/>
            <a:ext cx="3091906" cy="19811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Google Shape;205;p26"/>
          <p:cNvCxnSpPr>
            <a:stCxn id="200" idx="2"/>
            <a:endCxn id="202" idx="2"/>
          </p:cNvCxnSpPr>
          <p:nvPr/>
        </p:nvCxnSpPr>
        <p:spPr>
          <a:xfrm rot="-5400000">
            <a:off x="7283903" y="602290"/>
            <a:ext cx="42300" cy="1791000"/>
          </a:xfrm>
          <a:prstGeom prst="bentConnector3">
            <a:avLst>
              <a:gd name="adj1" fmla="val -259422"/>
            </a:avLst>
          </a:prstGeom>
          <a:noFill/>
          <a:ln w="9525" cap="flat" cmpd="sng">
            <a:solidFill>
              <a:srgbClr val="0090A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" name="Google Shape;206;p26"/>
          <p:cNvCxnSpPr/>
          <p:nvPr/>
        </p:nvCxnSpPr>
        <p:spPr>
          <a:xfrm>
            <a:off x="7301706" y="1631014"/>
            <a:ext cx="7500" cy="243600"/>
          </a:xfrm>
          <a:prstGeom prst="straightConnector1">
            <a:avLst/>
          </a:prstGeom>
          <a:noFill/>
          <a:ln w="9525" cap="flat" cmpd="sng">
            <a:solidFill>
              <a:srgbClr val="0090A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7" name="Google Shape;207;p26"/>
          <p:cNvCxnSpPr/>
          <p:nvPr/>
        </p:nvCxnSpPr>
        <p:spPr>
          <a:xfrm flipH="1">
            <a:off x="7302600" y="2898475"/>
            <a:ext cx="5700" cy="288300"/>
          </a:xfrm>
          <a:prstGeom prst="straightConnector1">
            <a:avLst/>
          </a:prstGeom>
          <a:noFill/>
          <a:ln w="9525" cap="flat" cmpd="sng">
            <a:solidFill>
              <a:srgbClr val="0090A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8" name="Google Shape;208;p26"/>
          <p:cNvSpPr txBox="1"/>
          <p:nvPr/>
        </p:nvSpPr>
        <p:spPr>
          <a:xfrm>
            <a:off x="6076619" y="772075"/>
            <a:ext cx="2606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S1 HH               S1 HV           S1 IA            AMSR2 SIC</a:t>
            </a:r>
            <a:endParaRPr sz="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9" name="Google Shape;209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32011" y="4362558"/>
            <a:ext cx="591164" cy="71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/>
          <p:nvPr/>
        </p:nvSpPr>
        <p:spPr>
          <a:xfrm>
            <a:off x="7746625" y="1736375"/>
            <a:ext cx="249300" cy="2994600"/>
          </a:xfrm>
          <a:prstGeom prst="arc">
            <a:avLst>
              <a:gd name="adj1" fmla="val 16200000"/>
              <a:gd name="adj2" fmla="val 5466653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7"/>
          <p:cNvSpPr/>
          <p:nvPr/>
        </p:nvSpPr>
        <p:spPr>
          <a:xfrm>
            <a:off x="2555450" y="745925"/>
            <a:ext cx="6433800" cy="549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6" name="Google Shape;216;p27"/>
          <p:cNvCxnSpPr/>
          <p:nvPr/>
        </p:nvCxnSpPr>
        <p:spPr>
          <a:xfrm>
            <a:off x="1000350" y="3188191"/>
            <a:ext cx="7265700" cy="19200"/>
          </a:xfrm>
          <a:prstGeom prst="straightConnector1">
            <a:avLst/>
          </a:prstGeom>
          <a:noFill/>
          <a:ln w="76200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7" name="Google Shape;217;p27"/>
          <p:cNvSpPr/>
          <p:nvPr/>
        </p:nvSpPr>
        <p:spPr>
          <a:xfrm>
            <a:off x="1367825" y="3099731"/>
            <a:ext cx="249300" cy="201900"/>
          </a:xfrm>
          <a:prstGeom prst="ellipse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7"/>
          <p:cNvSpPr/>
          <p:nvPr/>
        </p:nvSpPr>
        <p:spPr>
          <a:xfrm>
            <a:off x="2270775" y="3099731"/>
            <a:ext cx="249300" cy="201900"/>
          </a:xfrm>
          <a:prstGeom prst="ellipse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7"/>
          <p:cNvSpPr/>
          <p:nvPr/>
        </p:nvSpPr>
        <p:spPr>
          <a:xfrm>
            <a:off x="4556775" y="3099731"/>
            <a:ext cx="249300" cy="201900"/>
          </a:xfrm>
          <a:prstGeom prst="ellipse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7"/>
          <p:cNvSpPr/>
          <p:nvPr/>
        </p:nvSpPr>
        <p:spPr>
          <a:xfrm>
            <a:off x="6080775" y="3099731"/>
            <a:ext cx="249300" cy="201900"/>
          </a:xfrm>
          <a:prstGeom prst="ellipse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7"/>
          <p:cNvSpPr txBox="1"/>
          <p:nvPr/>
        </p:nvSpPr>
        <p:spPr>
          <a:xfrm rot="-5400000">
            <a:off x="1836425" y="1949900"/>
            <a:ext cx="1129200" cy="427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b="1"/>
              <a:t>Algorithms</a:t>
            </a:r>
            <a:endParaRPr b="1"/>
          </a:p>
        </p:txBody>
      </p:sp>
      <p:pic>
        <p:nvPicPr>
          <p:cNvPr id="222" name="Google Shape;222;p27" descr="220px-GCOM-W1_satell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326052"/>
            <a:ext cx="979650" cy="690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724" y="3964449"/>
            <a:ext cx="941618" cy="69020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7"/>
          <p:cNvSpPr txBox="1"/>
          <p:nvPr/>
        </p:nvSpPr>
        <p:spPr>
          <a:xfrm>
            <a:off x="825" y="982350"/>
            <a:ext cx="15876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Satellites in orbit</a:t>
            </a:r>
            <a:endParaRPr/>
          </a:p>
        </p:txBody>
      </p:sp>
      <p:sp>
        <p:nvSpPr>
          <p:cNvPr id="225" name="Google Shape;225;p27"/>
          <p:cNvSpPr txBox="1"/>
          <p:nvPr/>
        </p:nvSpPr>
        <p:spPr>
          <a:xfrm>
            <a:off x="47275" y="4737881"/>
            <a:ext cx="1197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Archived missions</a:t>
            </a:r>
            <a:endParaRPr/>
          </a:p>
        </p:txBody>
      </p:sp>
      <p:pic>
        <p:nvPicPr>
          <p:cNvPr id="226" name="Google Shape;22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6962" y="3799462"/>
            <a:ext cx="375621" cy="440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44875" y="1983131"/>
            <a:ext cx="592781" cy="5927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27"/>
          <p:cNvCxnSpPr>
            <a:endCxn id="217" idx="4"/>
          </p:cNvCxnSpPr>
          <p:nvPr/>
        </p:nvCxnSpPr>
        <p:spPr>
          <a:xfrm rot="10800000" flipH="1">
            <a:off x="998075" y="3301631"/>
            <a:ext cx="494400" cy="596400"/>
          </a:xfrm>
          <a:prstGeom prst="straightConnector1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9" name="Google Shape;229;p27"/>
          <p:cNvCxnSpPr>
            <a:endCxn id="217" idx="0"/>
          </p:cNvCxnSpPr>
          <p:nvPr/>
        </p:nvCxnSpPr>
        <p:spPr>
          <a:xfrm>
            <a:off x="1177175" y="2072831"/>
            <a:ext cx="315300" cy="1026900"/>
          </a:xfrm>
          <a:prstGeom prst="straightConnector1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0" name="Google Shape;230;p27"/>
          <p:cNvSpPr txBox="1"/>
          <p:nvPr/>
        </p:nvSpPr>
        <p:spPr>
          <a:xfrm>
            <a:off x="4053675" y="1628100"/>
            <a:ext cx="1255500" cy="1320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b="1"/>
              <a:t>Climate data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b="1"/>
              <a:t>(40+ years of daily maps)</a:t>
            </a:r>
            <a:endParaRPr b="1"/>
          </a:p>
        </p:txBody>
      </p:sp>
      <p:pic>
        <p:nvPicPr>
          <p:cNvPr id="231" name="Google Shape;231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76362" y="3970104"/>
            <a:ext cx="918288" cy="83754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2" name="Google Shape;232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34790" y="4030718"/>
            <a:ext cx="918288" cy="83754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3" name="Google Shape;23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93218" y="4091333"/>
            <a:ext cx="918288" cy="83754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4" name="Google Shape;23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1647" y="4151947"/>
            <a:ext cx="918288" cy="83754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5" name="Google Shape;235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10075" y="4212561"/>
            <a:ext cx="918288" cy="83754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6" name="Google Shape;236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34856" y="3390027"/>
            <a:ext cx="946985" cy="83754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7" name="Google Shape;237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95110" y="3450641"/>
            <a:ext cx="946985" cy="83754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8" name="Google Shape;238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55364" y="3511255"/>
            <a:ext cx="946985" cy="83754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9" name="Google Shape;239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15618" y="3571870"/>
            <a:ext cx="946985" cy="83754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0" name="Google Shape;240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75872" y="3632484"/>
            <a:ext cx="946985" cy="83754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1" name="Google Shape;241;p27"/>
          <p:cNvSpPr txBox="1"/>
          <p:nvPr/>
        </p:nvSpPr>
        <p:spPr>
          <a:xfrm>
            <a:off x="5577675" y="1564388"/>
            <a:ext cx="1255500" cy="1320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b="1"/>
              <a:t>Climate Information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b="1"/>
              <a:t>(trends, anomalies, indicators)</a:t>
            </a:r>
            <a:endParaRPr b="1"/>
          </a:p>
        </p:txBody>
      </p:sp>
      <p:cxnSp>
        <p:nvCxnSpPr>
          <p:cNvPr id="242" name="Google Shape;242;p27"/>
          <p:cNvCxnSpPr>
            <a:stCxn id="230" idx="2"/>
            <a:endCxn id="219" idx="0"/>
          </p:cNvCxnSpPr>
          <p:nvPr/>
        </p:nvCxnSpPr>
        <p:spPr>
          <a:xfrm>
            <a:off x="4681425" y="2949000"/>
            <a:ext cx="0" cy="15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3" name="Google Shape;243;p27"/>
          <p:cNvCxnSpPr>
            <a:stCxn id="241" idx="2"/>
            <a:endCxn id="220" idx="0"/>
          </p:cNvCxnSpPr>
          <p:nvPr/>
        </p:nvCxnSpPr>
        <p:spPr>
          <a:xfrm>
            <a:off x="6205425" y="2885288"/>
            <a:ext cx="0" cy="21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4" name="Google Shape;244;p27"/>
          <p:cNvCxnSpPr>
            <a:stCxn id="221" idx="1"/>
            <a:endCxn id="218" idx="0"/>
          </p:cNvCxnSpPr>
          <p:nvPr/>
        </p:nvCxnSpPr>
        <p:spPr>
          <a:xfrm flipH="1">
            <a:off x="2395325" y="2728400"/>
            <a:ext cx="5700" cy="37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5" name="Google Shape;245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23825" y="785135"/>
            <a:ext cx="898200" cy="442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87800" y="819079"/>
            <a:ext cx="1279856" cy="37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3299830">
            <a:off x="1275781" y="3932590"/>
            <a:ext cx="1958983" cy="45505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48" name="Google Shape;248;p27"/>
          <p:cNvCxnSpPr/>
          <p:nvPr/>
        </p:nvCxnSpPr>
        <p:spPr>
          <a:xfrm rot="10800000">
            <a:off x="1043325" y="3440025"/>
            <a:ext cx="7205400" cy="0"/>
          </a:xfrm>
          <a:prstGeom prst="straightConnector1">
            <a:avLst/>
          </a:prstGeom>
          <a:noFill/>
          <a:ln w="28575" cap="flat" cmpd="sng">
            <a:solidFill>
              <a:srgbClr val="E69138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249" name="Google Shape;249;p27"/>
          <p:cNvSpPr txBox="1"/>
          <p:nvPr/>
        </p:nvSpPr>
        <p:spPr>
          <a:xfrm>
            <a:off x="6632907" y="3359186"/>
            <a:ext cx="1279800" cy="5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>
                <a:solidFill>
                  <a:srgbClr val="E69138"/>
                </a:solidFill>
              </a:rPr>
              <a:t>feedback &amp; validation</a:t>
            </a:r>
            <a:endParaRPr>
              <a:solidFill>
                <a:srgbClr val="E69138"/>
              </a:solidFill>
            </a:endParaRPr>
          </a:p>
        </p:txBody>
      </p:sp>
      <p:sp>
        <p:nvSpPr>
          <p:cNvPr id="250" name="Google Shape;250;p27"/>
          <p:cNvSpPr txBox="1">
            <a:spLocks noGrp="1"/>
          </p:cNvSpPr>
          <p:nvPr>
            <p:ph type="title"/>
          </p:nvPr>
        </p:nvSpPr>
        <p:spPr>
          <a:xfrm>
            <a:off x="47275" y="228300"/>
            <a:ext cx="9009900" cy="426900"/>
          </a:xfrm>
          <a:prstGeom prst="rect">
            <a:avLst/>
          </a:prstGeom>
        </p:spPr>
        <p:txBody>
          <a:bodyPr spcFirstLastPara="1" wrap="square" lIns="83800" tIns="83800" rIns="83800" bIns="83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300" b="0"/>
              <a:t>MET Norway’s value chain for Sea Ice Essential Climate Variables</a:t>
            </a:r>
            <a:endParaRPr sz="2300" b="0"/>
          </a:p>
        </p:txBody>
      </p:sp>
      <p:sp>
        <p:nvSpPr>
          <p:cNvPr id="251" name="Google Shape;251;p27"/>
          <p:cNvSpPr/>
          <p:nvPr/>
        </p:nvSpPr>
        <p:spPr>
          <a:xfrm>
            <a:off x="3261375" y="3099731"/>
            <a:ext cx="249300" cy="201900"/>
          </a:xfrm>
          <a:prstGeom prst="ellipse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7"/>
          <p:cNvSpPr txBox="1"/>
          <p:nvPr/>
        </p:nvSpPr>
        <p:spPr>
          <a:xfrm rot="-5400000">
            <a:off x="2756675" y="1879550"/>
            <a:ext cx="1269900" cy="427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b="1"/>
              <a:t>Processing chains</a:t>
            </a:r>
            <a:endParaRPr b="1"/>
          </a:p>
        </p:txBody>
      </p:sp>
      <p:cxnSp>
        <p:nvCxnSpPr>
          <p:cNvPr id="253" name="Google Shape;253;p27"/>
          <p:cNvCxnSpPr>
            <a:stCxn id="252" idx="1"/>
            <a:endCxn id="251" idx="0"/>
          </p:cNvCxnSpPr>
          <p:nvPr/>
        </p:nvCxnSpPr>
        <p:spPr>
          <a:xfrm flipH="1">
            <a:off x="3385925" y="2728400"/>
            <a:ext cx="5700" cy="37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54" name="Google Shape;254;p27"/>
          <p:cNvGrpSpPr/>
          <p:nvPr/>
        </p:nvGrpSpPr>
        <p:grpSpPr>
          <a:xfrm>
            <a:off x="-73925" y="2133001"/>
            <a:ext cx="1197600" cy="890512"/>
            <a:chOff x="2275" y="2285401"/>
            <a:chExt cx="1197600" cy="890512"/>
          </a:xfrm>
        </p:grpSpPr>
        <p:pic>
          <p:nvPicPr>
            <p:cNvPr id="255" name="Google Shape;255;p27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5160" y="2285401"/>
              <a:ext cx="1051829" cy="572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27"/>
            <p:cNvSpPr txBox="1"/>
            <p:nvPr/>
          </p:nvSpPr>
          <p:spPr>
            <a:xfrm>
              <a:off x="2275" y="2804813"/>
              <a:ext cx="1197600" cy="37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/>
                <a:t>NWP fields</a:t>
              </a:r>
              <a:endParaRPr/>
            </a:p>
          </p:txBody>
        </p:sp>
      </p:grpSp>
      <p:cxnSp>
        <p:nvCxnSpPr>
          <p:cNvPr id="257" name="Google Shape;257;p27"/>
          <p:cNvCxnSpPr>
            <a:stCxn id="256" idx="2"/>
            <a:endCxn id="217" idx="1"/>
          </p:cNvCxnSpPr>
          <p:nvPr/>
        </p:nvCxnSpPr>
        <p:spPr>
          <a:xfrm>
            <a:off x="524875" y="3023513"/>
            <a:ext cx="879600" cy="105900"/>
          </a:xfrm>
          <a:prstGeom prst="straightConnector1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58" name="Google Shape;258;p27"/>
          <p:cNvPicPr preferRelativeResize="0"/>
          <p:nvPr/>
        </p:nvPicPr>
        <p:blipFill rotWithShape="1">
          <a:blip r:embed="rId13">
            <a:alphaModFix/>
          </a:blip>
          <a:srcRect l="10711" t="37690" r="10703" b="37620"/>
          <a:stretch/>
        </p:blipFill>
        <p:spPr>
          <a:xfrm>
            <a:off x="17885" y="2155837"/>
            <a:ext cx="852154" cy="15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932285" y="3773946"/>
            <a:ext cx="936000" cy="80808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0" name="Google Shape;260;p27"/>
          <p:cNvSpPr txBox="1"/>
          <p:nvPr/>
        </p:nvSpPr>
        <p:spPr>
          <a:xfrm>
            <a:off x="2932285" y="4613350"/>
            <a:ext cx="936000" cy="338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000"/>
              <a:t>PPI &amp; Lustre</a:t>
            </a:r>
            <a:endParaRPr sz="1000"/>
          </a:p>
        </p:txBody>
      </p:sp>
      <p:pic>
        <p:nvPicPr>
          <p:cNvPr id="261" name="Google Shape;261;p2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535797" y="3516044"/>
            <a:ext cx="1197600" cy="8667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2" name="Google Shape;262;p2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35474" y="4100661"/>
            <a:ext cx="1255502" cy="94013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3" name="Google Shape;263;p27"/>
          <p:cNvSpPr/>
          <p:nvPr/>
        </p:nvSpPr>
        <p:spPr>
          <a:xfrm>
            <a:off x="7376175" y="3099731"/>
            <a:ext cx="249300" cy="201900"/>
          </a:xfrm>
          <a:prstGeom prst="ellipse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7"/>
          <p:cNvSpPr txBox="1"/>
          <p:nvPr/>
        </p:nvSpPr>
        <p:spPr>
          <a:xfrm rot="-5400000">
            <a:off x="6775758" y="1849435"/>
            <a:ext cx="1456200" cy="59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b="1"/>
              <a:t>Dissemination and Outreach</a:t>
            </a:r>
            <a:endParaRPr b="1"/>
          </a:p>
        </p:txBody>
      </p:sp>
      <p:cxnSp>
        <p:nvCxnSpPr>
          <p:cNvPr id="265" name="Google Shape;265;p27"/>
          <p:cNvCxnSpPr/>
          <p:nvPr/>
        </p:nvCxnSpPr>
        <p:spPr>
          <a:xfrm>
            <a:off x="7500825" y="2885288"/>
            <a:ext cx="0" cy="21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6" name="Google Shape;266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48500" y="1518826"/>
            <a:ext cx="1108650" cy="324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56559" y="2124313"/>
            <a:ext cx="852175" cy="41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115070" y="4360931"/>
            <a:ext cx="879600" cy="373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7"/>
          <p:cNvPicPr preferRelativeResize="0"/>
          <p:nvPr/>
        </p:nvPicPr>
        <p:blipFill rotWithShape="1">
          <a:blip r:embed="rId18">
            <a:alphaModFix/>
          </a:blip>
          <a:srcRect l="76135" r="2281"/>
          <a:stretch/>
        </p:blipFill>
        <p:spPr>
          <a:xfrm>
            <a:off x="8348747" y="2526378"/>
            <a:ext cx="699145" cy="3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493238" y="821615"/>
            <a:ext cx="852175" cy="36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401225" y="816051"/>
            <a:ext cx="936003" cy="38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614925" y="680511"/>
            <a:ext cx="1433800" cy="65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7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162966" y="1869316"/>
            <a:ext cx="783798" cy="27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7"/>
          <p:cNvPicPr preferRelativeResize="0"/>
          <p:nvPr/>
        </p:nvPicPr>
        <p:blipFill rotWithShape="1">
          <a:blip r:embed="rId13">
            <a:alphaModFix/>
          </a:blip>
          <a:srcRect l="10711" t="37690" r="10703" b="37620"/>
          <a:stretch/>
        </p:blipFill>
        <p:spPr>
          <a:xfrm>
            <a:off x="8239185" y="3575987"/>
            <a:ext cx="852154" cy="15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976025" y="818364"/>
            <a:ext cx="375625" cy="37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272552" y="3143685"/>
            <a:ext cx="852152" cy="34618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7"/>
          <p:cNvSpPr txBox="1"/>
          <p:nvPr/>
        </p:nvSpPr>
        <p:spPr>
          <a:xfrm>
            <a:off x="8348750" y="2854250"/>
            <a:ext cx="783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 i="1"/>
              <a:t>THREDDS,</a:t>
            </a:r>
            <a:endParaRPr sz="800" i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800" i="1"/>
              <a:t>          FAIR</a:t>
            </a:r>
            <a:endParaRPr sz="800" i="1"/>
          </a:p>
        </p:txBody>
      </p:sp>
      <p:sp>
        <p:nvSpPr>
          <p:cNvPr id="278" name="Google Shape;278;p27"/>
          <p:cNvSpPr txBox="1">
            <a:spLocks noGrp="1"/>
          </p:cNvSpPr>
          <p:nvPr>
            <p:ph type="sldNum" idx="12"/>
          </p:nvPr>
        </p:nvSpPr>
        <p:spPr>
          <a:xfrm>
            <a:off x="396262" y="4860458"/>
            <a:ext cx="468000" cy="9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9</a:t>
            </a:fld>
            <a:endParaRPr/>
          </a:p>
        </p:txBody>
      </p:sp>
      <p:pic>
        <p:nvPicPr>
          <p:cNvPr id="279" name="Google Shape;279;p27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275525" y="3882647"/>
            <a:ext cx="315299" cy="322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ET_PPT_Engelsk_FINAL">
  <a:themeElements>
    <a:clrScheme name="MET">
      <a:dk1>
        <a:srgbClr val="000000"/>
      </a:dk1>
      <a:lt1>
        <a:srgbClr val="FFFFFF"/>
      </a:lt1>
      <a:dk2>
        <a:srgbClr val="0090A8"/>
      </a:dk2>
      <a:lt2>
        <a:srgbClr val="74C4D7"/>
      </a:lt2>
      <a:accent1>
        <a:srgbClr val="54AB54"/>
      </a:accent1>
      <a:accent2>
        <a:srgbClr val="7974AF"/>
      </a:accent2>
      <a:accent3>
        <a:srgbClr val="A24E75"/>
      </a:accent3>
      <a:accent4>
        <a:srgbClr val="FFD255"/>
      </a:accent4>
      <a:accent5>
        <a:srgbClr val="7B5947"/>
      </a:accent5>
      <a:accent6>
        <a:srgbClr val="3F5B6D"/>
      </a:accent6>
      <a:hlink>
        <a:srgbClr val="3D85C6"/>
      </a:hlink>
      <a:folHlink>
        <a:srgbClr val="7B594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628</Words>
  <Application>Microsoft Office PowerPoint</Application>
  <PresentationFormat>On-screen Show (16:9)</PresentationFormat>
  <Paragraphs>82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MET_PPT_Engelsk_FINAL</vt:lpstr>
      <vt:lpstr>Space for weather, ocean and climate</vt:lpstr>
      <vt:lpstr>The importance of ‘Space’ for monitoring and forecasting in the Arctic</vt:lpstr>
      <vt:lpstr>PowerPoint Presentation</vt:lpstr>
      <vt:lpstr>PowerPoint Presentation</vt:lpstr>
      <vt:lpstr>PowerPoint Presentation</vt:lpstr>
      <vt:lpstr>Copernicus Imaging Microwave Radiometer (CIMR)</vt:lpstr>
      <vt:lpstr>PowerPoint Presentation</vt:lpstr>
      <vt:lpstr>Sea ice from Sentinel Synthetic Aperture Radar (SAR) based on ML</vt:lpstr>
      <vt:lpstr>MET Norway’s value chain for Sea Ice Essential Climate Variables</vt:lpstr>
      <vt:lpstr>Future outlook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Henry Boeree</cp:lastModifiedBy>
  <cp:revision>1</cp:revision>
  <dcterms:modified xsi:type="dcterms:W3CDTF">2024-07-22T08:37:26Z</dcterms:modified>
</cp:coreProperties>
</file>