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256" r:id="rId2"/>
    <p:sldId id="311" r:id="rId3"/>
    <p:sldId id="277" r:id="rId4"/>
    <p:sldId id="312" r:id="rId5"/>
    <p:sldId id="275" r:id="rId6"/>
    <p:sldId id="268" r:id="rId7"/>
    <p:sldId id="267" r:id="rId8"/>
    <p:sldId id="310" r:id="rId9"/>
    <p:sldId id="299" r:id="rId10"/>
    <p:sldId id="301"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F6C"/>
    <a:srgbClr val="FFFFFF"/>
    <a:srgbClr val="4D4AFA"/>
    <a:srgbClr val="2D2E79"/>
    <a:srgbClr val="54236E"/>
    <a:srgbClr val="51C2C2"/>
    <a:srgbClr val="8F3382"/>
    <a:srgbClr val="A8E0E0"/>
    <a:srgbClr val="8A61CD"/>
    <a:srgbClr val="FBD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611" autoAdjust="0"/>
  </p:normalViewPr>
  <p:slideViewPr>
    <p:cSldViewPr snapToGrid="0">
      <p:cViewPr varScale="1">
        <p:scale>
          <a:sx n="57" d="100"/>
          <a:sy n="57" d="100"/>
        </p:scale>
        <p:origin x="196"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70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hyperlink" Target="https://www.publicdomainpictures.net/view-image.php?image=148332&amp;picture=time-clock" TargetMode="External"/><Relationship Id="rId2" Type="http://schemas.openxmlformats.org/officeDocument/2006/relationships/image" Target="../media/image16.jpe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publicdomainpictures.net/view-image.php?image=148332&amp;picture=time-clock" TargetMode="External"/><Relationship Id="rId2" Type="http://schemas.openxmlformats.org/officeDocument/2006/relationships/image" Target="../media/image16.jpe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1894D-A949-4D67-877B-113CFB6A039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2782CA7-1513-46E5-85A0-BF53FED5D2F2}">
      <dgm:prSet phldrT="[Text]" custT="1"/>
      <dgm:spPr>
        <a:solidFill>
          <a:srgbClr val="51C2C2"/>
        </a:solidFill>
      </dgm:spPr>
      <dgm:t>
        <a:bodyPr/>
        <a:lstStyle/>
        <a:p>
          <a:r>
            <a:rPr lang="en-US" sz="2000" b="1" dirty="0">
              <a:latin typeface="Times New Roman" panose="02020603050405020304" pitchFamily="18" charset="0"/>
              <a:cs typeface="Times New Roman" panose="02020603050405020304" pitchFamily="18" charset="0"/>
            </a:rPr>
            <a:t>The Chriss project</a:t>
          </a:r>
        </a:p>
      </dgm:t>
    </dgm:pt>
    <dgm:pt modelId="{78BEED4B-C03E-4423-8833-332AFC515E0D}" type="parTrans" cxnId="{0F8B672F-1538-4570-9945-8F8EE9D001CB}">
      <dgm:prSet/>
      <dgm:spPr/>
      <dgm:t>
        <a:bodyPr/>
        <a:lstStyle/>
        <a:p>
          <a:endParaRPr lang="en-US"/>
        </a:p>
      </dgm:t>
    </dgm:pt>
    <dgm:pt modelId="{2CDFA747-FD7A-49B9-A62C-BD9F822AF2DA}" type="sibTrans" cxnId="{0F8B672F-1538-4570-9945-8F8EE9D001CB}">
      <dgm:prSet/>
      <dgm:spPr/>
      <dgm:t>
        <a:bodyPr/>
        <a:lstStyle/>
        <a:p>
          <a:endParaRPr lang="en-US"/>
        </a:p>
      </dgm:t>
    </dgm:pt>
    <dgm:pt modelId="{F6B32154-E005-4666-843B-792B471AF947}">
      <dgm:prSet phldrT="[Text]" custT="1"/>
      <dgm:spPr>
        <a:solidFill>
          <a:srgbClr val="51C2C2"/>
        </a:solidFill>
      </dgm:spPr>
      <dgm:t>
        <a:bodyPr/>
        <a:lstStyle/>
        <a:p>
          <a:r>
            <a:rPr lang="en-US" sz="2000" b="1" dirty="0">
              <a:latin typeface="Times New Roman" panose="02020603050405020304" pitchFamily="18" charset="0"/>
              <a:cs typeface="Times New Roman" panose="02020603050405020304" pitchFamily="18" charset="0"/>
            </a:rPr>
            <a:t>Problem Outline</a:t>
          </a:r>
        </a:p>
      </dgm:t>
    </dgm:pt>
    <dgm:pt modelId="{37F0ABC6-9559-4144-BB5F-BB10B8E4DEFB}" type="parTrans" cxnId="{5608E17F-E43D-4B42-A51A-D202BE9DCEBE}">
      <dgm:prSet/>
      <dgm:spPr/>
      <dgm:t>
        <a:bodyPr/>
        <a:lstStyle/>
        <a:p>
          <a:endParaRPr lang="en-US"/>
        </a:p>
      </dgm:t>
    </dgm:pt>
    <dgm:pt modelId="{0D82D2DF-9C2B-453B-A18B-F1A6CA90338F}" type="sibTrans" cxnId="{5608E17F-E43D-4B42-A51A-D202BE9DCEBE}">
      <dgm:prSet/>
      <dgm:spPr/>
      <dgm:t>
        <a:bodyPr/>
        <a:lstStyle/>
        <a:p>
          <a:endParaRPr lang="en-US"/>
        </a:p>
      </dgm:t>
    </dgm:pt>
    <dgm:pt modelId="{B8E4CB44-E408-43EF-8692-8A05597FEC4F}">
      <dgm:prSet phldrT="[Text]" custT="1"/>
      <dgm:spPr>
        <a:solidFill>
          <a:srgbClr val="51C2C2"/>
        </a:solidFill>
      </dgm:spPr>
      <dgm:t>
        <a:bodyPr/>
        <a:lstStyle/>
        <a:p>
          <a:r>
            <a:rPr lang="en-US" sz="2000" b="1" dirty="0">
              <a:latin typeface="Times New Roman" panose="02020603050405020304" pitchFamily="18" charset="0"/>
              <a:cs typeface="Times New Roman" panose="02020603050405020304" pitchFamily="18" charset="0"/>
            </a:rPr>
            <a:t>Objectives of the CHRISS project</a:t>
          </a:r>
        </a:p>
      </dgm:t>
    </dgm:pt>
    <dgm:pt modelId="{DBD106E7-1459-44A1-BE26-008AD46A8A31}" type="parTrans" cxnId="{C6D9F6F3-BDB3-4040-9A44-B0C6F9FFE38F}">
      <dgm:prSet/>
      <dgm:spPr/>
      <dgm:t>
        <a:bodyPr/>
        <a:lstStyle/>
        <a:p>
          <a:endParaRPr lang="en-US"/>
        </a:p>
      </dgm:t>
    </dgm:pt>
    <dgm:pt modelId="{68D1F86A-E65E-467F-B8C8-880E312D3A25}" type="sibTrans" cxnId="{C6D9F6F3-BDB3-4040-9A44-B0C6F9FFE38F}">
      <dgm:prSet/>
      <dgm:spPr/>
      <dgm:t>
        <a:bodyPr/>
        <a:lstStyle/>
        <a:p>
          <a:endParaRPr lang="en-US"/>
        </a:p>
      </dgm:t>
    </dgm:pt>
    <dgm:pt modelId="{24EDD685-8E80-4FF9-AF37-82FD06B0DE87}">
      <dgm:prSet phldrT="[Text]" custT="1"/>
      <dgm:spPr>
        <a:solidFill>
          <a:srgbClr val="51C2C2"/>
        </a:solidFill>
      </dgm:spPr>
      <dgm: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Specific Use case</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gm:t>
    </dgm:pt>
    <dgm:pt modelId="{D776EC1B-19D4-4105-B035-2246B904FAC8}" type="parTrans" cxnId="{EFEFFB5F-C5C1-41A3-9CF7-692D33AC5689}">
      <dgm:prSet/>
      <dgm:spPr/>
      <dgm:t>
        <a:bodyPr/>
        <a:lstStyle/>
        <a:p>
          <a:endParaRPr lang="en-US"/>
        </a:p>
      </dgm:t>
    </dgm:pt>
    <dgm:pt modelId="{03E7AE17-FC8C-4A24-8087-5E88833BDCE9}" type="sibTrans" cxnId="{EFEFFB5F-C5C1-41A3-9CF7-692D33AC5689}">
      <dgm:prSet/>
      <dgm:spPr/>
      <dgm:t>
        <a:bodyPr/>
        <a:lstStyle/>
        <a:p>
          <a:endParaRPr lang="en-US"/>
        </a:p>
      </dgm:t>
    </dgm:pt>
    <dgm:pt modelId="{200106CF-60C3-4746-A22A-E92BC41B683D}">
      <dgm:prSet phldrT="[Text]" custT="1"/>
      <dgm:spPr>
        <a:solidFill>
          <a:srgbClr val="51C2C2"/>
        </a:solidFill>
      </dgm:spPr>
      <dgm:t>
        <a:bodyPr/>
        <a:lstStyle/>
        <a:p>
          <a:r>
            <a:rPr lang="en-US" sz="2000" b="1" dirty="0">
              <a:latin typeface="Times New Roman" panose="02020603050405020304" pitchFamily="18" charset="0"/>
              <a:cs typeface="Times New Roman" panose="02020603050405020304" pitchFamily="18" charset="0"/>
            </a:rPr>
            <a:t>Innovation and Added Value</a:t>
          </a:r>
        </a:p>
      </dgm:t>
    </dgm:pt>
    <dgm:pt modelId="{109D6745-F5DB-4588-B4EB-715BF01271DE}" type="parTrans" cxnId="{2E928BDC-49EB-4B72-A129-74A124CB7D97}">
      <dgm:prSet/>
      <dgm:spPr/>
      <dgm:t>
        <a:bodyPr/>
        <a:lstStyle/>
        <a:p>
          <a:endParaRPr lang="en-US"/>
        </a:p>
      </dgm:t>
    </dgm:pt>
    <dgm:pt modelId="{D0E100AC-16DC-46CA-BA31-3D217FA9D5BF}" type="sibTrans" cxnId="{2E928BDC-49EB-4B72-A129-74A124CB7D97}">
      <dgm:prSet/>
      <dgm:spPr/>
      <dgm:t>
        <a:bodyPr/>
        <a:lstStyle/>
        <a:p>
          <a:endParaRPr lang="en-US"/>
        </a:p>
      </dgm:t>
    </dgm:pt>
    <dgm:pt modelId="{EFD2D831-739A-49A2-9509-AF5D2CC9388A}">
      <dgm:prSet phldrT="[Text]" custT="1"/>
      <dgm:spPr>
        <a:solidFill>
          <a:srgbClr val="51C2C2"/>
        </a:solidFill>
      </dgm:spPr>
      <dgm: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Synchronization supply for disaster communication network</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gm:t>
    </dgm:pt>
    <dgm:pt modelId="{02E59F23-765F-4620-9BFF-3625BB65D0DA}" type="parTrans" cxnId="{07D14F73-5A62-4CEF-B37E-0B315DB94924}">
      <dgm:prSet/>
      <dgm:spPr/>
      <dgm:t>
        <a:bodyPr/>
        <a:lstStyle/>
        <a:p>
          <a:endParaRPr lang="en-US"/>
        </a:p>
      </dgm:t>
    </dgm:pt>
    <dgm:pt modelId="{FE8CB460-8CD9-42D8-A686-210F0D06DC90}" type="sibTrans" cxnId="{07D14F73-5A62-4CEF-B37E-0B315DB94924}">
      <dgm:prSet/>
      <dgm:spPr/>
      <dgm:t>
        <a:bodyPr/>
        <a:lstStyle/>
        <a:p>
          <a:endParaRPr lang="en-US"/>
        </a:p>
      </dgm:t>
    </dgm:pt>
    <dgm:pt modelId="{8F270A87-994F-4485-8230-3C785285377B}">
      <dgm:prSet phldrT="[Text]" custT="1"/>
      <dgm:spPr>
        <a:solidFill>
          <a:srgbClr val="51C2C2"/>
        </a:solidFill>
      </dgm:spPr>
      <dgm: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Disaster Management Risk Use case </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gm:t>
    </dgm:pt>
    <dgm:pt modelId="{29E91093-F8B8-4137-BDA7-8A3A2C02DBB8}" type="parTrans" cxnId="{98B6E6FD-8487-43E6-97F5-624CC290D1B7}">
      <dgm:prSet/>
      <dgm:spPr/>
      <dgm:t>
        <a:bodyPr/>
        <a:lstStyle/>
        <a:p>
          <a:endParaRPr lang="en-US"/>
        </a:p>
      </dgm:t>
    </dgm:pt>
    <dgm:pt modelId="{1A0B3348-CCA9-4560-8E73-7B7ED85E6FCD}" type="sibTrans" cxnId="{98B6E6FD-8487-43E6-97F5-624CC290D1B7}">
      <dgm:prSet/>
      <dgm:spPr/>
      <dgm:t>
        <a:bodyPr/>
        <a:lstStyle/>
        <a:p>
          <a:endParaRPr lang="en-US"/>
        </a:p>
      </dgm:t>
    </dgm:pt>
    <dgm:pt modelId="{E18BD2EA-9E6E-4C3E-B0C3-D853034F0A19}" type="pres">
      <dgm:prSet presAssocID="{8E91894D-A949-4D67-877B-113CFB6A0390}" presName="Name0" presStyleCnt="0">
        <dgm:presLayoutVars>
          <dgm:chMax val="7"/>
          <dgm:chPref val="7"/>
          <dgm:dir/>
        </dgm:presLayoutVars>
      </dgm:prSet>
      <dgm:spPr/>
    </dgm:pt>
    <dgm:pt modelId="{E820FFDA-B599-4031-B868-32749F5A9A55}" type="pres">
      <dgm:prSet presAssocID="{8E91894D-A949-4D67-877B-113CFB6A0390}" presName="Name1" presStyleCnt="0"/>
      <dgm:spPr/>
    </dgm:pt>
    <dgm:pt modelId="{52E79354-D557-4E12-BABA-B2D51C9EFBA0}" type="pres">
      <dgm:prSet presAssocID="{8E91894D-A949-4D67-877B-113CFB6A0390}" presName="cycle" presStyleCnt="0"/>
      <dgm:spPr/>
    </dgm:pt>
    <dgm:pt modelId="{6E65D043-AB04-4697-A17B-FDCD8700FDEB}" type="pres">
      <dgm:prSet presAssocID="{8E91894D-A949-4D67-877B-113CFB6A0390}" presName="srcNode" presStyleLbl="node1" presStyleIdx="0" presStyleCnt="7"/>
      <dgm:spPr/>
    </dgm:pt>
    <dgm:pt modelId="{110422B7-3997-4FDB-ACA9-6D1D1145D571}" type="pres">
      <dgm:prSet presAssocID="{8E91894D-A949-4D67-877B-113CFB6A0390}" presName="conn" presStyleLbl="parChTrans1D2" presStyleIdx="0" presStyleCnt="1"/>
      <dgm:spPr/>
    </dgm:pt>
    <dgm:pt modelId="{26309E50-2254-4D35-B9B2-74B8869F330E}" type="pres">
      <dgm:prSet presAssocID="{8E91894D-A949-4D67-877B-113CFB6A0390}" presName="extraNode" presStyleLbl="node1" presStyleIdx="0" presStyleCnt="7"/>
      <dgm:spPr/>
    </dgm:pt>
    <dgm:pt modelId="{32A7E8B0-02B3-4EE7-BD86-400DB504350A}" type="pres">
      <dgm:prSet presAssocID="{8E91894D-A949-4D67-877B-113CFB6A0390}" presName="dstNode" presStyleLbl="node1" presStyleIdx="0" presStyleCnt="7"/>
      <dgm:spPr/>
    </dgm:pt>
    <dgm:pt modelId="{8EEC5EA9-D935-4B00-BE6F-6A9F7C85B6FE}" type="pres">
      <dgm:prSet presAssocID="{72782CA7-1513-46E5-85A0-BF53FED5D2F2}" presName="text_1" presStyleLbl="node1" presStyleIdx="0" presStyleCnt="7">
        <dgm:presLayoutVars>
          <dgm:bulletEnabled val="1"/>
        </dgm:presLayoutVars>
      </dgm:prSet>
      <dgm:spPr/>
    </dgm:pt>
    <dgm:pt modelId="{21B06DF5-21FC-4920-BE75-BB7C99E79550}" type="pres">
      <dgm:prSet presAssocID="{72782CA7-1513-46E5-85A0-BF53FED5D2F2}" presName="accent_1" presStyleCnt="0"/>
      <dgm:spPr/>
    </dgm:pt>
    <dgm:pt modelId="{A194F560-44B9-4C79-AFBD-3DF4FF8C83FA}" type="pres">
      <dgm:prSet presAssocID="{72782CA7-1513-46E5-85A0-BF53FED5D2F2}" presName="accentRepeatNode" presStyleLbl="solidFgAcc1" presStyleIdx="0" presStyleCnt="7"/>
      <dgm:spPr/>
    </dgm:pt>
    <dgm:pt modelId="{CBC8ACF1-DD2D-4D7E-A86F-832196F8BA07}" type="pres">
      <dgm:prSet presAssocID="{F6B32154-E005-4666-843B-792B471AF947}" presName="text_2" presStyleLbl="node1" presStyleIdx="1" presStyleCnt="7">
        <dgm:presLayoutVars>
          <dgm:bulletEnabled val="1"/>
        </dgm:presLayoutVars>
      </dgm:prSet>
      <dgm:spPr/>
    </dgm:pt>
    <dgm:pt modelId="{74C2594D-1FB9-448B-AAAC-5A0C595D6F3D}" type="pres">
      <dgm:prSet presAssocID="{F6B32154-E005-4666-843B-792B471AF947}" presName="accent_2" presStyleCnt="0"/>
      <dgm:spPr/>
    </dgm:pt>
    <dgm:pt modelId="{6F28D563-C11C-472F-A608-ED4CEB81A4F7}" type="pres">
      <dgm:prSet presAssocID="{F6B32154-E005-4666-843B-792B471AF947}" presName="accentRepeatNode" presStyleLbl="solidFgAcc1" presStyleIdx="1" presStyleCnt="7"/>
      <dgm:spPr/>
    </dgm:pt>
    <dgm:pt modelId="{96D19271-8191-46C5-98E0-079138C6A077}" type="pres">
      <dgm:prSet presAssocID="{B8E4CB44-E408-43EF-8692-8A05597FEC4F}" presName="text_3" presStyleLbl="node1" presStyleIdx="2" presStyleCnt="7">
        <dgm:presLayoutVars>
          <dgm:bulletEnabled val="1"/>
        </dgm:presLayoutVars>
      </dgm:prSet>
      <dgm:spPr/>
    </dgm:pt>
    <dgm:pt modelId="{5A1A0F79-98A7-41E2-9814-91CEE4AEB004}" type="pres">
      <dgm:prSet presAssocID="{B8E4CB44-E408-43EF-8692-8A05597FEC4F}" presName="accent_3" presStyleCnt="0"/>
      <dgm:spPr/>
    </dgm:pt>
    <dgm:pt modelId="{A0F94106-6BCB-43AC-B9FF-123A6345665C}" type="pres">
      <dgm:prSet presAssocID="{B8E4CB44-E408-43EF-8692-8A05597FEC4F}" presName="accentRepeatNode" presStyleLbl="solidFgAcc1" presStyleIdx="2" presStyleCnt="7"/>
      <dgm:spPr/>
    </dgm:pt>
    <dgm:pt modelId="{49CA4CC1-F8EF-4FDC-A1C0-C5E2B26FCDE7}" type="pres">
      <dgm:prSet presAssocID="{200106CF-60C3-4746-A22A-E92BC41B683D}" presName="text_4" presStyleLbl="node1" presStyleIdx="3" presStyleCnt="7">
        <dgm:presLayoutVars>
          <dgm:bulletEnabled val="1"/>
        </dgm:presLayoutVars>
      </dgm:prSet>
      <dgm:spPr/>
    </dgm:pt>
    <dgm:pt modelId="{190B5696-CA30-4B97-8C5D-AB701BFD3175}" type="pres">
      <dgm:prSet presAssocID="{200106CF-60C3-4746-A22A-E92BC41B683D}" presName="accent_4" presStyleCnt="0"/>
      <dgm:spPr/>
    </dgm:pt>
    <dgm:pt modelId="{8FB4F009-0F18-474F-9D59-AD9B837CDF36}" type="pres">
      <dgm:prSet presAssocID="{200106CF-60C3-4746-A22A-E92BC41B683D}" presName="accentRepeatNode" presStyleLbl="solidFgAcc1" presStyleIdx="3" presStyleCnt="7"/>
      <dgm:spPr/>
    </dgm:pt>
    <dgm:pt modelId="{BCA481A0-9738-426F-BB71-EF6BCFB7E317}" type="pres">
      <dgm:prSet presAssocID="{EFD2D831-739A-49A2-9509-AF5D2CC9388A}" presName="text_5" presStyleLbl="node1" presStyleIdx="4" presStyleCnt="7">
        <dgm:presLayoutVars>
          <dgm:bulletEnabled val="1"/>
        </dgm:presLayoutVars>
      </dgm:prSet>
      <dgm:spPr/>
    </dgm:pt>
    <dgm:pt modelId="{5388BB0B-4B84-46CF-B5BA-1DB1E484E769}" type="pres">
      <dgm:prSet presAssocID="{EFD2D831-739A-49A2-9509-AF5D2CC9388A}" presName="accent_5" presStyleCnt="0"/>
      <dgm:spPr/>
    </dgm:pt>
    <dgm:pt modelId="{0D824E6B-5A59-4F8D-91F4-18297D0D7A4A}" type="pres">
      <dgm:prSet presAssocID="{EFD2D831-739A-49A2-9509-AF5D2CC9388A}" presName="accentRepeatNode" presStyleLbl="solidFgAcc1" presStyleIdx="4" presStyleCnt="7"/>
      <dgm:spPr/>
    </dgm:pt>
    <dgm:pt modelId="{D15CC02E-3EFE-4716-A8F3-C7EC94414AD0}" type="pres">
      <dgm:prSet presAssocID="{24EDD685-8E80-4FF9-AF37-82FD06B0DE87}" presName="text_6" presStyleLbl="node1" presStyleIdx="5" presStyleCnt="7">
        <dgm:presLayoutVars>
          <dgm:bulletEnabled val="1"/>
        </dgm:presLayoutVars>
      </dgm:prSet>
      <dgm:spPr/>
    </dgm:pt>
    <dgm:pt modelId="{5B8FA1F0-81EE-49EE-BE96-71185135888E}" type="pres">
      <dgm:prSet presAssocID="{24EDD685-8E80-4FF9-AF37-82FD06B0DE87}" presName="accent_6" presStyleCnt="0"/>
      <dgm:spPr/>
    </dgm:pt>
    <dgm:pt modelId="{3AB55401-00F4-4D00-A325-CF2CCDEE948D}" type="pres">
      <dgm:prSet presAssocID="{24EDD685-8E80-4FF9-AF37-82FD06B0DE87}" presName="accentRepeatNode" presStyleLbl="solidFgAcc1" presStyleIdx="5" presStyleCnt="7"/>
      <dgm:spPr/>
    </dgm:pt>
    <dgm:pt modelId="{345D7B5E-3715-4951-8753-C934EE7A72D3}" type="pres">
      <dgm:prSet presAssocID="{8F270A87-994F-4485-8230-3C785285377B}" presName="text_7" presStyleLbl="node1" presStyleIdx="6" presStyleCnt="7">
        <dgm:presLayoutVars>
          <dgm:bulletEnabled val="1"/>
        </dgm:presLayoutVars>
      </dgm:prSet>
      <dgm:spPr/>
    </dgm:pt>
    <dgm:pt modelId="{53F073C3-6913-480B-B839-A7C24630DFBE}" type="pres">
      <dgm:prSet presAssocID="{8F270A87-994F-4485-8230-3C785285377B}" presName="accent_7" presStyleCnt="0"/>
      <dgm:spPr/>
    </dgm:pt>
    <dgm:pt modelId="{064CADF4-B8DB-4883-8FA4-E0A1E23F9A93}" type="pres">
      <dgm:prSet presAssocID="{8F270A87-994F-4485-8230-3C785285377B}" presName="accentRepeatNode" presStyleLbl="solidFgAcc1" presStyleIdx="6" presStyleCnt="7"/>
      <dgm:spPr/>
    </dgm:pt>
  </dgm:ptLst>
  <dgm:cxnLst>
    <dgm:cxn modelId="{86CE762A-CA60-4DEE-AF29-569C92688B29}" type="presOf" srcId="{24EDD685-8E80-4FF9-AF37-82FD06B0DE87}" destId="{D15CC02E-3EFE-4716-A8F3-C7EC94414AD0}" srcOrd="0" destOrd="0" presId="urn:microsoft.com/office/officeart/2008/layout/VerticalCurvedList"/>
    <dgm:cxn modelId="{7FB27C2C-39EE-4F88-B058-5E75A5AAC434}" type="presOf" srcId="{2CDFA747-FD7A-49B9-A62C-BD9F822AF2DA}" destId="{110422B7-3997-4FDB-ACA9-6D1D1145D571}" srcOrd="0" destOrd="0" presId="urn:microsoft.com/office/officeart/2008/layout/VerticalCurvedList"/>
    <dgm:cxn modelId="{0F8B672F-1538-4570-9945-8F8EE9D001CB}" srcId="{8E91894D-A949-4D67-877B-113CFB6A0390}" destId="{72782CA7-1513-46E5-85A0-BF53FED5D2F2}" srcOrd="0" destOrd="0" parTransId="{78BEED4B-C03E-4423-8833-332AFC515E0D}" sibTransId="{2CDFA747-FD7A-49B9-A62C-BD9F822AF2DA}"/>
    <dgm:cxn modelId="{C27A3330-13A9-461B-ABCE-B795CCAF94BD}" type="presOf" srcId="{B8E4CB44-E408-43EF-8692-8A05597FEC4F}" destId="{96D19271-8191-46C5-98E0-079138C6A077}" srcOrd="0" destOrd="0" presId="urn:microsoft.com/office/officeart/2008/layout/VerticalCurvedList"/>
    <dgm:cxn modelId="{EFEFFB5F-C5C1-41A3-9CF7-692D33AC5689}" srcId="{8E91894D-A949-4D67-877B-113CFB6A0390}" destId="{24EDD685-8E80-4FF9-AF37-82FD06B0DE87}" srcOrd="5" destOrd="0" parTransId="{D776EC1B-19D4-4105-B035-2246B904FAC8}" sibTransId="{03E7AE17-FC8C-4A24-8087-5E88833BDCE9}"/>
    <dgm:cxn modelId="{C56ADE67-AE54-4B5E-919A-FB3FE864D498}" type="presOf" srcId="{EFD2D831-739A-49A2-9509-AF5D2CC9388A}" destId="{BCA481A0-9738-426F-BB71-EF6BCFB7E317}" srcOrd="0" destOrd="0" presId="urn:microsoft.com/office/officeart/2008/layout/VerticalCurvedList"/>
    <dgm:cxn modelId="{15ED9F6C-7186-4B93-BE44-4842EF31A08D}" type="presOf" srcId="{200106CF-60C3-4746-A22A-E92BC41B683D}" destId="{49CA4CC1-F8EF-4FDC-A1C0-C5E2B26FCDE7}" srcOrd="0" destOrd="0" presId="urn:microsoft.com/office/officeart/2008/layout/VerticalCurvedList"/>
    <dgm:cxn modelId="{07D14F73-5A62-4CEF-B37E-0B315DB94924}" srcId="{8E91894D-A949-4D67-877B-113CFB6A0390}" destId="{EFD2D831-739A-49A2-9509-AF5D2CC9388A}" srcOrd="4" destOrd="0" parTransId="{02E59F23-765F-4620-9BFF-3625BB65D0DA}" sibTransId="{FE8CB460-8CD9-42D8-A686-210F0D06DC90}"/>
    <dgm:cxn modelId="{5608E17F-E43D-4B42-A51A-D202BE9DCEBE}" srcId="{8E91894D-A949-4D67-877B-113CFB6A0390}" destId="{F6B32154-E005-4666-843B-792B471AF947}" srcOrd="1" destOrd="0" parTransId="{37F0ABC6-9559-4144-BB5F-BB10B8E4DEFB}" sibTransId="{0D82D2DF-9C2B-453B-A18B-F1A6CA90338F}"/>
    <dgm:cxn modelId="{98DD4E92-5247-4EA6-A8B2-4CA95DCF7821}" type="presOf" srcId="{8E91894D-A949-4D67-877B-113CFB6A0390}" destId="{E18BD2EA-9E6E-4C3E-B0C3-D853034F0A19}" srcOrd="0" destOrd="0" presId="urn:microsoft.com/office/officeart/2008/layout/VerticalCurvedList"/>
    <dgm:cxn modelId="{38965DA6-FD5B-493A-B96D-415D87CD0119}" type="presOf" srcId="{8F270A87-994F-4485-8230-3C785285377B}" destId="{345D7B5E-3715-4951-8753-C934EE7A72D3}" srcOrd="0" destOrd="0" presId="urn:microsoft.com/office/officeart/2008/layout/VerticalCurvedList"/>
    <dgm:cxn modelId="{7B02CBCF-9DD7-4DBA-9F7C-F3B6992C2DEA}" type="presOf" srcId="{72782CA7-1513-46E5-85A0-BF53FED5D2F2}" destId="{8EEC5EA9-D935-4B00-BE6F-6A9F7C85B6FE}" srcOrd="0" destOrd="0" presId="urn:microsoft.com/office/officeart/2008/layout/VerticalCurvedList"/>
    <dgm:cxn modelId="{FA29FAD1-A2EF-45F1-B59A-97B48171A547}" type="presOf" srcId="{F6B32154-E005-4666-843B-792B471AF947}" destId="{CBC8ACF1-DD2D-4D7E-A86F-832196F8BA07}" srcOrd="0" destOrd="0" presId="urn:microsoft.com/office/officeart/2008/layout/VerticalCurvedList"/>
    <dgm:cxn modelId="{2E928BDC-49EB-4B72-A129-74A124CB7D97}" srcId="{8E91894D-A949-4D67-877B-113CFB6A0390}" destId="{200106CF-60C3-4746-A22A-E92BC41B683D}" srcOrd="3" destOrd="0" parTransId="{109D6745-F5DB-4588-B4EB-715BF01271DE}" sibTransId="{D0E100AC-16DC-46CA-BA31-3D217FA9D5BF}"/>
    <dgm:cxn modelId="{C6D9F6F3-BDB3-4040-9A44-B0C6F9FFE38F}" srcId="{8E91894D-A949-4D67-877B-113CFB6A0390}" destId="{B8E4CB44-E408-43EF-8692-8A05597FEC4F}" srcOrd="2" destOrd="0" parTransId="{DBD106E7-1459-44A1-BE26-008AD46A8A31}" sibTransId="{68D1F86A-E65E-467F-B8C8-880E312D3A25}"/>
    <dgm:cxn modelId="{98B6E6FD-8487-43E6-97F5-624CC290D1B7}" srcId="{8E91894D-A949-4D67-877B-113CFB6A0390}" destId="{8F270A87-994F-4485-8230-3C785285377B}" srcOrd="6" destOrd="0" parTransId="{29E91093-F8B8-4137-BDA7-8A3A2C02DBB8}" sibTransId="{1A0B3348-CCA9-4560-8E73-7B7ED85E6FCD}"/>
    <dgm:cxn modelId="{B3FE96BA-35FB-492B-9AC2-C89E621CB8AB}" type="presParOf" srcId="{E18BD2EA-9E6E-4C3E-B0C3-D853034F0A19}" destId="{E820FFDA-B599-4031-B868-32749F5A9A55}" srcOrd="0" destOrd="0" presId="urn:microsoft.com/office/officeart/2008/layout/VerticalCurvedList"/>
    <dgm:cxn modelId="{7C620762-4422-441B-9E45-3EC180741BD2}" type="presParOf" srcId="{E820FFDA-B599-4031-B868-32749F5A9A55}" destId="{52E79354-D557-4E12-BABA-B2D51C9EFBA0}" srcOrd="0" destOrd="0" presId="urn:microsoft.com/office/officeart/2008/layout/VerticalCurvedList"/>
    <dgm:cxn modelId="{F0E1E816-CC53-4BB1-8DA7-D5C5EB1EB9F6}" type="presParOf" srcId="{52E79354-D557-4E12-BABA-B2D51C9EFBA0}" destId="{6E65D043-AB04-4697-A17B-FDCD8700FDEB}" srcOrd="0" destOrd="0" presId="urn:microsoft.com/office/officeart/2008/layout/VerticalCurvedList"/>
    <dgm:cxn modelId="{77CC8ECD-F9DD-4F9F-A1F5-CC9728E9AA2B}" type="presParOf" srcId="{52E79354-D557-4E12-BABA-B2D51C9EFBA0}" destId="{110422B7-3997-4FDB-ACA9-6D1D1145D571}" srcOrd="1" destOrd="0" presId="urn:microsoft.com/office/officeart/2008/layout/VerticalCurvedList"/>
    <dgm:cxn modelId="{58339215-54E8-4C5E-AD9F-0FAF7EE23E4E}" type="presParOf" srcId="{52E79354-D557-4E12-BABA-B2D51C9EFBA0}" destId="{26309E50-2254-4D35-B9B2-74B8869F330E}" srcOrd="2" destOrd="0" presId="urn:microsoft.com/office/officeart/2008/layout/VerticalCurvedList"/>
    <dgm:cxn modelId="{F4EE7D03-058E-4088-BCB7-F6055B37B129}" type="presParOf" srcId="{52E79354-D557-4E12-BABA-B2D51C9EFBA0}" destId="{32A7E8B0-02B3-4EE7-BD86-400DB504350A}" srcOrd="3" destOrd="0" presId="urn:microsoft.com/office/officeart/2008/layout/VerticalCurvedList"/>
    <dgm:cxn modelId="{4E1398E4-EA99-40C8-B985-DEB41EC22BD5}" type="presParOf" srcId="{E820FFDA-B599-4031-B868-32749F5A9A55}" destId="{8EEC5EA9-D935-4B00-BE6F-6A9F7C85B6FE}" srcOrd="1" destOrd="0" presId="urn:microsoft.com/office/officeart/2008/layout/VerticalCurvedList"/>
    <dgm:cxn modelId="{ED9FF22A-6CE6-4A6F-9BFC-95C0637F8FEA}" type="presParOf" srcId="{E820FFDA-B599-4031-B868-32749F5A9A55}" destId="{21B06DF5-21FC-4920-BE75-BB7C99E79550}" srcOrd="2" destOrd="0" presId="urn:microsoft.com/office/officeart/2008/layout/VerticalCurvedList"/>
    <dgm:cxn modelId="{B00EA73D-4809-40B2-AE14-1BCE76CC7495}" type="presParOf" srcId="{21B06DF5-21FC-4920-BE75-BB7C99E79550}" destId="{A194F560-44B9-4C79-AFBD-3DF4FF8C83FA}" srcOrd="0" destOrd="0" presId="urn:microsoft.com/office/officeart/2008/layout/VerticalCurvedList"/>
    <dgm:cxn modelId="{3C631A91-68FD-4FAE-BB10-1B73AE387371}" type="presParOf" srcId="{E820FFDA-B599-4031-B868-32749F5A9A55}" destId="{CBC8ACF1-DD2D-4D7E-A86F-832196F8BA07}" srcOrd="3" destOrd="0" presId="urn:microsoft.com/office/officeart/2008/layout/VerticalCurvedList"/>
    <dgm:cxn modelId="{023917FB-9801-4504-AF99-3EAACF82245C}" type="presParOf" srcId="{E820FFDA-B599-4031-B868-32749F5A9A55}" destId="{74C2594D-1FB9-448B-AAAC-5A0C595D6F3D}" srcOrd="4" destOrd="0" presId="urn:microsoft.com/office/officeart/2008/layout/VerticalCurvedList"/>
    <dgm:cxn modelId="{355A4C0A-450E-48C4-84FB-344974A4EABB}" type="presParOf" srcId="{74C2594D-1FB9-448B-AAAC-5A0C595D6F3D}" destId="{6F28D563-C11C-472F-A608-ED4CEB81A4F7}" srcOrd="0" destOrd="0" presId="urn:microsoft.com/office/officeart/2008/layout/VerticalCurvedList"/>
    <dgm:cxn modelId="{929967C3-8618-4D71-ABF2-96FC84594EAB}" type="presParOf" srcId="{E820FFDA-B599-4031-B868-32749F5A9A55}" destId="{96D19271-8191-46C5-98E0-079138C6A077}" srcOrd="5" destOrd="0" presId="urn:microsoft.com/office/officeart/2008/layout/VerticalCurvedList"/>
    <dgm:cxn modelId="{C3C1A761-BEB2-47FB-94F3-C738194E1D40}" type="presParOf" srcId="{E820FFDA-B599-4031-B868-32749F5A9A55}" destId="{5A1A0F79-98A7-41E2-9814-91CEE4AEB004}" srcOrd="6" destOrd="0" presId="urn:microsoft.com/office/officeart/2008/layout/VerticalCurvedList"/>
    <dgm:cxn modelId="{2F8121A7-C4B2-44B7-8666-01EF41FD30BB}" type="presParOf" srcId="{5A1A0F79-98A7-41E2-9814-91CEE4AEB004}" destId="{A0F94106-6BCB-43AC-B9FF-123A6345665C}" srcOrd="0" destOrd="0" presId="urn:microsoft.com/office/officeart/2008/layout/VerticalCurvedList"/>
    <dgm:cxn modelId="{30D078C5-307B-47FF-9062-F5E7749CB29A}" type="presParOf" srcId="{E820FFDA-B599-4031-B868-32749F5A9A55}" destId="{49CA4CC1-F8EF-4FDC-A1C0-C5E2B26FCDE7}" srcOrd="7" destOrd="0" presId="urn:microsoft.com/office/officeart/2008/layout/VerticalCurvedList"/>
    <dgm:cxn modelId="{38A0976D-F946-4005-8FC4-7DF5161EABB0}" type="presParOf" srcId="{E820FFDA-B599-4031-B868-32749F5A9A55}" destId="{190B5696-CA30-4B97-8C5D-AB701BFD3175}" srcOrd="8" destOrd="0" presId="urn:microsoft.com/office/officeart/2008/layout/VerticalCurvedList"/>
    <dgm:cxn modelId="{88D3DF8E-6B03-4117-ADD6-DC6F73FA5BB3}" type="presParOf" srcId="{190B5696-CA30-4B97-8C5D-AB701BFD3175}" destId="{8FB4F009-0F18-474F-9D59-AD9B837CDF36}" srcOrd="0" destOrd="0" presId="urn:microsoft.com/office/officeart/2008/layout/VerticalCurvedList"/>
    <dgm:cxn modelId="{265AF236-B3FE-4A9D-BCF9-CC1693EC2470}" type="presParOf" srcId="{E820FFDA-B599-4031-B868-32749F5A9A55}" destId="{BCA481A0-9738-426F-BB71-EF6BCFB7E317}" srcOrd="9" destOrd="0" presId="urn:microsoft.com/office/officeart/2008/layout/VerticalCurvedList"/>
    <dgm:cxn modelId="{490AA8A9-68CB-4358-BACB-8F3750DE2275}" type="presParOf" srcId="{E820FFDA-B599-4031-B868-32749F5A9A55}" destId="{5388BB0B-4B84-46CF-B5BA-1DB1E484E769}" srcOrd="10" destOrd="0" presId="urn:microsoft.com/office/officeart/2008/layout/VerticalCurvedList"/>
    <dgm:cxn modelId="{111D83F8-E26B-4340-B899-1A6002E5E34A}" type="presParOf" srcId="{5388BB0B-4B84-46CF-B5BA-1DB1E484E769}" destId="{0D824E6B-5A59-4F8D-91F4-18297D0D7A4A}" srcOrd="0" destOrd="0" presId="urn:microsoft.com/office/officeart/2008/layout/VerticalCurvedList"/>
    <dgm:cxn modelId="{5E43F983-E4DA-438A-89A4-73C32331678E}" type="presParOf" srcId="{E820FFDA-B599-4031-B868-32749F5A9A55}" destId="{D15CC02E-3EFE-4716-A8F3-C7EC94414AD0}" srcOrd="11" destOrd="0" presId="urn:microsoft.com/office/officeart/2008/layout/VerticalCurvedList"/>
    <dgm:cxn modelId="{CC138D8F-E97E-4BAA-9214-8C45487C02D8}" type="presParOf" srcId="{E820FFDA-B599-4031-B868-32749F5A9A55}" destId="{5B8FA1F0-81EE-49EE-BE96-71185135888E}" srcOrd="12" destOrd="0" presId="urn:microsoft.com/office/officeart/2008/layout/VerticalCurvedList"/>
    <dgm:cxn modelId="{C58D47AC-D3FA-4D6C-BBDF-89039212988C}" type="presParOf" srcId="{5B8FA1F0-81EE-49EE-BE96-71185135888E}" destId="{3AB55401-00F4-4D00-A325-CF2CCDEE948D}" srcOrd="0" destOrd="0" presId="urn:microsoft.com/office/officeart/2008/layout/VerticalCurvedList"/>
    <dgm:cxn modelId="{3AA722BB-A3D7-4FC2-80F5-92978AD513F8}" type="presParOf" srcId="{E820FFDA-B599-4031-B868-32749F5A9A55}" destId="{345D7B5E-3715-4951-8753-C934EE7A72D3}" srcOrd="13" destOrd="0" presId="urn:microsoft.com/office/officeart/2008/layout/VerticalCurvedList"/>
    <dgm:cxn modelId="{D219947F-84CC-47F4-B218-2930592B3CCA}" type="presParOf" srcId="{E820FFDA-B599-4031-B868-32749F5A9A55}" destId="{53F073C3-6913-480B-B839-A7C24630DFBE}" srcOrd="14" destOrd="0" presId="urn:microsoft.com/office/officeart/2008/layout/VerticalCurvedList"/>
    <dgm:cxn modelId="{86BED21B-0D8F-451C-95D3-9BB454B74BEA}" type="presParOf" srcId="{53F073C3-6913-480B-B839-A7C24630DFBE}" destId="{064CADF4-B8DB-4883-8FA4-E0A1E23F9A9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8C85DC-6269-4AB1-8080-58CE0BD6FFA3}" type="doc">
      <dgm:prSet loTypeId="urn:microsoft.com/office/officeart/2008/layout/PictureStrips" loCatId="list" qsTypeId="urn:microsoft.com/office/officeart/2005/8/quickstyle/simple4" qsCatId="simple" csTypeId="urn:microsoft.com/office/officeart/2005/8/colors/accent0_2" csCatId="mainScheme" phldr="1"/>
      <dgm:spPr/>
      <dgm:t>
        <a:bodyPr/>
        <a:lstStyle/>
        <a:p>
          <a:endParaRPr lang="ro-RO"/>
        </a:p>
      </dgm:t>
    </dgm:pt>
    <dgm:pt modelId="{0435A577-9ED2-43B4-982D-3AC34EAB0142}">
      <dgm:prSet phldrT="[Text]" custT="1"/>
      <dgm:spPr/>
      <dgm:t>
        <a:bodyPr/>
        <a:lstStyle/>
        <a:p>
          <a:pPr algn="l"/>
          <a:r>
            <a:rPr lang="en-US" sz="2400" b="1" dirty="0">
              <a:solidFill>
                <a:srgbClr val="7B0F6C"/>
              </a:solidFill>
              <a:latin typeface="Times New Roman" panose="02020603050405020304" pitchFamily="18" charset="0"/>
              <a:cs typeface="Times New Roman" panose="02020603050405020304" pitchFamily="18" charset="0"/>
            </a:rPr>
            <a:t>Objective</a:t>
          </a:r>
          <a:r>
            <a:rPr lang="en-US" sz="2300" b="1" dirty="0">
              <a:solidFill>
                <a:srgbClr val="7B0F6C"/>
              </a:solidFill>
              <a:latin typeface="Times New Roman" panose="02020603050405020304" pitchFamily="18" charset="0"/>
              <a:cs typeface="Times New Roman" panose="02020603050405020304" pitchFamily="18" charset="0"/>
            </a:rPr>
            <a:t> 1</a:t>
          </a:r>
          <a:endParaRPr lang="ro-RO" sz="2300" b="1" dirty="0">
            <a:solidFill>
              <a:srgbClr val="7B0F6C"/>
            </a:solidFill>
            <a:latin typeface="Times New Roman" panose="02020603050405020304" pitchFamily="18" charset="0"/>
            <a:cs typeface="Times New Roman" panose="02020603050405020304" pitchFamily="18" charset="0"/>
          </a:endParaRPr>
        </a:p>
      </dgm:t>
    </dgm:pt>
    <dgm:pt modelId="{84D7CF77-2A97-4E1E-9396-E18056A97D4E}" type="parTrans" cxnId="{5342AEF2-3410-432E-B397-66314899BEE5}">
      <dgm:prSet/>
      <dgm:spPr/>
      <dgm:t>
        <a:bodyPr/>
        <a:lstStyle/>
        <a:p>
          <a:endParaRPr lang="ro-RO"/>
        </a:p>
      </dgm:t>
    </dgm:pt>
    <dgm:pt modelId="{D734DAC8-3AE1-483B-AC9C-3867F2060B8C}" type="sibTrans" cxnId="{5342AEF2-3410-432E-B397-66314899BEE5}">
      <dgm:prSet/>
      <dgm:spPr/>
      <dgm:t>
        <a:bodyPr/>
        <a:lstStyle/>
        <a:p>
          <a:endParaRPr lang="ro-RO"/>
        </a:p>
      </dgm:t>
    </dgm:pt>
    <dgm:pt modelId="{BC8635D2-8D20-45DC-B2FF-BC22366387EB}">
      <dgm:prSet phldrT="[Text]" custT="1"/>
      <dgm:spPr/>
      <dgm:t>
        <a:bodyPr/>
        <a:lstStyle/>
        <a:p>
          <a:pPr algn="ctr"/>
          <a:r>
            <a:rPr lang="en-US" sz="2000" b="1" dirty="0">
              <a:solidFill>
                <a:srgbClr val="FFFFFF"/>
              </a:solidFill>
              <a:latin typeface="Times New Roman" panose="02020603050405020304" pitchFamily="18" charset="0"/>
              <a:cs typeface="Times New Roman" panose="02020603050405020304" pitchFamily="18" charset="0"/>
            </a:rPr>
            <a:t>Increased GNSS receiver resilience to interference and cyber attacks</a:t>
          </a:r>
          <a:endParaRPr lang="ro-RO" sz="2000" b="1" dirty="0">
            <a:solidFill>
              <a:srgbClr val="FFFFFF"/>
            </a:solidFill>
            <a:latin typeface="Times New Roman" panose="02020603050405020304" pitchFamily="18" charset="0"/>
            <a:cs typeface="Times New Roman" panose="02020603050405020304" pitchFamily="18" charset="0"/>
          </a:endParaRPr>
        </a:p>
      </dgm:t>
    </dgm:pt>
    <dgm:pt modelId="{6C4EFADA-E5AE-4F32-8656-A8F4F6B35F3C}" type="parTrans" cxnId="{B6ABB60D-45BB-45AE-9F11-CAAD732E576F}">
      <dgm:prSet/>
      <dgm:spPr/>
      <dgm:t>
        <a:bodyPr/>
        <a:lstStyle/>
        <a:p>
          <a:endParaRPr lang="ro-RO"/>
        </a:p>
      </dgm:t>
    </dgm:pt>
    <dgm:pt modelId="{3B1FAA92-5F63-4867-BC39-CD3B71AFD0CC}" type="sibTrans" cxnId="{B6ABB60D-45BB-45AE-9F11-CAAD732E576F}">
      <dgm:prSet/>
      <dgm:spPr/>
      <dgm:t>
        <a:bodyPr/>
        <a:lstStyle/>
        <a:p>
          <a:endParaRPr lang="ro-RO"/>
        </a:p>
      </dgm:t>
    </dgm:pt>
    <dgm:pt modelId="{9125588C-AADA-4F14-91D5-3635AC40C257}">
      <dgm:prSet phldrT="[Text]" custT="1"/>
      <dgm:spPr/>
      <dgm:t>
        <a:bodyPr/>
        <a:lstStyle/>
        <a:p>
          <a:pPr algn="l"/>
          <a:r>
            <a:rPr lang="en-US" sz="2400" b="1" dirty="0">
              <a:solidFill>
                <a:srgbClr val="7B0F6C"/>
              </a:solidFill>
              <a:latin typeface="Times New Roman" panose="02020603050405020304" pitchFamily="18" charset="0"/>
              <a:cs typeface="Times New Roman" panose="02020603050405020304" pitchFamily="18" charset="0"/>
            </a:rPr>
            <a:t>Objective 2</a:t>
          </a:r>
          <a:endParaRPr lang="ro-RO" sz="2400" b="1" dirty="0">
            <a:solidFill>
              <a:srgbClr val="7B0F6C"/>
            </a:solidFill>
            <a:latin typeface="Times New Roman" panose="02020603050405020304" pitchFamily="18" charset="0"/>
            <a:cs typeface="Times New Roman" panose="02020603050405020304" pitchFamily="18" charset="0"/>
          </a:endParaRPr>
        </a:p>
      </dgm:t>
    </dgm:pt>
    <dgm:pt modelId="{2CAE2D4D-DD07-4A98-8775-4E84D9FC5A50}" type="parTrans" cxnId="{1242539F-1A36-4BCA-A9D6-52CD123FE502}">
      <dgm:prSet/>
      <dgm:spPr/>
      <dgm:t>
        <a:bodyPr/>
        <a:lstStyle/>
        <a:p>
          <a:endParaRPr lang="ro-RO"/>
        </a:p>
      </dgm:t>
    </dgm:pt>
    <dgm:pt modelId="{116F6BE9-DA1C-4504-8226-06B56686462C}" type="sibTrans" cxnId="{1242539F-1A36-4BCA-A9D6-52CD123FE502}">
      <dgm:prSet/>
      <dgm:spPr/>
      <dgm:t>
        <a:bodyPr/>
        <a:lstStyle/>
        <a:p>
          <a:endParaRPr lang="ro-RO"/>
        </a:p>
      </dgm:t>
    </dgm:pt>
    <dgm:pt modelId="{31F466A9-81A4-44C7-8E01-E8FD1EA34F77}">
      <dgm:prSet phldrT="[Text]" custT="1"/>
      <dgm:spPr/>
      <dgm:t>
        <a:bodyPr/>
        <a:lstStyle/>
        <a:p>
          <a:pPr algn="ctr"/>
          <a:r>
            <a:rPr lang="en-US" sz="2000" b="1" dirty="0">
              <a:solidFill>
                <a:schemeClr val="bg1"/>
              </a:solidFill>
              <a:latin typeface="Times New Roman" panose="02020603050405020304" pitchFamily="18" charset="0"/>
              <a:cs typeface="Times New Roman" panose="02020603050405020304" pitchFamily="18" charset="0"/>
            </a:rPr>
            <a:t>Significantly improving robustness of the time reference system</a:t>
          </a:r>
          <a:endParaRPr lang="ro-RO" sz="2000" b="1" dirty="0">
            <a:solidFill>
              <a:schemeClr val="bg1"/>
            </a:solidFill>
            <a:latin typeface="Times New Roman" panose="02020603050405020304" pitchFamily="18" charset="0"/>
            <a:cs typeface="Times New Roman" panose="02020603050405020304" pitchFamily="18" charset="0"/>
          </a:endParaRPr>
        </a:p>
      </dgm:t>
    </dgm:pt>
    <dgm:pt modelId="{62CB3EF9-30FF-408E-82D4-23C282602673}" type="parTrans" cxnId="{61208991-66FE-4DE9-81DA-7D47E04114F1}">
      <dgm:prSet/>
      <dgm:spPr/>
      <dgm:t>
        <a:bodyPr/>
        <a:lstStyle/>
        <a:p>
          <a:endParaRPr lang="ro-RO"/>
        </a:p>
      </dgm:t>
    </dgm:pt>
    <dgm:pt modelId="{F7CB3EBE-C8D8-47D8-9830-5CD8A77D7C15}" type="sibTrans" cxnId="{61208991-66FE-4DE9-81DA-7D47E04114F1}">
      <dgm:prSet/>
      <dgm:spPr/>
      <dgm:t>
        <a:bodyPr/>
        <a:lstStyle/>
        <a:p>
          <a:endParaRPr lang="ro-RO"/>
        </a:p>
      </dgm:t>
    </dgm:pt>
    <dgm:pt modelId="{BD0DFDFB-1BA0-4423-B1C2-7B25BE8AD465}">
      <dgm:prSet phldrT="[Text]" custT="1"/>
      <dgm:spPr/>
      <dgm:t>
        <a:bodyPr/>
        <a:lstStyle/>
        <a:p>
          <a:pPr algn="l"/>
          <a:r>
            <a:rPr lang="en-US" sz="2400" b="1" dirty="0">
              <a:solidFill>
                <a:srgbClr val="7B0F6C"/>
              </a:solidFill>
              <a:latin typeface="Times New Roman" panose="02020603050405020304" pitchFamily="18" charset="0"/>
              <a:cs typeface="Times New Roman" panose="02020603050405020304" pitchFamily="18" charset="0"/>
            </a:rPr>
            <a:t>Objective 3</a:t>
          </a:r>
          <a:endParaRPr lang="ro-RO" sz="2400" b="1" dirty="0">
            <a:solidFill>
              <a:srgbClr val="7B0F6C"/>
            </a:solidFill>
            <a:latin typeface="Times New Roman" panose="02020603050405020304" pitchFamily="18" charset="0"/>
            <a:cs typeface="Times New Roman" panose="02020603050405020304" pitchFamily="18" charset="0"/>
          </a:endParaRPr>
        </a:p>
      </dgm:t>
    </dgm:pt>
    <dgm:pt modelId="{F5385744-7174-4AC4-A72E-B58576114655}" type="parTrans" cxnId="{EA63D190-CD6E-48E3-B247-949694FAFFD8}">
      <dgm:prSet/>
      <dgm:spPr/>
      <dgm:t>
        <a:bodyPr/>
        <a:lstStyle/>
        <a:p>
          <a:endParaRPr lang="ro-RO"/>
        </a:p>
      </dgm:t>
    </dgm:pt>
    <dgm:pt modelId="{473AAA6A-F0C6-41A0-AAB9-1CDB458F1FFE}" type="sibTrans" cxnId="{EA63D190-CD6E-48E3-B247-949694FAFFD8}">
      <dgm:prSet/>
      <dgm:spPr/>
      <dgm:t>
        <a:bodyPr/>
        <a:lstStyle/>
        <a:p>
          <a:endParaRPr lang="ro-RO"/>
        </a:p>
      </dgm:t>
    </dgm:pt>
    <dgm:pt modelId="{09C7424D-3848-4BC6-9A06-4AA1DC48D074}">
      <dgm:prSet phldrT="[Text]" custT="1"/>
      <dgm:spPr/>
      <dgm:t>
        <a:bodyPr/>
        <a:lstStyle/>
        <a:p>
          <a:pPr algn="ctr"/>
          <a:r>
            <a:rPr lang="en-US" sz="2000" b="1" dirty="0">
              <a:solidFill>
                <a:schemeClr val="bg1"/>
              </a:solidFill>
              <a:latin typeface="Times New Roman" panose="02020603050405020304" pitchFamily="18" charset="0"/>
              <a:cs typeface="Times New Roman" panose="02020603050405020304" pitchFamily="18" charset="0"/>
            </a:rPr>
            <a:t>Increasing time distribution accuracy</a:t>
          </a:r>
          <a:endParaRPr lang="ro-RO" sz="2000" b="1" dirty="0">
            <a:solidFill>
              <a:schemeClr val="bg1"/>
            </a:solidFill>
            <a:latin typeface="Times New Roman" panose="02020603050405020304" pitchFamily="18" charset="0"/>
            <a:cs typeface="Times New Roman" panose="02020603050405020304" pitchFamily="18" charset="0"/>
          </a:endParaRPr>
        </a:p>
      </dgm:t>
    </dgm:pt>
    <dgm:pt modelId="{D0BCD390-AA1B-4447-ADAD-27230F27AF42}" type="parTrans" cxnId="{F9B31475-1794-43E7-982C-EE62078635F6}">
      <dgm:prSet/>
      <dgm:spPr/>
      <dgm:t>
        <a:bodyPr/>
        <a:lstStyle/>
        <a:p>
          <a:endParaRPr lang="ro-RO"/>
        </a:p>
      </dgm:t>
    </dgm:pt>
    <dgm:pt modelId="{395C3320-F10B-4612-8841-2813BEA77C28}" type="sibTrans" cxnId="{F9B31475-1794-43E7-982C-EE62078635F6}">
      <dgm:prSet/>
      <dgm:spPr/>
      <dgm:t>
        <a:bodyPr/>
        <a:lstStyle/>
        <a:p>
          <a:endParaRPr lang="ro-RO"/>
        </a:p>
      </dgm:t>
    </dgm:pt>
    <dgm:pt modelId="{85857E30-0BFA-4AB7-B768-9F57C2727C76}">
      <dgm:prSet phldrT="[Text]" custT="1"/>
      <dgm:spPr/>
      <dgm:t>
        <a:bodyPr/>
        <a:lstStyle/>
        <a:p>
          <a:pPr algn="l"/>
          <a:r>
            <a:rPr lang="en-US" sz="2400" b="1" dirty="0">
              <a:solidFill>
                <a:srgbClr val="7B0F6C"/>
              </a:solidFill>
              <a:latin typeface="Times New Roman" panose="02020603050405020304" pitchFamily="18" charset="0"/>
              <a:cs typeface="Times New Roman" panose="02020603050405020304" pitchFamily="18" charset="0"/>
            </a:rPr>
            <a:t>Objective 4</a:t>
          </a:r>
          <a:endParaRPr lang="ro-RO" sz="2400" b="1" dirty="0">
            <a:solidFill>
              <a:srgbClr val="7B0F6C"/>
            </a:solidFill>
            <a:latin typeface="Times New Roman" panose="02020603050405020304" pitchFamily="18" charset="0"/>
            <a:cs typeface="Times New Roman" panose="02020603050405020304" pitchFamily="18" charset="0"/>
          </a:endParaRPr>
        </a:p>
      </dgm:t>
    </dgm:pt>
    <dgm:pt modelId="{F0A9F6BB-3EFC-4A34-B25F-E8558344A7B1}" type="parTrans" cxnId="{820927AA-42AA-47DA-8D68-BFD142F06E7B}">
      <dgm:prSet/>
      <dgm:spPr/>
      <dgm:t>
        <a:bodyPr/>
        <a:lstStyle/>
        <a:p>
          <a:endParaRPr lang="ro-RO"/>
        </a:p>
      </dgm:t>
    </dgm:pt>
    <dgm:pt modelId="{71B08840-D8ED-4EED-8D25-81B7AEFE6F87}" type="sibTrans" cxnId="{820927AA-42AA-47DA-8D68-BFD142F06E7B}">
      <dgm:prSet/>
      <dgm:spPr/>
      <dgm:t>
        <a:bodyPr/>
        <a:lstStyle/>
        <a:p>
          <a:endParaRPr lang="ro-RO"/>
        </a:p>
      </dgm:t>
    </dgm:pt>
    <dgm:pt modelId="{C826FFD5-8824-449C-AF87-62D79431EC92}">
      <dgm:prSet phldrT="[Text]" custT="1"/>
      <dgm:spPr/>
      <dgm:t>
        <a:bodyPr/>
        <a:lstStyle/>
        <a:p>
          <a:pPr marL="0" lvl="0" indent="0" algn="l" defTabSz="977900">
            <a:lnSpc>
              <a:spcPct val="90000"/>
            </a:lnSpc>
            <a:spcBef>
              <a:spcPct val="0"/>
            </a:spcBef>
            <a:spcAft>
              <a:spcPct val="35000"/>
            </a:spcAft>
            <a:buNone/>
          </a:pPr>
          <a:r>
            <a:rPr lang="en-US" sz="2200" b="1" kern="1200" dirty="0">
              <a:solidFill>
                <a:srgbClr val="7B0F6C"/>
              </a:solidFill>
              <a:latin typeface="Times New Roman" panose="02020603050405020304" pitchFamily="18" charset="0"/>
              <a:ea typeface="+mn-ea"/>
              <a:cs typeface="Times New Roman" panose="02020603050405020304" pitchFamily="18" charset="0"/>
            </a:rPr>
            <a:t>Objective 5</a:t>
          </a:r>
          <a:endParaRPr lang="ro-RO" sz="2200" b="1" kern="1200" dirty="0">
            <a:solidFill>
              <a:srgbClr val="7B0F6C"/>
            </a:solidFill>
            <a:latin typeface="Times New Roman" panose="02020603050405020304" pitchFamily="18" charset="0"/>
            <a:ea typeface="+mn-ea"/>
            <a:cs typeface="Times New Roman" panose="02020603050405020304" pitchFamily="18" charset="0"/>
          </a:endParaRPr>
        </a:p>
      </dgm:t>
    </dgm:pt>
    <dgm:pt modelId="{8F9D608F-73A0-4BF9-9523-965B28E98485}" type="parTrans" cxnId="{D08C12E5-628F-4158-8566-BACD7E442BB3}">
      <dgm:prSet/>
      <dgm:spPr/>
      <dgm:t>
        <a:bodyPr/>
        <a:lstStyle/>
        <a:p>
          <a:endParaRPr lang="ro-RO"/>
        </a:p>
      </dgm:t>
    </dgm:pt>
    <dgm:pt modelId="{BA9A10F7-9812-4E8E-9840-00A24C26C6BB}" type="sibTrans" cxnId="{D08C12E5-628F-4158-8566-BACD7E442BB3}">
      <dgm:prSet/>
      <dgm:spPr/>
      <dgm:t>
        <a:bodyPr/>
        <a:lstStyle/>
        <a:p>
          <a:endParaRPr lang="ro-RO"/>
        </a:p>
      </dgm:t>
    </dgm:pt>
    <dgm:pt modelId="{C131D16E-3DB7-4A62-9243-07DDE609F8DD}">
      <dgm:prSet phldrT="[Text]" custT="1"/>
      <dgm:spPr/>
      <dgm:t>
        <a:bodyPr/>
        <a:lstStyle/>
        <a:p>
          <a:pPr algn="ctr"/>
          <a:r>
            <a:rPr lang="en-US" sz="2000" b="1" dirty="0">
              <a:solidFill>
                <a:schemeClr val="bg1"/>
              </a:solidFill>
              <a:latin typeface="Times New Roman" panose="02020603050405020304" pitchFamily="18" charset="0"/>
              <a:cs typeface="Times New Roman" panose="02020603050405020304" pitchFamily="18" charset="0"/>
            </a:rPr>
            <a:t>Secure and trusted source of reference time</a:t>
          </a:r>
          <a:endParaRPr lang="ro-RO" sz="2000" b="1" dirty="0">
            <a:solidFill>
              <a:schemeClr val="bg1"/>
            </a:solidFill>
            <a:latin typeface="Times New Roman" panose="02020603050405020304" pitchFamily="18" charset="0"/>
            <a:cs typeface="Times New Roman" panose="02020603050405020304" pitchFamily="18" charset="0"/>
          </a:endParaRPr>
        </a:p>
      </dgm:t>
    </dgm:pt>
    <dgm:pt modelId="{3393745B-A291-4CE1-9AC2-C452C8844CED}" type="parTrans" cxnId="{51BE9CCD-DEE7-47CA-8772-EA0E36936036}">
      <dgm:prSet/>
      <dgm:spPr/>
      <dgm:t>
        <a:bodyPr/>
        <a:lstStyle/>
        <a:p>
          <a:endParaRPr lang="ro-RO"/>
        </a:p>
      </dgm:t>
    </dgm:pt>
    <dgm:pt modelId="{4286CE77-E5ED-4F31-A217-9D533275FF43}" type="sibTrans" cxnId="{51BE9CCD-DEE7-47CA-8772-EA0E36936036}">
      <dgm:prSet/>
      <dgm:spPr/>
      <dgm:t>
        <a:bodyPr/>
        <a:lstStyle/>
        <a:p>
          <a:endParaRPr lang="ro-RO"/>
        </a:p>
      </dgm:t>
    </dgm:pt>
    <dgm:pt modelId="{077CC991-A0A8-4C75-B3CE-6E02409408C9}">
      <dgm:prSet phldrT="[Text]" custT="1"/>
      <dgm:spPr/>
      <dgm:t>
        <a:bodyPr/>
        <a:lstStyle/>
        <a:p>
          <a:pPr marL="171450" lvl="1" indent="0" algn="ctr" defTabSz="755650">
            <a:lnSpc>
              <a:spcPct val="90000"/>
            </a:lnSpc>
            <a:spcBef>
              <a:spcPct val="0"/>
            </a:spcBef>
            <a:spcAft>
              <a:spcPct val="15000"/>
            </a:spcAft>
          </a:pPr>
          <a:r>
            <a:rPr lang="en-US" sz="2000" b="1" kern="1200" dirty="0">
              <a:solidFill>
                <a:schemeClr val="bg1"/>
              </a:solidFill>
              <a:latin typeface="Times New Roman" panose="02020603050405020304" pitchFamily="18" charset="0"/>
              <a:cs typeface="Times New Roman" panose="02020603050405020304" pitchFamily="18" charset="0"/>
            </a:rPr>
            <a:t> Awareness raising of using EGNSS-based source of reference time</a:t>
          </a:r>
          <a:endParaRPr lang="ro-RO" sz="2000" b="1" kern="1200" dirty="0">
            <a:solidFill>
              <a:schemeClr val="bg1"/>
            </a:solidFill>
            <a:latin typeface="Times New Roman" panose="02020603050405020304" pitchFamily="18" charset="0"/>
            <a:cs typeface="Times New Roman" panose="02020603050405020304" pitchFamily="18" charset="0"/>
          </a:endParaRPr>
        </a:p>
      </dgm:t>
    </dgm:pt>
    <dgm:pt modelId="{CB8E5CE6-7EB7-4EEE-A042-1A1738338D67}" type="parTrans" cxnId="{A32D7225-1891-4A51-B8CD-7E841021794C}">
      <dgm:prSet/>
      <dgm:spPr/>
      <dgm:t>
        <a:bodyPr/>
        <a:lstStyle/>
        <a:p>
          <a:endParaRPr lang="ro-RO"/>
        </a:p>
      </dgm:t>
    </dgm:pt>
    <dgm:pt modelId="{5D54243E-DBE8-44FF-9468-A6FB6ED24C29}" type="sibTrans" cxnId="{A32D7225-1891-4A51-B8CD-7E841021794C}">
      <dgm:prSet/>
      <dgm:spPr/>
      <dgm:t>
        <a:bodyPr/>
        <a:lstStyle/>
        <a:p>
          <a:endParaRPr lang="ro-RO"/>
        </a:p>
      </dgm:t>
    </dgm:pt>
    <dgm:pt modelId="{7C4CC0FE-6221-48CB-9A26-C9D680F246A7}" type="pres">
      <dgm:prSet presAssocID="{6C8C85DC-6269-4AB1-8080-58CE0BD6FFA3}" presName="Name0" presStyleCnt="0">
        <dgm:presLayoutVars>
          <dgm:dir/>
          <dgm:resizeHandles val="exact"/>
        </dgm:presLayoutVars>
      </dgm:prSet>
      <dgm:spPr/>
    </dgm:pt>
    <dgm:pt modelId="{D890DD71-F6E2-4CC9-B334-91F145326F6C}" type="pres">
      <dgm:prSet presAssocID="{0435A577-9ED2-43B4-982D-3AC34EAB0142}" presName="composite" presStyleCnt="0"/>
      <dgm:spPr/>
    </dgm:pt>
    <dgm:pt modelId="{5F714252-E6FC-4B54-BF84-CC879E071949}" type="pres">
      <dgm:prSet presAssocID="{0435A577-9ED2-43B4-982D-3AC34EAB0142}" presName="rect1" presStyleLbl="trAlignAcc1" presStyleIdx="0" presStyleCnt="5">
        <dgm:presLayoutVars>
          <dgm:bulletEnabled val="1"/>
        </dgm:presLayoutVars>
      </dgm:prSet>
      <dgm:spPr/>
    </dgm:pt>
    <dgm:pt modelId="{4801CAFD-DCC9-4CFF-B575-ECCC2794CAF7}" type="pres">
      <dgm:prSet presAssocID="{0435A577-9ED2-43B4-982D-3AC34EAB0142}" presName="rect2" presStyleLbl="fgImgPlace1" presStyleIdx="0" presStyleCnt="5"/>
      <dgm:spPr>
        <a:blipFill rotWithShape="1">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9000" r="-9000"/>
          </a:stretch>
        </a:blipFill>
      </dgm:spPr>
    </dgm:pt>
    <dgm:pt modelId="{858A0FC2-D177-40D0-990B-0FDA222363E9}" type="pres">
      <dgm:prSet presAssocID="{D734DAC8-3AE1-483B-AC9C-3867F2060B8C}" presName="sibTrans" presStyleCnt="0"/>
      <dgm:spPr/>
    </dgm:pt>
    <dgm:pt modelId="{4048F6E7-E7A8-4DB2-B141-A44B8E3320E2}" type="pres">
      <dgm:prSet presAssocID="{9125588C-AADA-4F14-91D5-3635AC40C257}" presName="composite" presStyleCnt="0"/>
      <dgm:spPr/>
    </dgm:pt>
    <dgm:pt modelId="{90C10D45-8159-4FE1-AD5D-369F16BBF0C5}" type="pres">
      <dgm:prSet presAssocID="{9125588C-AADA-4F14-91D5-3635AC40C257}" presName="rect1" presStyleLbl="trAlignAcc1" presStyleIdx="1" presStyleCnt="5">
        <dgm:presLayoutVars>
          <dgm:bulletEnabled val="1"/>
        </dgm:presLayoutVars>
      </dgm:prSet>
      <dgm:spPr/>
    </dgm:pt>
    <dgm:pt modelId="{4B26B437-F9DE-45AD-8272-FF75B4C1D89E}" type="pres">
      <dgm:prSet presAssocID="{9125588C-AADA-4F14-91D5-3635AC40C257}" presName="rect2" presStyleLbl="fgImgPlace1" presStyleIdx="1" presStyleCnt="5"/>
      <dgm:spPr>
        <a:blipFill rotWithShape="1">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41621E33-D439-4053-BF79-96F785B49809}" type="pres">
      <dgm:prSet presAssocID="{116F6BE9-DA1C-4504-8226-06B56686462C}" presName="sibTrans" presStyleCnt="0"/>
      <dgm:spPr/>
    </dgm:pt>
    <dgm:pt modelId="{F515A080-8893-4CBA-8017-EA8B69DBC78B}" type="pres">
      <dgm:prSet presAssocID="{BD0DFDFB-1BA0-4423-B1C2-7B25BE8AD465}" presName="composite" presStyleCnt="0"/>
      <dgm:spPr/>
    </dgm:pt>
    <dgm:pt modelId="{885FF9FF-631A-4CD8-8BA3-94FD74FF4528}" type="pres">
      <dgm:prSet presAssocID="{BD0DFDFB-1BA0-4423-B1C2-7B25BE8AD465}" presName="rect1" presStyleLbl="trAlignAcc1" presStyleIdx="2" presStyleCnt="5">
        <dgm:presLayoutVars>
          <dgm:bulletEnabled val="1"/>
        </dgm:presLayoutVars>
      </dgm:prSet>
      <dgm:spPr/>
    </dgm:pt>
    <dgm:pt modelId="{50C77AB5-1F54-4EF2-807F-BB57300A722B}" type="pres">
      <dgm:prSet presAssocID="{BD0DFDFB-1BA0-4423-B1C2-7B25BE8AD465}" presName="rect2" presStyleLbl="fgImgPlace1" presStyleIdx="2" presStyleCnt="5" custLinFactNeighborX="-3140" custLinFactNeighborY="-3845"/>
      <dgm:spPr>
        <a:blipFill rotWithShape="1">
          <a:blip xmlns:r="http://schemas.openxmlformats.org/officeDocument/2006/relationships" r:embed="rId4">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29000" r="-29000"/>
          </a:stretch>
        </a:blipFill>
      </dgm:spPr>
    </dgm:pt>
    <dgm:pt modelId="{C242DC23-2B22-407E-9382-6DA323D6EFA9}" type="pres">
      <dgm:prSet presAssocID="{473AAA6A-F0C6-41A0-AAB9-1CDB458F1FFE}" presName="sibTrans" presStyleCnt="0"/>
      <dgm:spPr/>
    </dgm:pt>
    <dgm:pt modelId="{488F7978-A6C9-492E-AE9F-46269E429BA8}" type="pres">
      <dgm:prSet presAssocID="{85857E30-0BFA-4AB7-B768-9F57C2727C76}" presName="composite" presStyleCnt="0"/>
      <dgm:spPr/>
    </dgm:pt>
    <dgm:pt modelId="{8010DBF8-4D0D-4930-BD55-26A306185396}" type="pres">
      <dgm:prSet presAssocID="{85857E30-0BFA-4AB7-B768-9F57C2727C76}" presName="rect1" presStyleLbl="trAlignAcc1" presStyleIdx="3" presStyleCnt="5">
        <dgm:presLayoutVars>
          <dgm:bulletEnabled val="1"/>
        </dgm:presLayoutVars>
      </dgm:prSet>
      <dgm:spPr/>
    </dgm:pt>
    <dgm:pt modelId="{BD725363-C0EB-4AEA-A3B6-53F317BCB82E}" type="pres">
      <dgm:prSet presAssocID="{85857E30-0BFA-4AB7-B768-9F57C2727C76}" presName="rect2" presStyleLbl="fgImgPlace1" presStyleIdx="3" presStyleCnt="5" custScaleY="94612" custLinFactNeighborX="5232" custLinFactNeighborY="-3845"/>
      <dgm:spPr>
        <a:blipFill>
          <a:blip xmlns:r="http://schemas.openxmlformats.org/officeDocument/2006/relationships" r:embed="rId5">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Abstract background of data"/>
        </a:ext>
      </dgm:extLst>
    </dgm:pt>
    <dgm:pt modelId="{657BC230-EF68-41EE-8468-7F4F255F6ECA}" type="pres">
      <dgm:prSet presAssocID="{71B08840-D8ED-4EED-8D25-81B7AEFE6F87}" presName="sibTrans" presStyleCnt="0"/>
      <dgm:spPr/>
    </dgm:pt>
    <dgm:pt modelId="{371BF7B1-DCD0-4661-90F3-3BA5476ADFEE}" type="pres">
      <dgm:prSet presAssocID="{C826FFD5-8824-449C-AF87-62D79431EC92}" presName="composite" presStyleCnt="0"/>
      <dgm:spPr/>
    </dgm:pt>
    <dgm:pt modelId="{3ACF3F5B-B45E-48C6-9B5B-6C904A7B5EA3}" type="pres">
      <dgm:prSet presAssocID="{C826FFD5-8824-449C-AF87-62D79431EC92}" presName="rect1" presStyleLbl="trAlignAcc1" presStyleIdx="4" presStyleCnt="5">
        <dgm:presLayoutVars>
          <dgm:bulletEnabled val="1"/>
        </dgm:presLayoutVars>
      </dgm:prSet>
      <dgm:spPr/>
    </dgm:pt>
    <dgm:pt modelId="{97B7393E-7CA2-459C-A81E-1AEE89B6C0AC}" type="pres">
      <dgm:prSet presAssocID="{C826FFD5-8824-449C-AF87-62D79431EC92}" presName="rect2" presStyleLbl="fgImgPlace1" presStyleIdx="4" presStyleCnt="5"/>
      <dgm:spPr>
        <a:blipFill rotWithShape="1">
          <a:blip xmlns:r="http://schemas.openxmlformats.org/officeDocument/2006/relationships" r:embed="rId6">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39000" r="-39000"/>
          </a:stretch>
        </a:blipFill>
      </dgm:spPr>
    </dgm:pt>
  </dgm:ptLst>
  <dgm:cxnLst>
    <dgm:cxn modelId="{A41E7E0C-965E-4518-A801-2694E6A3128A}" type="presOf" srcId="{9125588C-AADA-4F14-91D5-3635AC40C257}" destId="{90C10D45-8159-4FE1-AD5D-369F16BBF0C5}" srcOrd="0" destOrd="0" presId="urn:microsoft.com/office/officeart/2008/layout/PictureStrips"/>
    <dgm:cxn modelId="{B6ABB60D-45BB-45AE-9F11-CAAD732E576F}" srcId="{0435A577-9ED2-43B4-982D-3AC34EAB0142}" destId="{BC8635D2-8D20-45DC-B2FF-BC22366387EB}" srcOrd="0" destOrd="0" parTransId="{6C4EFADA-E5AE-4F32-8656-A8F4F6B35F3C}" sibTransId="{3B1FAA92-5F63-4867-BC39-CD3B71AFD0CC}"/>
    <dgm:cxn modelId="{6046BF17-6E15-4805-9786-E44A9383003F}" type="presOf" srcId="{BD0DFDFB-1BA0-4423-B1C2-7B25BE8AD465}" destId="{885FF9FF-631A-4CD8-8BA3-94FD74FF4528}" srcOrd="0" destOrd="0" presId="urn:microsoft.com/office/officeart/2008/layout/PictureStrips"/>
    <dgm:cxn modelId="{A32D7225-1891-4A51-B8CD-7E841021794C}" srcId="{C826FFD5-8824-449C-AF87-62D79431EC92}" destId="{077CC991-A0A8-4C75-B3CE-6E02409408C9}" srcOrd="0" destOrd="0" parTransId="{CB8E5CE6-7EB7-4EEE-A042-1A1738338D67}" sibTransId="{5D54243E-DBE8-44FF-9468-A6FB6ED24C29}"/>
    <dgm:cxn modelId="{CDC11426-945B-446C-8160-3CADC7600C81}" type="presOf" srcId="{0435A577-9ED2-43B4-982D-3AC34EAB0142}" destId="{5F714252-E6FC-4B54-BF84-CC879E071949}" srcOrd="0" destOrd="0" presId="urn:microsoft.com/office/officeart/2008/layout/PictureStrips"/>
    <dgm:cxn modelId="{AF2B692A-8CDC-4888-9DC2-086D39967105}" type="presOf" srcId="{09C7424D-3848-4BC6-9A06-4AA1DC48D074}" destId="{885FF9FF-631A-4CD8-8BA3-94FD74FF4528}" srcOrd="0" destOrd="1" presId="urn:microsoft.com/office/officeart/2008/layout/PictureStrips"/>
    <dgm:cxn modelId="{B4728335-B5D9-4321-903B-EE0D42C461D9}" type="presOf" srcId="{C131D16E-3DB7-4A62-9243-07DDE609F8DD}" destId="{8010DBF8-4D0D-4930-BD55-26A306185396}" srcOrd="0" destOrd="1" presId="urn:microsoft.com/office/officeart/2008/layout/PictureStrips"/>
    <dgm:cxn modelId="{4B8C294F-D750-44A7-812A-7553869D6296}" type="presOf" srcId="{6C8C85DC-6269-4AB1-8080-58CE0BD6FFA3}" destId="{7C4CC0FE-6221-48CB-9A26-C9D680F246A7}" srcOrd="0" destOrd="0" presId="urn:microsoft.com/office/officeart/2008/layout/PictureStrips"/>
    <dgm:cxn modelId="{F9B31475-1794-43E7-982C-EE62078635F6}" srcId="{BD0DFDFB-1BA0-4423-B1C2-7B25BE8AD465}" destId="{09C7424D-3848-4BC6-9A06-4AA1DC48D074}" srcOrd="0" destOrd="0" parTransId="{D0BCD390-AA1B-4447-ADAD-27230F27AF42}" sibTransId="{395C3320-F10B-4612-8841-2813BEA77C28}"/>
    <dgm:cxn modelId="{54207C58-4749-40AD-B35C-38FFCC9EF128}" type="presOf" srcId="{C826FFD5-8824-449C-AF87-62D79431EC92}" destId="{3ACF3F5B-B45E-48C6-9B5B-6C904A7B5EA3}" srcOrd="0" destOrd="0" presId="urn:microsoft.com/office/officeart/2008/layout/PictureStrips"/>
    <dgm:cxn modelId="{EA63D190-CD6E-48E3-B247-949694FAFFD8}" srcId="{6C8C85DC-6269-4AB1-8080-58CE0BD6FFA3}" destId="{BD0DFDFB-1BA0-4423-B1C2-7B25BE8AD465}" srcOrd="2" destOrd="0" parTransId="{F5385744-7174-4AC4-A72E-B58576114655}" sibTransId="{473AAA6A-F0C6-41A0-AAB9-1CDB458F1FFE}"/>
    <dgm:cxn modelId="{61208991-66FE-4DE9-81DA-7D47E04114F1}" srcId="{9125588C-AADA-4F14-91D5-3635AC40C257}" destId="{31F466A9-81A4-44C7-8E01-E8FD1EA34F77}" srcOrd="0" destOrd="0" parTransId="{62CB3EF9-30FF-408E-82D4-23C282602673}" sibTransId="{F7CB3EBE-C8D8-47D8-9830-5CD8A77D7C15}"/>
    <dgm:cxn modelId="{C5962A93-B6A6-426F-832F-A89BE5135CB1}" type="presOf" srcId="{31F466A9-81A4-44C7-8E01-E8FD1EA34F77}" destId="{90C10D45-8159-4FE1-AD5D-369F16BBF0C5}" srcOrd="0" destOrd="1" presId="urn:microsoft.com/office/officeart/2008/layout/PictureStrips"/>
    <dgm:cxn modelId="{1242539F-1A36-4BCA-A9D6-52CD123FE502}" srcId="{6C8C85DC-6269-4AB1-8080-58CE0BD6FFA3}" destId="{9125588C-AADA-4F14-91D5-3635AC40C257}" srcOrd="1" destOrd="0" parTransId="{2CAE2D4D-DD07-4A98-8775-4E84D9FC5A50}" sibTransId="{116F6BE9-DA1C-4504-8226-06B56686462C}"/>
    <dgm:cxn modelId="{820927AA-42AA-47DA-8D68-BFD142F06E7B}" srcId="{6C8C85DC-6269-4AB1-8080-58CE0BD6FFA3}" destId="{85857E30-0BFA-4AB7-B768-9F57C2727C76}" srcOrd="3" destOrd="0" parTransId="{F0A9F6BB-3EFC-4A34-B25F-E8558344A7B1}" sibTransId="{71B08840-D8ED-4EED-8D25-81B7AEFE6F87}"/>
    <dgm:cxn modelId="{5A5BB9B5-AEFA-4236-AB05-D1981C7C84AA}" type="presOf" srcId="{85857E30-0BFA-4AB7-B768-9F57C2727C76}" destId="{8010DBF8-4D0D-4930-BD55-26A306185396}" srcOrd="0" destOrd="0" presId="urn:microsoft.com/office/officeart/2008/layout/PictureStrips"/>
    <dgm:cxn modelId="{7ECBA6BA-F352-4F47-BB5A-E19CEB3D2205}" type="presOf" srcId="{077CC991-A0A8-4C75-B3CE-6E02409408C9}" destId="{3ACF3F5B-B45E-48C6-9B5B-6C904A7B5EA3}" srcOrd="0" destOrd="1" presId="urn:microsoft.com/office/officeart/2008/layout/PictureStrips"/>
    <dgm:cxn modelId="{51BE9CCD-DEE7-47CA-8772-EA0E36936036}" srcId="{85857E30-0BFA-4AB7-B768-9F57C2727C76}" destId="{C131D16E-3DB7-4A62-9243-07DDE609F8DD}" srcOrd="0" destOrd="0" parTransId="{3393745B-A291-4CE1-9AC2-C452C8844CED}" sibTransId="{4286CE77-E5ED-4F31-A217-9D533275FF43}"/>
    <dgm:cxn modelId="{D08C12E5-628F-4158-8566-BACD7E442BB3}" srcId="{6C8C85DC-6269-4AB1-8080-58CE0BD6FFA3}" destId="{C826FFD5-8824-449C-AF87-62D79431EC92}" srcOrd="4" destOrd="0" parTransId="{8F9D608F-73A0-4BF9-9523-965B28E98485}" sibTransId="{BA9A10F7-9812-4E8E-9840-00A24C26C6BB}"/>
    <dgm:cxn modelId="{5342AEF2-3410-432E-B397-66314899BEE5}" srcId="{6C8C85DC-6269-4AB1-8080-58CE0BD6FFA3}" destId="{0435A577-9ED2-43B4-982D-3AC34EAB0142}" srcOrd="0" destOrd="0" parTransId="{84D7CF77-2A97-4E1E-9396-E18056A97D4E}" sibTransId="{D734DAC8-3AE1-483B-AC9C-3867F2060B8C}"/>
    <dgm:cxn modelId="{0BC23CFC-5AC4-440D-A2AB-4E7968888FF3}" type="presOf" srcId="{BC8635D2-8D20-45DC-B2FF-BC22366387EB}" destId="{5F714252-E6FC-4B54-BF84-CC879E071949}" srcOrd="0" destOrd="1" presId="urn:microsoft.com/office/officeart/2008/layout/PictureStrips"/>
    <dgm:cxn modelId="{F2E584BD-A51A-419C-9522-8220733F870F}" type="presParOf" srcId="{7C4CC0FE-6221-48CB-9A26-C9D680F246A7}" destId="{D890DD71-F6E2-4CC9-B334-91F145326F6C}" srcOrd="0" destOrd="0" presId="urn:microsoft.com/office/officeart/2008/layout/PictureStrips"/>
    <dgm:cxn modelId="{B3537420-D73A-4067-9E7A-B7A06454DDE9}" type="presParOf" srcId="{D890DD71-F6E2-4CC9-B334-91F145326F6C}" destId="{5F714252-E6FC-4B54-BF84-CC879E071949}" srcOrd="0" destOrd="0" presId="urn:microsoft.com/office/officeart/2008/layout/PictureStrips"/>
    <dgm:cxn modelId="{19174165-0B97-4607-B37F-205C3D7470D1}" type="presParOf" srcId="{D890DD71-F6E2-4CC9-B334-91F145326F6C}" destId="{4801CAFD-DCC9-4CFF-B575-ECCC2794CAF7}" srcOrd="1" destOrd="0" presId="urn:microsoft.com/office/officeart/2008/layout/PictureStrips"/>
    <dgm:cxn modelId="{633AC4A5-93F1-45A6-A231-4DC5C43D35B4}" type="presParOf" srcId="{7C4CC0FE-6221-48CB-9A26-C9D680F246A7}" destId="{858A0FC2-D177-40D0-990B-0FDA222363E9}" srcOrd="1" destOrd="0" presId="urn:microsoft.com/office/officeart/2008/layout/PictureStrips"/>
    <dgm:cxn modelId="{D89BBCF2-78BF-4FFA-A4FD-E3DE9FFB378E}" type="presParOf" srcId="{7C4CC0FE-6221-48CB-9A26-C9D680F246A7}" destId="{4048F6E7-E7A8-4DB2-B141-A44B8E3320E2}" srcOrd="2" destOrd="0" presId="urn:microsoft.com/office/officeart/2008/layout/PictureStrips"/>
    <dgm:cxn modelId="{EC536C82-99A5-407B-A0A8-EF13EE1F051F}" type="presParOf" srcId="{4048F6E7-E7A8-4DB2-B141-A44B8E3320E2}" destId="{90C10D45-8159-4FE1-AD5D-369F16BBF0C5}" srcOrd="0" destOrd="0" presId="urn:microsoft.com/office/officeart/2008/layout/PictureStrips"/>
    <dgm:cxn modelId="{EFDE7C09-90B6-4DEF-A6C3-2C70FE0AE763}" type="presParOf" srcId="{4048F6E7-E7A8-4DB2-B141-A44B8E3320E2}" destId="{4B26B437-F9DE-45AD-8272-FF75B4C1D89E}" srcOrd="1" destOrd="0" presId="urn:microsoft.com/office/officeart/2008/layout/PictureStrips"/>
    <dgm:cxn modelId="{CEF07500-8937-481D-A739-938B3125A612}" type="presParOf" srcId="{7C4CC0FE-6221-48CB-9A26-C9D680F246A7}" destId="{41621E33-D439-4053-BF79-96F785B49809}" srcOrd="3" destOrd="0" presId="urn:microsoft.com/office/officeart/2008/layout/PictureStrips"/>
    <dgm:cxn modelId="{31E34533-BA43-44A2-AA89-8CC5F4CC6170}" type="presParOf" srcId="{7C4CC0FE-6221-48CB-9A26-C9D680F246A7}" destId="{F515A080-8893-4CBA-8017-EA8B69DBC78B}" srcOrd="4" destOrd="0" presId="urn:microsoft.com/office/officeart/2008/layout/PictureStrips"/>
    <dgm:cxn modelId="{A7EBAB10-40BD-4003-A3F6-4644821A8BAF}" type="presParOf" srcId="{F515A080-8893-4CBA-8017-EA8B69DBC78B}" destId="{885FF9FF-631A-4CD8-8BA3-94FD74FF4528}" srcOrd="0" destOrd="0" presId="urn:microsoft.com/office/officeart/2008/layout/PictureStrips"/>
    <dgm:cxn modelId="{D69B4A55-42CA-4153-861C-D591B5116BF2}" type="presParOf" srcId="{F515A080-8893-4CBA-8017-EA8B69DBC78B}" destId="{50C77AB5-1F54-4EF2-807F-BB57300A722B}" srcOrd="1" destOrd="0" presId="urn:microsoft.com/office/officeart/2008/layout/PictureStrips"/>
    <dgm:cxn modelId="{4E9384E9-0E52-445F-9EF0-8BAC8E3CF6A1}" type="presParOf" srcId="{7C4CC0FE-6221-48CB-9A26-C9D680F246A7}" destId="{C242DC23-2B22-407E-9382-6DA323D6EFA9}" srcOrd="5" destOrd="0" presId="urn:microsoft.com/office/officeart/2008/layout/PictureStrips"/>
    <dgm:cxn modelId="{500B8868-E93F-4BE6-BEA9-E724449CEEC0}" type="presParOf" srcId="{7C4CC0FE-6221-48CB-9A26-C9D680F246A7}" destId="{488F7978-A6C9-492E-AE9F-46269E429BA8}" srcOrd="6" destOrd="0" presId="urn:microsoft.com/office/officeart/2008/layout/PictureStrips"/>
    <dgm:cxn modelId="{0C336A12-6DD0-492F-8BA9-8A6222D3EC35}" type="presParOf" srcId="{488F7978-A6C9-492E-AE9F-46269E429BA8}" destId="{8010DBF8-4D0D-4930-BD55-26A306185396}" srcOrd="0" destOrd="0" presId="urn:microsoft.com/office/officeart/2008/layout/PictureStrips"/>
    <dgm:cxn modelId="{77BD73A7-C0D2-4FEC-98EA-67348E75248C}" type="presParOf" srcId="{488F7978-A6C9-492E-AE9F-46269E429BA8}" destId="{BD725363-C0EB-4AEA-A3B6-53F317BCB82E}" srcOrd="1" destOrd="0" presId="urn:microsoft.com/office/officeart/2008/layout/PictureStrips"/>
    <dgm:cxn modelId="{8FD7A835-5527-4446-886A-5022D0F94C6C}" type="presParOf" srcId="{7C4CC0FE-6221-48CB-9A26-C9D680F246A7}" destId="{657BC230-EF68-41EE-8468-7F4F255F6ECA}" srcOrd="7" destOrd="0" presId="urn:microsoft.com/office/officeart/2008/layout/PictureStrips"/>
    <dgm:cxn modelId="{406664BE-0A0D-4D55-8390-BBC9DE77C7EF}" type="presParOf" srcId="{7C4CC0FE-6221-48CB-9A26-C9D680F246A7}" destId="{371BF7B1-DCD0-4661-90F3-3BA5476ADFEE}" srcOrd="8" destOrd="0" presId="urn:microsoft.com/office/officeart/2008/layout/PictureStrips"/>
    <dgm:cxn modelId="{624794FC-A38C-4EC3-9F83-BCA120840509}" type="presParOf" srcId="{371BF7B1-DCD0-4661-90F3-3BA5476ADFEE}" destId="{3ACF3F5B-B45E-48C6-9B5B-6C904A7B5EA3}" srcOrd="0" destOrd="0" presId="urn:microsoft.com/office/officeart/2008/layout/PictureStrips"/>
    <dgm:cxn modelId="{18DEAF79-CADA-485D-B789-E9B79E8F6742}" type="presParOf" srcId="{371BF7B1-DCD0-4661-90F3-3BA5476ADFEE}" destId="{97B7393E-7CA2-459C-A81E-1AEE89B6C0AC}"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422B7-3997-4FDB-ACA9-6D1D1145D571}">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EC5EA9-D935-4B00-BE6F-6A9F7C85B6FE}">
      <dsp:nvSpPr>
        <dsp:cNvPr id="0" name=""/>
        <dsp:cNvSpPr/>
      </dsp:nvSpPr>
      <dsp:spPr>
        <a:xfrm>
          <a:off x="380119" y="246332"/>
          <a:ext cx="10348292"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The Chriss project</a:t>
          </a:r>
        </a:p>
      </dsp:txBody>
      <dsp:txXfrm>
        <a:off x="380119" y="246332"/>
        <a:ext cx="10348292" cy="492448"/>
      </dsp:txXfrm>
    </dsp:sp>
    <dsp:sp modelId="{A194F560-44B9-4C79-AFBD-3DF4FF8C83FA}">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C8ACF1-DD2D-4D7E-A86F-832196F8BA07}">
      <dsp:nvSpPr>
        <dsp:cNvPr id="0" name=""/>
        <dsp:cNvSpPr/>
      </dsp:nvSpPr>
      <dsp:spPr>
        <a:xfrm>
          <a:off x="826075" y="985438"/>
          <a:ext cx="9902336"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Problem Outline</a:t>
          </a:r>
        </a:p>
      </dsp:txBody>
      <dsp:txXfrm>
        <a:off x="826075" y="985438"/>
        <a:ext cx="9902336" cy="492448"/>
      </dsp:txXfrm>
    </dsp:sp>
    <dsp:sp modelId="{6F28D563-C11C-472F-A608-ED4CEB81A4F7}">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19271-8191-46C5-98E0-079138C6A077}">
      <dsp:nvSpPr>
        <dsp:cNvPr id="0" name=""/>
        <dsp:cNvSpPr/>
      </dsp:nvSpPr>
      <dsp:spPr>
        <a:xfrm>
          <a:off x="1070457" y="1724003"/>
          <a:ext cx="9657954"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Objectives of the CHRISS project</a:t>
          </a:r>
        </a:p>
      </dsp:txBody>
      <dsp:txXfrm>
        <a:off x="1070457" y="1724003"/>
        <a:ext cx="9657954" cy="492448"/>
      </dsp:txXfrm>
    </dsp:sp>
    <dsp:sp modelId="{A0F94106-6BCB-43AC-B9FF-123A6345665C}">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A4CC1-F8EF-4FDC-A1C0-C5E2B26FCDE7}">
      <dsp:nvSpPr>
        <dsp:cNvPr id="0" name=""/>
        <dsp:cNvSpPr/>
      </dsp:nvSpPr>
      <dsp:spPr>
        <a:xfrm>
          <a:off x="1148486" y="2463109"/>
          <a:ext cx="9579925"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Innovation and Added Value</a:t>
          </a:r>
        </a:p>
      </dsp:txBody>
      <dsp:txXfrm>
        <a:off x="1148486" y="2463109"/>
        <a:ext cx="9579925" cy="492448"/>
      </dsp:txXfrm>
    </dsp:sp>
    <dsp:sp modelId="{8FB4F009-0F18-474F-9D59-AD9B837CDF36}">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481A0-9738-426F-BB71-EF6BCFB7E317}">
      <dsp:nvSpPr>
        <dsp:cNvPr id="0" name=""/>
        <dsp:cNvSpPr/>
      </dsp:nvSpPr>
      <dsp:spPr>
        <a:xfrm>
          <a:off x="1070457" y="3202215"/>
          <a:ext cx="9657954"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Synchronization supply for disaster communication network</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sp:txBody>
      <dsp:txXfrm>
        <a:off x="1070457" y="3202215"/>
        <a:ext cx="9657954" cy="492448"/>
      </dsp:txXfrm>
    </dsp:sp>
    <dsp:sp modelId="{0D824E6B-5A59-4F8D-91F4-18297D0D7A4A}">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CC02E-3EFE-4716-A8F3-C7EC94414AD0}">
      <dsp:nvSpPr>
        <dsp:cNvPr id="0" name=""/>
        <dsp:cNvSpPr/>
      </dsp:nvSpPr>
      <dsp:spPr>
        <a:xfrm>
          <a:off x="826075" y="3940779"/>
          <a:ext cx="9902336"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Specific Use case</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sp:txBody>
      <dsp:txXfrm>
        <a:off x="826075" y="3940779"/>
        <a:ext cx="9902336" cy="492448"/>
      </dsp:txXfrm>
    </dsp:sp>
    <dsp:sp modelId="{3AB55401-00F4-4D00-A325-CF2CCDEE948D}">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5D7B5E-3715-4951-8753-C934EE7A72D3}">
      <dsp:nvSpPr>
        <dsp:cNvPr id="0" name=""/>
        <dsp:cNvSpPr/>
      </dsp:nvSpPr>
      <dsp:spPr>
        <a:xfrm>
          <a:off x="380119" y="4679885"/>
          <a:ext cx="10348292" cy="492448"/>
        </a:xfrm>
        <a:prstGeom prst="rect">
          <a:avLst/>
        </a:prstGeom>
        <a:solidFill>
          <a:srgbClr val="51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755650">
            <a:lnSpc>
              <a:spcPct val="90000"/>
            </a:lnSpc>
            <a:spcBef>
              <a:spcPct val="0"/>
            </a:spcBef>
            <a:spcAft>
              <a:spcPct val="35000"/>
            </a:spcAft>
            <a:buNone/>
          </a:pPr>
          <a:r>
            <a:rPr lang="en-US" sz="2000" b="1" kern="1200" noProof="1">
              <a:solidFill>
                <a:prstClr val="white"/>
              </a:solidFill>
              <a:latin typeface="Times New Roman" panose="02020603050405020304" pitchFamily="18" charset="0"/>
              <a:ea typeface="+mn-ea"/>
              <a:cs typeface="Times New Roman" panose="02020603050405020304" pitchFamily="18" charset="0"/>
            </a:rPr>
            <a:t>Disaster Management Risk Use case </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dsp:txBody>
      <dsp:txXfrm>
        <a:off x="380119" y="4679885"/>
        <a:ext cx="10348292" cy="492448"/>
      </dsp:txXfrm>
    </dsp:sp>
    <dsp:sp modelId="{064CADF4-B8DB-4883-8FA4-E0A1E23F9A93}">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14252-E6FC-4B54-BF84-CC879E071949}">
      <dsp:nvSpPr>
        <dsp:cNvPr id="0" name=""/>
        <dsp:cNvSpPr/>
      </dsp:nvSpPr>
      <dsp:spPr>
        <a:xfrm>
          <a:off x="1034114" y="250727"/>
          <a:ext cx="4341419" cy="135669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8934"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7B0F6C"/>
              </a:solidFill>
              <a:latin typeface="Times New Roman" panose="02020603050405020304" pitchFamily="18" charset="0"/>
              <a:cs typeface="Times New Roman" panose="02020603050405020304" pitchFamily="18" charset="0"/>
            </a:rPr>
            <a:t>Objective</a:t>
          </a:r>
          <a:r>
            <a:rPr lang="en-US" sz="2300" b="1" kern="1200" dirty="0">
              <a:solidFill>
                <a:srgbClr val="7B0F6C"/>
              </a:solidFill>
              <a:latin typeface="Times New Roman" panose="02020603050405020304" pitchFamily="18" charset="0"/>
              <a:cs typeface="Times New Roman" panose="02020603050405020304" pitchFamily="18" charset="0"/>
            </a:rPr>
            <a:t> 1</a:t>
          </a:r>
          <a:endParaRPr lang="ro-RO" sz="2300" b="1" kern="1200" dirty="0">
            <a:solidFill>
              <a:srgbClr val="7B0F6C"/>
            </a:solidFill>
            <a:latin typeface="Times New Roman" panose="02020603050405020304" pitchFamily="18" charset="0"/>
            <a:cs typeface="Times New Roman" panose="02020603050405020304" pitchFamily="18" charset="0"/>
          </a:endParaRPr>
        </a:p>
        <a:p>
          <a:pPr marL="228600" lvl="1" indent="-228600" algn="ctr" defTabSz="889000">
            <a:lnSpc>
              <a:spcPct val="90000"/>
            </a:lnSpc>
            <a:spcBef>
              <a:spcPct val="0"/>
            </a:spcBef>
            <a:spcAft>
              <a:spcPct val="15000"/>
            </a:spcAft>
            <a:buChar char="•"/>
          </a:pPr>
          <a:r>
            <a:rPr lang="en-US" sz="2000" b="1" kern="1200" dirty="0">
              <a:solidFill>
                <a:srgbClr val="FFFFFF"/>
              </a:solidFill>
              <a:latin typeface="Times New Roman" panose="02020603050405020304" pitchFamily="18" charset="0"/>
              <a:cs typeface="Times New Roman" panose="02020603050405020304" pitchFamily="18" charset="0"/>
            </a:rPr>
            <a:t>Increased GNSS receiver resilience to interference and cyber attacks</a:t>
          </a:r>
          <a:endParaRPr lang="ro-RO" sz="2000" b="1" kern="1200" dirty="0">
            <a:solidFill>
              <a:srgbClr val="FFFFFF"/>
            </a:solidFill>
            <a:latin typeface="Times New Roman" panose="02020603050405020304" pitchFamily="18" charset="0"/>
            <a:cs typeface="Times New Roman" panose="02020603050405020304" pitchFamily="18" charset="0"/>
          </a:endParaRPr>
        </a:p>
      </dsp:txBody>
      <dsp:txXfrm>
        <a:off x="1034114" y="250727"/>
        <a:ext cx="4341419" cy="1356693"/>
      </dsp:txXfrm>
    </dsp:sp>
    <dsp:sp modelId="{4801CAFD-DCC9-4CFF-B575-ECCC2794CAF7}">
      <dsp:nvSpPr>
        <dsp:cNvPr id="0" name=""/>
        <dsp:cNvSpPr/>
      </dsp:nvSpPr>
      <dsp:spPr>
        <a:xfrm>
          <a:off x="853221" y="54760"/>
          <a:ext cx="949685" cy="1424528"/>
        </a:xfrm>
        <a:prstGeom prst="rect">
          <a:avLst/>
        </a:prstGeom>
        <a:blipFill rotWithShape="1">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90C10D45-8159-4FE1-AD5D-369F16BBF0C5}">
      <dsp:nvSpPr>
        <dsp:cNvPr id="0" name=""/>
        <dsp:cNvSpPr/>
      </dsp:nvSpPr>
      <dsp:spPr>
        <a:xfrm>
          <a:off x="5765944" y="250727"/>
          <a:ext cx="4341419" cy="135669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8934"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7B0F6C"/>
              </a:solidFill>
              <a:latin typeface="Times New Roman" panose="02020603050405020304" pitchFamily="18" charset="0"/>
              <a:cs typeface="Times New Roman" panose="02020603050405020304" pitchFamily="18" charset="0"/>
            </a:rPr>
            <a:t>Objective 2</a:t>
          </a:r>
          <a:endParaRPr lang="ro-RO" sz="2400" b="1" kern="1200" dirty="0">
            <a:solidFill>
              <a:srgbClr val="7B0F6C"/>
            </a:solidFill>
            <a:latin typeface="Times New Roman" panose="02020603050405020304" pitchFamily="18" charset="0"/>
            <a:cs typeface="Times New Roman" panose="02020603050405020304" pitchFamily="18" charset="0"/>
          </a:endParaRPr>
        </a:p>
        <a:p>
          <a:pPr marL="228600" lvl="1" indent="-228600" algn="ctr" defTabSz="889000">
            <a:lnSpc>
              <a:spcPct val="90000"/>
            </a:lnSpc>
            <a:spcBef>
              <a:spcPct val="0"/>
            </a:spcBef>
            <a:spcAft>
              <a:spcPct val="15000"/>
            </a:spcAft>
            <a:buChar char="•"/>
          </a:pPr>
          <a:r>
            <a:rPr lang="en-US" sz="2000" b="1" kern="1200" dirty="0">
              <a:solidFill>
                <a:schemeClr val="bg1"/>
              </a:solidFill>
              <a:latin typeface="Times New Roman" panose="02020603050405020304" pitchFamily="18" charset="0"/>
              <a:cs typeface="Times New Roman" panose="02020603050405020304" pitchFamily="18" charset="0"/>
            </a:rPr>
            <a:t>Significantly improving robustness of the time reference system</a:t>
          </a:r>
          <a:endParaRPr lang="ro-RO" sz="2000" b="1" kern="1200" dirty="0">
            <a:solidFill>
              <a:schemeClr val="bg1"/>
            </a:solidFill>
            <a:latin typeface="Times New Roman" panose="02020603050405020304" pitchFamily="18" charset="0"/>
            <a:cs typeface="Times New Roman" panose="02020603050405020304" pitchFamily="18" charset="0"/>
          </a:endParaRPr>
        </a:p>
      </dsp:txBody>
      <dsp:txXfrm>
        <a:off x="5765944" y="250727"/>
        <a:ext cx="4341419" cy="1356693"/>
      </dsp:txXfrm>
    </dsp:sp>
    <dsp:sp modelId="{4B26B437-F9DE-45AD-8272-FF75B4C1D89E}">
      <dsp:nvSpPr>
        <dsp:cNvPr id="0" name=""/>
        <dsp:cNvSpPr/>
      </dsp:nvSpPr>
      <dsp:spPr>
        <a:xfrm>
          <a:off x="5585052" y="54760"/>
          <a:ext cx="949685" cy="1424528"/>
        </a:xfrm>
        <a:prstGeom prst="rect">
          <a:avLst/>
        </a:prstGeom>
        <a:blipFill rotWithShape="1">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85FF9FF-631A-4CD8-8BA3-94FD74FF4528}">
      <dsp:nvSpPr>
        <dsp:cNvPr id="0" name=""/>
        <dsp:cNvSpPr/>
      </dsp:nvSpPr>
      <dsp:spPr>
        <a:xfrm>
          <a:off x="1034114" y="1958654"/>
          <a:ext cx="4341419" cy="135669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8934"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7B0F6C"/>
              </a:solidFill>
              <a:latin typeface="Times New Roman" panose="02020603050405020304" pitchFamily="18" charset="0"/>
              <a:cs typeface="Times New Roman" panose="02020603050405020304" pitchFamily="18" charset="0"/>
            </a:rPr>
            <a:t>Objective 3</a:t>
          </a:r>
          <a:endParaRPr lang="ro-RO" sz="2400" b="1" kern="1200" dirty="0">
            <a:solidFill>
              <a:srgbClr val="7B0F6C"/>
            </a:solidFill>
            <a:latin typeface="Times New Roman" panose="02020603050405020304" pitchFamily="18" charset="0"/>
            <a:cs typeface="Times New Roman" panose="02020603050405020304" pitchFamily="18" charset="0"/>
          </a:endParaRPr>
        </a:p>
        <a:p>
          <a:pPr marL="228600" lvl="1" indent="-228600" algn="ctr" defTabSz="889000">
            <a:lnSpc>
              <a:spcPct val="90000"/>
            </a:lnSpc>
            <a:spcBef>
              <a:spcPct val="0"/>
            </a:spcBef>
            <a:spcAft>
              <a:spcPct val="15000"/>
            </a:spcAft>
            <a:buChar char="•"/>
          </a:pPr>
          <a:r>
            <a:rPr lang="en-US" sz="2000" b="1" kern="1200" dirty="0">
              <a:solidFill>
                <a:schemeClr val="bg1"/>
              </a:solidFill>
              <a:latin typeface="Times New Roman" panose="02020603050405020304" pitchFamily="18" charset="0"/>
              <a:cs typeface="Times New Roman" panose="02020603050405020304" pitchFamily="18" charset="0"/>
            </a:rPr>
            <a:t>Increasing time distribution accuracy</a:t>
          </a:r>
          <a:endParaRPr lang="ro-RO" sz="2000" b="1" kern="1200" dirty="0">
            <a:solidFill>
              <a:schemeClr val="bg1"/>
            </a:solidFill>
            <a:latin typeface="Times New Roman" panose="02020603050405020304" pitchFamily="18" charset="0"/>
            <a:cs typeface="Times New Roman" panose="02020603050405020304" pitchFamily="18" charset="0"/>
          </a:endParaRPr>
        </a:p>
      </dsp:txBody>
      <dsp:txXfrm>
        <a:off x="1034114" y="1958654"/>
        <a:ext cx="4341419" cy="1356693"/>
      </dsp:txXfrm>
    </dsp:sp>
    <dsp:sp modelId="{50C77AB5-1F54-4EF2-807F-BB57300A722B}">
      <dsp:nvSpPr>
        <dsp:cNvPr id="0" name=""/>
        <dsp:cNvSpPr/>
      </dsp:nvSpPr>
      <dsp:spPr>
        <a:xfrm>
          <a:off x="823401" y="1707914"/>
          <a:ext cx="949685" cy="1424528"/>
        </a:xfrm>
        <a:prstGeom prst="rect">
          <a:avLst/>
        </a:prstGeom>
        <a:blipFill rotWithShape="1">
          <a:blip xmlns:r="http://schemas.openxmlformats.org/officeDocument/2006/relationships" r:embed="rId4">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29000" r="-29000"/>
          </a:stretch>
        </a:blipFill>
        <a:ln>
          <a:noFill/>
        </a:ln>
        <a:effectLst/>
      </dsp:spPr>
      <dsp:style>
        <a:lnRef idx="0">
          <a:scrgbClr r="0" g="0" b="0"/>
        </a:lnRef>
        <a:fillRef idx="1">
          <a:scrgbClr r="0" g="0" b="0"/>
        </a:fillRef>
        <a:effectRef idx="2">
          <a:scrgbClr r="0" g="0" b="0"/>
        </a:effectRef>
        <a:fontRef idx="minor"/>
      </dsp:style>
    </dsp:sp>
    <dsp:sp modelId="{8010DBF8-4D0D-4930-BD55-26A306185396}">
      <dsp:nvSpPr>
        <dsp:cNvPr id="0" name=""/>
        <dsp:cNvSpPr/>
      </dsp:nvSpPr>
      <dsp:spPr>
        <a:xfrm>
          <a:off x="5765944" y="1939465"/>
          <a:ext cx="4341419" cy="135669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8934"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7B0F6C"/>
              </a:solidFill>
              <a:latin typeface="Times New Roman" panose="02020603050405020304" pitchFamily="18" charset="0"/>
              <a:cs typeface="Times New Roman" panose="02020603050405020304" pitchFamily="18" charset="0"/>
            </a:rPr>
            <a:t>Objective 4</a:t>
          </a:r>
          <a:endParaRPr lang="ro-RO" sz="2400" b="1" kern="1200" dirty="0">
            <a:solidFill>
              <a:srgbClr val="7B0F6C"/>
            </a:solidFill>
            <a:latin typeface="Times New Roman" panose="02020603050405020304" pitchFamily="18" charset="0"/>
            <a:cs typeface="Times New Roman" panose="02020603050405020304" pitchFamily="18" charset="0"/>
          </a:endParaRPr>
        </a:p>
        <a:p>
          <a:pPr marL="228600" lvl="1" indent="-228600" algn="ctr" defTabSz="889000">
            <a:lnSpc>
              <a:spcPct val="90000"/>
            </a:lnSpc>
            <a:spcBef>
              <a:spcPct val="0"/>
            </a:spcBef>
            <a:spcAft>
              <a:spcPct val="15000"/>
            </a:spcAft>
            <a:buChar char="•"/>
          </a:pPr>
          <a:r>
            <a:rPr lang="en-US" sz="2000" b="1" kern="1200" dirty="0">
              <a:solidFill>
                <a:schemeClr val="bg1"/>
              </a:solidFill>
              <a:latin typeface="Times New Roman" panose="02020603050405020304" pitchFamily="18" charset="0"/>
              <a:cs typeface="Times New Roman" panose="02020603050405020304" pitchFamily="18" charset="0"/>
            </a:rPr>
            <a:t>Secure and trusted source of reference time</a:t>
          </a:r>
          <a:endParaRPr lang="ro-RO" sz="2000" b="1" kern="1200" dirty="0">
            <a:solidFill>
              <a:schemeClr val="bg1"/>
            </a:solidFill>
            <a:latin typeface="Times New Roman" panose="02020603050405020304" pitchFamily="18" charset="0"/>
            <a:cs typeface="Times New Roman" panose="02020603050405020304" pitchFamily="18" charset="0"/>
          </a:endParaRPr>
        </a:p>
      </dsp:txBody>
      <dsp:txXfrm>
        <a:off x="5765944" y="1939465"/>
        <a:ext cx="4341419" cy="1356693"/>
      </dsp:txXfrm>
    </dsp:sp>
    <dsp:sp modelId="{BD725363-C0EB-4AEA-A3B6-53F317BCB82E}">
      <dsp:nvSpPr>
        <dsp:cNvPr id="0" name=""/>
        <dsp:cNvSpPr/>
      </dsp:nvSpPr>
      <dsp:spPr>
        <a:xfrm>
          <a:off x="5634739" y="1727102"/>
          <a:ext cx="949685" cy="1347774"/>
        </a:xfrm>
        <a:prstGeom prst="rect">
          <a:avLst/>
        </a:prstGeom>
        <a:blipFill>
          <a:blip xmlns:r="http://schemas.openxmlformats.org/officeDocument/2006/relationships" r:embed="rId5">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ACF3F5B-B45E-48C6-9B5B-6C904A7B5EA3}">
      <dsp:nvSpPr>
        <dsp:cNvPr id="0" name=""/>
        <dsp:cNvSpPr/>
      </dsp:nvSpPr>
      <dsp:spPr>
        <a:xfrm>
          <a:off x="3400029" y="3666580"/>
          <a:ext cx="4341419" cy="135669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8934"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solidFill>
                <a:srgbClr val="7B0F6C"/>
              </a:solidFill>
              <a:latin typeface="Times New Roman" panose="02020603050405020304" pitchFamily="18" charset="0"/>
              <a:ea typeface="+mn-ea"/>
              <a:cs typeface="Times New Roman" panose="02020603050405020304" pitchFamily="18" charset="0"/>
            </a:rPr>
            <a:t>Objective 5</a:t>
          </a:r>
          <a:endParaRPr lang="ro-RO" sz="2200" b="1" kern="1200" dirty="0">
            <a:solidFill>
              <a:srgbClr val="7B0F6C"/>
            </a:solidFill>
            <a:latin typeface="Times New Roman" panose="02020603050405020304" pitchFamily="18" charset="0"/>
            <a:ea typeface="+mn-ea"/>
            <a:cs typeface="Times New Roman" panose="02020603050405020304" pitchFamily="18" charset="0"/>
          </a:endParaRPr>
        </a:p>
        <a:p>
          <a:pPr marL="171450" lvl="1" indent="0" algn="ctr" defTabSz="755650">
            <a:lnSpc>
              <a:spcPct val="90000"/>
            </a:lnSpc>
            <a:spcBef>
              <a:spcPct val="0"/>
            </a:spcBef>
            <a:spcAft>
              <a:spcPct val="15000"/>
            </a:spcAft>
            <a:buChar char="•"/>
          </a:pPr>
          <a:r>
            <a:rPr lang="en-US" sz="2000" b="1" kern="1200" dirty="0">
              <a:solidFill>
                <a:schemeClr val="bg1"/>
              </a:solidFill>
              <a:latin typeface="Times New Roman" panose="02020603050405020304" pitchFamily="18" charset="0"/>
              <a:cs typeface="Times New Roman" panose="02020603050405020304" pitchFamily="18" charset="0"/>
            </a:rPr>
            <a:t> Awareness raising of using EGNSS-based source of reference time</a:t>
          </a:r>
          <a:endParaRPr lang="ro-RO" sz="2000" b="1" kern="1200" dirty="0">
            <a:solidFill>
              <a:schemeClr val="bg1"/>
            </a:solidFill>
            <a:latin typeface="Times New Roman" panose="02020603050405020304" pitchFamily="18" charset="0"/>
            <a:cs typeface="Times New Roman" panose="02020603050405020304" pitchFamily="18" charset="0"/>
          </a:endParaRPr>
        </a:p>
      </dsp:txBody>
      <dsp:txXfrm>
        <a:off x="3400029" y="3666580"/>
        <a:ext cx="4341419" cy="1356693"/>
      </dsp:txXfrm>
    </dsp:sp>
    <dsp:sp modelId="{97B7393E-7CA2-459C-A81E-1AEE89B6C0AC}">
      <dsp:nvSpPr>
        <dsp:cNvPr id="0" name=""/>
        <dsp:cNvSpPr/>
      </dsp:nvSpPr>
      <dsp:spPr>
        <a:xfrm>
          <a:off x="3219136" y="3470613"/>
          <a:ext cx="949685" cy="1424528"/>
        </a:xfrm>
        <a:prstGeom prst="rect">
          <a:avLst/>
        </a:prstGeom>
        <a:blipFill rotWithShape="1">
          <a:blip xmlns:r="http://schemas.openxmlformats.org/officeDocument/2006/relationships" r:embed="rId6">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l="-39000" r="-39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6A732-EEC9-F85D-57EB-8764A12B34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F3B9C6D4-6023-7D58-B3BC-3ACC9F3E18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61C74F-B57B-427B-979C-E4E0FCB3FDD7}" type="datetimeFigureOut">
              <a:rPr lang="ro-RO" smtClean="0"/>
              <a:t>25.11.2024</a:t>
            </a:fld>
            <a:endParaRPr lang="ro-RO"/>
          </a:p>
        </p:txBody>
      </p:sp>
      <p:sp>
        <p:nvSpPr>
          <p:cNvPr id="4" name="Footer Placeholder 3">
            <a:extLst>
              <a:ext uri="{FF2B5EF4-FFF2-40B4-BE49-F238E27FC236}">
                <a16:creationId xmlns:a16="http://schemas.microsoft.com/office/drawing/2014/main" id="{1B5D9D53-C1E9-FD16-FC0E-BF02E7B98C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A4BE9EF1-86C0-E1AB-E470-E1FAD1DB54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94D022-2FE7-428F-B60D-721EA95E5556}" type="slidenum">
              <a:rPr lang="ro-RO" smtClean="0"/>
              <a:t>‹#›</a:t>
            </a:fld>
            <a:endParaRPr lang="ro-RO"/>
          </a:p>
        </p:txBody>
      </p:sp>
    </p:spTree>
    <p:extLst>
      <p:ext uri="{BB962C8B-B14F-4D97-AF65-F5344CB8AC3E}">
        <p14:creationId xmlns:p14="http://schemas.microsoft.com/office/powerpoint/2010/main" val="1589326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38F41-19E4-4DF4-969F-6FD7A2F87CE7}" type="datetimeFigureOut">
              <a:rPr lang="en-US" smtClean="0"/>
              <a:t>11/25/2024</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D27CD-CEF8-478B-A8AC-ABD4540E03F1}" type="slidenum">
              <a:rPr lang="en-US" smtClean="0"/>
              <a:t>‹#›</a:t>
            </a:fld>
            <a:endParaRPr lang="en-US"/>
          </a:p>
        </p:txBody>
      </p:sp>
    </p:spTree>
    <p:extLst>
      <p:ext uri="{BB962C8B-B14F-4D97-AF65-F5344CB8AC3E}">
        <p14:creationId xmlns:p14="http://schemas.microsoft.com/office/powerpoint/2010/main" val="25066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2AFD27CD-CEF8-478B-A8AC-ABD4540E03F1}" type="slidenum">
              <a:rPr lang="en-US" smtClean="0"/>
              <a:t>2</a:t>
            </a:fld>
            <a:endParaRPr lang="en-US"/>
          </a:p>
        </p:txBody>
      </p:sp>
    </p:spTree>
    <p:extLst>
      <p:ext uri="{BB962C8B-B14F-4D97-AF65-F5344CB8AC3E}">
        <p14:creationId xmlns:p14="http://schemas.microsoft.com/office/powerpoint/2010/main" val="188414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457200" lvl="2" indent="-284163">
              <a:lnSpc>
                <a:spcPct val="80000"/>
              </a:lnSpc>
              <a:spcBef>
                <a:spcPts val="320"/>
              </a:spcBef>
              <a:buClr>
                <a:srgbClr val="61B6FF"/>
              </a:buClr>
              <a:buSzPts val="1600"/>
              <a:buFont typeface="Noto Sans Symbols"/>
              <a:buChar char="⮚"/>
            </a:pPr>
            <a:r>
              <a:rPr lang="en-GB" b="1" dirty="0"/>
              <a:t>TESTBED2: </a:t>
            </a:r>
            <a:r>
              <a:rPr lang="en-GB" dirty="0"/>
              <a:t>Testing and Evaluating Sophisticated information and communication Technologies for </a:t>
            </a:r>
            <a:r>
              <a:rPr lang="en-GB" dirty="0" err="1"/>
              <a:t>enaBling</a:t>
            </a:r>
            <a:r>
              <a:rPr lang="en-GB" dirty="0"/>
              <a:t> </a:t>
            </a:r>
            <a:r>
              <a:rPr lang="en-GB" dirty="0" err="1"/>
              <a:t>scalablE</a:t>
            </a:r>
            <a:r>
              <a:rPr lang="en-GB" dirty="0"/>
              <a:t> smart </a:t>
            </a:r>
            <a:r>
              <a:rPr lang="en-GB" dirty="0" err="1"/>
              <a:t>griD</a:t>
            </a:r>
            <a:r>
              <a:rPr lang="en-GB" dirty="0"/>
              <a:t> Deployment (H2020 MSCA RISE)</a:t>
            </a:r>
          </a:p>
          <a:p>
            <a:pPr marL="457200" lvl="2" indent="-284163">
              <a:lnSpc>
                <a:spcPct val="80000"/>
              </a:lnSpc>
              <a:spcBef>
                <a:spcPts val="320"/>
              </a:spcBef>
              <a:buClr>
                <a:srgbClr val="61B6FF"/>
              </a:buClr>
              <a:buSzPts val="1600"/>
              <a:buFont typeface="Noto Sans Symbols"/>
              <a:buChar char="⮚"/>
            </a:pPr>
            <a:r>
              <a:rPr lang="en-GB" b="1" dirty="0" err="1"/>
              <a:t>SealedGRID</a:t>
            </a:r>
            <a:r>
              <a:rPr lang="en-GB" b="1" dirty="0"/>
              <a:t>: </a:t>
            </a:r>
            <a:r>
              <a:rPr lang="en-GB" dirty="0"/>
              <a:t>Scalable, </a:t>
            </a:r>
            <a:r>
              <a:rPr lang="en-GB" dirty="0" err="1"/>
              <a:t>trustEd</a:t>
            </a:r>
            <a:r>
              <a:rPr lang="en-GB" dirty="0"/>
              <a:t>, and </a:t>
            </a:r>
            <a:r>
              <a:rPr lang="en-GB" dirty="0" err="1"/>
              <a:t>interoperAble</a:t>
            </a:r>
            <a:r>
              <a:rPr lang="en-GB" dirty="0"/>
              <a:t> </a:t>
            </a:r>
            <a:r>
              <a:rPr lang="en-GB" dirty="0" err="1"/>
              <a:t>pLatform</a:t>
            </a:r>
            <a:r>
              <a:rPr lang="en-GB" dirty="0"/>
              <a:t> for </a:t>
            </a:r>
            <a:r>
              <a:rPr lang="en-GB" dirty="0" err="1"/>
              <a:t>sEcureD</a:t>
            </a:r>
            <a:r>
              <a:rPr lang="en-GB" dirty="0"/>
              <a:t> smart GRID (H2020 MSCA RISE)</a:t>
            </a:r>
          </a:p>
          <a:p>
            <a:pPr marL="457200" lvl="2" indent="-284163">
              <a:lnSpc>
                <a:spcPct val="80000"/>
              </a:lnSpc>
              <a:spcBef>
                <a:spcPts val="320"/>
              </a:spcBef>
              <a:buClr>
                <a:srgbClr val="61B6FF"/>
              </a:buClr>
              <a:buSzPts val="1600"/>
              <a:buFont typeface="Noto Sans Symbols"/>
              <a:buChar char="⮚"/>
            </a:pPr>
            <a:r>
              <a:rPr lang="ro-RO" b="1" dirty="0"/>
              <a:t>A-WEAR: </a:t>
            </a:r>
            <a:r>
              <a:rPr lang="ro-RO" dirty="0"/>
              <a:t>A </a:t>
            </a:r>
            <a:r>
              <a:rPr lang="ro-RO" dirty="0" err="1"/>
              <a:t>network</a:t>
            </a:r>
            <a:r>
              <a:rPr lang="ro-RO" dirty="0"/>
              <a:t> for </a:t>
            </a:r>
            <a:r>
              <a:rPr lang="ro-RO" dirty="0" err="1"/>
              <a:t>dynamic</a:t>
            </a:r>
            <a:r>
              <a:rPr lang="ro-RO" dirty="0"/>
              <a:t> </a:t>
            </a:r>
            <a:r>
              <a:rPr lang="ro-RO" dirty="0" err="1"/>
              <a:t>WEarable</a:t>
            </a:r>
            <a:r>
              <a:rPr lang="ro-RO" dirty="0"/>
              <a:t> </a:t>
            </a:r>
            <a:r>
              <a:rPr lang="ro-RO" dirty="0" err="1"/>
              <a:t>Applications</a:t>
            </a:r>
            <a:r>
              <a:rPr lang="ro-RO" dirty="0"/>
              <a:t> </a:t>
            </a:r>
            <a:r>
              <a:rPr lang="ro-RO" dirty="0" err="1"/>
              <a:t>with</a:t>
            </a:r>
            <a:r>
              <a:rPr lang="ro-RO" dirty="0"/>
              <a:t> </a:t>
            </a:r>
            <a:r>
              <a:rPr lang="ro-RO" dirty="0" err="1"/>
              <a:t>pRivacy</a:t>
            </a:r>
            <a:r>
              <a:rPr lang="ro-RO" dirty="0"/>
              <a:t> </a:t>
            </a:r>
            <a:r>
              <a:rPr lang="ro-RO" dirty="0" err="1"/>
              <a:t>constraints</a:t>
            </a:r>
            <a:r>
              <a:rPr lang="ro-RO" dirty="0"/>
              <a:t> (H2020 MSCA ITN)</a:t>
            </a:r>
          </a:p>
          <a:p>
            <a:pPr marL="457200" lvl="2" indent="-284163">
              <a:lnSpc>
                <a:spcPct val="80000"/>
              </a:lnSpc>
              <a:spcBef>
                <a:spcPts val="320"/>
              </a:spcBef>
              <a:buClr>
                <a:srgbClr val="61B6FF"/>
              </a:buClr>
              <a:buSzPts val="1600"/>
              <a:buFont typeface="Noto Sans Symbols"/>
              <a:buChar char="⮚"/>
            </a:pPr>
            <a:r>
              <a:rPr lang="ro-RO" b="1" dirty="0"/>
              <a:t>HUBCAP: </a:t>
            </a:r>
            <a:r>
              <a:rPr lang="ro-RO" dirty="0"/>
              <a:t>Digital </a:t>
            </a:r>
            <a:r>
              <a:rPr lang="ro-RO" dirty="0" err="1"/>
              <a:t>Innovation</a:t>
            </a:r>
            <a:r>
              <a:rPr lang="ro-RO" dirty="0"/>
              <a:t> </a:t>
            </a:r>
            <a:r>
              <a:rPr lang="ro-RO" dirty="0" err="1"/>
              <a:t>Hubs</a:t>
            </a:r>
            <a:r>
              <a:rPr lang="ro-RO" dirty="0"/>
              <a:t> </a:t>
            </a:r>
            <a:r>
              <a:rPr lang="ro-RO" dirty="0" err="1"/>
              <a:t>and</a:t>
            </a:r>
            <a:r>
              <a:rPr lang="ro-RO" dirty="0"/>
              <a:t> </a:t>
            </a:r>
            <a:r>
              <a:rPr lang="ro-RO" dirty="0" err="1"/>
              <a:t>Collaborative</a:t>
            </a:r>
            <a:r>
              <a:rPr lang="ro-RO" dirty="0"/>
              <a:t> </a:t>
            </a:r>
            <a:r>
              <a:rPr lang="ro-RO" dirty="0" err="1"/>
              <a:t>Platform</a:t>
            </a:r>
            <a:r>
              <a:rPr lang="ro-RO" dirty="0"/>
              <a:t> for </a:t>
            </a:r>
            <a:r>
              <a:rPr lang="ro-RO" dirty="0" err="1"/>
              <a:t>Cyber-physical</a:t>
            </a:r>
            <a:r>
              <a:rPr lang="ro-RO" dirty="0"/>
              <a:t> </a:t>
            </a:r>
            <a:r>
              <a:rPr lang="ro-RO" dirty="0" err="1"/>
              <a:t>Systems</a:t>
            </a:r>
            <a:r>
              <a:rPr lang="ro-RO" dirty="0"/>
              <a:t> (H2020 DT-ICT-01-2019)</a:t>
            </a:r>
          </a:p>
          <a:p>
            <a:pPr marL="457200" lvl="2" indent="-284163">
              <a:lnSpc>
                <a:spcPct val="80000"/>
              </a:lnSpc>
              <a:spcBef>
                <a:spcPts val="320"/>
              </a:spcBef>
              <a:buClr>
                <a:srgbClr val="61B6FF"/>
              </a:buClr>
              <a:buSzPts val="1600"/>
              <a:buFont typeface="Noto Sans Symbols"/>
              <a:buChar char="⮚"/>
            </a:pPr>
            <a:r>
              <a:rPr lang="ro-RO" b="1" dirty="0"/>
              <a:t>S4AllCities: </a:t>
            </a:r>
            <a:r>
              <a:rPr lang="ro-RO" dirty="0" err="1"/>
              <a:t>Smart</a:t>
            </a:r>
            <a:r>
              <a:rPr lang="ro-RO" dirty="0"/>
              <a:t> </a:t>
            </a:r>
            <a:r>
              <a:rPr lang="ro-RO" dirty="0" err="1"/>
              <a:t>Spaces</a:t>
            </a:r>
            <a:r>
              <a:rPr lang="ro-RO" dirty="0"/>
              <a:t> </a:t>
            </a:r>
            <a:r>
              <a:rPr lang="ro-RO" dirty="0" err="1"/>
              <a:t>Safety</a:t>
            </a:r>
            <a:r>
              <a:rPr lang="ro-RO" dirty="0"/>
              <a:t> </a:t>
            </a:r>
            <a:r>
              <a:rPr lang="ro-RO" dirty="0" err="1"/>
              <a:t>and</a:t>
            </a:r>
            <a:r>
              <a:rPr lang="ro-RO" dirty="0"/>
              <a:t> </a:t>
            </a:r>
            <a:r>
              <a:rPr lang="ro-RO" dirty="0" err="1"/>
              <a:t>Security</a:t>
            </a:r>
            <a:r>
              <a:rPr lang="ro-RO" dirty="0"/>
              <a:t> for </a:t>
            </a:r>
            <a:r>
              <a:rPr lang="ro-RO" dirty="0" err="1"/>
              <a:t>All</a:t>
            </a:r>
            <a:r>
              <a:rPr lang="ro-RO" dirty="0"/>
              <a:t> </a:t>
            </a:r>
            <a:r>
              <a:rPr lang="ro-RO" dirty="0" err="1"/>
              <a:t>Cities</a:t>
            </a:r>
            <a:r>
              <a:rPr lang="ro-RO" dirty="0"/>
              <a:t> (H2020 INFRA)</a:t>
            </a:r>
          </a:p>
          <a:p>
            <a:pPr marL="457200" lvl="2" indent="-284163">
              <a:lnSpc>
                <a:spcPct val="80000"/>
              </a:lnSpc>
              <a:spcBef>
                <a:spcPts val="320"/>
              </a:spcBef>
              <a:buClr>
                <a:srgbClr val="61B6FF"/>
              </a:buClr>
              <a:buSzPts val="1600"/>
              <a:buFont typeface="Noto Sans Symbols"/>
              <a:buChar char="⮚"/>
            </a:pPr>
            <a:r>
              <a:rPr lang="ro-RO" b="1" dirty="0"/>
              <a:t>STAMINA: </a:t>
            </a:r>
            <a:r>
              <a:rPr lang="ro-RO" dirty="0" err="1"/>
              <a:t>Demonstration</a:t>
            </a:r>
            <a:r>
              <a:rPr lang="ro-RO" dirty="0"/>
              <a:t> of </a:t>
            </a:r>
            <a:r>
              <a:rPr lang="ro-RO" dirty="0" err="1"/>
              <a:t>intelligent</a:t>
            </a:r>
            <a:r>
              <a:rPr lang="ro-RO" dirty="0"/>
              <a:t> </a:t>
            </a:r>
            <a:r>
              <a:rPr lang="ro-RO" dirty="0" err="1"/>
              <a:t>decision</a:t>
            </a:r>
            <a:r>
              <a:rPr lang="ro-RO" dirty="0"/>
              <a:t> </a:t>
            </a:r>
            <a:r>
              <a:rPr lang="ro-RO" dirty="0" err="1"/>
              <a:t>support</a:t>
            </a:r>
            <a:r>
              <a:rPr lang="ro-RO" dirty="0"/>
              <a:t> for pandemic </a:t>
            </a:r>
            <a:r>
              <a:rPr lang="ro-RO" dirty="0" err="1"/>
              <a:t>crisis</a:t>
            </a:r>
            <a:r>
              <a:rPr lang="ro-RO" dirty="0"/>
              <a:t> </a:t>
            </a:r>
            <a:r>
              <a:rPr lang="ro-RO" dirty="0" err="1"/>
              <a:t>prediction</a:t>
            </a:r>
            <a:r>
              <a:rPr lang="ro-RO" dirty="0"/>
              <a:t> </a:t>
            </a:r>
            <a:r>
              <a:rPr lang="ro-RO" dirty="0" err="1"/>
              <a:t>and</a:t>
            </a:r>
            <a:r>
              <a:rPr lang="ro-RO" dirty="0"/>
              <a:t> management </a:t>
            </a:r>
            <a:r>
              <a:rPr lang="ro-RO" dirty="0" err="1"/>
              <a:t>within</a:t>
            </a:r>
            <a:r>
              <a:rPr lang="ro-RO" dirty="0"/>
              <a:t> </a:t>
            </a:r>
            <a:r>
              <a:rPr lang="ro-RO" dirty="0" err="1"/>
              <a:t>and</a:t>
            </a:r>
            <a:r>
              <a:rPr lang="ro-RO" dirty="0"/>
              <a:t> </a:t>
            </a:r>
            <a:r>
              <a:rPr lang="ro-RO" dirty="0" err="1"/>
              <a:t>across</a:t>
            </a:r>
            <a:r>
              <a:rPr lang="ro-RO" dirty="0"/>
              <a:t> European </a:t>
            </a:r>
            <a:r>
              <a:rPr lang="ro-RO" dirty="0" err="1"/>
              <a:t>borders</a:t>
            </a:r>
            <a:r>
              <a:rPr lang="ro-RO" dirty="0"/>
              <a:t> (H2020 DRS)</a:t>
            </a:r>
          </a:p>
          <a:p>
            <a:pPr marL="457200" lvl="2" indent="-284163">
              <a:lnSpc>
                <a:spcPct val="80000"/>
              </a:lnSpc>
              <a:spcBef>
                <a:spcPts val="320"/>
              </a:spcBef>
              <a:buClr>
                <a:srgbClr val="61B6FF"/>
              </a:buClr>
              <a:buSzPts val="1600"/>
              <a:buFont typeface="Noto Sans Symbols"/>
              <a:buChar char="⮚"/>
            </a:pPr>
            <a:r>
              <a:rPr lang="en-GB" b="1" dirty="0"/>
              <a:t>MOBILISE: </a:t>
            </a:r>
            <a:r>
              <a:rPr lang="en-US" b="1" dirty="0"/>
              <a:t>A novel and green mobile One Health laboratory for (re-) emerging infectious disease outbreaks </a:t>
            </a:r>
            <a:r>
              <a:rPr lang="en-GB" b="1" dirty="0"/>
              <a:t>(HORIZON EUROPE CL3</a:t>
            </a:r>
            <a:r>
              <a:rPr lang="ro-RO" b="1" dirty="0"/>
              <a:t> DRS</a:t>
            </a:r>
            <a:r>
              <a:rPr lang="en-GB" b="1" dirty="0"/>
              <a:t>)</a:t>
            </a:r>
            <a:endParaRPr lang="ro-RO" b="1" dirty="0"/>
          </a:p>
          <a:p>
            <a:pPr marL="457200" lvl="2" indent="-284163">
              <a:lnSpc>
                <a:spcPct val="70000"/>
              </a:lnSpc>
              <a:spcBef>
                <a:spcPts val="320"/>
              </a:spcBef>
              <a:buClr>
                <a:srgbClr val="61B6FF"/>
              </a:buClr>
              <a:buSzPts val="1600"/>
              <a:buFont typeface="Noto Sans Symbols"/>
              <a:buChar char="⮚"/>
            </a:pPr>
            <a:r>
              <a:rPr lang="en-GB" b="1" dirty="0"/>
              <a:t>FLEXI-CROSS:</a:t>
            </a:r>
            <a:r>
              <a:rPr lang="en-GB" dirty="0"/>
              <a:t> </a:t>
            </a:r>
            <a:r>
              <a:rPr lang="en-US" dirty="0"/>
              <a:t>Flexible and Improved Border-Crossing Experience for Passengers and Authorities </a:t>
            </a:r>
            <a:r>
              <a:rPr lang="en-GB" dirty="0"/>
              <a:t>(HORIZON EUROPE CL3</a:t>
            </a:r>
            <a:r>
              <a:rPr lang="ro-RO" dirty="0"/>
              <a:t> BM</a:t>
            </a:r>
            <a:r>
              <a:rPr lang="en-GB" dirty="0"/>
              <a:t>)</a:t>
            </a:r>
          </a:p>
          <a:p>
            <a:pPr marL="457200" lvl="2" indent="-284163">
              <a:lnSpc>
                <a:spcPct val="70000"/>
              </a:lnSpc>
              <a:spcBef>
                <a:spcPts val="320"/>
              </a:spcBef>
              <a:buClr>
                <a:srgbClr val="61B6FF"/>
              </a:buClr>
              <a:buSzPts val="1600"/>
              <a:buFont typeface="Noto Sans Symbols"/>
              <a:buChar char="⮚"/>
            </a:pPr>
            <a:r>
              <a:rPr lang="en-GB" b="1" dirty="0"/>
              <a:t>RITHMS:</a:t>
            </a:r>
            <a:r>
              <a:rPr lang="en-GB" dirty="0"/>
              <a:t> </a:t>
            </a:r>
            <a:r>
              <a:rPr lang="en-US" dirty="0"/>
              <a:t>Research, Intelligence and Technology for Heritage and Market Security  </a:t>
            </a:r>
            <a:r>
              <a:rPr lang="en-GB" dirty="0"/>
              <a:t>(HORIZON EUROPE CL3</a:t>
            </a:r>
            <a:r>
              <a:rPr lang="ro-RO" dirty="0"/>
              <a:t> FCT</a:t>
            </a:r>
            <a:r>
              <a:rPr lang="en-GB" dirty="0"/>
              <a:t>)</a:t>
            </a:r>
            <a:endParaRPr lang="en-GB" b="1" dirty="0"/>
          </a:p>
          <a:p>
            <a:pPr marL="457200" lvl="2" indent="-284163">
              <a:lnSpc>
                <a:spcPct val="70000"/>
              </a:lnSpc>
              <a:spcBef>
                <a:spcPts val="320"/>
              </a:spcBef>
              <a:buClr>
                <a:srgbClr val="61B6FF"/>
              </a:buClr>
              <a:buSzPts val="1600"/>
              <a:buFont typeface="Noto Sans Symbols"/>
              <a:buChar char="⮚"/>
            </a:pPr>
            <a:r>
              <a:rPr lang="en-GB" b="1" dirty="0"/>
              <a:t>SOLID-B5G</a:t>
            </a:r>
            <a:r>
              <a:rPr lang="en-GB" dirty="0"/>
              <a:t>: A Massive MIMO Enabled IoT Platform with Networking Slicing for Beyond 5G </a:t>
            </a:r>
            <a:r>
              <a:rPr lang="en-GB" dirty="0" err="1"/>
              <a:t>IoV</a:t>
            </a:r>
            <a:r>
              <a:rPr lang="en-GB" dirty="0"/>
              <a:t>/V2X and Maritime Services (EEA)</a:t>
            </a:r>
          </a:p>
          <a:p>
            <a:pPr marL="457200" lvl="2" indent="-284163">
              <a:lnSpc>
                <a:spcPct val="70000"/>
              </a:lnSpc>
              <a:spcBef>
                <a:spcPts val="320"/>
              </a:spcBef>
              <a:buClr>
                <a:srgbClr val="61B6FF"/>
              </a:buClr>
              <a:buSzPts val="1600"/>
              <a:buFont typeface="Noto Sans Symbols"/>
              <a:buChar char="⮚"/>
            </a:pPr>
            <a:r>
              <a:rPr lang="en-GB" b="1" dirty="0"/>
              <a:t>VITAL-5G</a:t>
            </a:r>
            <a:r>
              <a:rPr lang="en-GB" dirty="0"/>
              <a:t>: Vertical Innovations in Transport And Logistics over 5G experimentation facilities (H2020 ICT-41)</a:t>
            </a:r>
          </a:p>
          <a:p>
            <a:pPr marL="457200" lvl="2" indent="-284163">
              <a:lnSpc>
                <a:spcPct val="70000"/>
              </a:lnSpc>
              <a:spcBef>
                <a:spcPts val="320"/>
              </a:spcBef>
              <a:buClr>
                <a:srgbClr val="61B6FF"/>
              </a:buClr>
              <a:buSzPts val="1600"/>
              <a:buFont typeface="Noto Sans Symbols"/>
              <a:buChar char="⮚"/>
            </a:pPr>
            <a:r>
              <a:rPr lang="en-GB" b="1" dirty="0"/>
              <a:t>5G-SAFE-PLUS</a:t>
            </a:r>
            <a:r>
              <a:rPr lang="en-GB" dirty="0"/>
              <a:t>: 5G Enabled Road Safety Services (</a:t>
            </a:r>
            <a:r>
              <a:rPr lang="ro-RO" dirty="0"/>
              <a:t>Eureka </a:t>
            </a:r>
            <a:r>
              <a:rPr lang="en-GB" dirty="0"/>
              <a:t>Celtic) </a:t>
            </a:r>
          </a:p>
          <a:p>
            <a:pPr marL="457200" lvl="2" indent="-284163">
              <a:lnSpc>
                <a:spcPct val="70000"/>
              </a:lnSpc>
              <a:spcBef>
                <a:spcPts val="320"/>
              </a:spcBef>
              <a:buClr>
                <a:srgbClr val="61B6FF"/>
              </a:buClr>
              <a:buSzPts val="1600"/>
              <a:buFont typeface="Noto Sans Symbols"/>
              <a:buChar char="⮚"/>
            </a:pPr>
            <a:r>
              <a:rPr lang="en-US" b="1" dirty="0"/>
              <a:t>SARWS/FLEXNET/IMMINENCE</a:t>
            </a:r>
            <a:r>
              <a:rPr lang="en-US" dirty="0"/>
              <a:t>: </a:t>
            </a:r>
            <a:r>
              <a:rPr lang="en-GB" dirty="0"/>
              <a:t>Intelligent Management of next generation </a:t>
            </a:r>
            <a:r>
              <a:rPr lang="en-GB" dirty="0" err="1"/>
              <a:t>MobIle</a:t>
            </a:r>
            <a:r>
              <a:rPr lang="en-GB" dirty="0"/>
              <a:t> </a:t>
            </a:r>
            <a:r>
              <a:rPr lang="en-GB" dirty="0" err="1"/>
              <a:t>NEtworks</a:t>
            </a:r>
            <a:r>
              <a:rPr lang="en-GB" dirty="0"/>
              <a:t> </a:t>
            </a:r>
            <a:r>
              <a:rPr lang="en-GB" dirty="0" err="1"/>
              <a:t>aNd</a:t>
            </a:r>
            <a:r>
              <a:rPr lang="en-GB" dirty="0"/>
              <a:t> </a:t>
            </a:r>
            <a:r>
              <a:rPr lang="en-GB" dirty="0" err="1"/>
              <a:t>serviCEs</a:t>
            </a:r>
            <a:r>
              <a:rPr lang="en-GB" dirty="0"/>
              <a:t> (</a:t>
            </a:r>
            <a:r>
              <a:rPr lang="ro-RO" dirty="0"/>
              <a:t>Eureka </a:t>
            </a:r>
            <a:r>
              <a:rPr lang="en-GB" dirty="0"/>
              <a:t>Celtic labelled</a:t>
            </a:r>
            <a:r>
              <a:rPr lang="ro-RO" dirty="0"/>
              <a:t> </a:t>
            </a:r>
            <a:r>
              <a:rPr lang="ro-RO" dirty="0" err="1"/>
              <a:t>running</a:t>
            </a:r>
            <a:r>
              <a:rPr lang="en-GB" dirty="0"/>
              <a:t>)</a:t>
            </a:r>
            <a:endParaRPr lang="en-US" dirty="0"/>
          </a:p>
          <a:p>
            <a:pPr marL="457200" lvl="2" indent="-284163">
              <a:lnSpc>
                <a:spcPct val="70000"/>
              </a:lnSpc>
              <a:spcBef>
                <a:spcPts val="320"/>
              </a:spcBef>
              <a:buClr>
                <a:srgbClr val="61B6FF"/>
              </a:buClr>
              <a:buSzPts val="1600"/>
              <a:buFont typeface="Noto Sans Symbols"/>
              <a:buChar char="⮚"/>
            </a:pPr>
            <a:r>
              <a:rPr lang="en-GB" b="1" dirty="0"/>
              <a:t>CyberSec2SME/SecureIT </a:t>
            </a:r>
            <a:r>
              <a:rPr lang="en-GB" dirty="0"/>
              <a:t>- CONTINUOUS CYBER SECURITY AUDIT (H2020 open call)</a:t>
            </a:r>
            <a:endParaRPr lang="ro-RO" dirty="0"/>
          </a:p>
          <a:p>
            <a:pPr marL="457200" lvl="2" indent="-284163">
              <a:lnSpc>
                <a:spcPct val="70000"/>
              </a:lnSpc>
              <a:spcBef>
                <a:spcPts val="320"/>
              </a:spcBef>
              <a:buClr>
                <a:srgbClr val="61B6FF"/>
              </a:buClr>
              <a:buSzPts val="1600"/>
              <a:buFont typeface="Noto Sans Symbols"/>
              <a:buChar char="⮚"/>
            </a:pPr>
            <a:r>
              <a:rPr lang="en-GB" b="1" dirty="0" err="1"/>
              <a:t>SCRATCh</a:t>
            </a:r>
            <a:r>
              <a:rPr lang="en-GB" dirty="0"/>
              <a:t>: </a:t>
            </a:r>
            <a:r>
              <a:rPr lang="en-GB" dirty="0" err="1"/>
              <a:t>SeCuRe</a:t>
            </a:r>
            <a:r>
              <a:rPr lang="en-GB" dirty="0"/>
              <a:t> and Agile Connected Things</a:t>
            </a:r>
            <a:r>
              <a:rPr lang="ro-RO" dirty="0"/>
              <a:t> </a:t>
            </a:r>
            <a:r>
              <a:rPr lang="en-GB" sz="1200" dirty="0"/>
              <a:t>(Eureka ITEA)</a:t>
            </a:r>
            <a:endParaRPr lang="ro-RO" sz="1200" dirty="0"/>
          </a:p>
          <a:p>
            <a:pPr marL="457200" lvl="2" indent="-284163">
              <a:lnSpc>
                <a:spcPct val="70000"/>
              </a:lnSpc>
              <a:spcBef>
                <a:spcPts val="320"/>
              </a:spcBef>
              <a:buClr>
                <a:srgbClr val="61B6FF"/>
              </a:buClr>
              <a:buSzPts val="1600"/>
              <a:buFont typeface="Noto Sans Symbols"/>
              <a:buChar char="⮚"/>
            </a:pPr>
            <a:r>
              <a:rPr lang="en-GB" b="1" dirty="0"/>
              <a:t>PARFAIT</a:t>
            </a:r>
            <a:r>
              <a:rPr lang="en-GB" dirty="0"/>
              <a:t>: Personal </a:t>
            </a:r>
            <a:r>
              <a:rPr lang="en-GB" dirty="0" err="1"/>
              <a:t>dAta</a:t>
            </a:r>
            <a:r>
              <a:rPr lang="en-GB" dirty="0"/>
              <a:t> </a:t>
            </a:r>
            <a:r>
              <a:rPr lang="en-GB" dirty="0" err="1"/>
              <a:t>pRotection</a:t>
            </a:r>
            <a:r>
              <a:rPr lang="en-GB" dirty="0"/>
              <a:t> </a:t>
            </a:r>
            <a:r>
              <a:rPr lang="en-GB" dirty="0" err="1"/>
              <a:t>FrAmework</a:t>
            </a:r>
            <a:r>
              <a:rPr lang="en-GB" dirty="0"/>
              <a:t> for IoT</a:t>
            </a:r>
            <a:r>
              <a:rPr lang="ro-RO" dirty="0"/>
              <a:t> </a:t>
            </a:r>
            <a:r>
              <a:rPr lang="en-GB" sz="1200" dirty="0"/>
              <a:t>(Eureka ITEA)</a:t>
            </a:r>
            <a:endParaRPr lang="ro-RO" sz="1200" dirty="0"/>
          </a:p>
          <a:p>
            <a:pPr marL="457200" lvl="2" indent="-284163">
              <a:lnSpc>
                <a:spcPct val="70000"/>
              </a:lnSpc>
              <a:spcBef>
                <a:spcPts val="320"/>
              </a:spcBef>
              <a:buClr>
                <a:srgbClr val="61B6FF"/>
              </a:buClr>
              <a:buSzPts val="1600"/>
              <a:buFont typeface="Noto Sans Symbols"/>
              <a:buChar char="⮚"/>
            </a:pPr>
            <a:r>
              <a:rPr lang="en-GB" sz="1200" b="1" dirty="0" err="1"/>
              <a:t>DEFRAUDify</a:t>
            </a:r>
            <a:r>
              <a:rPr lang="en-GB" sz="1200" dirty="0"/>
              <a:t>: Detect Fraudulent Activities in dark web and clear web to protect your business (Eureka ITEA)</a:t>
            </a:r>
            <a:endParaRPr lang="en-GB" dirty="0"/>
          </a:p>
          <a:p>
            <a:pPr marL="457200" lvl="2" indent="-284163">
              <a:lnSpc>
                <a:spcPct val="70000"/>
              </a:lnSpc>
              <a:spcBef>
                <a:spcPts val="320"/>
              </a:spcBef>
              <a:buClr>
                <a:srgbClr val="61B6FF"/>
              </a:buClr>
              <a:buSzPts val="1600"/>
              <a:buFont typeface="Noto Sans Symbols"/>
              <a:buChar char="⮚"/>
            </a:pPr>
            <a:r>
              <a:rPr lang="en-GB" b="1" dirty="0"/>
              <a:t>ENTA</a:t>
            </a:r>
            <a:r>
              <a:rPr lang="en-GB" dirty="0"/>
              <a:t>: Encrypted Network Traffic Analysis for Cyber Security</a:t>
            </a:r>
            <a:r>
              <a:rPr lang="ro-RO" dirty="0"/>
              <a:t> </a:t>
            </a:r>
            <a:r>
              <a:rPr lang="en-GB" sz="1200" dirty="0"/>
              <a:t>(Eureka ITEA labelled running)</a:t>
            </a:r>
            <a:endParaRPr lang="ro-RO" sz="1200" dirty="0"/>
          </a:p>
          <a:p>
            <a:pPr marL="457200" lvl="2" indent="-284163">
              <a:lnSpc>
                <a:spcPct val="70000"/>
              </a:lnSpc>
              <a:spcBef>
                <a:spcPts val="320"/>
              </a:spcBef>
              <a:buClr>
                <a:srgbClr val="61B6FF"/>
              </a:buClr>
              <a:buSzPts val="1600"/>
              <a:buFont typeface="Noto Sans Symbols"/>
              <a:buChar char="⮚"/>
            </a:pPr>
            <a:r>
              <a:rPr lang="en-GB" sz="1200" b="1" dirty="0"/>
              <a:t>STACK: </a:t>
            </a:r>
            <a:r>
              <a:rPr lang="en-GB" sz="1200" dirty="0"/>
              <a:t>Smart, Attack-Resistant Internet of Things Networks </a:t>
            </a:r>
            <a:r>
              <a:rPr lang="en-US" sz="1200" dirty="0"/>
              <a:t>(</a:t>
            </a:r>
            <a:r>
              <a:rPr lang="ro-RO" sz="1200" dirty="0"/>
              <a:t>Eureka </a:t>
            </a:r>
            <a:r>
              <a:rPr lang="en-US" sz="1200" dirty="0"/>
              <a:t>ITEA labelled</a:t>
            </a:r>
            <a:r>
              <a:rPr lang="ro-RO" sz="1200" dirty="0"/>
              <a:t> </a:t>
            </a:r>
            <a:r>
              <a:rPr lang="ro-RO" sz="1200" dirty="0" err="1"/>
              <a:t>running</a:t>
            </a:r>
            <a:r>
              <a:rPr lang="en-US" sz="1200" dirty="0"/>
              <a:t>)</a:t>
            </a:r>
            <a:endParaRPr lang="ro-RO" sz="1200" dirty="0"/>
          </a:p>
          <a:p>
            <a:pPr marL="457200" lvl="2" indent="-284163">
              <a:lnSpc>
                <a:spcPct val="70000"/>
              </a:lnSpc>
              <a:spcBef>
                <a:spcPts val="320"/>
              </a:spcBef>
              <a:buClr>
                <a:srgbClr val="61B6FF"/>
              </a:buClr>
              <a:buSzPts val="1600"/>
              <a:buFont typeface="Noto Sans Symbols"/>
              <a:buChar char="⮚"/>
            </a:pPr>
            <a:r>
              <a:rPr lang="en-GB" sz="1200" b="1" dirty="0"/>
              <a:t>CHRISS</a:t>
            </a:r>
            <a:r>
              <a:rPr lang="en-GB" sz="1200" dirty="0"/>
              <a:t>: Critical infrastructure High accuracy and Robustness increase Integrated Synchronization Solutions (HORIZON CL4 EUSPA-2021-S</a:t>
            </a:r>
            <a:endParaRPr lang="en-US" dirty="0"/>
          </a:p>
        </p:txBody>
      </p:sp>
      <p:sp>
        <p:nvSpPr>
          <p:cNvPr id="4" name="Substituent număr diapozitiv 3"/>
          <p:cNvSpPr>
            <a:spLocks noGrp="1"/>
          </p:cNvSpPr>
          <p:nvPr>
            <p:ph type="sldNum" sz="quarter" idx="5"/>
          </p:nvPr>
        </p:nvSpPr>
        <p:spPr/>
        <p:txBody>
          <a:bodyPr/>
          <a:lstStyle/>
          <a:p>
            <a:fld id="{2AFD27CD-CEF8-478B-A8AC-ABD4540E03F1}" type="slidenum">
              <a:rPr lang="en-US" smtClean="0"/>
              <a:t>4</a:t>
            </a:fld>
            <a:endParaRPr lang="en-US"/>
          </a:p>
        </p:txBody>
      </p:sp>
    </p:spTree>
    <p:extLst>
      <p:ext uri="{BB962C8B-B14F-4D97-AF65-F5344CB8AC3E}">
        <p14:creationId xmlns:p14="http://schemas.microsoft.com/office/powerpoint/2010/main" val="165007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2AFD27CD-CEF8-478B-A8AC-ABD4540E03F1}" type="slidenum">
              <a:rPr lang="en-US" smtClean="0"/>
              <a:t>5</a:t>
            </a:fld>
            <a:endParaRPr lang="en-US"/>
          </a:p>
        </p:txBody>
      </p:sp>
    </p:spTree>
    <p:extLst>
      <p:ext uri="{BB962C8B-B14F-4D97-AF65-F5344CB8AC3E}">
        <p14:creationId xmlns:p14="http://schemas.microsoft.com/office/powerpoint/2010/main" val="144540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800" b="0" i="0" u="none" strike="noStrike" baseline="0" dirty="0">
                <a:latin typeface="TimesNewRomanPSMT"/>
              </a:rPr>
              <a:t>The main objective is to provide a solution increasing time distribution service availability to prevent telecommunication network blackouts or service failures in case of jamming or spoofing attacks on GNSS radio signals transmitting PNT service.</a:t>
            </a:r>
            <a:endParaRPr lang="en-US" dirty="0"/>
          </a:p>
        </p:txBody>
      </p:sp>
      <p:sp>
        <p:nvSpPr>
          <p:cNvPr id="4" name="Foliennummernplatzhalter 3"/>
          <p:cNvSpPr>
            <a:spLocks noGrp="1"/>
          </p:cNvSpPr>
          <p:nvPr>
            <p:ph type="sldNum" sz="quarter" idx="5"/>
          </p:nvPr>
        </p:nvSpPr>
        <p:spPr/>
        <p:txBody>
          <a:bodyPr/>
          <a:lstStyle/>
          <a:p>
            <a:fld id="{A65D7FFD-CBBE-4AA5-A498-9A41E0DFD1D0}" type="slidenum">
              <a:rPr lang="en-US" smtClean="0"/>
              <a:t>6</a:t>
            </a:fld>
            <a:endParaRPr lang="en-US"/>
          </a:p>
        </p:txBody>
      </p:sp>
    </p:spTree>
    <p:extLst>
      <p:ext uri="{BB962C8B-B14F-4D97-AF65-F5344CB8AC3E}">
        <p14:creationId xmlns:p14="http://schemas.microsoft.com/office/powerpoint/2010/main" val="146378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b="1" dirty="0"/>
              <a:t>Primul </a:t>
            </a:r>
            <a:r>
              <a:rPr lang="ro-RO" b="1" dirty="0" err="1"/>
              <a:t>slide</a:t>
            </a:r>
            <a:r>
              <a:rPr lang="ro-RO" dirty="0"/>
              <a:t> prezintă structura internă a echipamentului, generică. Receptorul GNSS primește semnalul de la satelit, iar un element suplimentar realizează o prelucrare în interiorul echipamentului – permite o extragere a semnalului de foarte bună calitate. Funcționează chiar și în condiții de propagare scăzută. OSNMA este o tehnologie recent introdusă care permite autentificarea pe receptoarele </a:t>
            </a:r>
            <a:r>
              <a:rPr lang="ro-RO" dirty="0" err="1"/>
              <a:t>satelitare</a:t>
            </a:r>
            <a:r>
              <a:rPr lang="ro-RO" dirty="0"/>
              <a:t>. Dacă OSNMA este implementat, nu există riscuri de </a:t>
            </a:r>
            <a:r>
              <a:rPr lang="ro-RO" dirty="0" err="1"/>
              <a:t>jamming</a:t>
            </a:r>
            <a:r>
              <a:rPr lang="ro-RO" dirty="0"/>
              <a:t>, </a:t>
            </a:r>
            <a:r>
              <a:rPr lang="ro-RO" dirty="0" err="1"/>
              <a:t>spoofing</a:t>
            </a:r>
            <a:r>
              <a:rPr lang="ro-RO" dirty="0"/>
              <a:t> sau </a:t>
            </a:r>
            <a:r>
              <a:rPr lang="ro-RO" dirty="0" err="1"/>
              <a:t>meaconing</a:t>
            </a:r>
            <a:r>
              <a:rPr lang="ro-RO" dirty="0"/>
              <a:t>, deoarece nu sunt chei care să poată fi modificate.</a:t>
            </a:r>
          </a:p>
          <a:p>
            <a:r>
              <a:rPr lang="ro-RO" b="1" dirty="0"/>
              <a:t>Generatorul</a:t>
            </a:r>
            <a:r>
              <a:rPr lang="ro-RO" dirty="0"/>
              <a:t> din mijloc este un oscilator standard, cu porturi electrice și optice. Are doar porturi electrice de tip TSU. Modulul de securitate procesează mai multe informații, iar ceea ce furnizează la ieșire este autentic. Orice element suspect este blocat la ieșire, iar furnizarea semnalului autentic (</a:t>
            </a:r>
            <a:r>
              <a:rPr lang="ro-RO" dirty="0" err="1"/>
              <a:t>lock</a:t>
            </a:r>
            <a:r>
              <a:rPr lang="ro-RO" dirty="0"/>
              <a:t>-ului) împiedică inducerea în eroare a consumatorului.</a:t>
            </a:r>
            <a:br>
              <a:rPr lang="en-US" dirty="0"/>
            </a:br>
            <a:br>
              <a:rPr lang="en-US" dirty="0"/>
            </a:br>
            <a:r>
              <a:rPr lang="ro-RO" b="1" dirty="0"/>
              <a:t>Consumatorii:</a:t>
            </a:r>
            <a:br>
              <a:rPr lang="ro-RO" dirty="0"/>
            </a:br>
            <a:r>
              <a:rPr lang="ro-RO" dirty="0"/>
              <a:t>În situații de criză sau război, există rețele de comunicații care funcționează izolat și asigură semnal unui număr de utilizatori numiți </a:t>
            </a:r>
            <a:r>
              <a:rPr lang="ro-RO" i="1" dirty="0" err="1"/>
              <a:t>first</a:t>
            </a:r>
            <a:r>
              <a:rPr lang="ro-RO" i="1" dirty="0"/>
              <a:t> </a:t>
            </a:r>
            <a:r>
              <a:rPr lang="ro-RO" i="1" dirty="0" err="1"/>
              <a:t>responders</a:t>
            </a:r>
            <a:r>
              <a:rPr lang="ro-RO" dirty="0"/>
              <a:t>. Aceste rețele au nevoie de un semnal de sincronizare, care poate fi furnizat doar de sateliți. </a:t>
            </a:r>
            <a:r>
              <a:rPr lang="ro-RO"/>
              <a:t>Se verifică autenticitatea semnalului; dacă acesta este valid, atunci se furnizează mai departe.</a:t>
            </a:r>
          </a:p>
          <a:p>
            <a:endParaRPr lang="ro-RO" dirty="0"/>
          </a:p>
        </p:txBody>
      </p:sp>
      <p:sp>
        <p:nvSpPr>
          <p:cNvPr id="4" name="Slide Number Placeholder 3"/>
          <p:cNvSpPr>
            <a:spLocks noGrp="1"/>
          </p:cNvSpPr>
          <p:nvPr>
            <p:ph type="sldNum" sz="quarter" idx="5"/>
          </p:nvPr>
        </p:nvSpPr>
        <p:spPr/>
        <p:txBody>
          <a:bodyPr/>
          <a:lstStyle/>
          <a:p>
            <a:fld id="{2AFD27CD-CEF8-478B-A8AC-ABD4540E03F1}" type="slidenum">
              <a:rPr lang="en-US" smtClean="0"/>
              <a:t>8</a:t>
            </a:fld>
            <a:endParaRPr lang="en-US"/>
          </a:p>
        </p:txBody>
      </p:sp>
    </p:spTree>
    <p:extLst>
      <p:ext uri="{BB962C8B-B14F-4D97-AF65-F5344CB8AC3E}">
        <p14:creationId xmlns:p14="http://schemas.microsoft.com/office/powerpoint/2010/main" val="122467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US" dirty="0"/>
              <a:t>In </a:t>
            </a:r>
            <a:r>
              <a:rPr lang="en-US" dirty="0" err="1"/>
              <a:t>stanga</a:t>
            </a:r>
            <a:r>
              <a:rPr lang="en-US" dirty="0"/>
              <a:t> este </a:t>
            </a:r>
            <a:r>
              <a:rPr lang="en-US" dirty="0" err="1"/>
              <a:t>echipamentul</a:t>
            </a:r>
            <a:r>
              <a:rPr lang="en-US" dirty="0"/>
              <a:t> , </a:t>
            </a:r>
            <a:r>
              <a:rPr lang="en-US" dirty="0" err="1"/>
              <a:t>ansambulu</a:t>
            </a:r>
            <a:r>
              <a:rPr lang="en-US" dirty="0"/>
              <a:t> </a:t>
            </a:r>
            <a:r>
              <a:rPr lang="en-US" dirty="0" err="1"/>
              <a:t>retelei</a:t>
            </a:r>
            <a:r>
              <a:rPr lang="en-US" dirty="0"/>
              <a:t> </a:t>
            </a:r>
            <a:r>
              <a:rPr lang="en-US" dirty="0" err="1"/>
              <a:t>nou</a:t>
            </a:r>
            <a:r>
              <a:rPr lang="en-US" dirty="0"/>
              <a:t> </a:t>
            </a:r>
            <a:r>
              <a:rPr lang="en-US" dirty="0" err="1"/>
              <a:t>instalate</a:t>
            </a:r>
            <a:r>
              <a:rPr lang="en-US" dirty="0"/>
              <a:t> care vine in </a:t>
            </a:r>
            <a:r>
              <a:rPr lang="en-US" dirty="0" err="1"/>
              <a:t>sprijinul</a:t>
            </a:r>
            <a:r>
              <a:rPr lang="en-US" dirty="0"/>
              <a:t>.</a:t>
            </a:r>
          </a:p>
        </p:txBody>
      </p:sp>
      <p:sp>
        <p:nvSpPr>
          <p:cNvPr id="4" name="Substituent număr diapozitiv 3"/>
          <p:cNvSpPr>
            <a:spLocks noGrp="1"/>
          </p:cNvSpPr>
          <p:nvPr>
            <p:ph type="sldNum" sz="quarter" idx="5"/>
          </p:nvPr>
        </p:nvSpPr>
        <p:spPr/>
        <p:txBody>
          <a:bodyPr/>
          <a:lstStyle/>
          <a:p>
            <a:fld id="{2AFD27CD-CEF8-478B-A8AC-ABD4540E03F1}" type="slidenum">
              <a:rPr lang="en-US" smtClean="0"/>
              <a:t>9</a:t>
            </a:fld>
            <a:endParaRPr lang="en-US"/>
          </a:p>
        </p:txBody>
      </p:sp>
    </p:spTree>
    <p:extLst>
      <p:ext uri="{BB962C8B-B14F-4D97-AF65-F5344CB8AC3E}">
        <p14:creationId xmlns:p14="http://schemas.microsoft.com/office/powerpoint/2010/main" val="275883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7CBC-5874-416F-A03B-0D27F39B2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8E9CFE-A270-4AFB-A1DB-B603AF63A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EA6850-5102-4288-A258-4A3DC11AC155}"/>
              </a:ext>
            </a:extLst>
          </p:cNvPr>
          <p:cNvSpPr>
            <a:spLocks noGrp="1"/>
          </p:cNvSpPr>
          <p:nvPr>
            <p:ph type="dt" sz="half" idx="10"/>
          </p:nvPr>
        </p:nvSpPr>
        <p:spPr/>
        <p:txBody>
          <a:bodyPr/>
          <a:lstStyle/>
          <a:p>
            <a:r>
              <a:rPr lang="ro-RO"/>
              <a:t>17/06/2024 Bucharest, Romania</a:t>
            </a:r>
            <a:endParaRPr lang="en-US"/>
          </a:p>
        </p:txBody>
      </p:sp>
      <p:sp>
        <p:nvSpPr>
          <p:cNvPr id="5" name="Footer Placeholder 4">
            <a:extLst>
              <a:ext uri="{FF2B5EF4-FFF2-40B4-BE49-F238E27FC236}">
                <a16:creationId xmlns:a16="http://schemas.microsoft.com/office/drawing/2014/main" id="{D406FE0C-FB8A-4144-964C-5B252EED14A0}"/>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8535388E-AFAF-4F94-8523-DDDD1D81E1E9}"/>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166889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203D-7C02-42D4-B1F4-08678352C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BBA75-C2E9-4C1E-A7D8-FA5BDCA39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7676C-73DD-41FC-A087-009204163CC1}"/>
              </a:ext>
            </a:extLst>
          </p:cNvPr>
          <p:cNvSpPr>
            <a:spLocks noGrp="1"/>
          </p:cNvSpPr>
          <p:nvPr>
            <p:ph type="dt" sz="half" idx="10"/>
          </p:nvPr>
        </p:nvSpPr>
        <p:spPr/>
        <p:txBody>
          <a:bodyPr/>
          <a:lstStyle/>
          <a:p>
            <a:r>
              <a:rPr lang="ro-RO"/>
              <a:t>17/06/2024 Bucharest, Romania</a:t>
            </a:r>
            <a:endParaRPr lang="en-US"/>
          </a:p>
        </p:txBody>
      </p:sp>
      <p:sp>
        <p:nvSpPr>
          <p:cNvPr id="5" name="Footer Placeholder 4">
            <a:extLst>
              <a:ext uri="{FF2B5EF4-FFF2-40B4-BE49-F238E27FC236}">
                <a16:creationId xmlns:a16="http://schemas.microsoft.com/office/drawing/2014/main" id="{CB5BB784-17C7-41CF-83FA-9DB2B43EFA14}"/>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E1FD50ED-D35A-4D3B-ADA4-31B616688C79}"/>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4656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ECD31-78E2-4E5C-B381-14F73A05B8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9D3DC-EBE5-4AD1-BD51-03EE48C84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5EABB-2C23-4801-9CC3-0EB001A9778F}"/>
              </a:ext>
            </a:extLst>
          </p:cNvPr>
          <p:cNvSpPr>
            <a:spLocks noGrp="1"/>
          </p:cNvSpPr>
          <p:nvPr>
            <p:ph type="dt" sz="half" idx="10"/>
          </p:nvPr>
        </p:nvSpPr>
        <p:spPr/>
        <p:txBody>
          <a:bodyPr/>
          <a:lstStyle/>
          <a:p>
            <a:r>
              <a:rPr lang="ro-RO"/>
              <a:t>17/06/2024 Bucharest, Romania</a:t>
            </a:r>
            <a:endParaRPr lang="en-US"/>
          </a:p>
        </p:txBody>
      </p:sp>
      <p:sp>
        <p:nvSpPr>
          <p:cNvPr id="5" name="Footer Placeholder 4">
            <a:extLst>
              <a:ext uri="{FF2B5EF4-FFF2-40B4-BE49-F238E27FC236}">
                <a16:creationId xmlns:a16="http://schemas.microsoft.com/office/drawing/2014/main" id="{ED4D4627-649C-4636-BDB7-2B4179643E60}"/>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FF5CE09A-1AD8-4D1F-AB69-892DA0A13729}"/>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415932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Layout">
    <p:spTree>
      <p:nvGrpSpPr>
        <p:cNvPr id="1" name=""/>
        <p:cNvGrpSpPr/>
        <p:nvPr/>
      </p:nvGrpSpPr>
      <p:grpSpPr>
        <a:xfrm>
          <a:off x="0" y="0"/>
          <a:ext cx="0" cy="0"/>
          <a:chOff x="0" y="0"/>
          <a:chExt cx="0" cy="0"/>
        </a:xfrm>
      </p:grpSpPr>
      <p:grpSp>
        <p:nvGrpSpPr>
          <p:cNvPr id="16" name="Group 16">
            <a:extLst>
              <a:ext uri="{FF2B5EF4-FFF2-40B4-BE49-F238E27FC236}">
                <a16:creationId xmlns:a16="http://schemas.microsoft.com/office/drawing/2014/main" id="{D30D1558-1925-450A-99BB-A076F9121EFD}"/>
              </a:ext>
            </a:extLst>
          </p:cNvPr>
          <p:cNvGrpSpPr>
            <a:grpSpLocks noChangeAspect="1"/>
          </p:cNvGrpSpPr>
          <p:nvPr userDrawn="1"/>
        </p:nvGrpSpPr>
        <p:grpSpPr bwMode="auto">
          <a:xfrm>
            <a:off x="1330465" y="4159217"/>
            <a:ext cx="396000" cy="305251"/>
            <a:chOff x="3176" y="1531"/>
            <a:chExt cx="624" cy="481"/>
          </a:xfrm>
        </p:grpSpPr>
        <p:sp>
          <p:nvSpPr>
            <p:cNvPr id="17" name="AutoShape 15">
              <a:extLst>
                <a:ext uri="{FF2B5EF4-FFF2-40B4-BE49-F238E27FC236}">
                  <a16:creationId xmlns:a16="http://schemas.microsoft.com/office/drawing/2014/main" id="{1ED49519-7DC9-4119-9FF1-0EAC729C07FD}"/>
                </a:ext>
              </a:extLst>
            </p:cNvPr>
            <p:cNvSpPr>
              <a:spLocks noChangeAspect="1" noChangeArrowheads="1" noTextEdit="1"/>
            </p:cNvSpPr>
            <p:nvPr/>
          </p:nvSpPr>
          <p:spPr bwMode="auto">
            <a:xfrm>
              <a:off x="3176" y="1531"/>
              <a:ext cx="306" cy="2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a:extLst>
                <a:ext uri="{FF2B5EF4-FFF2-40B4-BE49-F238E27FC236}">
                  <a16:creationId xmlns:a16="http://schemas.microsoft.com/office/drawing/2014/main" id="{4ADB2428-843D-4372-90C4-44D853AF7E8B}"/>
                </a:ext>
              </a:extLst>
            </p:cNvPr>
            <p:cNvSpPr>
              <a:spLocks noChangeArrowheads="1"/>
            </p:cNvSpPr>
            <p:nvPr/>
          </p:nvSpPr>
          <p:spPr bwMode="auto">
            <a:xfrm>
              <a:off x="3176" y="1531"/>
              <a:ext cx="624" cy="4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a:extLst>
                <a:ext uri="{FF2B5EF4-FFF2-40B4-BE49-F238E27FC236}">
                  <a16:creationId xmlns:a16="http://schemas.microsoft.com/office/drawing/2014/main" id="{8CAD67B3-11BC-4C51-8632-EB0FD7971F2C}"/>
                </a:ext>
              </a:extLst>
            </p:cNvPr>
            <p:cNvSpPr>
              <a:spLocks noEditPoints="1"/>
            </p:cNvSpPr>
            <p:nvPr/>
          </p:nvSpPr>
          <p:spPr bwMode="auto">
            <a:xfrm>
              <a:off x="3176" y="1554"/>
              <a:ext cx="614" cy="434"/>
            </a:xfrm>
            <a:custGeom>
              <a:avLst/>
              <a:gdLst>
                <a:gd name="T0" fmla="*/ 319 w 3686"/>
                <a:gd name="T1" fmla="*/ 234 h 2602"/>
                <a:gd name="T2" fmla="*/ 273 w 3686"/>
                <a:gd name="T3" fmla="*/ 257 h 2602"/>
                <a:gd name="T4" fmla="*/ 243 w 3686"/>
                <a:gd name="T5" fmla="*/ 296 h 2602"/>
                <a:gd name="T6" fmla="*/ 230 w 3686"/>
                <a:gd name="T7" fmla="*/ 347 h 2602"/>
                <a:gd name="T8" fmla="*/ 234 w 3686"/>
                <a:gd name="T9" fmla="*/ 2282 h 2602"/>
                <a:gd name="T10" fmla="*/ 256 w 3686"/>
                <a:gd name="T11" fmla="*/ 2328 h 2602"/>
                <a:gd name="T12" fmla="*/ 295 w 3686"/>
                <a:gd name="T13" fmla="*/ 2359 h 2602"/>
                <a:gd name="T14" fmla="*/ 345 w 3686"/>
                <a:gd name="T15" fmla="*/ 2371 h 2602"/>
                <a:gd name="T16" fmla="*/ 3367 w 3686"/>
                <a:gd name="T17" fmla="*/ 2368 h 2602"/>
                <a:gd name="T18" fmla="*/ 3413 w 3686"/>
                <a:gd name="T19" fmla="*/ 2346 h 2602"/>
                <a:gd name="T20" fmla="*/ 3444 w 3686"/>
                <a:gd name="T21" fmla="*/ 2306 h 2602"/>
                <a:gd name="T22" fmla="*/ 3456 w 3686"/>
                <a:gd name="T23" fmla="*/ 2256 h 2602"/>
                <a:gd name="T24" fmla="*/ 3452 w 3686"/>
                <a:gd name="T25" fmla="*/ 319 h 2602"/>
                <a:gd name="T26" fmla="*/ 3431 w 3686"/>
                <a:gd name="T27" fmla="*/ 274 h 2602"/>
                <a:gd name="T28" fmla="*/ 3391 w 3686"/>
                <a:gd name="T29" fmla="*/ 243 h 2602"/>
                <a:gd name="T30" fmla="*/ 3340 w 3686"/>
                <a:gd name="T31" fmla="*/ 231 h 2602"/>
                <a:gd name="T32" fmla="*/ 345 w 3686"/>
                <a:gd name="T33" fmla="*/ 0 h 2602"/>
                <a:gd name="T34" fmla="*/ 3388 w 3686"/>
                <a:gd name="T35" fmla="*/ 3 h 2602"/>
                <a:gd name="T36" fmla="*/ 3475 w 3686"/>
                <a:gd name="T37" fmla="*/ 27 h 2602"/>
                <a:gd name="T38" fmla="*/ 3552 w 3686"/>
                <a:gd name="T39" fmla="*/ 73 h 2602"/>
                <a:gd name="T40" fmla="*/ 3615 w 3686"/>
                <a:gd name="T41" fmla="*/ 135 h 2602"/>
                <a:gd name="T42" fmla="*/ 3659 w 3686"/>
                <a:gd name="T43" fmla="*/ 211 h 2602"/>
                <a:gd name="T44" fmla="*/ 3684 w 3686"/>
                <a:gd name="T45" fmla="*/ 299 h 2602"/>
                <a:gd name="T46" fmla="*/ 3686 w 3686"/>
                <a:gd name="T47" fmla="*/ 2256 h 2602"/>
                <a:gd name="T48" fmla="*/ 3675 w 3686"/>
                <a:gd name="T49" fmla="*/ 2348 h 2602"/>
                <a:gd name="T50" fmla="*/ 3640 w 3686"/>
                <a:gd name="T51" fmla="*/ 2430 h 2602"/>
                <a:gd name="T52" fmla="*/ 3585 w 3686"/>
                <a:gd name="T53" fmla="*/ 2500 h 2602"/>
                <a:gd name="T54" fmla="*/ 3515 w 3686"/>
                <a:gd name="T55" fmla="*/ 2555 h 2602"/>
                <a:gd name="T56" fmla="*/ 3432 w 3686"/>
                <a:gd name="T57" fmla="*/ 2589 h 2602"/>
                <a:gd name="T58" fmla="*/ 3340 w 3686"/>
                <a:gd name="T59" fmla="*/ 2602 h 2602"/>
                <a:gd name="T60" fmla="*/ 298 w 3686"/>
                <a:gd name="T61" fmla="*/ 2598 h 2602"/>
                <a:gd name="T62" fmla="*/ 211 w 3686"/>
                <a:gd name="T63" fmla="*/ 2574 h 2602"/>
                <a:gd name="T64" fmla="*/ 135 w 3686"/>
                <a:gd name="T65" fmla="*/ 2530 h 2602"/>
                <a:gd name="T66" fmla="*/ 73 w 3686"/>
                <a:gd name="T67" fmla="*/ 2467 h 2602"/>
                <a:gd name="T68" fmla="*/ 27 w 3686"/>
                <a:gd name="T69" fmla="*/ 2390 h 2602"/>
                <a:gd name="T70" fmla="*/ 3 w 3686"/>
                <a:gd name="T71" fmla="*/ 2303 h 2602"/>
                <a:gd name="T72" fmla="*/ 0 w 3686"/>
                <a:gd name="T73" fmla="*/ 347 h 2602"/>
                <a:gd name="T74" fmla="*/ 12 w 3686"/>
                <a:gd name="T75" fmla="*/ 255 h 2602"/>
                <a:gd name="T76" fmla="*/ 48 w 3686"/>
                <a:gd name="T77" fmla="*/ 172 h 2602"/>
                <a:gd name="T78" fmla="*/ 101 w 3686"/>
                <a:gd name="T79" fmla="*/ 101 h 2602"/>
                <a:gd name="T80" fmla="*/ 171 w 3686"/>
                <a:gd name="T81" fmla="*/ 48 h 2602"/>
                <a:gd name="T82" fmla="*/ 254 w 3686"/>
                <a:gd name="T83" fmla="*/ 12 h 2602"/>
                <a:gd name="T84" fmla="*/ 345 w 3686"/>
                <a:gd name="T85" fmla="*/ 0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6" h="2602">
                  <a:moveTo>
                    <a:pt x="345" y="231"/>
                  </a:moveTo>
                  <a:lnTo>
                    <a:pt x="319" y="234"/>
                  </a:lnTo>
                  <a:lnTo>
                    <a:pt x="295" y="243"/>
                  </a:lnTo>
                  <a:lnTo>
                    <a:pt x="273" y="257"/>
                  </a:lnTo>
                  <a:lnTo>
                    <a:pt x="256" y="274"/>
                  </a:lnTo>
                  <a:lnTo>
                    <a:pt x="243" y="296"/>
                  </a:lnTo>
                  <a:lnTo>
                    <a:pt x="234" y="319"/>
                  </a:lnTo>
                  <a:lnTo>
                    <a:pt x="230" y="347"/>
                  </a:lnTo>
                  <a:lnTo>
                    <a:pt x="230" y="2256"/>
                  </a:lnTo>
                  <a:lnTo>
                    <a:pt x="234" y="2282"/>
                  </a:lnTo>
                  <a:lnTo>
                    <a:pt x="243" y="2306"/>
                  </a:lnTo>
                  <a:lnTo>
                    <a:pt x="256" y="2328"/>
                  </a:lnTo>
                  <a:lnTo>
                    <a:pt x="273" y="2346"/>
                  </a:lnTo>
                  <a:lnTo>
                    <a:pt x="295" y="2359"/>
                  </a:lnTo>
                  <a:lnTo>
                    <a:pt x="319" y="2368"/>
                  </a:lnTo>
                  <a:lnTo>
                    <a:pt x="345" y="2371"/>
                  </a:lnTo>
                  <a:lnTo>
                    <a:pt x="3340" y="2371"/>
                  </a:lnTo>
                  <a:lnTo>
                    <a:pt x="3367" y="2368"/>
                  </a:lnTo>
                  <a:lnTo>
                    <a:pt x="3391" y="2359"/>
                  </a:lnTo>
                  <a:lnTo>
                    <a:pt x="3413" y="2346"/>
                  </a:lnTo>
                  <a:lnTo>
                    <a:pt x="3431" y="2328"/>
                  </a:lnTo>
                  <a:lnTo>
                    <a:pt x="3444" y="2306"/>
                  </a:lnTo>
                  <a:lnTo>
                    <a:pt x="3452" y="2282"/>
                  </a:lnTo>
                  <a:lnTo>
                    <a:pt x="3456" y="2256"/>
                  </a:lnTo>
                  <a:lnTo>
                    <a:pt x="3456" y="347"/>
                  </a:lnTo>
                  <a:lnTo>
                    <a:pt x="3452" y="319"/>
                  </a:lnTo>
                  <a:lnTo>
                    <a:pt x="3444" y="296"/>
                  </a:lnTo>
                  <a:lnTo>
                    <a:pt x="3431" y="274"/>
                  </a:lnTo>
                  <a:lnTo>
                    <a:pt x="3413" y="257"/>
                  </a:lnTo>
                  <a:lnTo>
                    <a:pt x="3391" y="243"/>
                  </a:lnTo>
                  <a:lnTo>
                    <a:pt x="3367" y="234"/>
                  </a:lnTo>
                  <a:lnTo>
                    <a:pt x="3340" y="231"/>
                  </a:lnTo>
                  <a:lnTo>
                    <a:pt x="345" y="231"/>
                  </a:lnTo>
                  <a:close/>
                  <a:moveTo>
                    <a:pt x="345" y="0"/>
                  </a:moveTo>
                  <a:lnTo>
                    <a:pt x="3340" y="0"/>
                  </a:lnTo>
                  <a:lnTo>
                    <a:pt x="3388" y="3"/>
                  </a:lnTo>
                  <a:lnTo>
                    <a:pt x="3432" y="12"/>
                  </a:lnTo>
                  <a:lnTo>
                    <a:pt x="3475" y="27"/>
                  </a:lnTo>
                  <a:lnTo>
                    <a:pt x="3515" y="48"/>
                  </a:lnTo>
                  <a:lnTo>
                    <a:pt x="3552" y="73"/>
                  </a:lnTo>
                  <a:lnTo>
                    <a:pt x="3585" y="101"/>
                  </a:lnTo>
                  <a:lnTo>
                    <a:pt x="3615" y="135"/>
                  </a:lnTo>
                  <a:lnTo>
                    <a:pt x="3640" y="172"/>
                  </a:lnTo>
                  <a:lnTo>
                    <a:pt x="3659" y="211"/>
                  </a:lnTo>
                  <a:lnTo>
                    <a:pt x="3675" y="255"/>
                  </a:lnTo>
                  <a:lnTo>
                    <a:pt x="3684" y="299"/>
                  </a:lnTo>
                  <a:lnTo>
                    <a:pt x="3686" y="347"/>
                  </a:lnTo>
                  <a:lnTo>
                    <a:pt x="3686" y="2256"/>
                  </a:lnTo>
                  <a:lnTo>
                    <a:pt x="3684" y="2303"/>
                  </a:lnTo>
                  <a:lnTo>
                    <a:pt x="3675" y="2348"/>
                  </a:lnTo>
                  <a:lnTo>
                    <a:pt x="3659" y="2390"/>
                  </a:lnTo>
                  <a:lnTo>
                    <a:pt x="3640" y="2430"/>
                  </a:lnTo>
                  <a:lnTo>
                    <a:pt x="3615" y="2467"/>
                  </a:lnTo>
                  <a:lnTo>
                    <a:pt x="3585" y="2500"/>
                  </a:lnTo>
                  <a:lnTo>
                    <a:pt x="3552" y="2530"/>
                  </a:lnTo>
                  <a:lnTo>
                    <a:pt x="3515" y="2555"/>
                  </a:lnTo>
                  <a:lnTo>
                    <a:pt x="3475" y="2574"/>
                  </a:lnTo>
                  <a:lnTo>
                    <a:pt x="3432" y="2589"/>
                  </a:lnTo>
                  <a:lnTo>
                    <a:pt x="3388" y="2598"/>
                  </a:lnTo>
                  <a:lnTo>
                    <a:pt x="3340" y="2602"/>
                  </a:lnTo>
                  <a:lnTo>
                    <a:pt x="345" y="2602"/>
                  </a:lnTo>
                  <a:lnTo>
                    <a:pt x="298" y="2598"/>
                  </a:lnTo>
                  <a:lnTo>
                    <a:pt x="254" y="2589"/>
                  </a:lnTo>
                  <a:lnTo>
                    <a:pt x="211" y="2574"/>
                  </a:lnTo>
                  <a:lnTo>
                    <a:pt x="171" y="2555"/>
                  </a:lnTo>
                  <a:lnTo>
                    <a:pt x="135" y="2530"/>
                  </a:lnTo>
                  <a:lnTo>
                    <a:pt x="101" y="2500"/>
                  </a:lnTo>
                  <a:lnTo>
                    <a:pt x="73" y="2467"/>
                  </a:lnTo>
                  <a:lnTo>
                    <a:pt x="48" y="2430"/>
                  </a:lnTo>
                  <a:lnTo>
                    <a:pt x="27" y="2390"/>
                  </a:lnTo>
                  <a:lnTo>
                    <a:pt x="12" y="2348"/>
                  </a:lnTo>
                  <a:lnTo>
                    <a:pt x="3" y="2303"/>
                  </a:lnTo>
                  <a:lnTo>
                    <a:pt x="0" y="2256"/>
                  </a:lnTo>
                  <a:lnTo>
                    <a:pt x="0" y="347"/>
                  </a:lnTo>
                  <a:lnTo>
                    <a:pt x="3" y="299"/>
                  </a:lnTo>
                  <a:lnTo>
                    <a:pt x="12" y="255"/>
                  </a:lnTo>
                  <a:lnTo>
                    <a:pt x="27" y="211"/>
                  </a:lnTo>
                  <a:lnTo>
                    <a:pt x="48" y="172"/>
                  </a:lnTo>
                  <a:lnTo>
                    <a:pt x="73" y="135"/>
                  </a:lnTo>
                  <a:lnTo>
                    <a:pt x="101" y="101"/>
                  </a:lnTo>
                  <a:lnTo>
                    <a:pt x="135" y="73"/>
                  </a:lnTo>
                  <a:lnTo>
                    <a:pt x="171" y="48"/>
                  </a:lnTo>
                  <a:lnTo>
                    <a:pt x="211" y="27"/>
                  </a:lnTo>
                  <a:lnTo>
                    <a:pt x="254" y="12"/>
                  </a:lnTo>
                  <a:lnTo>
                    <a:pt x="298" y="3"/>
                  </a:lnTo>
                  <a:lnTo>
                    <a:pt x="34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a:extLst>
                <a:ext uri="{FF2B5EF4-FFF2-40B4-BE49-F238E27FC236}">
                  <a16:creationId xmlns:a16="http://schemas.microsoft.com/office/drawing/2014/main" id="{354F57C4-648A-43B3-81B0-B5DCF1ACE35F}"/>
                </a:ext>
              </a:extLst>
            </p:cNvPr>
            <p:cNvSpPr>
              <a:spLocks/>
            </p:cNvSpPr>
            <p:nvPr/>
          </p:nvSpPr>
          <p:spPr bwMode="auto">
            <a:xfrm>
              <a:off x="3212" y="1559"/>
              <a:ext cx="547" cy="266"/>
            </a:xfrm>
            <a:custGeom>
              <a:avLst/>
              <a:gdLst>
                <a:gd name="T0" fmla="*/ 3154 w 3279"/>
                <a:gd name="T1" fmla="*/ 0 h 1592"/>
                <a:gd name="T2" fmla="*/ 3179 w 3279"/>
                <a:gd name="T3" fmla="*/ 0 h 1592"/>
                <a:gd name="T4" fmla="*/ 3204 w 3279"/>
                <a:gd name="T5" fmla="*/ 7 h 1592"/>
                <a:gd name="T6" fmla="*/ 3226 w 3279"/>
                <a:gd name="T7" fmla="*/ 19 h 1592"/>
                <a:gd name="T8" fmla="*/ 3248 w 3279"/>
                <a:gd name="T9" fmla="*/ 36 h 1592"/>
                <a:gd name="T10" fmla="*/ 3264 w 3279"/>
                <a:gd name="T11" fmla="*/ 56 h 1592"/>
                <a:gd name="T12" fmla="*/ 3274 w 3279"/>
                <a:gd name="T13" fmla="*/ 80 h 1592"/>
                <a:gd name="T14" fmla="*/ 3279 w 3279"/>
                <a:gd name="T15" fmla="*/ 105 h 1592"/>
                <a:gd name="T16" fmla="*/ 3279 w 3279"/>
                <a:gd name="T17" fmla="*/ 130 h 1592"/>
                <a:gd name="T18" fmla="*/ 3273 w 3279"/>
                <a:gd name="T19" fmla="*/ 155 h 1592"/>
                <a:gd name="T20" fmla="*/ 3262 w 3279"/>
                <a:gd name="T21" fmla="*/ 178 h 1592"/>
                <a:gd name="T22" fmla="*/ 3244 w 3279"/>
                <a:gd name="T23" fmla="*/ 198 h 1592"/>
                <a:gd name="T24" fmla="*/ 1928 w 3279"/>
                <a:gd name="T25" fmla="*/ 1471 h 1592"/>
                <a:gd name="T26" fmla="*/ 1891 w 3279"/>
                <a:gd name="T27" fmla="*/ 1503 h 1592"/>
                <a:gd name="T28" fmla="*/ 1850 w 3279"/>
                <a:gd name="T29" fmla="*/ 1531 h 1592"/>
                <a:gd name="T30" fmla="*/ 1808 w 3279"/>
                <a:gd name="T31" fmla="*/ 1553 h 1592"/>
                <a:gd name="T32" fmla="*/ 1764 w 3279"/>
                <a:gd name="T33" fmla="*/ 1571 h 1592"/>
                <a:gd name="T34" fmla="*/ 1719 w 3279"/>
                <a:gd name="T35" fmla="*/ 1583 h 1592"/>
                <a:gd name="T36" fmla="*/ 1673 w 3279"/>
                <a:gd name="T37" fmla="*/ 1590 h 1592"/>
                <a:gd name="T38" fmla="*/ 1627 w 3279"/>
                <a:gd name="T39" fmla="*/ 1592 h 1592"/>
                <a:gd name="T40" fmla="*/ 1580 w 3279"/>
                <a:gd name="T41" fmla="*/ 1590 h 1592"/>
                <a:gd name="T42" fmla="*/ 1534 w 3279"/>
                <a:gd name="T43" fmla="*/ 1583 h 1592"/>
                <a:gd name="T44" fmla="*/ 1488 w 3279"/>
                <a:gd name="T45" fmla="*/ 1571 h 1592"/>
                <a:gd name="T46" fmla="*/ 1444 w 3279"/>
                <a:gd name="T47" fmla="*/ 1553 h 1592"/>
                <a:gd name="T48" fmla="*/ 1402 w 3279"/>
                <a:gd name="T49" fmla="*/ 1531 h 1592"/>
                <a:gd name="T50" fmla="*/ 1361 w 3279"/>
                <a:gd name="T51" fmla="*/ 1503 h 1592"/>
                <a:gd name="T52" fmla="*/ 1324 w 3279"/>
                <a:gd name="T53" fmla="*/ 1471 h 1592"/>
                <a:gd name="T54" fmla="*/ 34 w 3279"/>
                <a:gd name="T55" fmla="*/ 223 h 1592"/>
                <a:gd name="T56" fmla="*/ 17 w 3279"/>
                <a:gd name="T57" fmla="*/ 203 h 1592"/>
                <a:gd name="T58" fmla="*/ 5 w 3279"/>
                <a:gd name="T59" fmla="*/ 180 h 1592"/>
                <a:gd name="T60" fmla="*/ 0 w 3279"/>
                <a:gd name="T61" fmla="*/ 155 h 1592"/>
                <a:gd name="T62" fmla="*/ 0 w 3279"/>
                <a:gd name="T63" fmla="*/ 130 h 1592"/>
                <a:gd name="T64" fmla="*/ 4 w 3279"/>
                <a:gd name="T65" fmla="*/ 105 h 1592"/>
                <a:gd name="T66" fmla="*/ 14 w 3279"/>
                <a:gd name="T67" fmla="*/ 81 h 1592"/>
                <a:gd name="T68" fmla="*/ 31 w 3279"/>
                <a:gd name="T69" fmla="*/ 60 h 1592"/>
                <a:gd name="T70" fmla="*/ 52 w 3279"/>
                <a:gd name="T71" fmla="*/ 44 h 1592"/>
                <a:gd name="T72" fmla="*/ 75 w 3279"/>
                <a:gd name="T73" fmla="*/ 32 h 1592"/>
                <a:gd name="T74" fmla="*/ 100 w 3279"/>
                <a:gd name="T75" fmla="*/ 25 h 1592"/>
                <a:gd name="T76" fmla="*/ 124 w 3279"/>
                <a:gd name="T77" fmla="*/ 25 h 1592"/>
                <a:gd name="T78" fmla="*/ 149 w 3279"/>
                <a:gd name="T79" fmla="*/ 30 h 1592"/>
                <a:gd name="T80" fmla="*/ 173 w 3279"/>
                <a:gd name="T81" fmla="*/ 41 h 1592"/>
                <a:gd name="T82" fmla="*/ 194 w 3279"/>
                <a:gd name="T83" fmla="*/ 57 h 1592"/>
                <a:gd name="T84" fmla="*/ 1484 w 3279"/>
                <a:gd name="T85" fmla="*/ 1305 h 1592"/>
                <a:gd name="T86" fmla="*/ 1512 w 3279"/>
                <a:gd name="T87" fmla="*/ 1327 h 1592"/>
                <a:gd name="T88" fmla="*/ 1543 w 3279"/>
                <a:gd name="T89" fmla="*/ 1345 h 1592"/>
                <a:gd name="T90" fmla="*/ 1574 w 3279"/>
                <a:gd name="T91" fmla="*/ 1356 h 1592"/>
                <a:gd name="T92" fmla="*/ 1608 w 3279"/>
                <a:gd name="T93" fmla="*/ 1362 h 1592"/>
                <a:gd name="T94" fmla="*/ 1643 w 3279"/>
                <a:gd name="T95" fmla="*/ 1362 h 1592"/>
                <a:gd name="T96" fmla="*/ 1677 w 3279"/>
                <a:gd name="T97" fmla="*/ 1356 h 1592"/>
                <a:gd name="T98" fmla="*/ 1709 w 3279"/>
                <a:gd name="T99" fmla="*/ 1345 h 1592"/>
                <a:gd name="T100" fmla="*/ 1740 w 3279"/>
                <a:gd name="T101" fmla="*/ 1327 h 1592"/>
                <a:gd name="T102" fmla="*/ 1768 w 3279"/>
                <a:gd name="T103" fmla="*/ 1305 h 1592"/>
                <a:gd name="T104" fmla="*/ 3085 w 3279"/>
                <a:gd name="T105" fmla="*/ 32 h 1592"/>
                <a:gd name="T106" fmla="*/ 3106 w 3279"/>
                <a:gd name="T107" fmla="*/ 16 h 1592"/>
                <a:gd name="T108" fmla="*/ 3129 w 3279"/>
                <a:gd name="T109" fmla="*/ 5 h 1592"/>
                <a:gd name="T110" fmla="*/ 3154 w 3279"/>
                <a:gd name="T11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9" h="1592">
                  <a:moveTo>
                    <a:pt x="3154" y="0"/>
                  </a:moveTo>
                  <a:lnTo>
                    <a:pt x="3179" y="0"/>
                  </a:lnTo>
                  <a:lnTo>
                    <a:pt x="3204" y="7"/>
                  </a:lnTo>
                  <a:lnTo>
                    <a:pt x="3226" y="19"/>
                  </a:lnTo>
                  <a:lnTo>
                    <a:pt x="3248" y="36"/>
                  </a:lnTo>
                  <a:lnTo>
                    <a:pt x="3264" y="56"/>
                  </a:lnTo>
                  <a:lnTo>
                    <a:pt x="3274" y="80"/>
                  </a:lnTo>
                  <a:lnTo>
                    <a:pt x="3279" y="105"/>
                  </a:lnTo>
                  <a:lnTo>
                    <a:pt x="3279" y="130"/>
                  </a:lnTo>
                  <a:lnTo>
                    <a:pt x="3273" y="155"/>
                  </a:lnTo>
                  <a:lnTo>
                    <a:pt x="3262" y="178"/>
                  </a:lnTo>
                  <a:lnTo>
                    <a:pt x="3244" y="198"/>
                  </a:lnTo>
                  <a:lnTo>
                    <a:pt x="1928" y="1471"/>
                  </a:lnTo>
                  <a:lnTo>
                    <a:pt x="1891" y="1503"/>
                  </a:lnTo>
                  <a:lnTo>
                    <a:pt x="1850" y="1531"/>
                  </a:lnTo>
                  <a:lnTo>
                    <a:pt x="1808" y="1553"/>
                  </a:lnTo>
                  <a:lnTo>
                    <a:pt x="1764" y="1571"/>
                  </a:lnTo>
                  <a:lnTo>
                    <a:pt x="1719" y="1583"/>
                  </a:lnTo>
                  <a:lnTo>
                    <a:pt x="1673" y="1590"/>
                  </a:lnTo>
                  <a:lnTo>
                    <a:pt x="1627" y="1592"/>
                  </a:lnTo>
                  <a:lnTo>
                    <a:pt x="1580" y="1590"/>
                  </a:lnTo>
                  <a:lnTo>
                    <a:pt x="1534" y="1583"/>
                  </a:lnTo>
                  <a:lnTo>
                    <a:pt x="1488" y="1571"/>
                  </a:lnTo>
                  <a:lnTo>
                    <a:pt x="1444" y="1553"/>
                  </a:lnTo>
                  <a:lnTo>
                    <a:pt x="1402" y="1531"/>
                  </a:lnTo>
                  <a:lnTo>
                    <a:pt x="1361" y="1503"/>
                  </a:lnTo>
                  <a:lnTo>
                    <a:pt x="1324" y="1471"/>
                  </a:lnTo>
                  <a:lnTo>
                    <a:pt x="34" y="223"/>
                  </a:lnTo>
                  <a:lnTo>
                    <a:pt x="17" y="203"/>
                  </a:lnTo>
                  <a:lnTo>
                    <a:pt x="5" y="180"/>
                  </a:lnTo>
                  <a:lnTo>
                    <a:pt x="0" y="155"/>
                  </a:lnTo>
                  <a:lnTo>
                    <a:pt x="0" y="130"/>
                  </a:lnTo>
                  <a:lnTo>
                    <a:pt x="4" y="105"/>
                  </a:lnTo>
                  <a:lnTo>
                    <a:pt x="14" y="81"/>
                  </a:lnTo>
                  <a:lnTo>
                    <a:pt x="31" y="60"/>
                  </a:lnTo>
                  <a:lnTo>
                    <a:pt x="52" y="44"/>
                  </a:lnTo>
                  <a:lnTo>
                    <a:pt x="75" y="32"/>
                  </a:lnTo>
                  <a:lnTo>
                    <a:pt x="100" y="25"/>
                  </a:lnTo>
                  <a:lnTo>
                    <a:pt x="124" y="25"/>
                  </a:lnTo>
                  <a:lnTo>
                    <a:pt x="149" y="30"/>
                  </a:lnTo>
                  <a:lnTo>
                    <a:pt x="173" y="41"/>
                  </a:lnTo>
                  <a:lnTo>
                    <a:pt x="194" y="57"/>
                  </a:lnTo>
                  <a:lnTo>
                    <a:pt x="1484" y="1305"/>
                  </a:lnTo>
                  <a:lnTo>
                    <a:pt x="1512" y="1327"/>
                  </a:lnTo>
                  <a:lnTo>
                    <a:pt x="1543" y="1345"/>
                  </a:lnTo>
                  <a:lnTo>
                    <a:pt x="1574" y="1356"/>
                  </a:lnTo>
                  <a:lnTo>
                    <a:pt x="1608" y="1362"/>
                  </a:lnTo>
                  <a:lnTo>
                    <a:pt x="1643" y="1362"/>
                  </a:lnTo>
                  <a:lnTo>
                    <a:pt x="1677" y="1356"/>
                  </a:lnTo>
                  <a:lnTo>
                    <a:pt x="1709" y="1345"/>
                  </a:lnTo>
                  <a:lnTo>
                    <a:pt x="1740" y="1327"/>
                  </a:lnTo>
                  <a:lnTo>
                    <a:pt x="1768" y="1305"/>
                  </a:lnTo>
                  <a:lnTo>
                    <a:pt x="3085" y="32"/>
                  </a:lnTo>
                  <a:lnTo>
                    <a:pt x="3106" y="16"/>
                  </a:lnTo>
                  <a:lnTo>
                    <a:pt x="3129" y="5"/>
                  </a:lnTo>
                  <a:lnTo>
                    <a:pt x="3154"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a:extLst>
                <a:ext uri="{FF2B5EF4-FFF2-40B4-BE49-F238E27FC236}">
                  <a16:creationId xmlns:a16="http://schemas.microsoft.com/office/drawing/2014/main" id="{CAC47EA3-EC33-4F9F-B1A4-17CCCFFE71C2}"/>
                </a:ext>
              </a:extLst>
            </p:cNvPr>
            <p:cNvSpPr>
              <a:spLocks/>
            </p:cNvSpPr>
            <p:nvPr/>
          </p:nvSpPr>
          <p:spPr bwMode="auto">
            <a:xfrm>
              <a:off x="3176" y="1742"/>
              <a:ext cx="244" cy="175"/>
            </a:xfrm>
            <a:custGeom>
              <a:avLst/>
              <a:gdLst>
                <a:gd name="T0" fmla="*/ 1349 w 1464"/>
                <a:gd name="T1" fmla="*/ 0 h 1051"/>
                <a:gd name="T2" fmla="*/ 1372 w 1464"/>
                <a:gd name="T3" fmla="*/ 4 h 1051"/>
                <a:gd name="T4" fmla="*/ 1392 w 1464"/>
                <a:gd name="T5" fmla="*/ 9 h 1051"/>
                <a:gd name="T6" fmla="*/ 1413 w 1464"/>
                <a:gd name="T7" fmla="*/ 21 h 1051"/>
                <a:gd name="T8" fmla="*/ 1430 w 1464"/>
                <a:gd name="T9" fmla="*/ 34 h 1051"/>
                <a:gd name="T10" fmla="*/ 1444 w 1464"/>
                <a:gd name="T11" fmla="*/ 53 h 1051"/>
                <a:gd name="T12" fmla="*/ 1456 w 1464"/>
                <a:gd name="T13" fmla="*/ 73 h 1051"/>
                <a:gd name="T14" fmla="*/ 1461 w 1464"/>
                <a:gd name="T15" fmla="*/ 96 h 1051"/>
                <a:gd name="T16" fmla="*/ 1464 w 1464"/>
                <a:gd name="T17" fmla="*/ 117 h 1051"/>
                <a:gd name="T18" fmla="*/ 1461 w 1464"/>
                <a:gd name="T19" fmla="*/ 139 h 1051"/>
                <a:gd name="T20" fmla="*/ 1456 w 1464"/>
                <a:gd name="T21" fmla="*/ 161 h 1051"/>
                <a:gd name="T22" fmla="*/ 1444 w 1464"/>
                <a:gd name="T23" fmla="*/ 180 h 1051"/>
                <a:gd name="T24" fmla="*/ 1431 w 1464"/>
                <a:gd name="T25" fmla="*/ 198 h 1051"/>
                <a:gd name="T26" fmla="*/ 1413 w 1464"/>
                <a:gd name="T27" fmla="*/ 213 h 1051"/>
                <a:gd name="T28" fmla="*/ 179 w 1464"/>
                <a:gd name="T29" fmla="*/ 1032 h 1051"/>
                <a:gd name="T30" fmla="*/ 159 w 1464"/>
                <a:gd name="T31" fmla="*/ 1043 h 1051"/>
                <a:gd name="T32" fmla="*/ 137 w 1464"/>
                <a:gd name="T33" fmla="*/ 1050 h 1051"/>
                <a:gd name="T34" fmla="*/ 116 w 1464"/>
                <a:gd name="T35" fmla="*/ 1051 h 1051"/>
                <a:gd name="T36" fmla="*/ 93 w 1464"/>
                <a:gd name="T37" fmla="*/ 1049 h 1051"/>
                <a:gd name="T38" fmla="*/ 71 w 1464"/>
                <a:gd name="T39" fmla="*/ 1043 h 1051"/>
                <a:gd name="T40" fmla="*/ 52 w 1464"/>
                <a:gd name="T41" fmla="*/ 1033 h 1051"/>
                <a:gd name="T42" fmla="*/ 34 w 1464"/>
                <a:gd name="T43" fmla="*/ 1018 h 1051"/>
                <a:gd name="T44" fmla="*/ 19 w 1464"/>
                <a:gd name="T45" fmla="*/ 1000 h 1051"/>
                <a:gd name="T46" fmla="*/ 8 w 1464"/>
                <a:gd name="T47" fmla="*/ 979 h 1051"/>
                <a:gd name="T48" fmla="*/ 2 w 1464"/>
                <a:gd name="T49" fmla="*/ 957 h 1051"/>
                <a:gd name="T50" fmla="*/ 0 w 1464"/>
                <a:gd name="T51" fmla="*/ 935 h 1051"/>
                <a:gd name="T52" fmla="*/ 2 w 1464"/>
                <a:gd name="T53" fmla="*/ 913 h 1051"/>
                <a:gd name="T54" fmla="*/ 9 w 1464"/>
                <a:gd name="T55" fmla="*/ 892 h 1051"/>
                <a:gd name="T56" fmla="*/ 19 w 1464"/>
                <a:gd name="T57" fmla="*/ 873 h 1051"/>
                <a:gd name="T58" fmla="*/ 34 w 1464"/>
                <a:gd name="T59" fmla="*/ 854 h 1051"/>
                <a:gd name="T60" fmla="*/ 52 w 1464"/>
                <a:gd name="T61" fmla="*/ 840 h 1051"/>
                <a:gd name="T62" fmla="*/ 1284 w 1464"/>
                <a:gd name="T63" fmla="*/ 20 h 1051"/>
                <a:gd name="T64" fmla="*/ 1306 w 1464"/>
                <a:gd name="T65" fmla="*/ 9 h 1051"/>
                <a:gd name="T66" fmla="*/ 1327 w 1464"/>
                <a:gd name="T67" fmla="*/ 3 h 1051"/>
                <a:gd name="T68" fmla="*/ 1349 w 1464"/>
                <a:gd name="T6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4" h="1051">
                  <a:moveTo>
                    <a:pt x="1349" y="0"/>
                  </a:moveTo>
                  <a:lnTo>
                    <a:pt x="1372" y="4"/>
                  </a:lnTo>
                  <a:lnTo>
                    <a:pt x="1392" y="9"/>
                  </a:lnTo>
                  <a:lnTo>
                    <a:pt x="1413" y="21"/>
                  </a:lnTo>
                  <a:lnTo>
                    <a:pt x="1430" y="34"/>
                  </a:lnTo>
                  <a:lnTo>
                    <a:pt x="1444" y="53"/>
                  </a:lnTo>
                  <a:lnTo>
                    <a:pt x="1456" y="73"/>
                  </a:lnTo>
                  <a:lnTo>
                    <a:pt x="1461" y="96"/>
                  </a:lnTo>
                  <a:lnTo>
                    <a:pt x="1464" y="117"/>
                  </a:lnTo>
                  <a:lnTo>
                    <a:pt x="1461" y="139"/>
                  </a:lnTo>
                  <a:lnTo>
                    <a:pt x="1456" y="161"/>
                  </a:lnTo>
                  <a:lnTo>
                    <a:pt x="1444" y="180"/>
                  </a:lnTo>
                  <a:lnTo>
                    <a:pt x="1431" y="198"/>
                  </a:lnTo>
                  <a:lnTo>
                    <a:pt x="1413" y="213"/>
                  </a:lnTo>
                  <a:lnTo>
                    <a:pt x="179" y="1032"/>
                  </a:lnTo>
                  <a:lnTo>
                    <a:pt x="159" y="1043"/>
                  </a:lnTo>
                  <a:lnTo>
                    <a:pt x="137" y="1050"/>
                  </a:lnTo>
                  <a:lnTo>
                    <a:pt x="116" y="1051"/>
                  </a:lnTo>
                  <a:lnTo>
                    <a:pt x="93" y="1049"/>
                  </a:lnTo>
                  <a:lnTo>
                    <a:pt x="71" y="1043"/>
                  </a:lnTo>
                  <a:lnTo>
                    <a:pt x="52" y="1033"/>
                  </a:lnTo>
                  <a:lnTo>
                    <a:pt x="34" y="1018"/>
                  </a:lnTo>
                  <a:lnTo>
                    <a:pt x="19" y="1000"/>
                  </a:lnTo>
                  <a:lnTo>
                    <a:pt x="8" y="979"/>
                  </a:lnTo>
                  <a:lnTo>
                    <a:pt x="2" y="957"/>
                  </a:lnTo>
                  <a:lnTo>
                    <a:pt x="0" y="935"/>
                  </a:lnTo>
                  <a:lnTo>
                    <a:pt x="2" y="913"/>
                  </a:lnTo>
                  <a:lnTo>
                    <a:pt x="9" y="892"/>
                  </a:lnTo>
                  <a:lnTo>
                    <a:pt x="19" y="873"/>
                  </a:lnTo>
                  <a:lnTo>
                    <a:pt x="34" y="854"/>
                  </a:lnTo>
                  <a:lnTo>
                    <a:pt x="52" y="840"/>
                  </a:lnTo>
                  <a:lnTo>
                    <a:pt x="1284" y="20"/>
                  </a:lnTo>
                  <a:lnTo>
                    <a:pt x="1306" y="9"/>
                  </a:lnTo>
                  <a:lnTo>
                    <a:pt x="1327" y="3"/>
                  </a:lnTo>
                  <a:lnTo>
                    <a:pt x="1349"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a:extLst>
                <a:ext uri="{FF2B5EF4-FFF2-40B4-BE49-F238E27FC236}">
                  <a16:creationId xmlns:a16="http://schemas.microsoft.com/office/drawing/2014/main" id="{41A86052-6587-47F8-A514-1D3B074C8676}"/>
                </a:ext>
              </a:extLst>
            </p:cNvPr>
            <p:cNvSpPr>
              <a:spLocks/>
            </p:cNvSpPr>
            <p:nvPr/>
          </p:nvSpPr>
          <p:spPr bwMode="auto">
            <a:xfrm>
              <a:off x="3548" y="1744"/>
              <a:ext cx="242" cy="174"/>
            </a:xfrm>
            <a:custGeom>
              <a:avLst/>
              <a:gdLst>
                <a:gd name="T0" fmla="*/ 114 w 1454"/>
                <a:gd name="T1" fmla="*/ 0 h 1043"/>
                <a:gd name="T2" fmla="*/ 136 w 1454"/>
                <a:gd name="T3" fmla="*/ 2 h 1043"/>
                <a:gd name="T4" fmla="*/ 158 w 1454"/>
                <a:gd name="T5" fmla="*/ 9 h 1043"/>
                <a:gd name="T6" fmla="*/ 179 w 1454"/>
                <a:gd name="T7" fmla="*/ 19 h 1043"/>
                <a:gd name="T8" fmla="*/ 1403 w 1454"/>
                <a:gd name="T9" fmla="*/ 831 h 1043"/>
                <a:gd name="T10" fmla="*/ 1421 w 1454"/>
                <a:gd name="T11" fmla="*/ 846 h 1043"/>
                <a:gd name="T12" fmla="*/ 1435 w 1454"/>
                <a:gd name="T13" fmla="*/ 863 h 1043"/>
                <a:gd name="T14" fmla="*/ 1445 w 1454"/>
                <a:gd name="T15" fmla="*/ 882 h 1043"/>
                <a:gd name="T16" fmla="*/ 1452 w 1454"/>
                <a:gd name="T17" fmla="*/ 904 h 1043"/>
                <a:gd name="T18" fmla="*/ 1454 w 1454"/>
                <a:gd name="T19" fmla="*/ 926 h 1043"/>
                <a:gd name="T20" fmla="*/ 1453 w 1454"/>
                <a:gd name="T21" fmla="*/ 948 h 1043"/>
                <a:gd name="T22" fmla="*/ 1446 w 1454"/>
                <a:gd name="T23" fmla="*/ 970 h 1043"/>
                <a:gd name="T24" fmla="*/ 1436 w 1454"/>
                <a:gd name="T25" fmla="*/ 992 h 1043"/>
                <a:gd name="T26" fmla="*/ 1420 w 1454"/>
                <a:gd name="T27" fmla="*/ 1010 h 1043"/>
                <a:gd name="T28" fmla="*/ 1403 w 1454"/>
                <a:gd name="T29" fmla="*/ 1023 h 1043"/>
                <a:gd name="T30" fmla="*/ 1383 w 1454"/>
                <a:gd name="T31" fmla="*/ 1035 h 1043"/>
                <a:gd name="T32" fmla="*/ 1361 w 1454"/>
                <a:gd name="T33" fmla="*/ 1040 h 1043"/>
                <a:gd name="T34" fmla="*/ 1340 w 1454"/>
                <a:gd name="T35" fmla="*/ 1043 h 1043"/>
                <a:gd name="T36" fmla="*/ 1318 w 1454"/>
                <a:gd name="T37" fmla="*/ 1040 h 1043"/>
                <a:gd name="T38" fmla="*/ 1296 w 1454"/>
                <a:gd name="T39" fmla="*/ 1035 h 1043"/>
                <a:gd name="T40" fmla="*/ 1276 w 1454"/>
                <a:gd name="T41" fmla="*/ 1023 h 1043"/>
                <a:gd name="T42" fmla="*/ 52 w 1454"/>
                <a:gd name="T43" fmla="*/ 211 h 1043"/>
                <a:gd name="T44" fmla="*/ 34 w 1454"/>
                <a:gd name="T45" fmla="*/ 198 h 1043"/>
                <a:gd name="T46" fmla="*/ 19 w 1454"/>
                <a:gd name="T47" fmla="*/ 180 h 1043"/>
                <a:gd name="T48" fmla="*/ 9 w 1454"/>
                <a:gd name="T49" fmla="*/ 160 h 1043"/>
                <a:gd name="T50" fmla="*/ 3 w 1454"/>
                <a:gd name="T51" fmla="*/ 139 h 1043"/>
                <a:gd name="T52" fmla="*/ 0 w 1454"/>
                <a:gd name="T53" fmla="*/ 117 h 1043"/>
                <a:gd name="T54" fmla="*/ 2 w 1454"/>
                <a:gd name="T55" fmla="*/ 94 h 1043"/>
                <a:gd name="T56" fmla="*/ 9 w 1454"/>
                <a:gd name="T57" fmla="*/ 73 h 1043"/>
                <a:gd name="T58" fmla="*/ 19 w 1454"/>
                <a:gd name="T59" fmla="*/ 52 h 1043"/>
                <a:gd name="T60" fmla="*/ 34 w 1454"/>
                <a:gd name="T61" fmla="*/ 34 h 1043"/>
                <a:gd name="T62" fmla="*/ 52 w 1454"/>
                <a:gd name="T63" fmla="*/ 19 h 1043"/>
                <a:gd name="T64" fmla="*/ 71 w 1454"/>
                <a:gd name="T65" fmla="*/ 9 h 1043"/>
                <a:gd name="T66" fmla="*/ 92 w 1454"/>
                <a:gd name="T67" fmla="*/ 2 h 1043"/>
                <a:gd name="T68" fmla="*/ 114 w 1454"/>
                <a:gd name="T69"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4" h="1043">
                  <a:moveTo>
                    <a:pt x="114" y="0"/>
                  </a:moveTo>
                  <a:lnTo>
                    <a:pt x="136" y="2"/>
                  </a:lnTo>
                  <a:lnTo>
                    <a:pt x="158" y="9"/>
                  </a:lnTo>
                  <a:lnTo>
                    <a:pt x="179" y="19"/>
                  </a:lnTo>
                  <a:lnTo>
                    <a:pt x="1403" y="831"/>
                  </a:lnTo>
                  <a:lnTo>
                    <a:pt x="1421" y="846"/>
                  </a:lnTo>
                  <a:lnTo>
                    <a:pt x="1435" y="863"/>
                  </a:lnTo>
                  <a:lnTo>
                    <a:pt x="1445" y="882"/>
                  </a:lnTo>
                  <a:lnTo>
                    <a:pt x="1452" y="904"/>
                  </a:lnTo>
                  <a:lnTo>
                    <a:pt x="1454" y="926"/>
                  </a:lnTo>
                  <a:lnTo>
                    <a:pt x="1453" y="948"/>
                  </a:lnTo>
                  <a:lnTo>
                    <a:pt x="1446" y="970"/>
                  </a:lnTo>
                  <a:lnTo>
                    <a:pt x="1436" y="992"/>
                  </a:lnTo>
                  <a:lnTo>
                    <a:pt x="1420" y="1010"/>
                  </a:lnTo>
                  <a:lnTo>
                    <a:pt x="1403" y="1023"/>
                  </a:lnTo>
                  <a:lnTo>
                    <a:pt x="1383" y="1035"/>
                  </a:lnTo>
                  <a:lnTo>
                    <a:pt x="1361" y="1040"/>
                  </a:lnTo>
                  <a:lnTo>
                    <a:pt x="1340" y="1043"/>
                  </a:lnTo>
                  <a:lnTo>
                    <a:pt x="1318" y="1040"/>
                  </a:lnTo>
                  <a:lnTo>
                    <a:pt x="1296" y="1035"/>
                  </a:lnTo>
                  <a:lnTo>
                    <a:pt x="1276" y="1023"/>
                  </a:lnTo>
                  <a:lnTo>
                    <a:pt x="52" y="211"/>
                  </a:lnTo>
                  <a:lnTo>
                    <a:pt x="34" y="198"/>
                  </a:lnTo>
                  <a:lnTo>
                    <a:pt x="19" y="180"/>
                  </a:lnTo>
                  <a:lnTo>
                    <a:pt x="9" y="160"/>
                  </a:lnTo>
                  <a:lnTo>
                    <a:pt x="3" y="139"/>
                  </a:lnTo>
                  <a:lnTo>
                    <a:pt x="0" y="117"/>
                  </a:lnTo>
                  <a:lnTo>
                    <a:pt x="2" y="94"/>
                  </a:lnTo>
                  <a:lnTo>
                    <a:pt x="9" y="73"/>
                  </a:lnTo>
                  <a:lnTo>
                    <a:pt x="19" y="52"/>
                  </a:lnTo>
                  <a:lnTo>
                    <a:pt x="34" y="34"/>
                  </a:lnTo>
                  <a:lnTo>
                    <a:pt x="52" y="19"/>
                  </a:lnTo>
                  <a:lnTo>
                    <a:pt x="71" y="9"/>
                  </a:lnTo>
                  <a:lnTo>
                    <a:pt x="92" y="2"/>
                  </a:lnTo>
                  <a:lnTo>
                    <a:pt x="114"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4" name="Group 24">
            <a:extLst>
              <a:ext uri="{FF2B5EF4-FFF2-40B4-BE49-F238E27FC236}">
                <a16:creationId xmlns:a16="http://schemas.microsoft.com/office/drawing/2014/main" id="{FDA645F4-26B5-4F79-912C-488BFE8979EA}"/>
              </a:ext>
            </a:extLst>
          </p:cNvPr>
          <p:cNvGrpSpPr>
            <a:grpSpLocks noChangeAspect="1"/>
          </p:cNvGrpSpPr>
          <p:nvPr userDrawn="1"/>
        </p:nvGrpSpPr>
        <p:grpSpPr bwMode="auto">
          <a:xfrm>
            <a:off x="1330465" y="3585671"/>
            <a:ext cx="360000" cy="343516"/>
            <a:chOff x="3836" y="942"/>
            <a:chExt cx="786" cy="750"/>
          </a:xfrm>
        </p:grpSpPr>
        <p:sp>
          <p:nvSpPr>
            <p:cNvPr id="25" name="AutoShape 23">
              <a:extLst>
                <a:ext uri="{FF2B5EF4-FFF2-40B4-BE49-F238E27FC236}">
                  <a16:creationId xmlns:a16="http://schemas.microsoft.com/office/drawing/2014/main" id="{C9162342-9E64-4F65-8031-019B551D6BB6}"/>
                </a:ext>
              </a:extLst>
            </p:cNvPr>
            <p:cNvSpPr>
              <a:spLocks noChangeAspect="1" noChangeArrowheads="1" noTextEdit="1"/>
            </p:cNvSpPr>
            <p:nvPr/>
          </p:nvSpPr>
          <p:spPr bwMode="auto">
            <a:xfrm>
              <a:off x="3836" y="942"/>
              <a:ext cx="786" cy="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5">
              <a:extLst>
                <a:ext uri="{FF2B5EF4-FFF2-40B4-BE49-F238E27FC236}">
                  <a16:creationId xmlns:a16="http://schemas.microsoft.com/office/drawing/2014/main" id="{3B618BCF-C6CC-4EDF-BA03-2BA958C44F22}"/>
                </a:ext>
              </a:extLst>
            </p:cNvPr>
            <p:cNvSpPr>
              <a:spLocks noChangeArrowheads="1"/>
            </p:cNvSpPr>
            <p:nvPr/>
          </p:nvSpPr>
          <p:spPr bwMode="auto">
            <a:xfrm>
              <a:off x="3836" y="942"/>
              <a:ext cx="786" cy="75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a:extLst>
                <a:ext uri="{FF2B5EF4-FFF2-40B4-BE49-F238E27FC236}">
                  <a16:creationId xmlns:a16="http://schemas.microsoft.com/office/drawing/2014/main" id="{84FE029B-08D7-49DF-8322-B7D7F5294DC8}"/>
                </a:ext>
              </a:extLst>
            </p:cNvPr>
            <p:cNvSpPr>
              <a:spLocks noEditPoints="1"/>
            </p:cNvSpPr>
            <p:nvPr/>
          </p:nvSpPr>
          <p:spPr bwMode="auto">
            <a:xfrm>
              <a:off x="4016" y="943"/>
              <a:ext cx="419" cy="416"/>
            </a:xfrm>
            <a:custGeom>
              <a:avLst/>
              <a:gdLst>
                <a:gd name="T0" fmla="*/ 900 w 2091"/>
                <a:gd name="T1" fmla="*/ 286 h 2078"/>
                <a:gd name="T2" fmla="*/ 699 w 2091"/>
                <a:gd name="T3" fmla="*/ 354 h 2078"/>
                <a:gd name="T4" fmla="*/ 527 w 2091"/>
                <a:gd name="T5" fmla="*/ 473 h 2078"/>
                <a:gd name="T6" fmla="*/ 393 w 2091"/>
                <a:gd name="T7" fmla="*/ 632 h 2078"/>
                <a:gd name="T8" fmla="*/ 307 w 2091"/>
                <a:gd name="T9" fmla="*/ 824 h 2078"/>
                <a:gd name="T10" fmla="*/ 276 w 2091"/>
                <a:gd name="T11" fmla="*/ 1038 h 2078"/>
                <a:gd name="T12" fmla="*/ 307 w 2091"/>
                <a:gd name="T13" fmla="*/ 1252 h 2078"/>
                <a:gd name="T14" fmla="*/ 393 w 2091"/>
                <a:gd name="T15" fmla="*/ 1443 h 2078"/>
                <a:gd name="T16" fmla="*/ 527 w 2091"/>
                <a:gd name="T17" fmla="*/ 1602 h 2078"/>
                <a:gd name="T18" fmla="*/ 699 w 2091"/>
                <a:gd name="T19" fmla="*/ 1720 h 2078"/>
                <a:gd name="T20" fmla="*/ 900 w 2091"/>
                <a:gd name="T21" fmla="*/ 1789 h 2078"/>
                <a:gd name="T22" fmla="*/ 1119 w 2091"/>
                <a:gd name="T23" fmla="*/ 1800 h 2078"/>
                <a:gd name="T24" fmla="*/ 1329 w 2091"/>
                <a:gd name="T25" fmla="*/ 1750 h 2078"/>
                <a:gd name="T26" fmla="*/ 1511 w 2091"/>
                <a:gd name="T27" fmla="*/ 1647 h 2078"/>
                <a:gd name="T28" fmla="*/ 1658 w 2091"/>
                <a:gd name="T29" fmla="*/ 1500 h 2078"/>
                <a:gd name="T30" fmla="*/ 1761 w 2091"/>
                <a:gd name="T31" fmla="*/ 1319 h 2078"/>
                <a:gd name="T32" fmla="*/ 1812 w 2091"/>
                <a:gd name="T33" fmla="*/ 1111 h 2078"/>
                <a:gd name="T34" fmla="*/ 1801 w 2091"/>
                <a:gd name="T35" fmla="*/ 892 h 2078"/>
                <a:gd name="T36" fmla="*/ 1732 w 2091"/>
                <a:gd name="T37" fmla="*/ 692 h 2078"/>
                <a:gd name="T38" fmla="*/ 1613 w 2091"/>
                <a:gd name="T39" fmla="*/ 521 h 2078"/>
                <a:gd name="T40" fmla="*/ 1454 w 2091"/>
                <a:gd name="T41" fmla="*/ 389 h 2078"/>
                <a:gd name="T42" fmla="*/ 1261 w 2091"/>
                <a:gd name="T43" fmla="*/ 302 h 2078"/>
                <a:gd name="T44" fmla="*/ 1045 w 2091"/>
                <a:gd name="T45" fmla="*/ 271 h 2078"/>
                <a:gd name="T46" fmla="*/ 1215 w 2091"/>
                <a:gd name="T47" fmla="*/ 14 h 2078"/>
                <a:gd name="T48" fmla="*/ 1452 w 2091"/>
                <a:gd name="T49" fmla="*/ 82 h 2078"/>
                <a:gd name="T50" fmla="*/ 1663 w 2091"/>
                <a:gd name="T51" fmla="*/ 200 h 2078"/>
                <a:gd name="T52" fmla="*/ 1839 w 2091"/>
                <a:gd name="T53" fmla="*/ 361 h 2078"/>
                <a:gd name="T54" fmla="*/ 1974 w 2091"/>
                <a:gd name="T55" fmla="*/ 561 h 2078"/>
                <a:gd name="T56" fmla="*/ 2061 w 2091"/>
                <a:gd name="T57" fmla="*/ 788 h 2078"/>
                <a:gd name="T58" fmla="*/ 2091 w 2091"/>
                <a:gd name="T59" fmla="*/ 1038 h 2078"/>
                <a:gd name="T60" fmla="*/ 2061 w 2091"/>
                <a:gd name="T61" fmla="*/ 1288 h 2078"/>
                <a:gd name="T62" fmla="*/ 1974 w 2091"/>
                <a:gd name="T63" fmla="*/ 1516 h 2078"/>
                <a:gd name="T64" fmla="*/ 1839 w 2091"/>
                <a:gd name="T65" fmla="*/ 1715 h 2078"/>
                <a:gd name="T66" fmla="*/ 1663 w 2091"/>
                <a:gd name="T67" fmla="*/ 1877 h 2078"/>
                <a:gd name="T68" fmla="*/ 1452 w 2091"/>
                <a:gd name="T69" fmla="*/ 1997 h 2078"/>
                <a:gd name="T70" fmla="*/ 1215 w 2091"/>
                <a:gd name="T71" fmla="*/ 2064 h 2078"/>
                <a:gd name="T72" fmla="*/ 959 w 2091"/>
                <a:gd name="T73" fmla="*/ 2075 h 2078"/>
                <a:gd name="T74" fmla="*/ 715 w 2091"/>
                <a:gd name="T75" fmla="*/ 2025 h 2078"/>
                <a:gd name="T76" fmla="*/ 495 w 2091"/>
                <a:gd name="T77" fmla="*/ 1922 h 2078"/>
                <a:gd name="T78" fmla="*/ 306 w 2091"/>
                <a:gd name="T79" fmla="*/ 1771 h 2078"/>
                <a:gd name="T80" fmla="*/ 157 w 2091"/>
                <a:gd name="T81" fmla="*/ 1584 h 2078"/>
                <a:gd name="T82" fmla="*/ 53 w 2091"/>
                <a:gd name="T83" fmla="*/ 1365 h 2078"/>
                <a:gd name="T84" fmla="*/ 3 w 2091"/>
                <a:gd name="T85" fmla="*/ 1122 h 2078"/>
                <a:gd name="T86" fmla="*/ 13 w 2091"/>
                <a:gd name="T87" fmla="*/ 870 h 2078"/>
                <a:gd name="T88" fmla="*/ 82 w 2091"/>
                <a:gd name="T89" fmla="*/ 634 h 2078"/>
                <a:gd name="T90" fmla="*/ 201 w 2091"/>
                <a:gd name="T91" fmla="*/ 425 h 2078"/>
                <a:gd name="T92" fmla="*/ 365 w 2091"/>
                <a:gd name="T93" fmla="*/ 250 h 2078"/>
                <a:gd name="T94" fmla="*/ 565 w 2091"/>
                <a:gd name="T95" fmla="*/ 116 h 2078"/>
                <a:gd name="T96" fmla="*/ 794 w 2091"/>
                <a:gd name="T97" fmla="*/ 31 h 2078"/>
                <a:gd name="T98" fmla="*/ 1045 w 2091"/>
                <a:gd name="T99" fmla="*/ 0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1" h="2078">
                  <a:moveTo>
                    <a:pt x="1045" y="271"/>
                  </a:moveTo>
                  <a:lnTo>
                    <a:pt x="971" y="275"/>
                  </a:lnTo>
                  <a:lnTo>
                    <a:pt x="900" y="286"/>
                  </a:lnTo>
                  <a:lnTo>
                    <a:pt x="830" y="302"/>
                  </a:lnTo>
                  <a:lnTo>
                    <a:pt x="763" y="325"/>
                  </a:lnTo>
                  <a:lnTo>
                    <a:pt x="699" y="354"/>
                  </a:lnTo>
                  <a:lnTo>
                    <a:pt x="638" y="389"/>
                  </a:lnTo>
                  <a:lnTo>
                    <a:pt x="581" y="428"/>
                  </a:lnTo>
                  <a:lnTo>
                    <a:pt x="527" y="473"/>
                  </a:lnTo>
                  <a:lnTo>
                    <a:pt x="477" y="521"/>
                  </a:lnTo>
                  <a:lnTo>
                    <a:pt x="433" y="575"/>
                  </a:lnTo>
                  <a:lnTo>
                    <a:pt x="393" y="632"/>
                  </a:lnTo>
                  <a:lnTo>
                    <a:pt x="358" y="692"/>
                  </a:lnTo>
                  <a:lnTo>
                    <a:pt x="329" y="756"/>
                  </a:lnTo>
                  <a:lnTo>
                    <a:pt x="307" y="824"/>
                  </a:lnTo>
                  <a:lnTo>
                    <a:pt x="289" y="892"/>
                  </a:lnTo>
                  <a:lnTo>
                    <a:pt x="279" y="965"/>
                  </a:lnTo>
                  <a:lnTo>
                    <a:pt x="276" y="1038"/>
                  </a:lnTo>
                  <a:lnTo>
                    <a:pt x="279" y="1111"/>
                  </a:lnTo>
                  <a:lnTo>
                    <a:pt x="289" y="1183"/>
                  </a:lnTo>
                  <a:lnTo>
                    <a:pt x="307" y="1252"/>
                  </a:lnTo>
                  <a:lnTo>
                    <a:pt x="329" y="1319"/>
                  </a:lnTo>
                  <a:lnTo>
                    <a:pt x="358" y="1383"/>
                  </a:lnTo>
                  <a:lnTo>
                    <a:pt x="393" y="1443"/>
                  </a:lnTo>
                  <a:lnTo>
                    <a:pt x="433" y="1500"/>
                  </a:lnTo>
                  <a:lnTo>
                    <a:pt x="477" y="1553"/>
                  </a:lnTo>
                  <a:lnTo>
                    <a:pt x="527" y="1602"/>
                  </a:lnTo>
                  <a:lnTo>
                    <a:pt x="581" y="1647"/>
                  </a:lnTo>
                  <a:lnTo>
                    <a:pt x="638" y="1686"/>
                  </a:lnTo>
                  <a:lnTo>
                    <a:pt x="699" y="1720"/>
                  </a:lnTo>
                  <a:lnTo>
                    <a:pt x="763" y="1750"/>
                  </a:lnTo>
                  <a:lnTo>
                    <a:pt x="830" y="1773"/>
                  </a:lnTo>
                  <a:lnTo>
                    <a:pt x="900" y="1789"/>
                  </a:lnTo>
                  <a:lnTo>
                    <a:pt x="971" y="1800"/>
                  </a:lnTo>
                  <a:lnTo>
                    <a:pt x="1045" y="1803"/>
                  </a:lnTo>
                  <a:lnTo>
                    <a:pt x="1119" y="1800"/>
                  </a:lnTo>
                  <a:lnTo>
                    <a:pt x="1192" y="1789"/>
                  </a:lnTo>
                  <a:lnTo>
                    <a:pt x="1261" y="1773"/>
                  </a:lnTo>
                  <a:lnTo>
                    <a:pt x="1329" y="1750"/>
                  </a:lnTo>
                  <a:lnTo>
                    <a:pt x="1392" y="1720"/>
                  </a:lnTo>
                  <a:lnTo>
                    <a:pt x="1454" y="1686"/>
                  </a:lnTo>
                  <a:lnTo>
                    <a:pt x="1511" y="1647"/>
                  </a:lnTo>
                  <a:lnTo>
                    <a:pt x="1564" y="1602"/>
                  </a:lnTo>
                  <a:lnTo>
                    <a:pt x="1613" y="1553"/>
                  </a:lnTo>
                  <a:lnTo>
                    <a:pt x="1658" y="1500"/>
                  </a:lnTo>
                  <a:lnTo>
                    <a:pt x="1698" y="1443"/>
                  </a:lnTo>
                  <a:lnTo>
                    <a:pt x="1732" y="1383"/>
                  </a:lnTo>
                  <a:lnTo>
                    <a:pt x="1761" y="1319"/>
                  </a:lnTo>
                  <a:lnTo>
                    <a:pt x="1785" y="1252"/>
                  </a:lnTo>
                  <a:lnTo>
                    <a:pt x="1801" y="1183"/>
                  </a:lnTo>
                  <a:lnTo>
                    <a:pt x="1812" y="1111"/>
                  </a:lnTo>
                  <a:lnTo>
                    <a:pt x="1816" y="1038"/>
                  </a:lnTo>
                  <a:lnTo>
                    <a:pt x="1812" y="965"/>
                  </a:lnTo>
                  <a:lnTo>
                    <a:pt x="1801" y="892"/>
                  </a:lnTo>
                  <a:lnTo>
                    <a:pt x="1785" y="824"/>
                  </a:lnTo>
                  <a:lnTo>
                    <a:pt x="1761" y="756"/>
                  </a:lnTo>
                  <a:lnTo>
                    <a:pt x="1732" y="692"/>
                  </a:lnTo>
                  <a:lnTo>
                    <a:pt x="1698" y="632"/>
                  </a:lnTo>
                  <a:lnTo>
                    <a:pt x="1658" y="575"/>
                  </a:lnTo>
                  <a:lnTo>
                    <a:pt x="1613" y="521"/>
                  </a:lnTo>
                  <a:lnTo>
                    <a:pt x="1564" y="473"/>
                  </a:lnTo>
                  <a:lnTo>
                    <a:pt x="1511" y="428"/>
                  </a:lnTo>
                  <a:lnTo>
                    <a:pt x="1454" y="389"/>
                  </a:lnTo>
                  <a:lnTo>
                    <a:pt x="1392" y="354"/>
                  </a:lnTo>
                  <a:lnTo>
                    <a:pt x="1329" y="325"/>
                  </a:lnTo>
                  <a:lnTo>
                    <a:pt x="1261" y="302"/>
                  </a:lnTo>
                  <a:lnTo>
                    <a:pt x="1192" y="286"/>
                  </a:lnTo>
                  <a:lnTo>
                    <a:pt x="1119" y="275"/>
                  </a:lnTo>
                  <a:lnTo>
                    <a:pt x="1045" y="271"/>
                  </a:lnTo>
                  <a:close/>
                  <a:moveTo>
                    <a:pt x="1045" y="0"/>
                  </a:moveTo>
                  <a:lnTo>
                    <a:pt x="1131" y="4"/>
                  </a:lnTo>
                  <a:lnTo>
                    <a:pt x="1215" y="14"/>
                  </a:lnTo>
                  <a:lnTo>
                    <a:pt x="1296" y="30"/>
                  </a:lnTo>
                  <a:lnTo>
                    <a:pt x="1376" y="53"/>
                  </a:lnTo>
                  <a:lnTo>
                    <a:pt x="1452" y="82"/>
                  </a:lnTo>
                  <a:lnTo>
                    <a:pt x="1526" y="116"/>
                  </a:lnTo>
                  <a:lnTo>
                    <a:pt x="1597" y="155"/>
                  </a:lnTo>
                  <a:lnTo>
                    <a:pt x="1663" y="200"/>
                  </a:lnTo>
                  <a:lnTo>
                    <a:pt x="1726" y="249"/>
                  </a:lnTo>
                  <a:lnTo>
                    <a:pt x="1785" y="303"/>
                  </a:lnTo>
                  <a:lnTo>
                    <a:pt x="1839" y="361"/>
                  </a:lnTo>
                  <a:lnTo>
                    <a:pt x="1889" y="424"/>
                  </a:lnTo>
                  <a:lnTo>
                    <a:pt x="1935" y="491"/>
                  </a:lnTo>
                  <a:lnTo>
                    <a:pt x="1974" y="561"/>
                  </a:lnTo>
                  <a:lnTo>
                    <a:pt x="2009" y="633"/>
                  </a:lnTo>
                  <a:lnTo>
                    <a:pt x="2038" y="709"/>
                  </a:lnTo>
                  <a:lnTo>
                    <a:pt x="2061" y="788"/>
                  </a:lnTo>
                  <a:lnTo>
                    <a:pt x="2078" y="869"/>
                  </a:lnTo>
                  <a:lnTo>
                    <a:pt x="2088" y="953"/>
                  </a:lnTo>
                  <a:lnTo>
                    <a:pt x="2091" y="1038"/>
                  </a:lnTo>
                  <a:lnTo>
                    <a:pt x="2088" y="1123"/>
                  </a:lnTo>
                  <a:lnTo>
                    <a:pt x="2078" y="1206"/>
                  </a:lnTo>
                  <a:lnTo>
                    <a:pt x="2061" y="1288"/>
                  </a:lnTo>
                  <a:lnTo>
                    <a:pt x="2038" y="1366"/>
                  </a:lnTo>
                  <a:lnTo>
                    <a:pt x="2009" y="1442"/>
                  </a:lnTo>
                  <a:lnTo>
                    <a:pt x="1974" y="1516"/>
                  </a:lnTo>
                  <a:lnTo>
                    <a:pt x="1935" y="1585"/>
                  </a:lnTo>
                  <a:lnTo>
                    <a:pt x="1889" y="1652"/>
                  </a:lnTo>
                  <a:lnTo>
                    <a:pt x="1839" y="1715"/>
                  </a:lnTo>
                  <a:lnTo>
                    <a:pt x="1785" y="1773"/>
                  </a:lnTo>
                  <a:lnTo>
                    <a:pt x="1726" y="1827"/>
                  </a:lnTo>
                  <a:lnTo>
                    <a:pt x="1663" y="1877"/>
                  </a:lnTo>
                  <a:lnTo>
                    <a:pt x="1597" y="1922"/>
                  </a:lnTo>
                  <a:lnTo>
                    <a:pt x="1526" y="1962"/>
                  </a:lnTo>
                  <a:lnTo>
                    <a:pt x="1452" y="1997"/>
                  </a:lnTo>
                  <a:lnTo>
                    <a:pt x="1376" y="2025"/>
                  </a:lnTo>
                  <a:lnTo>
                    <a:pt x="1296" y="2048"/>
                  </a:lnTo>
                  <a:lnTo>
                    <a:pt x="1215" y="2064"/>
                  </a:lnTo>
                  <a:lnTo>
                    <a:pt x="1131" y="2075"/>
                  </a:lnTo>
                  <a:lnTo>
                    <a:pt x="1045" y="2078"/>
                  </a:lnTo>
                  <a:lnTo>
                    <a:pt x="959" y="2075"/>
                  </a:lnTo>
                  <a:lnTo>
                    <a:pt x="876" y="2064"/>
                  </a:lnTo>
                  <a:lnTo>
                    <a:pt x="794" y="2048"/>
                  </a:lnTo>
                  <a:lnTo>
                    <a:pt x="715" y="2025"/>
                  </a:lnTo>
                  <a:lnTo>
                    <a:pt x="638" y="1995"/>
                  </a:lnTo>
                  <a:lnTo>
                    <a:pt x="565" y="1961"/>
                  </a:lnTo>
                  <a:lnTo>
                    <a:pt x="495" y="1922"/>
                  </a:lnTo>
                  <a:lnTo>
                    <a:pt x="428" y="1876"/>
                  </a:lnTo>
                  <a:lnTo>
                    <a:pt x="365" y="1826"/>
                  </a:lnTo>
                  <a:lnTo>
                    <a:pt x="306" y="1771"/>
                  </a:lnTo>
                  <a:lnTo>
                    <a:pt x="251" y="1713"/>
                  </a:lnTo>
                  <a:lnTo>
                    <a:pt x="201" y="1651"/>
                  </a:lnTo>
                  <a:lnTo>
                    <a:pt x="157" y="1584"/>
                  </a:lnTo>
                  <a:lnTo>
                    <a:pt x="116" y="1514"/>
                  </a:lnTo>
                  <a:lnTo>
                    <a:pt x="82" y="1441"/>
                  </a:lnTo>
                  <a:lnTo>
                    <a:pt x="53" y="1365"/>
                  </a:lnTo>
                  <a:lnTo>
                    <a:pt x="30" y="1287"/>
                  </a:lnTo>
                  <a:lnTo>
                    <a:pt x="13" y="1205"/>
                  </a:lnTo>
                  <a:lnTo>
                    <a:pt x="3" y="1122"/>
                  </a:lnTo>
                  <a:lnTo>
                    <a:pt x="0" y="1038"/>
                  </a:lnTo>
                  <a:lnTo>
                    <a:pt x="3" y="953"/>
                  </a:lnTo>
                  <a:lnTo>
                    <a:pt x="13" y="870"/>
                  </a:lnTo>
                  <a:lnTo>
                    <a:pt x="30" y="789"/>
                  </a:lnTo>
                  <a:lnTo>
                    <a:pt x="53" y="710"/>
                  </a:lnTo>
                  <a:lnTo>
                    <a:pt x="82" y="634"/>
                  </a:lnTo>
                  <a:lnTo>
                    <a:pt x="116" y="562"/>
                  </a:lnTo>
                  <a:lnTo>
                    <a:pt x="157" y="492"/>
                  </a:lnTo>
                  <a:lnTo>
                    <a:pt x="201" y="425"/>
                  </a:lnTo>
                  <a:lnTo>
                    <a:pt x="251" y="363"/>
                  </a:lnTo>
                  <a:lnTo>
                    <a:pt x="306" y="305"/>
                  </a:lnTo>
                  <a:lnTo>
                    <a:pt x="365" y="250"/>
                  </a:lnTo>
                  <a:lnTo>
                    <a:pt x="428" y="200"/>
                  </a:lnTo>
                  <a:lnTo>
                    <a:pt x="495" y="157"/>
                  </a:lnTo>
                  <a:lnTo>
                    <a:pt x="565" y="116"/>
                  </a:lnTo>
                  <a:lnTo>
                    <a:pt x="638" y="82"/>
                  </a:lnTo>
                  <a:lnTo>
                    <a:pt x="715" y="53"/>
                  </a:lnTo>
                  <a:lnTo>
                    <a:pt x="794" y="31"/>
                  </a:lnTo>
                  <a:lnTo>
                    <a:pt x="876" y="14"/>
                  </a:lnTo>
                  <a:lnTo>
                    <a:pt x="959" y="4"/>
                  </a:lnTo>
                  <a:lnTo>
                    <a:pt x="104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a:extLst>
                <a:ext uri="{FF2B5EF4-FFF2-40B4-BE49-F238E27FC236}">
                  <a16:creationId xmlns:a16="http://schemas.microsoft.com/office/drawing/2014/main" id="{33C221A3-AB66-4097-8F68-251612A3967E}"/>
                </a:ext>
              </a:extLst>
            </p:cNvPr>
            <p:cNvSpPr>
              <a:spLocks noEditPoints="1"/>
            </p:cNvSpPr>
            <p:nvPr/>
          </p:nvSpPr>
          <p:spPr bwMode="auto">
            <a:xfrm>
              <a:off x="3836" y="1395"/>
              <a:ext cx="781" cy="289"/>
            </a:xfrm>
            <a:custGeom>
              <a:avLst/>
              <a:gdLst>
                <a:gd name="T0" fmla="*/ 1225 w 3907"/>
                <a:gd name="T1" fmla="*/ 278 h 1443"/>
                <a:gd name="T2" fmla="*/ 1058 w 3907"/>
                <a:gd name="T3" fmla="*/ 306 h 1443"/>
                <a:gd name="T4" fmla="*/ 902 w 3907"/>
                <a:gd name="T5" fmla="*/ 360 h 1443"/>
                <a:gd name="T6" fmla="*/ 756 w 3907"/>
                <a:gd name="T7" fmla="*/ 436 h 1443"/>
                <a:gd name="T8" fmla="*/ 626 w 3907"/>
                <a:gd name="T9" fmla="*/ 534 h 1443"/>
                <a:gd name="T10" fmla="*/ 514 w 3907"/>
                <a:gd name="T11" fmla="*/ 650 h 1443"/>
                <a:gd name="T12" fmla="*/ 420 w 3907"/>
                <a:gd name="T13" fmla="*/ 782 h 1443"/>
                <a:gd name="T14" fmla="*/ 349 w 3907"/>
                <a:gd name="T15" fmla="*/ 928 h 1443"/>
                <a:gd name="T16" fmla="*/ 300 w 3907"/>
                <a:gd name="T17" fmla="*/ 1086 h 1443"/>
                <a:gd name="T18" fmla="*/ 3622 w 3907"/>
                <a:gd name="T19" fmla="*/ 1168 h 1443"/>
                <a:gd name="T20" fmla="*/ 3586 w 3907"/>
                <a:gd name="T21" fmla="*/ 1004 h 1443"/>
                <a:gd name="T22" fmla="*/ 3526 w 3907"/>
                <a:gd name="T23" fmla="*/ 853 h 1443"/>
                <a:gd name="T24" fmla="*/ 3443 w 3907"/>
                <a:gd name="T25" fmla="*/ 713 h 1443"/>
                <a:gd name="T26" fmla="*/ 3339 w 3907"/>
                <a:gd name="T27" fmla="*/ 588 h 1443"/>
                <a:gd name="T28" fmla="*/ 3218 w 3907"/>
                <a:gd name="T29" fmla="*/ 481 h 1443"/>
                <a:gd name="T30" fmla="*/ 3081 w 3907"/>
                <a:gd name="T31" fmla="*/ 394 h 1443"/>
                <a:gd name="T32" fmla="*/ 2930 w 3907"/>
                <a:gd name="T33" fmla="*/ 329 h 1443"/>
                <a:gd name="T34" fmla="*/ 2766 w 3907"/>
                <a:gd name="T35" fmla="*/ 289 h 1443"/>
                <a:gd name="T36" fmla="*/ 2595 w 3907"/>
                <a:gd name="T37" fmla="*/ 274 h 1443"/>
                <a:gd name="T38" fmla="*/ 1312 w 3907"/>
                <a:gd name="T39" fmla="*/ 0 h 1443"/>
                <a:gd name="T40" fmla="*/ 2694 w 3907"/>
                <a:gd name="T41" fmla="*/ 3 h 1443"/>
                <a:gd name="T42" fmla="*/ 2883 w 3907"/>
                <a:gd name="T43" fmla="*/ 32 h 1443"/>
                <a:gd name="T44" fmla="*/ 3063 w 3907"/>
                <a:gd name="T45" fmla="*/ 86 h 1443"/>
                <a:gd name="T46" fmla="*/ 3231 w 3907"/>
                <a:gd name="T47" fmla="*/ 164 h 1443"/>
                <a:gd name="T48" fmla="*/ 3386 w 3907"/>
                <a:gd name="T49" fmla="*/ 264 h 1443"/>
                <a:gd name="T50" fmla="*/ 3524 w 3907"/>
                <a:gd name="T51" fmla="*/ 383 h 1443"/>
                <a:gd name="T52" fmla="*/ 3643 w 3907"/>
                <a:gd name="T53" fmla="*/ 521 h 1443"/>
                <a:gd name="T54" fmla="*/ 3744 w 3907"/>
                <a:gd name="T55" fmla="*/ 675 h 1443"/>
                <a:gd name="T56" fmla="*/ 3822 w 3907"/>
                <a:gd name="T57" fmla="*/ 841 h 1443"/>
                <a:gd name="T58" fmla="*/ 3876 w 3907"/>
                <a:gd name="T59" fmla="*/ 1020 h 1443"/>
                <a:gd name="T60" fmla="*/ 3904 w 3907"/>
                <a:gd name="T61" fmla="*/ 1208 h 1443"/>
                <a:gd name="T62" fmla="*/ 3904 w 3907"/>
                <a:gd name="T63" fmla="*/ 1337 h 1443"/>
                <a:gd name="T64" fmla="*/ 3878 w 3907"/>
                <a:gd name="T65" fmla="*/ 1392 h 1443"/>
                <a:gd name="T66" fmla="*/ 3831 w 3907"/>
                <a:gd name="T67" fmla="*/ 1428 h 1443"/>
                <a:gd name="T68" fmla="*/ 3769 w 3907"/>
                <a:gd name="T69" fmla="*/ 1443 h 1443"/>
                <a:gd name="T70" fmla="*/ 106 w 3907"/>
                <a:gd name="T71" fmla="*/ 1439 h 1443"/>
                <a:gd name="T72" fmla="*/ 51 w 3907"/>
                <a:gd name="T73" fmla="*/ 1413 h 1443"/>
                <a:gd name="T74" fmla="*/ 14 w 3907"/>
                <a:gd name="T75" fmla="*/ 1366 h 1443"/>
                <a:gd name="T76" fmla="*/ 0 w 3907"/>
                <a:gd name="T77" fmla="*/ 1305 h 1443"/>
                <a:gd name="T78" fmla="*/ 14 w 3907"/>
                <a:gd name="T79" fmla="*/ 1112 h 1443"/>
                <a:gd name="T80" fmla="*/ 56 w 3907"/>
                <a:gd name="T81" fmla="*/ 928 h 1443"/>
                <a:gd name="T82" fmla="*/ 123 w 3907"/>
                <a:gd name="T83" fmla="*/ 756 h 1443"/>
                <a:gd name="T84" fmla="*/ 212 w 3907"/>
                <a:gd name="T85" fmla="*/ 594 h 1443"/>
                <a:gd name="T86" fmla="*/ 323 w 3907"/>
                <a:gd name="T87" fmla="*/ 449 h 1443"/>
                <a:gd name="T88" fmla="*/ 453 w 3907"/>
                <a:gd name="T89" fmla="*/ 321 h 1443"/>
                <a:gd name="T90" fmla="*/ 599 w 3907"/>
                <a:gd name="T91" fmla="*/ 210 h 1443"/>
                <a:gd name="T92" fmla="*/ 760 w 3907"/>
                <a:gd name="T93" fmla="*/ 122 h 1443"/>
                <a:gd name="T94" fmla="*/ 934 w 3907"/>
                <a:gd name="T95" fmla="*/ 55 h 1443"/>
                <a:gd name="T96" fmla="*/ 1118 w 3907"/>
                <a:gd name="T97" fmla="*/ 14 h 1443"/>
                <a:gd name="T98" fmla="*/ 1312 w 3907"/>
                <a:gd name="T99"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7" h="1443">
                  <a:moveTo>
                    <a:pt x="1312" y="274"/>
                  </a:moveTo>
                  <a:lnTo>
                    <a:pt x="1225" y="278"/>
                  </a:lnTo>
                  <a:lnTo>
                    <a:pt x="1141" y="289"/>
                  </a:lnTo>
                  <a:lnTo>
                    <a:pt x="1058" y="306"/>
                  </a:lnTo>
                  <a:lnTo>
                    <a:pt x="978" y="329"/>
                  </a:lnTo>
                  <a:lnTo>
                    <a:pt x="902" y="360"/>
                  </a:lnTo>
                  <a:lnTo>
                    <a:pt x="828" y="395"/>
                  </a:lnTo>
                  <a:lnTo>
                    <a:pt x="756" y="436"/>
                  </a:lnTo>
                  <a:lnTo>
                    <a:pt x="690" y="482"/>
                  </a:lnTo>
                  <a:lnTo>
                    <a:pt x="626" y="534"/>
                  </a:lnTo>
                  <a:lnTo>
                    <a:pt x="568" y="590"/>
                  </a:lnTo>
                  <a:lnTo>
                    <a:pt x="514" y="650"/>
                  </a:lnTo>
                  <a:lnTo>
                    <a:pt x="464" y="714"/>
                  </a:lnTo>
                  <a:lnTo>
                    <a:pt x="420" y="782"/>
                  </a:lnTo>
                  <a:lnTo>
                    <a:pt x="381" y="854"/>
                  </a:lnTo>
                  <a:lnTo>
                    <a:pt x="349" y="928"/>
                  </a:lnTo>
                  <a:lnTo>
                    <a:pt x="322" y="1006"/>
                  </a:lnTo>
                  <a:lnTo>
                    <a:pt x="300" y="1086"/>
                  </a:lnTo>
                  <a:lnTo>
                    <a:pt x="286" y="1168"/>
                  </a:lnTo>
                  <a:lnTo>
                    <a:pt x="3622" y="1168"/>
                  </a:lnTo>
                  <a:lnTo>
                    <a:pt x="3607" y="1085"/>
                  </a:lnTo>
                  <a:lnTo>
                    <a:pt x="3586" y="1004"/>
                  </a:lnTo>
                  <a:lnTo>
                    <a:pt x="3560" y="927"/>
                  </a:lnTo>
                  <a:lnTo>
                    <a:pt x="3526" y="853"/>
                  </a:lnTo>
                  <a:lnTo>
                    <a:pt x="3487" y="780"/>
                  </a:lnTo>
                  <a:lnTo>
                    <a:pt x="3443" y="713"/>
                  </a:lnTo>
                  <a:lnTo>
                    <a:pt x="3394" y="648"/>
                  </a:lnTo>
                  <a:lnTo>
                    <a:pt x="3339" y="588"/>
                  </a:lnTo>
                  <a:lnTo>
                    <a:pt x="3281" y="533"/>
                  </a:lnTo>
                  <a:lnTo>
                    <a:pt x="3218" y="481"/>
                  </a:lnTo>
                  <a:lnTo>
                    <a:pt x="3151" y="436"/>
                  </a:lnTo>
                  <a:lnTo>
                    <a:pt x="3081" y="394"/>
                  </a:lnTo>
                  <a:lnTo>
                    <a:pt x="3007" y="359"/>
                  </a:lnTo>
                  <a:lnTo>
                    <a:pt x="2930" y="329"/>
                  </a:lnTo>
                  <a:lnTo>
                    <a:pt x="2850" y="305"/>
                  </a:lnTo>
                  <a:lnTo>
                    <a:pt x="2766" y="289"/>
                  </a:lnTo>
                  <a:lnTo>
                    <a:pt x="2682" y="278"/>
                  </a:lnTo>
                  <a:lnTo>
                    <a:pt x="2595" y="274"/>
                  </a:lnTo>
                  <a:lnTo>
                    <a:pt x="1312" y="274"/>
                  </a:lnTo>
                  <a:close/>
                  <a:moveTo>
                    <a:pt x="1312" y="0"/>
                  </a:moveTo>
                  <a:lnTo>
                    <a:pt x="2595" y="0"/>
                  </a:lnTo>
                  <a:lnTo>
                    <a:pt x="2694" y="3"/>
                  </a:lnTo>
                  <a:lnTo>
                    <a:pt x="2789" y="14"/>
                  </a:lnTo>
                  <a:lnTo>
                    <a:pt x="2883" y="32"/>
                  </a:lnTo>
                  <a:lnTo>
                    <a:pt x="2975" y="55"/>
                  </a:lnTo>
                  <a:lnTo>
                    <a:pt x="3063" y="86"/>
                  </a:lnTo>
                  <a:lnTo>
                    <a:pt x="3149" y="122"/>
                  </a:lnTo>
                  <a:lnTo>
                    <a:pt x="3231" y="164"/>
                  </a:lnTo>
                  <a:lnTo>
                    <a:pt x="3310" y="210"/>
                  </a:lnTo>
                  <a:lnTo>
                    <a:pt x="3386" y="264"/>
                  </a:lnTo>
                  <a:lnTo>
                    <a:pt x="3456" y="321"/>
                  </a:lnTo>
                  <a:lnTo>
                    <a:pt x="3524" y="383"/>
                  </a:lnTo>
                  <a:lnTo>
                    <a:pt x="3586" y="450"/>
                  </a:lnTo>
                  <a:lnTo>
                    <a:pt x="3643" y="521"/>
                  </a:lnTo>
                  <a:lnTo>
                    <a:pt x="3697" y="596"/>
                  </a:lnTo>
                  <a:lnTo>
                    <a:pt x="3744" y="675"/>
                  </a:lnTo>
                  <a:lnTo>
                    <a:pt x="3786" y="757"/>
                  </a:lnTo>
                  <a:lnTo>
                    <a:pt x="3822" y="841"/>
                  </a:lnTo>
                  <a:lnTo>
                    <a:pt x="3853" y="930"/>
                  </a:lnTo>
                  <a:lnTo>
                    <a:pt x="3876" y="1020"/>
                  </a:lnTo>
                  <a:lnTo>
                    <a:pt x="3893" y="1113"/>
                  </a:lnTo>
                  <a:lnTo>
                    <a:pt x="3904" y="1208"/>
                  </a:lnTo>
                  <a:lnTo>
                    <a:pt x="3907" y="1305"/>
                  </a:lnTo>
                  <a:lnTo>
                    <a:pt x="3904" y="1337"/>
                  </a:lnTo>
                  <a:lnTo>
                    <a:pt x="3894" y="1366"/>
                  </a:lnTo>
                  <a:lnTo>
                    <a:pt x="3878" y="1392"/>
                  </a:lnTo>
                  <a:lnTo>
                    <a:pt x="3856" y="1413"/>
                  </a:lnTo>
                  <a:lnTo>
                    <a:pt x="3831" y="1428"/>
                  </a:lnTo>
                  <a:lnTo>
                    <a:pt x="3801" y="1439"/>
                  </a:lnTo>
                  <a:lnTo>
                    <a:pt x="3769" y="1443"/>
                  </a:lnTo>
                  <a:lnTo>
                    <a:pt x="138" y="1443"/>
                  </a:lnTo>
                  <a:lnTo>
                    <a:pt x="106" y="1439"/>
                  </a:lnTo>
                  <a:lnTo>
                    <a:pt x="77" y="1428"/>
                  </a:lnTo>
                  <a:lnTo>
                    <a:pt x="51" y="1413"/>
                  </a:lnTo>
                  <a:lnTo>
                    <a:pt x="30" y="1392"/>
                  </a:lnTo>
                  <a:lnTo>
                    <a:pt x="14" y="1366"/>
                  </a:lnTo>
                  <a:lnTo>
                    <a:pt x="4" y="1337"/>
                  </a:lnTo>
                  <a:lnTo>
                    <a:pt x="0" y="1305"/>
                  </a:lnTo>
                  <a:lnTo>
                    <a:pt x="4" y="1208"/>
                  </a:lnTo>
                  <a:lnTo>
                    <a:pt x="14" y="1112"/>
                  </a:lnTo>
                  <a:lnTo>
                    <a:pt x="32" y="1019"/>
                  </a:lnTo>
                  <a:lnTo>
                    <a:pt x="56" y="928"/>
                  </a:lnTo>
                  <a:lnTo>
                    <a:pt x="86" y="840"/>
                  </a:lnTo>
                  <a:lnTo>
                    <a:pt x="123" y="756"/>
                  </a:lnTo>
                  <a:lnTo>
                    <a:pt x="164" y="673"/>
                  </a:lnTo>
                  <a:lnTo>
                    <a:pt x="212" y="594"/>
                  </a:lnTo>
                  <a:lnTo>
                    <a:pt x="264" y="520"/>
                  </a:lnTo>
                  <a:lnTo>
                    <a:pt x="323" y="449"/>
                  </a:lnTo>
                  <a:lnTo>
                    <a:pt x="386" y="382"/>
                  </a:lnTo>
                  <a:lnTo>
                    <a:pt x="453" y="321"/>
                  </a:lnTo>
                  <a:lnTo>
                    <a:pt x="524" y="263"/>
                  </a:lnTo>
                  <a:lnTo>
                    <a:pt x="599" y="210"/>
                  </a:lnTo>
                  <a:lnTo>
                    <a:pt x="678" y="163"/>
                  </a:lnTo>
                  <a:lnTo>
                    <a:pt x="760" y="122"/>
                  </a:lnTo>
                  <a:lnTo>
                    <a:pt x="846" y="85"/>
                  </a:lnTo>
                  <a:lnTo>
                    <a:pt x="934" y="55"/>
                  </a:lnTo>
                  <a:lnTo>
                    <a:pt x="1025" y="32"/>
                  </a:lnTo>
                  <a:lnTo>
                    <a:pt x="1118" y="14"/>
                  </a:lnTo>
                  <a:lnTo>
                    <a:pt x="1215" y="3"/>
                  </a:lnTo>
                  <a:lnTo>
                    <a:pt x="1312"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30">
            <a:extLst>
              <a:ext uri="{FF2B5EF4-FFF2-40B4-BE49-F238E27FC236}">
                <a16:creationId xmlns:a16="http://schemas.microsoft.com/office/drawing/2014/main" id="{60E9BE34-461A-4989-8B3D-4914DAE33CC2}"/>
              </a:ext>
            </a:extLst>
          </p:cNvPr>
          <p:cNvGrpSpPr>
            <a:grpSpLocks noChangeAspect="1"/>
          </p:cNvGrpSpPr>
          <p:nvPr userDrawn="1"/>
        </p:nvGrpSpPr>
        <p:grpSpPr bwMode="auto">
          <a:xfrm>
            <a:off x="1330465" y="2975228"/>
            <a:ext cx="396000" cy="427845"/>
            <a:chOff x="47" y="373"/>
            <a:chExt cx="2910" cy="3144"/>
          </a:xfrm>
        </p:grpSpPr>
        <p:sp>
          <p:nvSpPr>
            <p:cNvPr id="31" name="AutoShape 29">
              <a:extLst>
                <a:ext uri="{FF2B5EF4-FFF2-40B4-BE49-F238E27FC236}">
                  <a16:creationId xmlns:a16="http://schemas.microsoft.com/office/drawing/2014/main" id="{58023A55-0CAA-48B1-B43B-2A39C77A3D00}"/>
                </a:ext>
              </a:extLst>
            </p:cNvPr>
            <p:cNvSpPr>
              <a:spLocks noChangeAspect="1" noChangeArrowheads="1" noTextEdit="1"/>
            </p:cNvSpPr>
            <p:nvPr/>
          </p:nvSpPr>
          <p:spPr bwMode="auto">
            <a:xfrm>
              <a:off x="47" y="373"/>
              <a:ext cx="2910" cy="31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31">
              <a:extLst>
                <a:ext uri="{FF2B5EF4-FFF2-40B4-BE49-F238E27FC236}">
                  <a16:creationId xmlns:a16="http://schemas.microsoft.com/office/drawing/2014/main" id="{95D07B0D-E2AE-4B3F-8ED0-566838AF63D4}"/>
                </a:ext>
              </a:extLst>
            </p:cNvPr>
            <p:cNvSpPr>
              <a:spLocks noChangeArrowheads="1"/>
            </p:cNvSpPr>
            <p:nvPr/>
          </p:nvSpPr>
          <p:spPr bwMode="auto">
            <a:xfrm>
              <a:off x="47" y="373"/>
              <a:ext cx="2910" cy="3144"/>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a:extLst>
                <a:ext uri="{FF2B5EF4-FFF2-40B4-BE49-F238E27FC236}">
                  <a16:creationId xmlns:a16="http://schemas.microsoft.com/office/drawing/2014/main" id="{85FE4B52-903F-4245-91AD-8E007C389D41}"/>
                </a:ext>
              </a:extLst>
            </p:cNvPr>
            <p:cNvSpPr>
              <a:spLocks noEditPoints="1"/>
            </p:cNvSpPr>
            <p:nvPr/>
          </p:nvSpPr>
          <p:spPr bwMode="auto">
            <a:xfrm>
              <a:off x="47" y="374"/>
              <a:ext cx="2905" cy="3135"/>
            </a:xfrm>
            <a:custGeom>
              <a:avLst/>
              <a:gdLst>
                <a:gd name="T0" fmla="*/ 3744 w 5810"/>
                <a:gd name="T1" fmla="*/ 1806 h 6271"/>
                <a:gd name="T2" fmla="*/ 3744 w 5810"/>
                <a:gd name="T3" fmla="*/ 6017 h 6271"/>
                <a:gd name="T4" fmla="*/ 5557 w 5810"/>
                <a:gd name="T5" fmla="*/ 6017 h 6271"/>
                <a:gd name="T6" fmla="*/ 5557 w 5810"/>
                <a:gd name="T7" fmla="*/ 1806 h 6271"/>
                <a:gd name="T8" fmla="*/ 3744 w 5810"/>
                <a:gd name="T9" fmla="*/ 1806 h 6271"/>
                <a:gd name="T10" fmla="*/ 253 w 5810"/>
                <a:gd name="T11" fmla="*/ 253 h 6271"/>
                <a:gd name="T12" fmla="*/ 253 w 5810"/>
                <a:gd name="T13" fmla="*/ 6017 h 6271"/>
                <a:gd name="T14" fmla="*/ 3491 w 5810"/>
                <a:gd name="T15" fmla="*/ 6017 h 6271"/>
                <a:gd name="T16" fmla="*/ 3491 w 5810"/>
                <a:gd name="T17" fmla="*/ 253 h 6271"/>
                <a:gd name="T18" fmla="*/ 253 w 5810"/>
                <a:gd name="T19" fmla="*/ 253 h 6271"/>
                <a:gd name="T20" fmla="*/ 126 w 5810"/>
                <a:gd name="T21" fmla="*/ 0 h 6271"/>
                <a:gd name="T22" fmla="*/ 3617 w 5810"/>
                <a:gd name="T23" fmla="*/ 0 h 6271"/>
                <a:gd name="T24" fmla="*/ 3651 w 5810"/>
                <a:gd name="T25" fmla="*/ 6 h 6271"/>
                <a:gd name="T26" fmla="*/ 3681 w 5810"/>
                <a:gd name="T27" fmla="*/ 17 h 6271"/>
                <a:gd name="T28" fmla="*/ 3708 w 5810"/>
                <a:gd name="T29" fmla="*/ 38 h 6271"/>
                <a:gd name="T30" fmla="*/ 3727 w 5810"/>
                <a:gd name="T31" fmla="*/ 63 h 6271"/>
                <a:gd name="T32" fmla="*/ 3740 w 5810"/>
                <a:gd name="T33" fmla="*/ 93 h 6271"/>
                <a:gd name="T34" fmla="*/ 3744 w 5810"/>
                <a:gd name="T35" fmla="*/ 128 h 6271"/>
                <a:gd name="T36" fmla="*/ 3744 w 5810"/>
                <a:gd name="T37" fmla="*/ 1553 h 6271"/>
                <a:gd name="T38" fmla="*/ 5683 w 5810"/>
                <a:gd name="T39" fmla="*/ 1553 h 6271"/>
                <a:gd name="T40" fmla="*/ 5717 w 5810"/>
                <a:gd name="T41" fmla="*/ 1559 h 6271"/>
                <a:gd name="T42" fmla="*/ 5748 w 5810"/>
                <a:gd name="T43" fmla="*/ 1570 h 6271"/>
                <a:gd name="T44" fmla="*/ 5772 w 5810"/>
                <a:gd name="T45" fmla="*/ 1591 h 6271"/>
                <a:gd name="T46" fmla="*/ 5793 w 5810"/>
                <a:gd name="T47" fmla="*/ 1616 h 6271"/>
                <a:gd name="T48" fmla="*/ 5807 w 5810"/>
                <a:gd name="T49" fmla="*/ 1646 h 6271"/>
                <a:gd name="T50" fmla="*/ 5810 w 5810"/>
                <a:gd name="T51" fmla="*/ 1681 h 6271"/>
                <a:gd name="T52" fmla="*/ 5810 w 5810"/>
                <a:gd name="T53" fmla="*/ 6143 h 6271"/>
                <a:gd name="T54" fmla="*/ 5807 w 5810"/>
                <a:gd name="T55" fmla="*/ 6177 h 6271"/>
                <a:gd name="T56" fmla="*/ 5793 w 5810"/>
                <a:gd name="T57" fmla="*/ 6208 h 6271"/>
                <a:gd name="T58" fmla="*/ 5772 w 5810"/>
                <a:gd name="T59" fmla="*/ 6233 h 6271"/>
                <a:gd name="T60" fmla="*/ 5748 w 5810"/>
                <a:gd name="T61" fmla="*/ 6254 h 6271"/>
                <a:gd name="T62" fmla="*/ 5717 w 5810"/>
                <a:gd name="T63" fmla="*/ 6265 h 6271"/>
                <a:gd name="T64" fmla="*/ 5683 w 5810"/>
                <a:gd name="T65" fmla="*/ 6271 h 6271"/>
                <a:gd name="T66" fmla="*/ 126 w 5810"/>
                <a:gd name="T67" fmla="*/ 6271 h 6271"/>
                <a:gd name="T68" fmla="*/ 93 w 5810"/>
                <a:gd name="T69" fmla="*/ 6265 h 6271"/>
                <a:gd name="T70" fmla="*/ 63 w 5810"/>
                <a:gd name="T71" fmla="*/ 6254 h 6271"/>
                <a:gd name="T72" fmla="*/ 36 w 5810"/>
                <a:gd name="T73" fmla="*/ 6233 h 6271"/>
                <a:gd name="T74" fmla="*/ 17 w 5810"/>
                <a:gd name="T75" fmla="*/ 6208 h 6271"/>
                <a:gd name="T76" fmla="*/ 4 w 5810"/>
                <a:gd name="T77" fmla="*/ 6177 h 6271"/>
                <a:gd name="T78" fmla="*/ 0 w 5810"/>
                <a:gd name="T79" fmla="*/ 6143 h 6271"/>
                <a:gd name="T80" fmla="*/ 0 w 5810"/>
                <a:gd name="T81" fmla="*/ 128 h 6271"/>
                <a:gd name="T82" fmla="*/ 4 w 5810"/>
                <a:gd name="T83" fmla="*/ 93 h 6271"/>
                <a:gd name="T84" fmla="*/ 17 w 5810"/>
                <a:gd name="T85" fmla="*/ 63 h 6271"/>
                <a:gd name="T86" fmla="*/ 36 w 5810"/>
                <a:gd name="T87" fmla="*/ 38 h 6271"/>
                <a:gd name="T88" fmla="*/ 63 w 5810"/>
                <a:gd name="T89" fmla="*/ 17 h 6271"/>
                <a:gd name="T90" fmla="*/ 93 w 5810"/>
                <a:gd name="T91" fmla="*/ 6 h 6271"/>
                <a:gd name="T92" fmla="*/ 126 w 5810"/>
                <a:gd name="T93" fmla="*/ 0 h 6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0" h="6271">
                  <a:moveTo>
                    <a:pt x="3744" y="1806"/>
                  </a:moveTo>
                  <a:lnTo>
                    <a:pt x="3744" y="6017"/>
                  </a:lnTo>
                  <a:lnTo>
                    <a:pt x="5557" y="6017"/>
                  </a:lnTo>
                  <a:lnTo>
                    <a:pt x="5557" y="1806"/>
                  </a:lnTo>
                  <a:lnTo>
                    <a:pt x="3744" y="1806"/>
                  </a:lnTo>
                  <a:close/>
                  <a:moveTo>
                    <a:pt x="253" y="253"/>
                  </a:moveTo>
                  <a:lnTo>
                    <a:pt x="253" y="6017"/>
                  </a:lnTo>
                  <a:lnTo>
                    <a:pt x="3491" y="6017"/>
                  </a:lnTo>
                  <a:lnTo>
                    <a:pt x="3491" y="253"/>
                  </a:lnTo>
                  <a:lnTo>
                    <a:pt x="253" y="253"/>
                  </a:lnTo>
                  <a:close/>
                  <a:moveTo>
                    <a:pt x="126" y="0"/>
                  </a:moveTo>
                  <a:lnTo>
                    <a:pt x="3617" y="0"/>
                  </a:lnTo>
                  <a:lnTo>
                    <a:pt x="3651" y="6"/>
                  </a:lnTo>
                  <a:lnTo>
                    <a:pt x="3681" y="17"/>
                  </a:lnTo>
                  <a:lnTo>
                    <a:pt x="3708" y="38"/>
                  </a:lnTo>
                  <a:lnTo>
                    <a:pt x="3727" y="63"/>
                  </a:lnTo>
                  <a:lnTo>
                    <a:pt x="3740" y="93"/>
                  </a:lnTo>
                  <a:lnTo>
                    <a:pt x="3744" y="128"/>
                  </a:lnTo>
                  <a:lnTo>
                    <a:pt x="3744" y="1553"/>
                  </a:lnTo>
                  <a:lnTo>
                    <a:pt x="5683" y="1553"/>
                  </a:lnTo>
                  <a:lnTo>
                    <a:pt x="5717" y="1559"/>
                  </a:lnTo>
                  <a:lnTo>
                    <a:pt x="5748" y="1570"/>
                  </a:lnTo>
                  <a:lnTo>
                    <a:pt x="5772" y="1591"/>
                  </a:lnTo>
                  <a:lnTo>
                    <a:pt x="5793" y="1616"/>
                  </a:lnTo>
                  <a:lnTo>
                    <a:pt x="5807" y="1646"/>
                  </a:lnTo>
                  <a:lnTo>
                    <a:pt x="5810" y="1681"/>
                  </a:lnTo>
                  <a:lnTo>
                    <a:pt x="5810" y="6143"/>
                  </a:lnTo>
                  <a:lnTo>
                    <a:pt x="5807" y="6177"/>
                  </a:lnTo>
                  <a:lnTo>
                    <a:pt x="5793" y="6208"/>
                  </a:lnTo>
                  <a:lnTo>
                    <a:pt x="5772" y="6233"/>
                  </a:lnTo>
                  <a:lnTo>
                    <a:pt x="5748" y="6254"/>
                  </a:lnTo>
                  <a:lnTo>
                    <a:pt x="5717" y="6265"/>
                  </a:lnTo>
                  <a:lnTo>
                    <a:pt x="5683" y="6271"/>
                  </a:lnTo>
                  <a:lnTo>
                    <a:pt x="126" y="6271"/>
                  </a:lnTo>
                  <a:lnTo>
                    <a:pt x="93" y="6265"/>
                  </a:lnTo>
                  <a:lnTo>
                    <a:pt x="63" y="6254"/>
                  </a:lnTo>
                  <a:lnTo>
                    <a:pt x="36" y="6233"/>
                  </a:lnTo>
                  <a:lnTo>
                    <a:pt x="17" y="6208"/>
                  </a:lnTo>
                  <a:lnTo>
                    <a:pt x="4" y="6177"/>
                  </a:lnTo>
                  <a:lnTo>
                    <a:pt x="0" y="6143"/>
                  </a:lnTo>
                  <a:lnTo>
                    <a:pt x="0" y="128"/>
                  </a:lnTo>
                  <a:lnTo>
                    <a:pt x="4" y="93"/>
                  </a:lnTo>
                  <a:lnTo>
                    <a:pt x="17" y="63"/>
                  </a:lnTo>
                  <a:lnTo>
                    <a:pt x="36" y="38"/>
                  </a:lnTo>
                  <a:lnTo>
                    <a:pt x="63" y="17"/>
                  </a:lnTo>
                  <a:lnTo>
                    <a:pt x="93" y="6"/>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a:extLst>
                <a:ext uri="{FF2B5EF4-FFF2-40B4-BE49-F238E27FC236}">
                  <a16:creationId xmlns:a16="http://schemas.microsoft.com/office/drawing/2014/main" id="{A5DEC297-A505-48F8-B8CB-3CA4928B165A}"/>
                </a:ext>
              </a:extLst>
            </p:cNvPr>
            <p:cNvSpPr>
              <a:spLocks/>
            </p:cNvSpPr>
            <p:nvPr/>
          </p:nvSpPr>
          <p:spPr bwMode="auto">
            <a:xfrm>
              <a:off x="2103" y="1471"/>
              <a:ext cx="539" cy="127"/>
            </a:xfrm>
            <a:custGeom>
              <a:avLst/>
              <a:gdLst>
                <a:gd name="T0" fmla="*/ 125 w 1078"/>
                <a:gd name="T1" fmla="*/ 0 h 253"/>
                <a:gd name="T2" fmla="*/ 952 w 1078"/>
                <a:gd name="T3" fmla="*/ 0 h 253"/>
                <a:gd name="T4" fmla="*/ 984 w 1078"/>
                <a:gd name="T5" fmla="*/ 6 h 253"/>
                <a:gd name="T6" fmla="*/ 1015 w 1078"/>
                <a:gd name="T7" fmla="*/ 17 h 253"/>
                <a:gd name="T8" fmla="*/ 1041 w 1078"/>
                <a:gd name="T9" fmla="*/ 38 h 253"/>
                <a:gd name="T10" fmla="*/ 1060 w 1078"/>
                <a:gd name="T11" fmla="*/ 63 h 253"/>
                <a:gd name="T12" fmla="*/ 1074 w 1078"/>
                <a:gd name="T13" fmla="*/ 93 h 253"/>
                <a:gd name="T14" fmla="*/ 1078 w 1078"/>
                <a:gd name="T15" fmla="*/ 128 h 253"/>
                <a:gd name="T16" fmla="*/ 1074 w 1078"/>
                <a:gd name="T17" fmla="*/ 162 h 253"/>
                <a:gd name="T18" fmla="*/ 1060 w 1078"/>
                <a:gd name="T19" fmla="*/ 192 h 253"/>
                <a:gd name="T20" fmla="*/ 1041 w 1078"/>
                <a:gd name="T21" fmla="*/ 217 h 253"/>
                <a:gd name="T22" fmla="*/ 1015 w 1078"/>
                <a:gd name="T23" fmla="*/ 236 h 253"/>
                <a:gd name="T24" fmla="*/ 984 w 1078"/>
                <a:gd name="T25" fmla="*/ 250 h 253"/>
                <a:gd name="T26" fmla="*/ 952 w 1078"/>
                <a:gd name="T27" fmla="*/ 253 h 253"/>
                <a:gd name="T28" fmla="*/ 125 w 1078"/>
                <a:gd name="T29" fmla="*/ 253 h 253"/>
                <a:gd name="T30" fmla="*/ 93 w 1078"/>
                <a:gd name="T31" fmla="*/ 250 h 253"/>
                <a:gd name="T32" fmla="*/ 63 w 1078"/>
                <a:gd name="T33" fmla="*/ 236 h 253"/>
                <a:gd name="T34" fmla="*/ 36 w 1078"/>
                <a:gd name="T35" fmla="*/ 217 h 253"/>
                <a:gd name="T36" fmla="*/ 17 w 1078"/>
                <a:gd name="T37" fmla="*/ 191 h 253"/>
                <a:gd name="T38" fmla="*/ 4 w 1078"/>
                <a:gd name="T39" fmla="*/ 160 h 253"/>
                <a:gd name="T40" fmla="*/ 0 w 1078"/>
                <a:gd name="T41" fmla="*/ 128 h 253"/>
                <a:gd name="T42" fmla="*/ 4 w 1078"/>
                <a:gd name="T43" fmla="*/ 93 h 253"/>
                <a:gd name="T44" fmla="*/ 17 w 1078"/>
                <a:gd name="T45" fmla="*/ 63 h 253"/>
                <a:gd name="T46" fmla="*/ 36 w 1078"/>
                <a:gd name="T47" fmla="*/ 38 h 253"/>
                <a:gd name="T48" fmla="*/ 63 w 1078"/>
                <a:gd name="T49" fmla="*/ 17 h 253"/>
                <a:gd name="T50" fmla="*/ 93 w 1078"/>
                <a:gd name="T51" fmla="*/ 6 h 253"/>
                <a:gd name="T52" fmla="*/ 125 w 1078"/>
                <a:gd name="T5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3">
                  <a:moveTo>
                    <a:pt x="125" y="0"/>
                  </a:moveTo>
                  <a:lnTo>
                    <a:pt x="952" y="0"/>
                  </a:lnTo>
                  <a:lnTo>
                    <a:pt x="984" y="6"/>
                  </a:lnTo>
                  <a:lnTo>
                    <a:pt x="1015" y="17"/>
                  </a:lnTo>
                  <a:lnTo>
                    <a:pt x="1041" y="38"/>
                  </a:lnTo>
                  <a:lnTo>
                    <a:pt x="1060" y="63"/>
                  </a:lnTo>
                  <a:lnTo>
                    <a:pt x="1074" y="93"/>
                  </a:lnTo>
                  <a:lnTo>
                    <a:pt x="1078" y="128"/>
                  </a:lnTo>
                  <a:lnTo>
                    <a:pt x="1074" y="162"/>
                  </a:lnTo>
                  <a:lnTo>
                    <a:pt x="1060" y="192"/>
                  </a:lnTo>
                  <a:lnTo>
                    <a:pt x="1041" y="217"/>
                  </a:lnTo>
                  <a:lnTo>
                    <a:pt x="1015" y="236"/>
                  </a:lnTo>
                  <a:lnTo>
                    <a:pt x="984" y="250"/>
                  </a:lnTo>
                  <a:lnTo>
                    <a:pt x="952" y="253"/>
                  </a:lnTo>
                  <a:lnTo>
                    <a:pt x="125" y="253"/>
                  </a:lnTo>
                  <a:lnTo>
                    <a:pt x="93" y="250"/>
                  </a:lnTo>
                  <a:lnTo>
                    <a:pt x="63" y="236"/>
                  </a:lnTo>
                  <a:lnTo>
                    <a:pt x="36" y="217"/>
                  </a:lnTo>
                  <a:lnTo>
                    <a:pt x="17" y="191"/>
                  </a:lnTo>
                  <a:lnTo>
                    <a:pt x="4" y="160"/>
                  </a:lnTo>
                  <a:lnTo>
                    <a:pt x="0" y="128"/>
                  </a:lnTo>
                  <a:lnTo>
                    <a:pt x="4" y="93"/>
                  </a:lnTo>
                  <a:lnTo>
                    <a:pt x="17" y="63"/>
                  </a:lnTo>
                  <a:lnTo>
                    <a:pt x="36" y="38"/>
                  </a:lnTo>
                  <a:lnTo>
                    <a:pt x="63" y="17"/>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a:extLst>
                <a:ext uri="{FF2B5EF4-FFF2-40B4-BE49-F238E27FC236}">
                  <a16:creationId xmlns:a16="http://schemas.microsoft.com/office/drawing/2014/main" id="{D31A0D75-8BCB-4A47-80AE-700AD3786649}"/>
                </a:ext>
              </a:extLst>
            </p:cNvPr>
            <p:cNvSpPr>
              <a:spLocks/>
            </p:cNvSpPr>
            <p:nvPr/>
          </p:nvSpPr>
          <p:spPr bwMode="auto">
            <a:xfrm>
              <a:off x="2103" y="1790"/>
              <a:ext cx="539" cy="126"/>
            </a:xfrm>
            <a:custGeom>
              <a:avLst/>
              <a:gdLst>
                <a:gd name="T0" fmla="*/ 125 w 1078"/>
                <a:gd name="T1" fmla="*/ 0 h 254"/>
                <a:gd name="T2" fmla="*/ 952 w 1078"/>
                <a:gd name="T3" fmla="*/ 0 h 254"/>
                <a:gd name="T4" fmla="*/ 984 w 1078"/>
                <a:gd name="T5" fmla="*/ 6 h 254"/>
                <a:gd name="T6" fmla="*/ 1015 w 1078"/>
                <a:gd name="T7" fmla="*/ 18 h 254"/>
                <a:gd name="T8" fmla="*/ 1041 w 1078"/>
                <a:gd name="T9" fmla="*/ 39 h 254"/>
                <a:gd name="T10" fmla="*/ 1060 w 1078"/>
                <a:gd name="T11" fmla="*/ 63 h 254"/>
                <a:gd name="T12" fmla="*/ 1074 w 1078"/>
                <a:gd name="T13" fmla="*/ 94 h 254"/>
                <a:gd name="T14" fmla="*/ 1078 w 1078"/>
                <a:gd name="T15" fmla="*/ 128 h 254"/>
                <a:gd name="T16" fmla="*/ 1074 w 1078"/>
                <a:gd name="T17" fmla="*/ 162 h 254"/>
                <a:gd name="T18" fmla="*/ 1060 w 1078"/>
                <a:gd name="T19" fmla="*/ 191 h 254"/>
                <a:gd name="T20" fmla="*/ 1041 w 1078"/>
                <a:gd name="T21" fmla="*/ 218 h 254"/>
                <a:gd name="T22" fmla="*/ 1015 w 1078"/>
                <a:gd name="T23" fmla="*/ 237 h 254"/>
                <a:gd name="T24" fmla="*/ 984 w 1078"/>
                <a:gd name="T25" fmla="*/ 250 h 254"/>
                <a:gd name="T26" fmla="*/ 952 w 1078"/>
                <a:gd name="T27" fmla="*/ 254 h 254"/>
                <a:gd name="T28" fmla="*/ 125 w 1078"/>
                <a:gd name="T29" fmla="*/ 254 h 254"/>
                <a:gd name="T30" fmla="*/ 93 w 1078"/>
                <a:gd name="T31" fmla="*/ 250 h 254"/>
                <a:gd name="T32" fmla="*/ 63 w 1078"/>
                <a:gd name="T33" fmla="*/ 237 h 254"/>
                <a:gd name="T34" fmla="*/ 36 w 1078"/>
                <a:gd name="T35" fmla="*/ 218 h 254"/>
                <a:gd name="T36" fmla="*/ 17 w 1078"/>
                <a:gd name="T37" fmla="*/ 191 h 254"/>
                <a:gd name="T38" fmla="*/ 4 w 1078"/>
                <a:gd name="T39" fmla="*/ 162 h 254"/>
                <a:gd name="T40" fmla="*/ 0 w 1078"/>
                <a:gd name="T41" fmla="*/ 128 h 254"/>
                <a:gd name="T42" fmla="*/ 4 w 1078"/>
                <a:gd name="T43" fmla="*/ 94 h 254"/>
                <a:gd name="T44" fmla="*/ 17 w 1078"/>
                <a:gd name="T45" fmla="*/ 63 h 254"/>
                <a:gd name="T46" fmla="*/ 36 w 1078"/>
                <a:gd name="T47" fmla="*/ 39 h 254"/>
                <a:gd name="T48" fmla="*/ 63 w 1078"/>
                <a:gd name="T49" fmla="*/ 18 h 254"/>
                <a:gd name="T50" fmla="*/ 93 w 1078"/>
                <a:gd name="T51" fmla="*/ 6 h 254"/>
                <a:gd name="T52" fmla="*/ 125 w 1078"/>
                <a:gd name="T5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4">
                  <a:moveTo>
                    <a:pt x="125" y="0"/>
                  </a:moveTo>
                  <a:lnTo>
                    <a:pt x="952" y="0"/>
                  </a:lnTo>
                  <a:lnTo>
                    <a:pt x="984" y="6"/>
                  </a:lnTo>
                  <a:lnTo>
                    <a:pt x="1015" y="18"/>
                  </a:lnTo>
                  <a:lnTo>
                    <a:pt x="1041" y="39"/>
                  </a:lnTo>
                  <a:lnTo>
                    <a:pt x="1060" y="63"/>
                  </a:lnTo>
                  <a:lnTo>
                    <a:pt x="1074" y="94"/>
                  </a:lnTo>
                  <a:lnTo>
                    <a:pt x="1078" y="128"/>
                  </a:lnTo>
                  <a:lnTo>
                    <a:pt x="1074" y="162"/>
                  </a:lnTo>
                  <a:lnTo>
                    <a:pt x="1060" y="191"/>
                  </a:lnTo>
                  <a:lnTo>
                    <a:pt x="1041" y="218"/>
                  </a:lnTo>
                  <a:lnTo>
                    <a:pt x="1015" y="237"/>
                  </a:lnTo>
                  <a:lnTo>
                    <a:pt x="984" y="250"/>
                  </a:lnTo>
                  <a:lnTo>
                    <a:pt x="952" y="254"/>
                  </a:lnTo>
                  <a:lnTo>
                    <a:pt x="125" y="254"/>
                  </a:lnTo>
                  <a:lnTo>
                    <a:pt x="93" y="250"/>
                  </a:lnTo>
                  <a:lnTo>
                    <a:pt x="63" y="237"/>
                  </a:lnTo>
                  <a:lnTo>
                    <a:pt x="36" y="218"/>
                  </a:lnTo>
                  <a:lnTo>
                    <a:pt x="17" y="191"/>
                  </a:lnTo>
                  <a:lnTo>
                    <a:pt x="4" y="162"/>
                  </a:lnTo>
                  <a:lnTo>
                    <a:pt x="0" y="128"/>
                  </a:lnTo>
                  <a:lnTo>
                    <a:pt x="4" y="94"/>
                  </a:lnTo>
                  <a:lnTo>
                    <a:pt x="17" y="63"/>
                  </a:lnTo>
                  <a:lnTo>
                    <a:pt x="36" y="39"/>
                  </a:lnTo>
                  <a:lnTo>
                    <a:pt x="63" y="18"/>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a:extLst>
                <a:ext uri="{FF2B5EF4-FFF2-40B4-BE49-F238E27FC236}">
                  <a16:creationId xmlns:a16="http://schemas.microsoft.com/office/drawing/2014/main" id="{510B5699-C4B9-4851-879E-2D6A60D1C058}"/>
                </a:ext>
              </a:extLst>
            </p:cNvPr>
            <p:cNvSpPr>
              <a:spLocks/>
            </p:cNvSpPr>
            <p:nvPr/>
          </p:nvSpPr>
          <p:spPr bwMode="auto">
            <a:xfrm>
              <a:off x="2103" y="2107"/>
              <a:ext cx="539" cy="127"/>
            </a:xfrm>
            <a:custGeom>
              <a:avLst/>
              <a:gdLst>
                <a:gd name="T0" fmla="*/ 125 w 1078"/>
                <a:gd name="T1" fmla="*/ 0 h 253"/>
                <a:gd name="T2" fmla="*/ 952 w 1078"/>
                <a:gd name="T3" fmla="*/ 0 h 253"/>
                <a:gd name="T4" fmla="*/ 984 w 1078"/>
                <a:gd name="T5" fmla="*/ 6 h 253"/>
                <a:gd name="T6" fmla="*/ 1015 w 1078"/>
                <a:gd name="T7" fmla="*/ 17 h 253"/>
                <a:gd name="T8" fmla="*/ 1041 w 1078"/>
                <a:gd name="T9" fmla="*/ 38 h 253"/>
                <a:gd name="T10" fmla="*/ 1060 w 1078"/>
                <a:gd name="T11" fmla="*/ 63 h 253"/>
                <a:gd name="T12" fmla="*/ 1074 w 1078"/>
                <a:gd name="T13" fmla="*/ 93 h 253"/>
                <a:gd name="T14" fmla="*/ 1078 w 1078"/>
                <a:gd name="T15" fmla="*/ 128 h 253"/>
                <a:gd name="T16" fmla="*/ 1074 w 1078"/>
                <a:gd name="T17" fmla="*/ 162 h 253"/>
                <a:gd name="T18" fmla="*/ 1060 w 1078"/>
                <a:gd name="T19" fmla="*/ 192 h 253"/>
                <a:gd name="T20" fmla="*/ 1041 w 1078"/>
                <a:gd name="T21" fmla="*/ 217 h 253"/>
                <a:gd name="T22" fmla="*/ 1015 w 1078"/>
                <a:gd name="T23" fmla="*/ 236 h 253"/>
                <a:gd name="T24" fmla="*/ 984 w 1078"/>
                <a:gd name="T25" fmla="*/ 250 h 253"/>
                <a:gd name="T26" fmla="*/ 952 w 1078"/>
                <a:gd name="T27" fmla="*/ 253 h 253"/>
                <a:gd name="T28" fmla="*/ 125 w 1078"/>
                <a:gd name="T29" fmla="*/ 253 h 253"/>
                <a:gd name="T30" fmla="*/ 93 w 1078"/>
                <a:gd name="T31" fmla="*/ 250 h 253"/>
                <a:gd name="T32" fmla="*/ 63 w 1078"/>
                <a:gd name="T33" fmla="*/ 236 h 253"/>
                <a:gd name="T34" fmla="*/ 36 w 1078"/>
                <a:gd name="T35" fmla="*/ 217 h 253"/>
                <a:gd name="T36" fmla="*/ 17 w 1078"/>
                <a:gd name="T37" fmla="*/ 192 h 253"/>
                <a:gd name="T38" fmla="*/ 4 w 1078"/>
                <a:gd name="T39" fmla="*/ 162 h 253"/>
                <a:gd name="T40" fmla="*/ 0 w 1078"/>
                <a:gd name="T41" fmla="*/ 128 h 253"/>
                <a:gd name="T42" fmla="*/ 4 w 1078"/>
                <a:gd name="T43" fmla="*/ 93 h 253"/>
                <a:gd name="T44" fmla="*/ 17 w 1078"/>
                <a:gd name="T45" fmla="*/ 63 h 253"/>
                <a:gd name="T46" fmla="*/ 36 w 1078"/>
                <a:gd name="T47" fmla="*/ 38 h 253"/>
                <a:gd name="T48" fmla="*/ 63 w 1078"/>
                <a:gd name="T49" fmla="*/ 17 h 253"/>
                <a:gd name="T50" fmla="*/ 93 w 1078"/>
                <a:gd name="T51" fmla="*/ 6 h 253"/>
                <a:gd name="T52" fmla="*/ 125 w 1078"/>
                <a:gd name="T5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3">
                  <a:moveTo>
                    <a:pt x="125" y="0"/>
                  </a:moveTo>
                  <a:lnTo>
                    <a:pt x="952" y="0"/>
                  </a:lnTo>
                  <a:lnTo>
                    <a:pt x="984" y="6"/>
                  </a:lnTo>
                  <a:lnTo>
                    <a:pt x="1015" y="17"/>
                  </a:lnTo>
                  <a:lnTo>
                    <a:pt x="1041" y="38"/>
                  </a:lnTo>
                  <a:lnTo>
                    <a:pt x="1060" y="63"/>
                  </a:lnTo>
                  <a:lnTo>
                    <a:pt x="1074" y="93"/>
                  </a:lnTo>
                  <a:lnTo>
                    <a:pt x="1078" y="128"/>
                  </a:lnTo>
                  <a:lnTo>
                    <a:pt x="1074" y="162"/>
                  </a:lnTo>
                  <a:lnTo>
                    <a:pt x="1060" y="192"/>
                  </a:lnTo>
                  <a:lnTo>
                    <a:pt x="1041" y="217"/>
                  </a:lnTo>
                  <a:lnTo>
                    <a:pt x="1015" y="236"/>
                  </a:lnTo>
                  <a:lnTo>
                    <a:pt x="984" y="250"/>
                  </a:lnTo>
                  <a:lnTo>
                    <a:pt x="952" y="253"/>
                  </a:lnTo>
                  <a:lnTo>
                    <a:pt x="125" y="253"/>
                  </a:lnTo>
                  <a:lnTo>
                    <a:pt x="93" y="250"/>
                  </a:lnTo>
                  <a:lnTo>
                    <a:pt x="63" y="236"/>
                  </a:lnTo>
                  <a:lnTo>
                    <a:pt x="36" y="217"/>
                  </a:lnTo>
                  <a:lnTo>
                    <a:pt x="17" y="192"/>
                  </a:lnTo>
                  <a:lnTo>
                    <a:pt x="4" y="162"/>
                  </a:lnTo>
                  <a:lnTo>
                    <a:pt x="0" y="128"/>
                  </a:lnTo>
                  <a:lnTo>
                    <a:pt x="4" y="93"/>
                  </a:lnTo>
                  <a:lnTo>
                    <a:pt x="17" y="63"/>
                  </a:lnTo>
                  <a:lnTo>
                    <a:pt x="36" y="38"/>
                  </a:lnTo>
                  <a:lnTo>
                    <a:pt x="63" y="17"/>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a:extLst>
                <a:ext uri="{FF2B5EF4-FFF2-40B4-BE49-F238E27FC236}">
                  <a16:creationId xmlns:a16="http://schemas.microsoft.com/office/drawing/2014/main" id="{9B7D18FE-B616-436F-9461-144845EB320E}"/>
                </a:ext>
              </a:extLst>
            </p:cNvPr>
            <p:cNvSpPr>
              <a:spLocks/>
            </p:cNvSpPr>
            <p:nvPr/>
          </p:nvSpPr>
          <p:spPr bwMode="auto">
            <a:xfrm>
              <a:off x="2103" y="2425"/>
              <a:ext cx="539" cy="127"/>
            </a:xfrm>
            <a:custGeom>
              <a:avLst/>
              <a:gdLst>
                <a:gd name="T0" fmla="*/ 125 w 1078"/>
                <a:gd name="T1" fmla="*/ 0 h 254"/>
                <a:gd name="T2" fmla="*/ 952 w 1078"/>
                <a:gd name="T3" fmla="*/ 0 h 254"/>
                <a:gd name="T4" fmla="*/ 984 w 1078"/>
                <a:gd name="T5" fmla="*/ 6 h 254"/>
                <a:gd name="T6" fmla="*/ 1015 w 1078"/>
                <a:gd name="T7" fmla="*/ 17 h 254"/>
                <a:gd name="T8" fmla="*/ 1041 w 1078"/>
                <a:gd name="T9" fmla="*/ 38 h 254"/>
                <a:gd name="T10" fmla="*/ 1060 w 1078"/>
                <a:gd name="T11" fmla="*/ 63 h 254"/>
                <a:gd name="T12" fmla="*/ 1074 w 1078"/>
                <a:gd name="T13" fmla="*/ 94 h 254"/>
                <a:gd name="T14" fmla="*/ 1078 w 1078"/>
                <a:gd name="T15" fmla="*/ 128 h 254"/>
                <a:gd name="T16" fmla="*/ 1074 w 1078"/>
                <a:gd name="T17" fmla="*/ 162 h 254"/>
                <a:gd name="T18" fmla="*/ 1060 w 1078"/>
                <a:gd name="T19" fmla="*/ 191 h 254"/>
                <a:gd name="T20" fmla="*/ 1041 w 1078"/>
                <a:gd name="T21" fmla="*/ 218 h 254"/>
                <a:gd name="T22" fmla="*/ 1015 w 1078"/>
                <a:gd name="T23" fmla="*/ 237 h 254"/>
                <a:gd name="T24" fmla="*/ 984 w 1078"/>
                <a:gd name="T25" fmla="*/ 250 h 254"/>
                <a:gd name="T26" fmla="*/ 952 w 1078"/>
                <a:gd name="T27" fmla="*/ 254 h 254"/>
                <a:gd name="T28" fmla="*/ 125 w 1078"/>
                <a:gd name="T29" fmla="*/ 254 h 254"/>
                <a:gd name="T30" fmla="*/ 93 w 1078"/>
                <a:gd name="T31" fmla="*/ 250 h 254"/>
                <a:gd name="T32" fmla="*/ 63 w 1078"/>
                <a:gd name="T33" fmla="*/ 237 h 254"/>
                <a:gd name="T34" fmla="*/ 36 w 1078"/>
                <a:gd name="T35" fmla="*/ 218 h 254"/>
                <a:gd name="T36" fmla="*/ 17 w 1078"/>
                <a:gd name="T37" fmla="*/ 191 h 254"/>
                <a:gd name="T38" fmla="*/ 4 w 1078"/>
                <a:gd name="T39" fmla="*/ 162 h 254"/>
                <a:gd name="T40" fmla="*/ 0 w 1078"/>
                <a:gd name="T41" fmla="*/ 128 h 254"/>
                <a:gd name="T42" fmla="*/ 4 w 1078"/>
                <a:gd name="T43" fmla="*/ 94 h 254"/>
                <a:gd name="T44" fmla="*/ 17 w 1078"/>
                <a:gd name="T45" fmla="*/ 63 h 254"/>
                <a:gd name="T46" fmla="*/ 36 w 1078"/>
                <a:gd name="T47" fmla="*/ 38 h 254"/>
                <a:gd name="T48" fmla="*/ 63 w 1078"/>
                <a:gd name="T49" fmla="*/ 17 h 254"/>
                <a:gd name="T50" fmla="*/ 93 w 1078"/>
                <a:gd name="T51" fmla="*/ 6 h 254"/>
                <a:gd name="T52" fmla="*/ 125 w 1078"/>
                <a:gd name="T5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4">
                  <a:moveTo>
                    <a:pt x="125" y="0"/>
                  </a:moveTo>
                  <a:lnTo>
                    <a:pt x="952" y="0"/>
                  </a:lnTo>
                  <a:lnTo>
                    <a:pt x="984" y="6"/>
                  </a:lnTo>
                  <a:lnTo>
                    <a:pt x="1015" y="17"/>
                  </a:lnTo>
                  <a:lnTo>
                    <a:pt x="1041" y="38"/>
                  </a:lnTo>
                  <a:lnTo>
                    <a:pt x="1060" y="63"/>
                  </a:lnTo>
                  <a:lnTo>
                    <a:pt x="1074" y="94"/>
                  </a:lnTo>
                  <a:lnTo>
                    <a:pt x="1078" y="128"/>
                  </a:lnTo>
                  <a:lnTo>
                    <a:pt x="1074" y="162"/>
                  </a:lnTo>
                  <a:lnTo>
                    <a:pt x="1060" y="191"/>
                  </a:lnTo>
                  <a:lnTo>
                    <a:pt x="1041" y="218"/>
                  </a:lnTo>
                  <a:lnTo>
                    <a:pt x="1015" y="237"/>
                  </a:lnTo>
                  <a:lnTo>
                    <a:pt x="984" y="250"/>
                  </a:lnTo>
                  <a:lnTo>
                    <a:pt x="952" y="254"/>
                  </a:lnTo>
                  <a:lnTo>
                    <a:pt x="125" y="254"/>
                  </a:lnTo>
                  <a:lnTo>
                    <a:pt x="93" y="250"/>
                  </a:lnTo>
                  <a:lnTo>
                    <a:pt x="63" y="237"/>
                  </a:lnTo>
                  <a:lnTo>
                    <a:pt x="36" y="218"/>
                  </a:lnTo>
                  <a:lnTo>
                    <a:pt x="17" y="191"/>
                  </a:lnTo>
                  <a:lnTo>
                    <a:pt x="4" y="162"/>
                  </a:lnTo>
                  <a:lnTo>
                    <a:pt x="0" y="128"/>
                  </a:lnTo>
                  <a:lnTo>
                    <a:pt x="4" y="94"/>
                  </a:lnTo>
                  <a:lnTo>
                    <a:pt x="17" y="63"/>
                  </a:lnTo>
                  <a:lnTo>
                    <a:pt x="36" y="38"/>
                  </a:lnTo>
                  <a:lnTo>
                    <a:pt x="63" y="17"/>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a:extLst>
                <a:ext uri="{FF2B5EF4-FFF2-40B4-BE49-F238E27FC236}">
                  <a16:creationId xmlns:a16="http://schemas.microsoft.com/office/drawing/2014/main" id="{F801639E-43B9-4806-AA03-DCB9F1927717}"/>
                </a:ext>
              </a:extLst>
            </p:cNvPr>
            <p:cNvSpPr>
              <a:spLocks/>
            </p:cNvSpPr>
            <p:nvPr/>
          </p:nvSpPr>
          <p:spPr bwMode="auto">
            <a:xfrm>
              <a:off x="2103" y="2742"/>
              <a:ext cx="539" cy="128"/>
            </a:xfrm>
            <a:custGeom>
              <a:avLst/>
              <a:gdLst>
                <a:gd name="T0" fmla="*/ 125 w 1078"/>
                <a:gd name="T1" fmla="*/ 0 h 255"/>
                <a:gd name="T2" fmla="*/ 952 w 1078"/>
                <a:gd name="T3" fmla="*/ 0 h 255"/>
                <a:gd name="T4" fmla="*/ 984 w 1078"/>
                <a:gd name="T5" fmla="*/ 6 h 255"/>
                <a:gd name="T6" fmla="*/ 1015 w 1078"/>
                <a:gd name="T7" fmla="*/ 19 h 255"/>
                <a:gd name="T8" fmla="*/ 1041 w 1078"/>
                <a:gd name="T9" fmla="*/ 38 h 255"/>
                <a:gd name="T10" fmla="*/ 1060 w 1078"/>
                <a:gd name="T11" fmla="*/ 63 h 255"/>
                <a:gd name="T12" fmla="*/ 1074 w 1078"/>
                <a:gd name="T13" fmla="*/ 93 h 255"/>
                <a:gd name="T14" fmla="*/ 1078 w 1078"/>
                <a:gd name="T15" fmla="*/ 128 h 255"/>
                <a:gd name="T16" fmla="*/ 1074 w 1078"/>
                <a:gd name="T17" fmla="*/ 162 h 255"/>
                <a:gd name="T18" fmla="*/ 1060 w 1078"/>
                <a:gd name="T19" fmla="*/ 192 h 255"/>
                <a:gd name="T20" fmla="*/ 1041 w 1078"/>
                <a:gd name="T21" fmla="*/ 217 h 255"/>
                <a:gd name="T22" fmla="*/ 1015 w 1078"/>
                <a:gd name="T23" fmla="*/ 236 h 255"/>
                <a:gd name="T24" fmla="*/ 984 w 1078"/>
                <a:gd name="T25" fmla="*/ 249 h 255"/>
                <a:gd name="T26" fmla="*/ 952 w 1078"/>
                <a:gd name="T27" fmla="*/ 255 h 255"/>
                <a:gd name="T28" fmla="*/ 125 w 1078"/>
                <a:gd name="T29" fmla="*/ 255 h 255"/>
                <a:gd name="T30" fmla="*/ 93 w 1078"/>
                <a:gd name="T31" fmla="*/ 249 h 255"/>
                <a:gd name="T32" fmla="*/ 63 w 1078"/>
                <a:gd name="T33" fmla="*/ 236 h 255"/>
                <a:gd name="T34" fmla="*/ 36 w 1078"/>
                <a:gd name="T35" fmla="*/ 217 h 255"/>
                <a:gd name="T36" fmla="*/ 17 w 1078"/>
                <a:gd name="T37" fmla="*/ 190 h 255"/>
                <a:gd name="T38" fmla="*/ 4 w 1078"/>
                <a:gd name="T39" fmla="*/ 162 h 255"/>
                <a:gd name="T40" fmla="*/ 0 w 1078"/>
                <a:gd name="T41" fmla="*/ 128 h 255"/>
                <a:gd name="T42" fmla="*/ 4 w 1078"/>
                <a:gd name="T43" fmla="*/ 93 h 255"/>
                <a:gd name="T44" fmla="*/ 17 w 1078"/>
                <a:gd name="T45" fmla="*/ 63 h 255"/>
                <a:gd name="T46" fmla="*/ 36 w 1078"/>
                <a:gd name="T47" fmla="*/ 38 h 255"/>
                <a:gd name="T48" fmla="*/ 63 w 1078"/>
                <a:gd name="T49" fmla="*/ 19 h 255"/>
                <a:gd name="T50" fmla="*/ 93 w 1078"/>
                <a:gd name="T51" fmla="*/ 6 h 255"/>
                <a:gd name="T52" fmla="*/ 125 w 1078"/>
                <a:gd name="T5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5">
                  <a:moveTo>
                    <a:pt x="125" y="0"/>
                  </a:moveTo>
                  <a:lnTo>
                    <a:pt x="952" y="0"/>
                  </a:lnTo>
                  <a:lnTo>
                    <a:pt x="984" y="6"/>
                  </a:lnTo>
                  <a:lnTo>
                    <a:pt x="1015" y="19"/>
                  </a:lnTo>
                  <a:lnTo>
                    <a:pt x="1041" y="38"/>
                  </a:lnTo>
                  <a:lnTo>
                    <a:pt x="1060" y="63"/>
                  </a:lnTo>
                  <a:lnTo>
                    <a:pt x="1074" y="93"/>
                  </a:lnTo>
                  <a:lnTo>
                    <a:pt x="1078" y="128"/>
                  </a:lnTo>
                  <a:lnTo>
                    <a:pt x="1074" y="162"/>
                  </a:lnTo>
                  <a:lnTo>
                    <a:pt x="1060" y="192"/>
                  </a:lnTo>
                  <a:lnTo>
                    <a:pt x="1041" y="217"/>
                  </a:lnTo>
                  <a:lnTo>
                    <a:pt x="1015" y="236"/>
                  </a:lnTo>
                  <a:lnTo>
                    <a:pt x="984" y="249"/>
                  </a:lnTo>
                  <a:lnTo>
                    <a:pt x="952" y="255"/>
                  </a:lnTo>
                  <a:lnTo>
                    <a:pt x="125" y="255"/>
                  </a:lnTo>
                  <a:lnTo>
                    <a:pt x="93" y="249"/>
                  </a:lnTo>
                  <a:lnTo>
                    <a:pt x="63" y="236"/>
                  </a:lnTo>
                  <a:lnTo>
                    <a:pt x="36" y="217"/>
                  </a:lnTo>
                  <a:lnTo>
                    <a:pt x="17" y="190"/>
                  </a:lnTo>
                  <a:lnTo>
                    <a:pt x="4" y="162"/>
                  </a:lnTo>
                  <a:lnTo>
                    <a:pt x="0" y="128"/>
                  </a:lnTo>
                  <a:lnTo>
                    <a:pt x="4" y="93"/>
                  </a:lnTo>
                  <a:lnTo>
                    <a:pt x="17" y="63"/>
                  </a:lnTo>
                  <a:lnTo>
                    <a:pt x="36" y="38"/>
                  </a:lnTo>
                  <a:lnTo>
                    <a:pt x="63" y="19"/>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a:extLst>
                <a:ext uri="{FF2B5EF4-FFF2-40B4-BE49-F238E27FC236}">
                  <a16:creationId xmlns:a16="http://schemas.microsoft.com/office/drawing/2014/main" id="{1B82D10A-2DC7-4B45-B1B8-E747646759D0}"/>
                </a:ext>
              </a:extLst>
            </p:cNvPr>
            <p:cNvSpPr>
              <a:spLocks/>
            </p:cNvSpPr>
            <p:nvPr/>
          </p:nvSpPr>
          <p:spPr bwMode="auto">
            <a:xfrm>
              <a:off x="2103" y="3061"/>
              <a:ext cx="539" cy="126"/>
            </a:xfrm>
            <a:custGeom>
              <a:avLst/>
              <a:gdLst>
                <a:gd name="T0" fmla="*/ 125 w 1078"/>
                <a:gd name="T1" fmla="*/ 0 h 254"/>
                <a:gd name="T2" fmla="*/ 952 w 1078"/>
                <a:gd name="T3" fmla="*/ 0 h 254"/>
                <a:gd name="T4" fmla="*/ 984 w 1078"/>
                <a:gd name="T5" fmla="*/ 6 h 254"/>
                <a:gd name="T6" fmla="*/ 1015 w 1078"/>
                <a:gd name="T7" fmla="*/ 17 h 254"/>
                <a:gd name="T8" fmla="*/ 1041 w 1078"/>
                <a:gd name="T9" fmla="*/ 38 h 254"/>
                <a:gd name="T10" fmla="*/ 1060 w 1078"/>
                <a:gd name="T11" fmla="*/ 63 h 254"/>
                <a:gd name="T12" fmla="*/ 1074 w 1078"/>
                <a:gd name="T13" fmla="*/ 94 h 254"/>
                <a:gd name="T14" fmla="*/ 1078 w 1078"/>
                <a:gd name="T15" fmla="*/ 128 h 254"/>
                <a:gd name="T16" fmla="*/ 1074 w 1078"/>
                <a:gd name="T17" fmla="*/ 162 h 254"/>
                <a:gd name="T18" fmla="*/ 1060 w 1078"/>
                <a:gd name="T19" fmla="*/ 193 h 254"/>
                <a:gd name="T20" fmla="*/ 1041 w 1078"/>
                <a:gd name="T21" fmla="*/ 218 h 254"/>
                <a:gd name="T22" fmla="*/ 1015 w 1078"/>
                <a:gd name="T23" fmla="*/ 237 h 254"/>
                <a:gd name="T24" fmla="*/ 984 w 1078"/>
                <a:gd name="T25" fmla="*/ 250 h 254"/>
                <a:gd name="T26" fmla="*/ 952 w 1078"/>
                <a:gd name="T27" fmla="*/ 254 h 254"/>
                <a:gd name="T28" fmla="*/ 125 w 1078"/>
                <a:gd name="T29" fmla="*/ 254 h 254"/>
                <a:gd name="T30" fmla="*/ 93 w 1078"/>
                <a:gd name="T31" fmla="*/ 250 h 254"/>
                <a:gd name="T32" fmla="*/ 63 w 1078"/>
                <a:gd name="T33" fmla="*/ 237 h 254"/>
                <a:gd name="T34" fmla="*/ 36 w 1078"/>
                <a:gd name="T35" fmla="*/ 218 h 254"/>
                <a:gd name="T36" fmla="*/ 17 w 1078"/>
                <a:gd name="T37" fmla="*/ 193 h 254"/>
                <a:gd name="T38" fmla="*/ 4 w 1078"/>
                <a:gd name="T39" fmla="*/ 162 h 254"/>
                <a:gd name="T40" fmla="*/ 0 w 1078"/>
                <a:gd name="T41" fmla="*/ 128 h 254"/>
                <a:gd name="T42" fmla="*/ 4 w 1078"/>
                <a:gd name="T43" fmla="*/ 94 h 254"/>
                <a:gd name="T44" fmla="*/ 17 w 1078"/>
                <a:gd name="T45" fmla="*/ 63 h 254"/>
                <a:gd name="T46" fmla="*/ 36 w 1078"/>
                <a:gd name="T47" fmla="*/ 38 h 254"/>
                <a:gd name="T48" fmla="*/ 63 w 1078"/>
                <a:gd name="T49" fmla="*/ 17 h 254"/>
                <a:gd name="T50" fmla="*/ 93 w 1078"/>
                <a:gd name="T51" fmla="*/ 6 h 254"/>
                <a:gd name="T52" fmla="*/ 125 w 1078"/>
                <a:gd name="T5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254">
                  <a:moveTo>
                    <a:pt x="125" y="0"/>
                  </a:moveTo>
                  <a:lnTo>
                    <a:pt x="952" y="0"/>
                  </a:lnTo>
                  <a:lnTo>
                    <a:pt x="984" y="6"/>
                  </a:lnTo>
                  <a:lnTo>
                    <a:pt x="1015" y="17"/>
                  </a:lnTo>
                  <a:lnTo>
                    <a:pt x="1041" y="38"/>
                  </a:lnTo>
                  <a:lnTo>
                    <a:pt x="1060" y="63"/>
                  </a:lnTo>
                  <a:lnTo>
                    <a:pt x="1074" y="94"/>
                  </a:lnTo>
                  <a:lnTo>
                    <a:pt x="1078" y="128"/>
                  </a:lnTo>
                  <a:lnTo>
                    <a:pt x="1074" y="162"/>
                  </a:lnTo>
                  <a:lnTo>
                    <a:pt x="1060" y="193"/>
                  </a:lnTo>
                  <a:lnTo>
                    <a:pt x="1041" y="218"/>
                  </a:lnTo>
                  <a:lnTo>
                    <a:pt x="1015" y="237"/>
                  </a:lnTo>
                  <a:lnTo>
                    <a:pt x="984" y="250"/>
                  </a:lnTo>
                  <a:lnTo>
                    <a:pt x="952" y="254"/>
                  </a:lnTo>
                  <a:lnTo>
                    <a:pt x="125" y="254"/>
                  </a:lnTo>
                  <a:lnTo>
                    <a:pt x="93" y="250"/>
                  </a:lnTo>
                  <a:lnTo>
                    <a:pt x="63" y="237"/>
                  </a:lnTo>
                  <a:lnTo>
                    <a:pt x="36" y="218"/>
                  </a:lnTo>
                  <a:lnTo>
                    <a:pt x="17" y="193"/>
                  </a:lnTo>
                  <a:lnTo>
                    <a:pt x="4" y="162"/>
                  </a:lnTo>
                  <a:lnTo>
                    <a:pt x="0" y="128"/>
                  </a:lnTo>
                  <a:lnTo>
                    <a:pt x="4" y="94"/>
                  </a:lnTo>
                  <a:lnTo>
                    <a:pt x="17" y="63"/>
                  </a:lnTo>
                  <a:lnTo>
                    <a:pt x="36" y="38"/>
                  </a:lnTo>
                  <a:lnTo>
                    <a:pt x="63" y="17"/>
                  </a:lnTo>
                  <a:lnTo>
                    <a:pt x="93" y="6"/>
                  </a:lnTo>
                  <a:lnTo>
                    <a:pt x="125"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a:extLst>
                <a:ext uri="{FF2B5EF4-FFF2-40B4-BE49-F238E27FC236}">
                  <a16:creationId xmlns:a16="http://schemas.microsoft.com/office/drawing/2014/main" id="{93DA64CB-69A7-44EA-B2A6-C8EDB0EF064C}"/>
                </a:ext>
              </a:extLst>
            </p:cNvPr>
            <p:cNvSpPr>
              <a:spLocks/>
            </p:cNvSpPr>
            <p:nvPr/>
          </p:nvSpPr>
          <p:spPr bwMode="auto">
            <a:xfrm>
              <a:off x="404" y="728"/>
              <a:ext cx="127"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3 h 533"/>
                <a:gd name="T10" fmla="*/ 248 w 253"/>
                <a:gd name="T11" fmla="*/ 93 h 533"/>
                <a:gd name="T12" fmla="*/ 253 w 253"/>
                <a:gd name="T13" fmla="*/ 125 h 533"/>
                <a:gd name="T14" fmla="*/ 253 w 253"/>
                <a:gd name="T15" fmla="*/ 406 h 533"/>
                <a:gd name="T16" fmla="*/ 248 w 253"/>
                <a:gd name="T17" fmla="*/ 440 h 533"/>
                <a:gd name="T18" fmla="*/ 236 w 253"/>
                <a:gd name="T19" fmla="*/ 470 h 533"/>
                <a:gd name="T20" fmla="*/ 215 w 253"/>
                <a:gd name="T21" fmla="*/ 497 h 533"/>
                <a:gd name="T22" fmla="*/ 191 w 253"/>
                <a:gd name="T23" fmla="*/ 516 h 533"/>
                <a:gd name="T24" fmla="*/ 160 w 253"/>
                <a:gd name="T25" fmla="*/ 529 h 533"/>
                <a:gd name="T26" fmla="*/ 126 w 253"/>
                <a:gd name="T27" fmla="*/ 533 h 533"/>
                <a:gd name="T28" fmla="*/ 92 w 253"/>
                <a:gd name="T29" fmla="*/ 529 h 533"/>
                <a:gd name="T30" fmla="*/ 61 w 253"/>
                <a:gd name="T31" fmla="*/ 516 h 533"/>
                <a:gd name="T32" fmla="*/ 36 w 253"/>
                <a:gd name="T33" fmla="*/ 497 h 533"/>
                <a:gd name="T34" fmla="*/ 17 w 253"/>
                <a:gd name="T35" fmla="*/ 470 h 533"/>
                <a:gd name="T36" fmla="*/ 4 w 253"/>
                <a:gd name="T37" fmla="*/ 440 h 533"/>
                <a:gd name="T38" fmla="*/ 0 w 253"/>
                <a:gd name="T39" fmla="*/ 406 h 533"/>
                <a:gd name="T40" fmla="*/ 0 w 253"/>
                <a:gd name="T41" fmla="*/ 125 h 533"/>
                <a:gd name="T42" fmla="*/ 4 w 253"/>
                <a:gd name="T43" fmla="*/ 93 h 533"/>
                <a:gd name="T44" fmla="*/ 17 w 253"/>
                <a:gd name="T45" fmla="*/ 63 h 533"/>
                <a:gd name="T46" fmla="*/ 36 w 253"/>
                <a:gd name="T47" fmla="*/ 36 h 533"/>
                <a:gd name="T48" fmla="*/ 61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3"/>
                  </a:lnTo>
                  <a:lnTo>
                    <a:pt x="248" y="93"/>
                  </a:lnTo>
                  <a:lnTo>
                    <a:pt x="253" y="125"/>
                  </a:lnTo>
                  <a:lnTo>
                    <a:pt x="253" y="406"/>
                  </a:lnTo>
                  <a:lnTo>
                    <a:pt x="248" y="440"/>
                  </a:lnTo>
                  <a:lnTo>
                    <a:pt x="236" y="470"/>
                  </a:lnTo>
                  <a:lnTo>
                    <a:pt x="215" y="497"/>
                  </a:lnTo>
                  <a:lnTo>
                    <a:pt x="191" y="516"/>
                  </a:lnTo>
                  <a:lnTo>
                    <a:pt x="160" y="529"/>
                  </a:lnTo>
                  <a:lnTo>
                    <a:pt x="126" y="533"/>
                  </a:lnTo>
                  <a:lnTo>
                    <a:pt x="92" y="529"/>
                  </a:lnTo>
                  <a:lnTo>
                    <a:pt x="61" y="516"/>
                  </a:lnTo>
                  <a:lnTo>
                    <a:pt x="36" y="497"/>
                  </a:lnTo>
                  <a:lnTo>
                    <a:pt x="17" y="470"/>
                  </a:lnTo>
                  <a:lnTo>
                    <a:pt x="4" y="440"/>
                  </a:lnTo>
                  <a:lnTo>
                    <a:pt x="0" y="406"/>
                  </a:lnTo>
                  <a:lnTo>
                    <a:pt x="0" y="125"/>
                  </a:lnTo>
                  <a:lnTo>
                    <a:pt x="4" y="93"/>
                  </a:lnTo>
                  <a:lnTo>
                    <a:pt x="17" y="63"/>
                  </a:lnTo>
                  <a:lnTo>
                    <a:pt x="36" y="36"/>
                  </a:lnTo>
                  <a:lnTo>
                    <a:pt x="61"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a:extLst>
                <a:ext uri="{FF2B5EF4-FFF2-40B4-BE49-F238E27FC236}">
                  <a16:creationId xmlns:a16="http://schemas.microsoft.com/office/drawing/2014/main" id="{A4E6112F-2375-446F-A5B3-7C499957BEB7}"/>
                </a:ext>
              </a:extLst>
            </p:cNvPr>
            <p:cNvSpPr>
              <a:spLocks/>
            </p:cNvSpPr>
            <p:nvPr/>
          </p:nvSpPr>
          <p:spPr bwMode="auto">
            <a:xfrm>
              <a:off x="748" y="728"/>
              <a:ext cx="126"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3 h 533"/>
                <a:gd name="T10" fmla="*/ 249 w 253"/>
                <a:gd name="T11" fmla="*/ 93 h 533"/>
                <a:gd name="T12" fmla="*/ 253 w 253"/>
                <a:gd name="T13" fmla="*/ 125 h 533"/>
                <a:gd name="T14" fmla="*/ 253 w 253"/>
                <a:gd name="T15" fmla="*/ 406 h 533"/>
                <a:gd name="T16" fmla="*/ 249 w 253"/>
                <a:gd name="T17" fmla="*/ 440 h 533"/>
                <a:gd name="T18" fmla="*/ 236 w 253"/>
                <a:gd name="T19" fmla="*/ 470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6 w 253"/>
                <a:gd name="T33" fmla="*/ 497 h 533"/>
                <a:gd name="T34" fmla="*/ 17 w 253"/>
                <a:gd name="T35" fmla="*/ 470 h 533"/>
                <a:gd name="T36" fmla="*/ 3 w 253"/>
                <a:gd name="T37" fmla="*/ 440 h 533"/>
                <a:gd name="T38" fmla="*/ 0 w 253"/>
                <a:gd name="T39" fmla="*/ 406 h 533"/>
                <a:gd name="T40" fmla="*/ 0 w 253"/>
                <a:gd name="T41" fmla="*/ 125 h 533"/>
                <a:gd name="T42" fmla="*/ 3 w 253"/>
                <a:gd name="T43" fmla="*/ 93 h 533"/>
                <a:gd name="T44" fmla="*/ 17 w 253"/>
                <a:gd name="T45" fmla="*/ 63 h 533"/>
                <a:gd name="T46" fmla="*/ 36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3"/>
                  </a:lnTo>
                  <a:lnTo>
                    <a:pt x="249" y="93"/>
                  </a:lnTo>
                  <a:lnTo>
                    <a:pt x="253" y="125"/>
                  </a:lnTo>
                  <a:lnTo>
                    <a:pt x="253" y="406"/>
                  </a:lnTo>
                  <a:lnTo>
                    <a:pt x="249" y="440"/>
                  </a:lnTo>
                  <a:lnTo>
                    <a:pt x="236" y="470"/>
                  </a:lnTo>
                  <a:lnTo>
                    <a:pt x="217" y="497"/>
                  </a:lnTo>
                  <a:lnTo>
                    <a:pt x="190" y="516"/>
                  </a:lnTo>
                  <a:lnTo>
                    <a:pt x="160" y="529"/>
                  </a:lnTo>
                  <a:lnTo>
                    <a:pt x="127" y="533"/>
                  </a:lnTo>
                  <a:lnTo>
                    <a:pt x="93" y="529"/>
                  </a:lnTo>
                  <a:lnTo>
                    <a:pt x="63" y="516"/>
                  </a:lnTo>
                  <a:lnTo>
                    <a:pt x="36" y="497"/>
                  </a:lnTo>
                  <a:lnTo>
                    <a:pt x="17" y="470"/>
                  </a:lnTo>
                  <a:lnTo>
                    <a:pt x="3" y="440"/>
                  </a:lnTo>
                  <a:lnTo>
                    <a:pt x="0" y="406"/>
                  </a:lnTo>
                  <a:lnTo>
                    <a:pt x="0" y="125"/>
                  </a:lnTo>
                  <a:lnTo>
                    <a:pt x="3" y="93"/>
                  </a:lnTo>
                  <a:lnTo>
                    <a:pt x="17" y="63"/>
                  </a:lnTo>
                  <a:lnTo>
                    <a:pt x="36"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a:extLst>
                <a:ext uri="{FF2B5EF4-FFF2-40B4-BE49-F238E27FC236}">
                  <a16:creationId xmlns:a16="http://schemas.microsoft.com/office/drawing/2014/main" id="{2A5F6598-9387-40F5-A439-C7355A5A24EA}"/>
                </a:ext>
              </a:extLst>
            </p:cNvPr>
            <p:cNvSpPr>
              <a:spLocks/>
            </p:cNvSpPr>
            <p:nvPr/>
          </p:nvSpPr>
          <p:spPr bwMode="auto">
            <a:xfrm>
              <a:off x="1092" y="728"/>
              <a:ext cx="126"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3 h 533"/>
                <a:gd name="T10" fmla="*/ 248 w 253"/>
                <a:gd name="T11" fmla="*/ 93 h 533"/>
                <a:gd name="T12" fmla="*/ 253 w 253"/>
                <a:gd name="T13" fmla="*/ 125 h 533"/>
                <a:gd name="T14" fmla="*/ 253 w 253"/>
                <a:gd name="T15" fmla="*/ 406 h 533"/>
                <a:gd name="T16" fmla="*/ 248 w 253"/>
                <a:gd name="T17" fmla="*/ 440 h 533"/>
                <a:gd name="T18" fmla="*/ 236 w 253"/>
                <a:gd name="T19" fmla="*/ 470 h 533"/>
                <a:gd name="T20" fmla="*/ 215 w 253"/>
                <a:gd name="T21" fmla="*/ 497 h 533"/>
                <a:gd name="T22" fmla="*/ 191 w 253"/>
                <a:gd name="T23" fmla="*/ 516 h 533"/>
                <a:gd name="T24" fmla="*/ 160 w 253"/>
                <a:gd name="T25" fmla="*/ 529 h 533"/>
                <a:gd name="T26" fmla="*/ 126 w 253"/>
                <a:gd name="T27" fmla="*/ 533 h 533"/>
                <a:gd name="T28" fmla="*/ 94 w 253"/>
                <a:gd name="T29" fmla="*/ 529 h 533"/>
                <a:gd name="T30" fmla="*/ 63 w 253"/>
                <a:gd name="T31" fmla="*/ 516 h 533"/>
                <a:gd name="T32" fmla="*/ 36 w 253"/>
                <a:gd name="T33" fmla="*/ 497 h 533"/>
                <a:gd name="T34" fmla="*/ 17 w 253"/>
                <a:gd name="T35" fmla="*/ 470 h 533"/>
                <a:gd name="T36" fmla="*/ 4 w 253"/>
                <a:gd name="T37" fmla="*/ 440 h 533"/>
                <a:gd name="T38" fmla="*/ 0 w 253"/>
                <a:gd name="T39" fmla="*/ 406 h 533"/>
                <a:gd name="T40" fmla="*/ 0 w 253"/>
                <a:gd name="T41" fmla="*/ 125 h 533"/>
                <a:gd name="T42" fmla="*/ 4 w 253"/>
                <a:gd name="T43" fmla="*/ 93 h 533"/>
                <a:gd name="T44" fmla="*/ 17 w 253"/>
                <a:gd name="T45" fmla="*/ 63 h 533"/>
                <a:gd name="T46" fmla="*/ 36 w 253"/>
                <a:gd name="T47" fmla="*/ 36 h 533"/>
                <a:gd name="T48" fmla="*/ 63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3"/>
                  </a:lnTo>
                  <a:lnTo>
                    <a:pt x="248" y="93"/>
                  </a:lnTo>
                  <a:lnTo>
                    <a:pt x="253" y="125"/>
                  </a:lnTo>
                  <a:lnTo>
                    <a:pt x="253" y="406"/>
                  </a:lnTo>
                  <a:lnTo>
                    <a:pt x="248" y="440"/>
                  </a:lnTo>
                  <a:lnTo>
                    <a:pt x="236" y="470"/>
                  </a:lnTo>
                  <a:lnTo>
                    <a:pt x="215" y="497"/>
                  </a:lnTo>
                  <a:lnTo>
                    <a:pt x="191" y="516"/>
                  </a:lnTo>
                  <a:lnTo>
                    <a:pt x="160" y="529"/>
                  </a:lnTo>
                  <a:lnTo>
                    <a:pt x="126" y="533"/>
                  </a:lnTo>
                  <a:lnTo>
                    <a:pt x="94" y="529"/>
                  </a:lnTo>
                  <a:lnTo>
                    <a:pt x="63" y="516"/>
                  </a:lnTo>
                  <a:lnTo>
                    <a:pt x="36" y="497"/>
                  </a:lnTo>
                  <a:lnTo>
                    <a:pt x="17" y="470"/>
                  </a:lnTo>
                  <a:lnTo>
                    <a:pt x="4" y="440"/>
                  </a:lnTo>
                  <a:lnTo>
                    <a:pt x="0" y="406"/>
                  </a:lnTo>
                  <a:lnTo>
                    <a:pt x="0" y="125"/>
                  </a:lnTo>
                  <a:lnTo>
                    <a:pt x="4" y="93"/>
                  </a:lnTo>
                  <a:lnTo>
                    <a:pt x="17" y="63"/>
                  </a:lnTo>
                  <a:lnTo>
                    <a:pt x="36" y="36"/>
                  </a:lnTo>
                  <a:lnTo>
                    <a:pt x="63"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a:extLst>
                <a:ext uri="{FF2B5EF4-FFF2-40B4-BE49-F238E27FC236}">
                  <a16:creationId xmlns:a16="http://schemas.microsoft.com/office/drawing/2014/main" id="{CAE07AB9-A054-4A41-B9BB-94B79C09A8DB}"/>
                </a:ext>
              </a:extLst>
            </p:cNvPr>
            <p:cNvSpPr>
              <a:spLocks/>
            </p:cNvSpPr>
            <p:nvPr/>
          </p:nvSpPr>
          <p:spPr bwMode="auto">
            <a:xfrm>
              <a:off x="1435" y="728"/>
              <a:ext cx="127"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3 h 533"/>
                <a:gd name="T10" fmla="*/ 249 w 253"/>
                <a:gd name="T11" fmla="*/ 93 h 533"/>
                <a:gd name="T12" fmla="*/ 253 w 253"/>
                <a:gd name="T13" fmla="*/ 125 h 533"/>
                <a:gd name="T14" fmla="*/ 253 w 253"/>
                <a:gd name="T15" fmla="*/ 406 h 533"/>
                <a:gd name="T16" fmla="*/ 249 w 253"/>
                <a:gd name="T17" fmla="*/ 440 h 533"/>
                <a:gd name="T18" fmla="*/ 236 w 253"/>
                <a:gd name="T19" fmla="*/ 470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8 w 253"/>
                <a:gd name="T33" fmla="*/ 497 h 533"/>
                <a:gd name="T34" fmla="*/ 17 w 253"/>
                <a:gd name="T35" fmla="*/ 470 h 533"/>
                <a:gd name="T36" fmla="*/ 3 w 253"/>
                <a:gd name="T37" fmla="*/ 440 h 533"/>
                <a:gd name="T38" fmla="*/ 0 w 253"/>
                <a:gd name="T39" fmla="*/ 406 h 533"/>
                <a:gd name="T40" fmla="*/ 0 w 253"/>
                <a:gd name="T41" fmla="*/ 125 h 533"/>
                <a:gd name="T42" fmla="*/ 3 w 253"/>
                <a:gd name="T43" fmla="*/ 93 h 533"/>
                <a:gd name="T44" fmla="*/ 17 w 253"/>
                <a:gd name="T45" fmla="*/ 63 h 533"/>
                <a:gd name="T46" fmla="*/ 38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3"/>
                  </a:lnTo>
                  <a:lnTo>
                    <a:pt x="249" y="93"/>
                  </a:lnTo>
                  <a:lnTo>
                    <a:pt x="253" y="125"/>
                  </a:lnTo>
                  <a:lnTo>
                    <a:pt x="253" y="406"/>
                  </a:lnTo>
                  <a:lnTo>
                    <a:pt x="249" y="440"/>
                  </a:lnTo>
                  <a:lnTo>
                    <a:pt x="236" y="470"/>
                  </a:lnTo>
                  <a:lnTo>
                    <a:pt x="217" y="497"/>
                  </a:lnTo>
                  <a:lnTo>
                    <a:pt x="190" y="516"/>
                  </a:lnTo>
                  <a:lnTo>
                    <a:pt x="160" y="529"/>
                  </a:lnTo>
                  <a:lnTo>
                    <a:pt x="127" y="533"/>
                  </a:lnTo>
                  <a:lnTo>
                    <a:pt x="93" y="529"/>
                  </a:lnTo>
                  <a:lnTo>
                    <a:pt x="63" y="516"/>
                  </a:lnTo>
                  <a:lnTo>
                    <a:pt x="38" y="497"/>
                  </a:lnTo>
                  <a:lnTo>
                    <a:pt x="17" y="470"/>
                  </a:lnTo>
                  <a:lnTo>
                    <a:pt x="3" y="440"/>
                  </a:lnTo>
                  <a:lnTo>
                    <a:pt x="0" y="406"/>
                  </a:lnTo>
                  <a:lnTo>
                    <a:pt x="0" y="125"/>
                  </a:lnTo>
                  <a:lnTo>
                    <a:pt x="3" y="93"/>
                  </a:lnTo>
                  <a:lnTo>
                    <a:pt x="17" y="63"/>
                  </a:lnTo>
                  <a:lnTo>
                    <a:pt x="38"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a:extLst>
                <a:ext uri="{FF2B5EF4-FFF2-40B4-BE49-F238E27FC236}">
                  <a16:creationId xmlns:a16="http://schemas.microsoft.com/office/drawing/2014/main" id="{C2E599A9-7CE0-4A6C-952E-43BEFF4522D8}"/>
                </a:ext>
              </a:extLst>
            </p:cNvPr>
            <p:cNvSpPr>
              <a:spLocks/>
            </p:cNvSpPr>
            <p:nvPr/>
          </p:nvSpPr>
          <p:spPr bwMode="auto">
            <a:xfrm>
              <a:off x="404" y="1162"/>
              <a:ext cx="127"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1 h 533"/>
                <a:gd name="T10" fmla="*/ 248 w 253"/>
                <a:gd name="T11" fmla="*/ 91 h 533"/>
                <a:gd name="T12" fmla="*/ 253 w 253"/>
                <a:gd name="T13" fmla="*/ 125 h 533"/>
                <a:gd name="T14" fmla="*/ 253 w 253"/>
                <a:gd name="T15" fmla="*/ 407 h 533"/>
                <a:gd name="T16" fmla="*/ 248 w 253"/>
                <a:gd name="T17" fmla="*/ 442 h 533"/>
                <a:gd name="T18" fmla="*/ 236 w 253"/>
                <a:gd name="T19" fmla="*/ 472 h 533"/>
                <a:gd name="T20" fmla="*/ 215 w 253"/>
                <a:gd name="T21" fmla="*/ 497 h 533"/>
                <a:gd name="T22" fmla="*/ 191 w 253"/>
                <a:gd name="T23" fmla="*/ 516 h 533"/>
                <a:gd name="T24" fmla="*/ 160 w 253"/>
                <a:gd name="T25" fmla="*/ 529 h 533"/>
                <a:gd name="T26" fmla="*/ 126 w 253"/>
                <a:gd name="T27" fmla="*/ 533 h 533"/>
                <a:gd name="T28" fmla="*/ 92 w 253"/>
                <a:gd name="T29" fmla="*/ 529 h 533"/>
                <a:gd name="T30" fmla="*/ 61 w 253"/>
                <a:gd name="T31" fmla="*/ 516 h 533"/>
                <a:gd name="T32" fmla="*/ 36 w 253"/>
                <a:gd name="T33" fmla="*/ 497 h 533"/>
                <a:gd name="T34" fmla="*/ 17 w 253"/>
                <a:gd name="T35" fmla="*/ 470 h 533"/>
                <a:gd name="T36" fmla="*/ 4 w 253"/>
                <a:gd name="T37" fmla="*/ 440 h 533"/>
                <a:gd name="T38" fmla="*/ 0 w 253"/>
                <a:gd name="T39" fmla="*/ 407 h 533"/>
                <a:gd name="T40" fmla="*/ 0 w 253"/>
                <a:gd name="T41" fmla="*/ 125 h 533"/>
                <a:gd name="T42" fmla="*/ 4 w 253"/>
                <a:gd name="T43" fmla="*/ 91 h 533"/>
                <a:gd name="T44" fmla="*/ 17 w 253"/>
                <a:gd name="T45" fmla="*/ 61 h 533"/>
                <a:gd name="T46" fmla="*/ 36 w 253"/>
                <a:gd name="T47" fmla="*/ 36 h 533"/>
                <a:gd name="T48" fmla="*/ 61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1"/>
                  </a:lnTo>
                  <a:lnTo>
                    <a:pt x="248" y="91"/>
                  </a:lnTo>
                  <a:lnTo>
                    <a:pt x="253" y="125"/>
                  </a:lnTo>
                  <a:lnTo>
                    <a:pt x="253" y="407"/>
                  </a:lnTo>
                  <a:lnTo>
                    <a:pt x="248" y="442"/>
                  </a:lnTo>
                  <a:lnTo>
                    <a:pt x="236" y="472"/>
                  </a:lnTo>
                  <a:lnTo>
                    <a:pt x="215" y="497"/>
                  </a:lnTo>
                  <a:lnTo>
                    <a:pt x="191" y="516"/>
                  </a:lnTo>
                  <a:lnTo>
                    <a:pt x="160" y="529"/>
                  </a:lnTo>
                  <a:lnTo>
                    <a:pt x="126" y="533"/>
                  </a:lnTo>
                  <a:lnTo>
                    <a:pt x="92" y="529"/>
                  </a:lnTo>
                  <a:lnTo>
                    <a:pt x="61" y="516"/>
                  </a:lnTo>
                  <a:lnTo>
                    <a:pt x="36" y="497"/>
                  </a:lnTo>
                  <a:lnTo>
                    <a:pt x="17" y="470"/>
                  </a:lnTo>
                  <a:lnTo>
                    <a:pt x="4" y="440"/>
                  </a:lnTo>
                  <a:lnTo>
                    <a:pt x="0" y="407"/>
                  </a:lnTo>
                  <a:lnTo>
                    <a:pt x="0" y="125"/>
                  </a:lnTo>
                  <a:lnTo>
                    <a:pt x="4" y="91"/>
                  </a:lnTo>
                  <a:lnTo>
                    <a:pt x="17" y="61"/>
                  </a:lnTo>
                  <a:lnTo>
                    <a:pt x="36" y="36"/>
                  </a:lnTo>
                  <a:lnTo>
                    <a:pt x="61"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a:extLst>
                <a:ext uri="{FF2B5EF4-FFF2-40B4-BE49-F238E27FC236}">
                  <a16:creationId xmlns:a16="http://schemas.microsoft.com/office/drawing/2014/main" id="{4A3DE846-BB1D-47D7-A54D-AB93D8B3ECF7}"/>
                </a:ext>
              </a:extLst>
            </p:cNvPr>
            <p:cNvSpPr>
              <a:spLocks/>
            </p:cNvSpPr>
            <p:nvPr/>
          </p:nvSpPr>
          <p:spPr bwMode="auto">
            <a:xfrm>
              <a:off x="748" y="1162"/>
              <a:ext cx="126"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1 h 533"/>
                <a:gd name="T10" fmla="*/ 249 w 253"/>
                <a:gd name="T11" fmla="*/ 91 h 533"/>
                <a:gd name="T12" fmla="*/ 253 w 253"/>
                <a:gd name="T13" fmla="*/ 125 h 533"/>
                <a:gd name="T14" fmla="*/ 253 w 253"/>
                <a:gd name="T15" fmla="*/ 407 h 533"/>
                <a:gd name="T16" fmla="*/ 249 w 253"/>
                <a:gd name="T17" fmla="*/ 442 h 533"/>
                <a:gd name="T18" fmla="*/ 236 w 253"/>
                <a:gd name="T19" fmla="*/ 472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6 w 253"/>
                <a:gd name="T33" fmla="*/ 497 h 533"/>
                <a:gd name="T34" fmla="*/ 17 w 253"/>
                <a:gd name="T35" fmla="*/ 470 h 533"/>
                <a:gd name="T36" fmla="*/ 3 w 253"/>
                <a:gd name="T37" fmla="*/ 440 h 533"/>
                <a:gd name="T38" fmla="*/ 0 w 253"/>
                <a:gd name="T39" fmla="*/ 407 h 533"/>
                <a:gd name="T40" fmla="*/ 0 w 253"/>
                <a:gd name="T41" fmla="*/ 125 h 533"/>
                <a:gd name="T42" fmla="*/ 3 w 253"/>
                <a:gd name="T43" fmla="*/ 91 h 533"/>
                <a:gd name="T44" fmla="*/ 17 w 253"/>
                <a:gd name="T45" fmla="*/ 61 h 533"/>
                <a:gd name="T46" fmla="*/ 36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1"/>
                  </a:lnTo>
                  <a:lnTo>
                    <a:pt x="249" y="91"/>
                  </a:lnTo>
                  <a:lnTo>
                    <a:pt x="253" y="125"/>
                  </a:lnTo>
                  <a:lnTo>
                    <a:pt x="253" y="407"/>
                  </a:lnTo>
                  <a:lnTo>
                    <a:pt x="249" y="442"/>
                  </a:lnTo>
                  <a:lnTo>
                    <a:pt x="236" y="472"/>
                  </a:lnTo>
                  <a:lnTo>
                    <a:pt x="217" y="497"/>
                  </a:lnTo>
                  <a:lnTo>
                    <a:pt x="190" y="516"/>
                  </a:lnTo>
                  <a:lnTo>
                    <a:pt x="160" y="529"/>
                  </a:lnTo>
                  <a:lnTo>
                    <a:pt x="127" y="533"/>
                  </a:lnTo>
                  <a:lnTo>
                    <a:pt x="93" y="529"/>
                  </a:lnTo>
                  <a:lnTo>
                    <a:pt x="63" y="516"/>
                  </a:lnTo>
                  <a:lnTo>
                    <a:pt x="36" y="497"/>
                  </a:lnTo>
                  <a:lnTo>
                    <a:pt x="17" y="470"/>
                  </a:lnTo>
                  <a:lnTo>
                    <a:pt x="3" y="440"/>
                  </a:lnTo>
                  <a:lnTo>
                    <a:pt x="0" y="407"/>
                  </a:lnTo>
                  <a:lnTo>
                    <a:pt x="0" y="125"/>
                  </a:lnTo>
                  <a:lnTo>
                    <a:pt x="3" y="91"/>
                  </a:lnTo>
                  <a:lnTo>
                    <a:pt x="17" y="61"/>
                  </a:lnTo>
                  <a:lnTo>
                    <a:pt x="36"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5">
              <a:extLst>
                <a:ext uri="{FF2B5EF4-FFF2-40B4-BE49-F238E27FC236}">
                  <a16:creationId xmlns:a16="http://schemas.microsoft.com/office/drawing/2014/main" id="{14E32C96-E1DF-481C-B221-72B74BE65742}"/>
                </a:ext>
              </a:extLst>
            </p:cNvPr>
            <p:cNvSpPr>
              <a:spLocks/>
            </p:cNvSpPr>
            <p:nvPr/>
          </p:nvSpPr>
          <p:spPr bwMode="auto">
            <a:xfrm>
              <a:off x="1092" y="1162"/>
              <a:ext cx="126"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1 h 533"/>
                <a:gd name="T10" fmla="*/ 248 w 253"/>
                <a:gd name="T11" fmla="*/ 91 h 533"/>
                <a:gd name="T12" fmla="*/ 253 w 253"/>
                <a:gd name="T13" fmla="*/ 125 h 533"/>
                <a:gd name="T14" fmla="*/ 253 w 253"/>
                <a:gd name="T15" fmla="*/ 407 h 533"/>
                <a:gd name="T16" fmla="*/ 248 w 253"/>
                <a:gd name="T17" fmla="*/ 442 h 533"/>
                <a:gd name="T18" fmla="*/ 236 w 253"/>
                <a:gd name="T19" fmla="*/ 472 h 533"/>
                <a:gd name="T20" fmla="*/ 215 w 253"/>
                <a:gd name="T21" fmla="*/ 497 h 533"/>
                <a:gd name="T22" fmla="*/ 191 w 253"/>
                <a:gd name="T23" fmla="*/ 516 h 533"/>
                <a:gd name="T24" fmla="*/ 160 w 253"/>
                <a:gd name="T25" fmla="*/ 529 h 533"/>
                <a:gd name="T26" fmla="*/ 126 w 253"/>
                <a:gd name="T27" fmla="*/ 533 h 533"/>
                <a:gd name="T28" fmla="*/ 94 w 253"/>
                <a:gd name="T29" fmla="*/ 529 h 533"/>
                <a:gd name="T30" fmla="*/ 63 w 253"/>
                <a:gd name="T31" fmla="*/ 516 h 533"/>
                <a:gd name="T32" fmla="*/ 36 w 253"/>
                <a:gd name="T33" fmla="*/ 497 h 533"/>
                <a:gd name="T34" fmla="*/ 17 w 253"/>
                <a:gd name="T35" fmla="*/ 470 h 533"/>
                <a:gd name="T36" fmla="*/ 4 w 253"/>
                <a:gd name="T37" fmla="*/ 440 h 533"/>
                <a:gd name="T38" fmla="*/ 0 w 253"/>
                <a:gd name="T39" fmla="*/ 407 h 533"/>
                <a:gd name="T40" fmla="*/ 0 w 253"/>
                <a:gd name="T41" fmla="*/ 125 h 533"/>
                <a:gd name="T42" fmla="*/ 4 w 253"/>
                <a:gd name="T43" fmla="*/ 91 h 533"/>
                <a:gd name="T44" fmla="*/ 17 w 253"/>
                <a:gd name="T45" fmla="*/ 61 h 533"/>
                <a:gd name="T46" fmla="*/ 36 w 253"/>
                <a:gd name="T47" fmla="*/ 36 h 533"/>
                <a:gd name="T48" fmla="*/ 63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1"/>
                  </a:lnTo>
                  <a:lnTo>
                    <a:pt x="248" y="91"/>
                  </a:lnTo>
                  <a:lnTo>
                    <a:pt x="253" y="125"/>
                  </a:lnTo>
                  <a:lnTo>
                    <a:pt x="253" y="407"/>
                  </a:lnTo>
                  <a:lnTo>
                    <a:pt x="248" y="442"/>
                  </a:lnTo>
                  <a:lnTo>
                    <a:pt x="236" y="472"/>
                  </a:lnTo>
                  <a:lnTo>
                    <a:pt x="215" y="497"/>
                  </a:lnTo>
                  <a:lnTo>
                    <a:pt x="191" y="516"/>
                  </a:lnTo>
                  <a:lnTo>
                    <a:pt x="160" y="529"/>
                  </a:lnTo>
                  <a:lnTo>
                    <a:pt x="126" y="533"/>
                  </a:lnTo>
                  <a:lnTo>
                    <a:pt x="94" y="529"/>
                  </a:lnTo>
                  <a:lnTo>
                    <a:pt x="63" y="516"/>
                  </a:lnTo>
                  <a:lnTo>
                    <a:pt x="36" y="497"/>
                  </a:lnTo>
                  <a:lnTo>
                    <a:pt x="17" y="470"/>
                  </a:lnTo>
                  <a:lnTo>
                    <a:pt x="4" y="440"/>
                  </a:lnTo>
                  <a:lnTo>
                    <a:pt x="0" y="407"/>
                  </a:lnTo>
                  <a:lnTo>
                    <a:pt x="0" y="125"/>
                  </a:lnTo>
                  <a:lnTo>
                    <a:pt x="4" y="91"/>
                  </a:lnTo>
                  <a:lnTo>
                    <a:pt x="17" y="61"/>
                  </a:lnTo>
                  <a:lnTo>
                    <a:pt x="36" y="36"/>
                  </a:lnTo>
                  <a:lnTo>
                    <a:pt x="63"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9786128F-223D-42BA-933A-B3B583F0C236}"/>
                </a:ext>
              </a:extLst>
            </p:cNvPr>
            <p:cNvSpPr>
              <a:spLocks/>
            </p:cNvSpPr>
            <p:nvPr/>
          </p:nvSpPr>
          <p:spPr bwMode="auto">
            <a:xfrm>
              <a:off x="1435" y="1162"/>
              <a:ext cx="127"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1 h 533"/>
                <a:gd name="T10" fmla="*/ 249 w 253"/>
                <a:gd name="T11" fmla="*/ 91 h 533"/>
                <a:gd name="T12" fmla="*/ 253 w 253"/>
                <a:gd name="T13" fmla="*/ 125 h 533"/>
                <a:gd name="T14" fmla="*/ 253 w 253"/>
                <a:gd name="T15" fmla="*/ 407 h 533"/>
                <a:gd name="T16" fmla="*/ 249 w 253"/>
                <a:gd name="T17" fmla="*/ 442 h 533"/>
                <a:gd name="T18" fmla="*/ 236 w 253"/>
                <a:gd name="T19" fmla="*/ 472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8 w 253"/>
                <a:gd name="T33" fmla="*/ 497 h 533"/>
                <a:gd name="T34" fmla="*/ 17 w 253"/>
                <a:gd name="T35" fmla="*/ 470 h 533"/>
                <a:gd name="T36" fmla="*/ 3 w 253"/>
                <a:gd name="T37" fmla="*/ 440 h 533"/>
                <a:gd name="T38" fmla="*/ 0 w 253"/>
                <a:gd name="T39" fmla="*/ 407 h 533"/>
                <a:gd name="T40" fmla="*/ 0 w 253"/>
                <a:gd name="T41" fmla="*/ 125 h 533"/>
                <a:gd name="T42" fmla="*/ 3 w 253"/>
                <a:gd name="T43" fmla="*/ 91 h 533"/>
                <a:gd name="T44" fmla="*/ 17 w 253"/>
                <a:gd name="T45" fmla="*/ 61 h 533"/>
                <a:gd name="T46" fmla="*/ 38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1"/>
                  </a:lnTo>
                  <a:lnTo>
                    <a:pt x="249" y="91"/>
                  </a:lnTo>
                  <a:lnTo>
                    <a:pt x="253" y="125"/>
                  </a:lnTo>
                  <a:lnTo>
                    <a:pt x="253" y="407"/>
                  </a:lnTo>
                  <a:lnTo>
                    <a:pt x="249" y="442"/>
                  </a:lnTo>
                  <a:lnTo>
                    <a:pt x="236" y="472"/>
                  </a:lnTo>
                  <a:lnTo>
                    <a:pt x="217" y="497"/>
                  </a:lnTo>
                  <a:lnTo>
                    <a:pt x="190" y="516"/>
                  </a:lnTo>
                  <a:lnTo>
                    <a:pt x="160" y="529"/>
                  </a:lnTo>
                  <a:lnTo>
                    <a:pt x="127" y="533"/>
                  </a:lnTo>
                  <a:lnTo>
                    <a:pt x="93" y="529"/>
                  </a:lnTo>
                  <a:lnTo>
                    <a:pt x="63" y="516"/>
                  </a:lnTo>
                  <a:lnTo>
                    <a:pt x="38" y="497"/>
                  </a:lnTo>
                  <a:lnTo>
                    <a:pt x="17" y="470"/>
                  </a:lnTo>
                  <a:lnTo>
                    <a:pt x="3" y="440"/>
                  </a:lnTo>
                  <a:lnTo>
                    <a:pt x="0" y="407"/>
                  </a:lnTo>
                  <a:lnTo>
                    <a:pt x="0" y="125"/>
                  </a:lnTo>
                  <a:lnTo>
                    <a:pt x="3" y="91"/>
                  </a:lnTo>
                  <a:lnTo>
                    <a:pt x="17" y="61"/>
                  </a:lnTo>
                  <a:lnTo>
                    <a:pt x="38"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BF222DF1-F99D-4910-BE78-F44F23E55872}"/>
                </a:ext>
              </a:extLst>
            </p:cNvPr>
            <p:cNvSpPr>
              <a:spLocks/>
            </p:cNvSpPr>
            <p:nvPr/>
          </p:nvSpPr>
          <p:spPr bwMode="auto">
            <a:xfrm>
              <a:off x="404" y="1595"/>
              <a:ext cx="127"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3 h 533"/>
                <a:gd name="T10" fmla="*/ 248 w 253"/>
                <a:gd name="T11" fmla="*/ 93 h 533"/>
                <a:gd name="T12" fmla="*/ 253 w 253"/>
                <a:gd name="T13" fmla="*/ 127 h 533"/>
                <a:gd name="T14" fmla="*/ 253 w 253"/>
                <a:gd name="T15" fmla="*/ 407 h 533"/>
                <a:gd name="T16" fmla="*/ 248 w 253"/>
                <a:gd name="T17" fmla="*/ 440 h 533"/>
                <a:gd name="T18" fmla="*/ 236 w 253"/>
                <a:gd name="T19" fmla="*/ 470 h 533"/>
                <a:gd name="T20" fmla="*/ 215 w 253"/>
                <a:gd name="T21" fmla="*/ 497 h 533"/>
                <a:gd name="T22" fmla="*/ 191 w 253"/>
                <a:gd name="T23" fmla="*/ 516 h 533"/>
                <a:gd name="T24" fmla="*/ 160 w 253"/>
                <a:gd name="T25" fmla="*/ 529 h 533"/>
                <a:gd name="T26" fmla="*/ 126 w 253"/>
                <a:gd name="T27" fmla="*/ 533 h 533"/>
                <a:gd name="T28" fmla="*/ 92 w 253"/>
                <a:gd name="T29" fmla="*/ 529 h 533"/>
                <a:gd name="T30" fmla="*/ 61 w 253"/>
                <a:gd name="T31" fmla="*/ 516 h 533"/>
                <a:gd name="T32" fmla="*/ 36 w 253"/>
                <a:gd name="T33" fmla="*/ 497 h 533"/>
                <a:gd name="T34" fmla="*/ 17 w 253"/>
                <a:gd name="T35" fmla="*/ 470 h 533"/>
                <a:gd name="T36" fmla="*/ 4 w 253"/>
                <a:gd name="T37" fmla="*/ 440 h 533"/>
                <a:gd name="T38" fmla="*/ 0 w 253"/>
                <a:gd name="T39" fmla="*/ 407 h 533"/>
                <a:gd name="T40" fmla="*/ 0 w 253"/>
                <a:gd name="T41" fmla="*/ 127 h 533"/>
                <a:gd name="T42" fmla="*/ 4 w 253"/>
                <a:gd name="T43" fmla="*/ 93 h 533"/>
                <a:gd name="T44" fmla="*/ 17 w 253"/>
                <a:gd name="T45" fmla="*/ 63 h 533"/>
                <a:gd name="T46" fmla="*/ 36 w 253"/>
                <a:gd name="T47" fmla="*/ 36 h 533"/>
                <a:gd name="T48" fmla="*/ 61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3"/>
                  </a:lnTo>
                  <a:lnTo>
                    <a:pt x="248" y="93"/>
                  </a:lnTo>
                  <a:lnTo>
                    <a:pt x="253" y="127"/>
                  </a:lnTo>
                  <a:lnTo>
                    <a:pt x="253" y="407"/>
                  </a:lnTo>
                  <a:lnTo>
                    <a:pt x="248" y="440"/>
                  </a:lnTo>
                  <a:lnTo>
                    <a:pt x="236" y="470"/>
                  </a:lnTo>
                  <a:lnTo>
                    <a:pt x="215" y="497"/>
                  </a:lnTo>
                  <a:lnTo>
                    <a:pt x="191" y="516"/>
                  </a:lnTo>
                  <a:lnTo>
                    <a:pt x="160" y="529"/>
                  </a:lnTo>
                  <a:lnTo>
                    <a:pt x="126" y="533"/>
                  </a:lnTo>
                  <a:lnTo>
                    <a:pt x="92" y="529"/>
                  </a:lnTo>
                  <a:lnTo>
                    <a:pt x="61" y="516"/>
                  </a:lnTo>
                  <a:lnTo>
                    <a:pt x="36" y="497"/>
                  </a:lnTo>
                  <a:lnTo>
                    <a:pt x="17" y="470"/>
                  </a:lnTo>
                  <a:lnTo>
                    <a:pt x="4" y="440"/>
                  </a:lnTo>
                  <a:lnTo>
                    <a:pt x="0" y="407"/>
                  </a:lnTo>
                  <a:lnTo>
                    <a:pt x="0" y="127"/>
                  </a:lnTo>
                  <a:lnTo>
                    <a:pt x="4" y="93"/>
                  </a:lnTo>
                  <a:lnTo>
                    <a:pt x="17" y="63"/>
                  </a:lnTo>
                  <a:lnTo>
                    <a:pt x="36" y="36"/>
                  </a:lnTo>
                  <a:lnTo>
                    <a:pt x="61"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A13B43BF-D04A-45C9-966D-4EF91BAB2A12}"/>
                </a:ext>
              </a:extLst>
            </p:cNvPr>
            <p:cNvSpPr>
              <a:spLocks/>
            </p:cNvSpPr>
            <p:nvPr/>
          </p:nvSpPr>
          <p:spPr bwMode="auto">
            <a:xfrm>
              <a:off x="748" y="1595"/>
              <a:ext cx="126"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3 h 533"/>
                <a:gd name="T10" fmla="*/ 249 w 253"/>
                <a:gd name="T11" fmla="*/ 93 h 533"/>
                <a:gd name="T12" fmla="*/ 253 w 253"/>
                <a:gd name="T13" fmla="*/ 127 h 533"/>
                <a:gd name="T14" fmla="*/ 253 w 253"/>
                <a:gd name="T15" fmla="*/ 407 h 533"/>
                <a:gd name="T16" fmla="*/ 249 w 253"/>
                <a:gd name="T17" fmla="*/ 440 h 533"/>
                <a:gd name="T18" fmla="*/ 236 w 253"/>
                <a:gd name="T19" fmla="*/ 470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6 w 253"/>
                <a:gd name="T33" fmla="*/ 497 h 533"/>
                <a:gd name="T34" fmla="*/ 17 w 253"/>
                <a:gd name="T35" fmla="*/ 470 h 533"/>
                <a:gd name="T36" fmla="*/ 3 w 253"/>
                <a:gd name="T37" fmla="*/ 440 h 533"/>
                <a:gd name="T38" fmla="*/ 0 w 253"/>
                <a:gd name="T39" fmla="*/ 407 h 533"/>
                <a:gd name="T40" fmla="*/ 0 w 253"/>
                <a:gd name="T41" fmla="*/ 127 h 533"/>
                <a:gd name="T42" fmla="*/ 3 w 253"/>
                <a:gd name="T43" fmla="*/ 93 h 533"/>
                <a:gd name="T44" fmla="*/ 17 w 253"/>
                <a:gd name="T45" fmla="*/ 63 h 533"/>
                <a:gd name="T46" fmla="*/ 36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3"/>
                  </a:lnTo>
                  <a:lnTo>
                    <a:pt x="249" y="93"/>
                  </a:lnTo>
                  <a:lnTo>
                    <a:pt x="253" y="127"/>
                  </a:lnTo>
                  <a:lnTo>
                    <a:pt x="253" y="407"/>
                  </a:lnTo>
                  <a:lnTo>
                    <a:pt x="249" y="440"/>
                  </a:lnTo>
                  <a:lnTo>
                    <a:pt x="236" y="470"/>
                  </a:lnTo>
                  <a:lnTo>
                    <a:pt x="217" y="497"/>
                  </a:lnTo>
                  <a:lnTo>
                    <a:pt x="190" y="516"/>
                  </a:lnTo>
                  <a:lnTo>
                    <a:pt x="160" y="529"/>
                  </a:lnTo>
                  <a:lnTo>
                    <a:pt x="127" y="533"/>
                  </a:lnTo>
                  <a:lnTo>
                    <a:pt x="93" y="529"/>
                  </a:lnTo>
                  <a:lnTo>
                    <a:pt x="63" y="516"/>
                  </a:lnTo>
                  <a:lnTo>
                    <a:pt x="36" y="497"/>
                  </a:lnTo>
                  <a:lnTo>
                    <a:pt x="17" y="470"/>
                  </a:lnTo>
                  <a:lnTo>
                    <a:pt x="3" y="440"/>
                  </a:lnTo>
                  <a:lnTo>
                    <a:pt x="0" y="407"/>
                  </a:lnTo>
                  <a:lnTo>
                    <a:pt x="0" y="127"/>
                  </a:lnTo>
                  <a:lnTo>
                    <a:pt x="3" y="93"/>
                  </a:lnTo>
                  <a:lnTo>
                    <a:pt x="17" y="63"/>
                  </a:lnTo>
                  <a:lnTo>
                    <a:pt x="36"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000E7D7B-5D71-446F-A5C6-3196772331A7}"/>
                </a:ext>
              </a:extLst>
            </p:cNvPr>
            <p:cNvSpPr>
              <a:spLocks/>
            </p:cNvSpPr>
            <p:nvPr/>
          </p:nvSpPr>
          <p:spPr bwMode="auto">
            <a:xfrm>
              <a:off x="1092" y="1595"/>
              <a:ext cx="126" cy="267"/>
            </a:xfrm>
            <a:custGeom>
              <a:avLst/>
              <a:gdLst>
                <a:gd name="T0" fmla="*/ 126 w 253"/>
                <a:gd name="T1" fmla="*/ 0 h 533"/>
                <a:gd name="T2" fmla="*/ 160 w 253"/>
                <a:gd name="T3" fmla="*/ 4 h 533"/>
                <a:gd name="T4" fmla="*/ 191 w 253"/>
                <a:gd name="T5" fmla="*/ 17 h 533"/>
                <a:gd name="T6" fmla="*/ 215 w 253"/>
                <a:gd name="T7" fmla="*/ 36 h 533"/>
                <a:gd name="T8" fmla="*/ 236 w 253"/>
                <a:gd name="T9" fmla="*/ 63 h 533"/>
                <a:gd name="T10" fmla="*/ 248 w 253"/>
                <a:gd name="T11" fmla="*/ 93 h 533"/>
                <a:gd name="T12" fmla="*/ 253 w 253"/>
                <a:gd name="T13" fmla="*/ 127 h 533"/>
                <a:gd name="T14" fmla="*/ 253 w 253"/>
                <a:gd name="T15" fmla="*/ 407 h 533"/>
                <a:gd name="T16" fmla="*/ 248 w 253"/>
                <a:gd name="T17" fmla="*/ 440 h 533"/>
                <a:gd name="T18" fmla="*/ 236 w 253"/>
                <a:gd name="T19" fmla="*/ 470 h 533"/>
                <a:gd name="T20" fmla="*/ 215 w 253"/>
                <a:gd name="T21" fmla="*/ 497 h 533"/>
                <a:gd name="T22" fmla="*/ 191 w 253"/>
                <a:gd name="T23" fmla="*/ 516 h 533"/>
                <a:gd name="T24" fmla="*/ 160 w 253"/>
                <a:gd name="T25" fmla="*/ 529 h 533"/>
                <a:gd name="T26" fmla="*/ 126 w 253"/>
                <a:gd name="T27" fmla="*/ 533 h 533"/>
                <a:gd name="T28" fmla="*/ 94 w 253"/>
                <a:gd name="T29" fmla="*/ 529 h 533"/>
                <a:gd name="T30" fmla="*/ 63 w 253"/>
                <a:gd name="T31" fmla="*/ 516 h 533"/>
                <a:gd name="T32" fmla="*/ 36 w 253"/>
                <a:gd name="T33" fmla="*/ 497 h 533"/>
                <a:gd name="T34" fmla="*/ 17 w 253"/>
                <a:gd name="T35" fmla="*/ 470 h 533"/>
                <a:gd name="T36" fmla="*/ 4 w 253"/>
                <a:gd name="T37" fmla="*/ 440 h 533"/>
                <a:gd name="T38" fmla="*/ 0 w 253"/>
                <a:gd name="T39" fmla="*/ 407 h 533"/>
                <a:gd name="T40" fmla="*/ 0 w 253"/>
                <a:gd name="T41" fmla="*/ 127 h 533"/>
                <a:gd name="T42" fmla="*/ 4 w 253"/>
                <a:gd name="T43" fmla="*/ 93 h 533"/>
                <a:gd name="T44" fmla="*/ 17 w 253"/>
                <a:gd name="T45" fmla="*/ 63 h 533"/>
                <a:gd name="T46" fmla="*/ 36 w 253"/>
                <a:gd name="T47" fmla="*/ 36 h 533"/>
                <a:gd name="T48" fmla="*/ 63 w 253"/>
                <a:gd name="T49" fmla="*/ 17 h 533"/>
                <a:gd name="T50" fmla="*/ 92 w 253"/>
                <a:gd name="T51" fmla="*/ 4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4"/>
                  </a:lnTo>
                  <a:lnTo>
                    <a:pt x="191" y="17"/>
                  </a:lnTo>
                  <a:lnTo>
                    <a:pt x="215" y="36"/>
                  </a:lnTo>
                  <a:lnTo>
                    <a:pt x="236" y="63"/>
                  </a:lnTo>
                  <a:lnTo>
                    <a:pt x="248" y="93"/>
                  </a:lnTo>
                  <a:lnTo>
                    <a:pt x="253" y="127"/>
                  </a:lnTo>
                  <a:lnTo>
                    <a:pt x="253" y="407"/>
                  </a:lnTo>
                  <a:lnTo>
                    <a:pt x="248" y="440"/>
                  </a:lnTo>
                  <a:lnTo>
                    <a:pt x="236" y="470"/>
                  </a:lnTo>
                  <a:lnTo>
                    <a:pt x="215" y="497"/>
                  </a:lnTo>
                  <a:lnTo>
                    <a:pt x="191" y="516"/>
                  </a:lnTo>
                  <a:lnTo>
                    <a:pt x="160" y="529"/>
                  </a:lnTo>
                  <a:lnTo>
                    <a:pt x="126" y="533"/>
                  </a:lnTo>
                  <a:lnTo>
                    <a:pt x="94" y="529"/>
                  </a:lnTo>
                  <a:lnTo>
                    <a:pt x="63" y="516"/>
                  </a:lnTo>
                  <a:lnTo>
                    <a:pt x="36" y="497"/>
                  </a:lnTo>
                  <a:lnTo>
                    <a:pt x="17" y="470"/>
                  </a:lnTo>
                  <a:lnTo>
                    <a:pt x="4" y="440"/>
                  </a:lnTo>
                  <a:lnTo>
                    <a:pt x="0" y="407"/>
                  </a:lnTo>
                  <a:lnTo>
                    <a:pt x="0" y="127"/>
                  </a:lnTo>
                  <a:lnTo>
                    <a:pt x="4" y="93"/>
                  </a:lnTo>
                  <a:lnTo>
                    <a:pt x="17" y="63"/>
                  </a:lnTo>
                  <a:lnTo>
                    <a:pt x="36" y="36"/>
                  </a:lnTo>
                  <a:lnTo>
                    <a:pt x="63" y="17"/>
                  </a:lnTo>
                  <a:lnTo>
                    <a:pt x="92" y="4"/>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23C2C85E-AA79-4AC2-BED7-DFFD48A0FF16}"/>
                </a:ext>
              </a:extLst>
            </p:cNvPr>
            <p:cNvSpPr>
              <a:spLocks/>
            </p:cNvSpPr>
            <p:nvPr/>
          </p:nvSpPr>
          <p:spPr bwMode="auto">
            <a:xfrm>
              <a:off x="1435" y="1595"/>
              <a:ext cx="127" cy="267"/>
            </a:xfrm>
            <a:custGeom>
              <a:avLst/>
              <a:gdLst>
                <a:gd name="T0" fmla="*/ 127 w 253"/>
                <a:gd name="T1" fmla="*/ 0 h 533"/>
                <a:gd name="T2" fmla="*/ 160 w 253"/>
                <a:gd name="T3" fmla="*/ 4 h 533"/>
                <a:gd name="T4" fmla="*/ 190 w 253"/>
                <a:gd name="T5" fmla="*/ 17 h 533"/>
                <a:gd name="T6" fmla="*/ 217 w 253"/>
                <a:gd name="T7" fmla="*/ 36 h 533"/>
                <a:gd name="T8" fmla="*/ 236 w 253"/>
                <a:gd name="T9" fmla="*/ 63 h 533"/>
                <a:gd name="T10" fmla="*/ 249 w 253"/>
                <a:gd name="T11" fmla="*/ 93 h 533"/>
                <a:gd name="T12" fmla="*/ 253 w 253"/>
                <a:gd name="T13" fmla="*/ 127 h 533"/>
                <a:gd name="T14" fmla="*/ 253 w 253"/>
                <a:gd name="T15" fmla="*/ 407 h 533"/>
                <a:gd name="T16" fmla="*/ 249 w 253"/>
                <a:gd name="T17" fmla="*/ 440 h 533"/>
                <a:gd name="T18" fmla="*/ 236 w 253"/>
                <a:gd name="T19" fmla="*/ 470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8 w 253"/>
                <a:gd name="T33" fmla="*/ 497 h 533"/>
                <a:gd name="T34" fmla="*/ 17 w 253"/>
                <a:gd name="T35" fmla="*/ 470 h 533"/>
                <a:gd name="T36" fmla="*/ 3 w 253"/>
                <a:gd name="T37" fmla="*/ 440 h 533"/>
                <a:gd name="T38" fmla="*/ 0 w 253"/>
                <a:gd name="T39" fmla="*/ 407 h 533"/>
                <a:gd name="T40" fmla="*/ 0 w 253"/>
                <a:gd name="T41" fmla="*/ 127 h 533"/>
                <a:gd name="T42" fmla="*/ 3 w 253"/>
                <a:gd name="T43" fmla="*/ 93 h 533"/>
                <a:gd name="T44" fmla="*/ 17 w 253"/>
                <a:gd name="T45" fmla="*/ 63 h 533"/>
                <a:gd name="T46" fmla="*/ 38 w 253"/>
                <a:gd name="T47" fmla="*/ 36 h 533"/>
                <a:gd name="T48" fmla="*/ 63 w 253"/>
                <a:gd name="T49" fmla="*/ 17 h 533"/>
                <a:gd name="T50" fmla="*/ 93 w 253"/>
                <a:gd name="T51" fmla="*/ 4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4"/>
                  </a:lnTo>
                  <a:lnTo>
                    <a:pt x="190" y="17"/>
                  </a:lnTo>
                  <a:lnTo>
                    <a:pt x="217" y="36"/>
                  </a:lnTo>
                  <a:lnTo>
                    <a:pt x="236" y="63"/>
                  </a:lnTo>
                  <a:lnTo>
                    <a:pt x="249" y="93"/>
                  </a:lnTo>
                  <a:lnTo>
                    <a:pt x="253" y="127"/>
                  </a:lnTo>
                  <a:lnTo>
                    <a:pt x="253" y="407"/>
                  </a:lnTo>
                  <a:lnTo>
                    <a:pt x="249" y="440"/>
                  </a:lnTo>
                  <a:lnTo>
                    <a:pt x="236" y="470"/>
                  </a:lnTo>
                  <a:lnTo>
                    <a:pt x="217" y="497"/>
                  </a:lnTo>
                  <a:lnTo>
                    <a:pt x="190" y="516"/>
                  </a:lnTo>
                  <a:lnTo>
                    <a:pt x="160" y="529"/>
                  </a:lnTo>
                  <a:lnTo>
                    <a:pt x="127" y="533"/>
                  </a:lnTo>
                  <a:lnTo>
                    <a:pt x="93" y="529"/>
                  </a:lnTo>
                  <a:lnTo>
                    <a:pt x="63" y="516"/>
                  </a:lnTo>
                  <a:lnTo>
                    <a:pt x="38" y="497"/>
                  </a:lnTo>
                  <a:lnTo>
                    <a:pt x="17" y="470"/>
                  </a:lnTo>
                  <a:lnTo>
                    <a:pt x="3" y="440"/>
                  </a:lnTo>
                  <a:lnTo>
                    <a:pt x="0" y="407"/>
                  </a:lnTo>
                  <a:lnTo>
                    <a:pt x="0" y="127"/>
                  </a:lnTo>
                  <a:lnTo>
                    <a:pt x="3" y="93"/>
                  </a:lnTo>
                  <a:lnTo>
                    <a:pt x="17" y="63"/>
                  </a:lnTo>
                  <a:lnTo>
                    <a:pt x="38" y="36"/>
                  </a:lnTo>
                  <a:lnTo>
                    <a:pt x="63" y="17"/>
                  </a:lnTo>
                  <a:lnTo>
                    <a:pt x="93" y="4"/>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84D27245-A0F9-461A-BEB6-C431E7062DD0}"/>
                </a:ext>
              </a:extLst>
            </p:cNvPr>
            <p:cNvSpPr>
              <a:spLocks/>
            </p:cNvSpPr>
            <p:nvPr/>
          </p:nvSpPr>
          <p:spPr bwMode="auto">
            <a:xfrm>
              <a:off x="404" y="2029"/>
              <a:ext cx="127" cy="268"/>
            </a:xfrm>
            <a:custGeom>
              <a:avLst/>
              <a:gdLst>
                <a:gd name="T0" fmla="*/ 126 w 253"/>
                <a:gd name="T1" fmla="*/ 0 h 535"/>
                <a:gd name="T2" fmla="*/ 160 w 253"/>
                <a:gd name="T3" fmla="*/ 5 h 535"/>
                <a:gd name="T4" fmla="*/ 191 w 253"/>
                <a:gd name="T5" fmla="*/ 19 h 535"/>
                <a:gd name="T6" fmla="*/ 215 w 253"/>
                <a:gd name="T7" fmla="*/ 38 h 535"/>
                <a:gd name="T8" fmla="*/ 236 w 253"/>
                <a:gd name="T9" fmla="*/ 63 h 535"/>
                <a:gd name="T10" fmla="*/ 248 w 253"/>
                <a:gd name="T11" fmla="*/ 93 h 535"/>
                <a:gd name="T12" fmla="*/ 253 w 253"/>
                <a:gd name="T13" fmla="*/ 127 h 535"/>
                <a:gd name="T14" fmla="*/ 253 w 253"/>
                <a:gd name="T15" fmla="*/ 407 h 535"/>
                <a:gd name="T16" fmla="*/ 248 w 253"/>
                <a:gd name="T17" fmla="*/ 442 h 535"/>
                <a:gd name="T18" fmla="*/ 236 w 253"/>
                <a:gd name="T19" fmla="*/ 472 h 535"/>
                <a:gd name="T20" fmla="*/ 215 w 253"/>
                <a:gd name="T21" fmla="*/ 497 h 535"/>
                <a:gd name="T22" fmla="*/ 191 w 253"/>
                <a:gd name="T23" fmla="*/ 518 h 535"/>
                <a:gd name="T24" fmla="*/ 160 w 253"/>
                <a:gd name="T25" fmla="*/ 529 h 535"/>
                <a:gd name="T26" fmla="*/ 126 w 253"/>
                <a:gd name="T27" fmla="*/ 535 h 535"/>
                <a:gd name="T28" fmla="*/ 92 w 253"/>
                <a:gd name="T29" fmla="*/ 529 h 535"/>
                <a:gd name="T30" fmla="*/ 61 w 253"/>
                <a:gd name="T31" fmla="*/ 516 h 535"/>
                <a:gd name="T32" fmla="*/ 36 w 253"/>
                <a:gd name="T33" fmla="*/ 497 h 535"/>
                <a:gd name="T34" fmla="*/ 17 w 253"/>
                <a:gd name="T35" fmla="*/ 470 h 535"/>
                <a:gd name="T36" fmla="*/ 4 w 253"/>
                <a:gd name="T37" fmla="*/ 442 h 535"/>
                <a:gd name="T38" fmla="*/ 0 w 253"/>
                <a:gd name="T39" fmla="*/ 407 h 535"/>
                <a:gd name="T40" fmla="*/ 0 w 253"/>
                <a:gd name="T41" fmla="*/ 127 h 535"/>
                <a:gd name="T42" fmla="*/ 4 w 253"/>
                <a:gd name="T43" fmla="*/ 93 h 535"/>
                <a:gd name="T44" fmla="*/ 17 w 253"/>
                <a:gd name="T45" fmla="*/ 63 h 535"/>
                <a:gd name="T46" fmla="*/ 36 w 253"/>
                <a:gd name="T47" fmla="*/ 38 h 535"/>
                <a:gd name="T48" fmla="*/ 61 w 253"/>
                <a:gd name="T49" fmla="*/ 19 h 535"/>
                <a:gd name="T50" fmla="*/ 92 w 253"/>
                <a:gd name="T51" fmla="*/ 5 h 535"/>
                <a:gd name="T52" fmla="*/ 126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6" y="0"/>
                  </a:moveTo>
                  <a:lnTo>
                    <a:pt x="160" y="5"/>
                  </a:lnTo>
                  <a:lnTo>
                    <a:pt x="191" y="19"/>
                  </a:lnTo>
                  <a:lnTo>
                    <a:pt x="215" y="38"/>
                  </a:lnTo>
                  <a:lnTo>
                    <a:pt x="236" y="63"/>
                  </a:lnTo>
                  <a:lnTo>
                    <a:pt x="248" y="93"/>
                  </a:lnTo>
                  <a:lnTo>
                    <a:pt x="253" y="127"/>
                  </a:lnTo>
                  <a:lnTo>
                    <a:pt x="253" y="407"/>
                  </a:lnTo>
                  <a:lnTo>
                    <a:pt x="248" y="442"/>
                  </a:lnTo>
                  <a:lnTo>
                    <a:pt x="236" y="472"/>
                  </a:lnTo>
                  <a:lnTo>
                    <a:pt x="215" y="497"/>
                  </a:lnTo>
                  <a:lnTo>
                    <a:pt x="191" y="518"/>
                  </a:lnTo>
                  <a:lnTo>
                    <a:pt x="160" y="529"/>
                  </a:lnTo>
                  <a:lnTo>
                    <a:pt x="126" y="535"/>
                  </a:lnTo>
                  <a:lnTo>
                    <a:pt x="92" y="529"/>
                  </a:lnTo>
                  <a:lnTo>
                    <a:pt x="61" y="516"/>
                  </a:lnTo>
                  <a:lnTo>
                    <a:pt x="36" y="497"/>
                  </a:lnTo>
                  <a:lnTo>
                    <a:pt x="17" y="470"/>
                  </a:lnTo>
                  <a:lnTo>
                    <a:pt x="4" y="442"/>
                  </a:lnTo>
                  <a:lnTo>
                    <a:pt x="0" y="407"/>
                  </a:lnTo>
                  <a:lnTo>
                    <a:pt x="0" y="127"/>
                  </a:lnTo>
                  <a:lnTo>
                    <a:pt x="4" y="93"/>
                  </a:lnTo>
                  <a:lnTo>
                    <a:pt x="17" y="63"/>
                  </a:lnTo>
                  <a:lnTo>
                    <a:pt x="36" y="38"/>
                  </a:lnTo>
                  <a:lnTo>
                    <a:pt x="61" y="19"/>
                  </a:lnTo>
                  <a:lnTo>
                    <a:pt x="92" y="5"/>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245AEBAE-5F5B-4412-ABEC-8ACB48A298CF}"/>
                </a:ext>
              </a:extLst>
            </p:cNvPr>
            <p:cNvSpPr>
              <a:spLocks/>
            </p:cNvSpPr>
            <p:nvPr/>
          </p:nvSpPr>
          <p:spPr bwMode="auto">
            <a:xfrm>
              <a:off x="748" y="2029"/>
              <a:ext cx="126" cy="268"/>
            </a:xfrm>
            <a:custGeom>
              <a:avLst/>
              <a:gdLst>
                <a:gd name="T0" fmla="*/ 127 w 253"/>
                <a:gd name="T1" fmla="*/ 0 h 535"/>
                <a:gd name="T2" fmla="*/ 160 w 253"/>
                <a:gd name="T3" fmla="*/ 5 h 535"/>
                <a:gd name="T4" fmla="*/ 190 w 253"/>
                <a:gd name="T5" fmla="*/ 19 h 535"/>
                <a:gd name="T6" fmla="*/ 217 w 253"/>
                <a:gd name="T7" fmla="*/ 38 h 535"/>
                <a:gd name="T8" fmla="*/ 236 w 253"/>
                <a:gd name="T9" fmla="*/ 63 h 535"/>
                <a:gd name="T10" fmla="*/ 249 w 253"/>
                <a:gd name="T11" fmla="*/ 93 h 535"/>
                <a:gd name="T12" fmla="*/ 253 w 253"/>
                <a:gd name="T13" fmla="*/ 127 h 535"/>
                <a:gd name="T14" fmla="*/ 253 w 253"/>
                <a:gd name="T15" fmla="*/ 407 h 535"/>
                <a:gd name="T16" fmla="*/ 249 w 253"/>
                <a:gd name="T17" fmla="*/ 442 h 535"/>
                <a:gd name="T18" fmla="*/ 236 w 253"/>
                <a:gd name="T19" fmla="*/ 472 h 535"/>
                <a:gd name="T20" fmla="*/ 217 w 253"/>
                <a:gd name="T21" fmla="*/ 497 h 535"/>
                <a:gd name="T22" fmla="*/ 190 w 253"/>
                <a:gd name="T23" fmla="*/ 518 h 535"/>
                <a:gd name="T24" fmla="*/ 160 w 253"/>
                <a:gd name="T25" fmla="*/ 529 h 535"/>
                <a:gd name="T26" fmla="*/ 127 w 253"/>
                <a:gd name="T27" fmla="*/ 535 h 535"/>
                <a:gd name="T28" fmla="*/ 93 w 253"/>
                <a:gd name="T29" fmla="*/ 529 h 535"/>
                <a:gd name="T30" fmla="*/ 63 w 253"/>
                <a:gd name="T31" fmla="*/ 516 h 535"/>
                <a:gd name="T32" fmla="*/ 36 w 253"/>
                <a:gd name="T33" fmla="*/ 497 h 535"/>
                <a:gd name="T34" fmla="*/ 17 w 253"/>
                <a:gd name="T35" fmla="*/ 470 h 535"/>
                <a:gd name="T36" fmla="*/ 3 w 253"/>
                <a:gd name="T37" fmla="*/ 442 h 535"/>
                <a:gd name="T38" fmla="*/ 0 w 253"/>
                <a:gd name="T39" fmla="*/ 407 h 535"/>
                <a:gd name="T40" fmla="*/ 0 w 253"/>
                <a:gd name="T41" fmla="*/ 127 h 535"/>
                <a:gd name="T42" fmla="*/ 3 w 253"/>
                <a:gd name="T43" fmla="*/ 93 h 535"/>
                <a:gd name="T44" fmla="*/ 17 w 253"/>
                <a:gd name="T45" fmla="*/ 63 h 535"/>
                <a:gd name="T46" fmla="*/ 36 w 253"/>
                <a:gd name="T47" fmla="*/ 38 h 535"/>
                <a:gd name="T48" fmla="*/ 63 w 253"/>
                <a:gd name="T49" fmla="*/ 19 h 535"/>
                <a:gd name="T50" fmla="*/ 93 w 253"/>
                <a:gd name="T51" fmla="*/ 5 h 535"/>
                <a:gd name="T52" fmla="*/ 127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7" y="0"/>
                  </a:moveTo>
                  <a:lnTo>
                    <a:pt x="160" y="5"/>
                  </a:lnTo>
                  <a:lnTo>
                    <a:pt x="190" y="19"/>
                  </a:lnTo>
                  <a:lnTo>
                    <a:pt x="217" y="38"/>
                  </a:lnTo>
                  <a:lnTo>
                    <a:pt x="236" y="63"/>
                  </a:lnTo>
                  <a:lnTo>
                    <a:pt x="249" y="93"/>
                  </a:lnTo>
                  <a:lnTo>
                    <a:pt x="253" y="127"/>
                  </a:lnTo>
                  <a:lnTo>
                    <a:pt x="253" y="407"/>
                  </a:lnTo>
                  <a:lnTo>
                    <a:pt x="249" y="442"/>
                  </a:lnTo>
                  <a:lnTo>
                    <a:pt x="236" y="472"/>
                  </a:lnTo>
                  <a:lnTo>
                    <a:pt x="217" y="497"/>
                  </a:lnTo>
                  <a:lnTo>
                    <a:pt x="190" y="518"/>
                  </a:lnTo>
                  <a:lnTo>
                    <a:pt x="160" y="529"/>
                  </a:lnTo>
                  <a:lnTo>
                    <a:pt x="127" y="535"/>
                  </a:lnTo>
                  <a:lnTo>
                    <a:pt x="93" y="529"/>
                  </a:lnTo>
                  <a:lnTo>
                    <a:pt x="63" y="516"/>
                  </a:lnTo>
                  <a:lnTo>
                    <a:pt x="36" y="497"/>
                  </a:lnTo>
                  <a:lnTo>
                    <a:pt x="17" y="470"/>
                  </a:lnTo>
                  <a:lnTo>
                    <a:pt x="3" y="442"/>
                  </a:lnTo>
                  <a:lnTo>
                    <a:pt x="0" y="407"/>
                  </a:lnTo>
                  <a:lnTo>
                    <a:pt x="0" y="127"/>
                  </a:lnTo>
                  <a:lnTo>
                    <a:pt x="3" y="93"/>
                  </a:lnTo>
                  <a:lnTo>
                    <a:pt x="17" y="63"/>
                  </a:lnTo>
                  <a:lnTo>
                    <a:pt x="36" y="38"/>
                  </a:lnTo>
                  <a:lnTo>
                    <a:pt x="63" y="19"/>
                  </a:lnTo>
                  <a:lnTo>
                    <a:pt x="93" y="5"/>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350E5ADA-7DB5-496E-A894-11B579BF3AAF}"/>
                </a:ext>
              </a:extLst>
            </p:cNvPr>
            <p:cNvSpPr>
              <a:spLocks/>
            </p:cNvSpPr>
            <p:nvPr/>
          </p:nvSpPr>
          <p:spPr bwMode="auto">
            <a:xfrm>
              <a:off x="1092" y="2029"/>
              <a:ext cx="126" cy="268"/>
            </a:xfrm>
            <a:custGeom>
              <a:avLst/>
              <a:gdLst>
                <a:gd name="T0" fmla="*/ 126 w 253"/>
                <a:gd name="T1" fmla="*/ 0 h 535"/>
                <a:gd name="T2" fmla="*/ 160 w 253"/>
                <a:gd name="T3" fmla="*/ 5 h 535"/>
                <a:gd name="T4" fmla="*/ 191 w 253"/>
                <a:gd name="T5" fmla="*/ 19 h 535"/>
                <a:gd name="T6" fmla="*/ 215 w 253"/>
                <a:gd name="T7" fmla="*/ 38 h 535"/>
                <a:gd name="T8" fmla="*/ 236 w 253"/>
                <a:gd name="T9" fmla="*/ 63 h 535"/>
                <a:gd name="T10" fmla="*/ 248 w 253"/>
                <a:gd name="T11" fmla="*/ 93 h 535"/>
                <a:gd name="T12" fmla="*/ 253 w 253"/>
                <a:gd name="T13" fmla="*/ 127 h 535"/>
                <a:gd name="T14" fmla="*/ 253 w 253"/>
                <a:gd name="T15" fmla="*/ 407 h 535"/>
                <a:gd name="T16" fmla="*/ 248 w 253"/>
                <a:gd name="T17" fmla="*/ 442 h 535"/>
                <a:gd name="T18" fmla="*/ 236 w 253"/>
                <a:gd name="T19" fmla="*/ 472 h 535"/>
                <a:gd name="T20" fmla="*/ 215 w 253"/>
                <a:gd name="T21" fmla="*/ 497 h 535"/>
                <a:gd name="T22" fmla="*/ 191 w 253"/>
                <a:gd name="T23" fmla="*/ 518 h 535"/>
                <a:gd name="T24" fmla="*/ 160 w 253"/>
                <a:gd name="T25" fmla="*/ 529 h 535"/>
                <a:gd name="T26" fmla="*/ 126 w 253"/>
                <a:gd name="T27" fmla="*/ 535 h 535"/>
                <a:gd name="T28" fmla="*/ 94 w 253"/>
                <a:gd name="T29" fmla="*/ 529 h 535"/>
                <a:gd name="T30" fmla="*/ 63 w 253"/>
                <a:gd name="T31" fmla="*/ 516 h 535"/>
                <a:gd name="T32" fmla="*/ 36 w 253"/>
                <a:gd name="T33" fmla="*/ 497 h 535"/>
                <a:gd name="T34" fmla="*/ 17 w 253"/>
                <a:gd name="T35" fmla="*/ 470 h 535"/>
                <a:gd name="T36" fmla="*/ 4 w 253"/>
                <a:gd name="T37" fmla="*/ 442 h 535"/>
                <a:gd name="T38" fmla="*/ 0 w 253"/>
                <a:gd name="T39" fmla="*/ 407 h 535"/>
                <a:gd name="T40" fmla="*/ 0 w 253"/>
                <a:gd name="T41" fmla="*/ 127 h 535"/>
                <a:gd name="T42" fmla="*/ 4 w 253"/>
                <a:gd name="T43" fmla="*/ 93 h 535"/>
                <a:gd name="T44" fmla="*/ 17 w 253"/>
                <a:gd name="T45" fmla="*/ 63 h 535"/>
                <a:gd name="T46" fmla="*/ 36 w 253"/>
                <a:gd name="T47" fmla="*/ 38 h 535"/>
                <a:gd name="T48" fmla="*/ 63 w 253"/>
                <a:gd name="T49" fmla="*/ 19 h 535"/>
                <a:gd name="T50" fmla="*/ 92 w 253"/>
                <a:gd name="T51" fmla="*/ 5 h 535"/>
                <a:gd name="T52" fmla="*/ 126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6" y="0"/>
                  </a:moveTo>
                  <a:lnTo>
                    <a:pt x="160" y="5"/>
                  </a:lnTo>
                  <a:lnTo>
                    <a:pt x="191" y="19"/>
                  </a:lnTo>
                  <a:lnTo>
                    <a:pt x="215" y="38"/>
                  </a:lnTo>
                  <a:lnTo>
                    <a:pt x="236" y="63"/>
                  </a:lnTo>
                  <a:lnTo>
                    <a:pt x="248" y="93"/>
                  </a:lnTo>
                  <a:lnTo>
                    <a:pt x="253" y="127"/>
                  </a:lnTo>
                  <a:lnTo>
                    <a:pt x="253" y="407"/>
                  </a:lnTo>
                  <a:lnTo>
                    <a:pt x="248" y="442"/>
                  </a:lnTo>
                  <a:lnTo>
                    <a:pt x="236" y="472"/>
                  </a:lnTo>
                  <a:lnTo>
                    <a:pt x="215" y="497"/>
                  </a:lnTo>
                  <a:lnTo>
                    <a:pt x="191" y="518"/>
                  </a:lnTo>
                  <a:lnTo>
                    <a:pt x="160" y="529"/>
                  </a:lnTo>
                  <a:lnTo>
                    <a:pt x="126" y="535"/>
                  </a:lnTo>
                  <a:lnTo>
                    <a:pt x="94" y="529"/>
                  </a:lnTo>
                  <a:lnTo>
                    <a:pt x="63" y="516"/>
                  </a:lnTo>
                  <a:lnTo>
                    <a:pt x="36" y="497"/>
                  </a:lnTo>
                  <a:lnTo>
                    <a:pt x="17" y="470"/>
                  </a:lnTo>
                  <a:lnTo>
                    <a:pt x="4" y="442"/>
                  </a:lnTo>
                  <a:lnTo>
                    <a:pt x="0" y="407"/>
                  </a:lnTo>
                  <a:lnTo>
                    <a:pt x="0" y="127"/>
                  </a:lnTo>
                  <a:lnTo>
                    <a:pt x="4" y="93"/>
                  </a:lnTo>
                  <a:lnTo>
                    <a:pt x="17" y="63"/>
                  </a:lnTo>
                  <a:lnTo>
                    <a:pt x="36" y="38"/>
                  </a:lnTo>
                  <a:lnTo>
                    <a:pt x="63" y="19"/>
                  </a:lnTo>
                  <a:lnTo>
                    <a:pt x="92" y="5"/>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723F8CCE-D6EC-427C-A247-6262B53258C8}"/>
                </a:ext>
              </a:extLst>
            </p:cNvPr>
            <p:cNvSpPr>
              <a:spLocks/>
            </p:cNvSpPr>
            <p:nvPr/>
          </p:nvSpPr>
          <p:spPr bwMode="auto">
            <a:xfrm>
              <a:off x="1435" y="2029"/>
              <a:ext cx="127" cy="268"/>
            </a:xfrm>
            <a:custGeom>
              <a:avLst/>
              <a:gdLst>
                <a:gd name="T0" fmla="*/ 127 w 253"/>
                <a:gd name="T1" fmla="*/ 0 h 535"/>
                <a:gd name="T2" fmla="*/ 160 w 253"/>
                <a:gd name="T3" fmla="*/ 5 h 535"/>
                <a:gd name="T4" fmla="*/ 190 w 253"/>
                <a:gd name="T5" fmla="*/ 19 h 535"/>
                <a:gd name="T6" fmla="*/ 217 w 253"/>
                <a:gd name="T7" fmla="*/ 38 h 535"/>
                <a:gd name="T8" fmla="*/ 236 w 253"/>
                <a:gd name="T9" fmla="*/ 63 h 535"/>
                <a:gd name="T10" fmla="*/ 249 w 253"/>
                <a:gd name="T11" fmla="*/ 93 h 535"/>
                <a:gd name="T12" fmla="*/ 253 w 253"/>
                <a:gd name="T13" fmla="*/ 127 h 535"/>
                <a:gd name="T14" fmla="*/ 253 w 253"/>
                <a:gd name="T15" fmla="*/ 407 h 535"/>
                <a:gd name="T16" fmla="*/ 249 w 253"/>
                <a:gd name="T17" fmla="*/ 442 h 535"/>
                <a:gd name="T18" fmla="*/ 236 w 253"/>
                <a:gd name="T19" fmla="*/ 472 h 535"/>
                <a:gd name="T20" fmla="*/ 217 w 253"/>
                <a:gd name="T21" fmla="*/ 497 h 535"/>
                <a:gd name="T22" fmla="*/ 190 w 253"/>
                <a:gd name="T23" fmla="*/ 518 h 535"/>
                <a:gd name="T24" fmla="*/ 160 w 253"/>
                <a:gd name="T25" fmla="*/ 529 h 535"/>
                <a:gd name="T26" fmla="*/ 127 w 253"/>
                <a:gd name="T27" fmla="*/ 535 h 535"/>
                <a:gd name="T28" fmla="*/ 93 w 253"/>
                <a:gd name="T29" fmla="*/ 529 h 535"/>
                <a:gd name="T30" fmla="*/ 63 w 253"/>
                <a:gd name="T31" fmla="*/ 516 h 535"/>
                <a:gd name="T32" fmla="*/ 38 w 253"/>
                <a:gd name="T33" fmla="*/ 497 h 535"/>
                <a:gd name="T34" fmla="*/ 17 w 253"/>
                <a:gd name="T35" fmla="*/ 470 h 535"/>
                <a:gd name="T36" fmla="*/ 3 w 253"/>
                <a:gd name="T37" fmla="*/ 442 h 535"/>
                <a:gd name="T38" fmla="*/ 0 w 253"/>
                <a:gd name="T39" fmla="*/ 407 h 535"/>
                <a:gd name="T40" fmla="*/ 0 w 253"/>
                <a:gd name="T41" fmla="*/ 127 h 535"/>
                <a:gd name="T42" fmla="*/ 3 w 253"/>
                <a:gd name="T43" fmla="*/ 93 h 535"/>
                <a:gd name="T44" fmla="*/ 17 w 253"/>
                <a:gd name="T45" fmla="*/ 63 h 535"/>
                <a:gd name="T46" fmla="*/ 38 w 253"/>
                <a:gd name="T47" fmla="*/ 38 h 535"/>
                <a:gd name="T48" fmla="*/ 63 w 253"/>
                <a:gd name="T49" fmla="*/ 19 h 535"/>
                <a:gd name="T50" fmla="*/ 93 w 253"/>
                <a:gd name="T51" fmla="*/ 5 h 535"/>
                <a:gd name="T52" fmla="*/ 127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7" y="0"/>
                  </a:moveTo>
                  <a:lnTo>
                    <a:pt x="160" y="5"/>
                  </a:lnTo>
                  <a:lnTo>
                    <a:pt x="190" y="19"/>
                  </a:lnTo>
                  <a:lnTo>
                    <a:pt x="217" y="38"/>
                  </a:lnTo>
                  <a:lnTo>
                    <a:pt x="236" y="63"/>
                  </a:lnTo>
                  <a:lnTo>
                    <a:pt x="249" y="93"/>
                  </a:lnTo>
                  <a:lnTo>
                    <a:pt x="253" y="127"/>
                  </a:lnTo>
                  <a:lnTo>
                    <a:pt x="253" y="407"/>
                  </a:lnTo>
                  <a:lnTo>
                    <a:pt x="249" y="442"/>
                  </a:lnTo>
                  <a:lnTo>
                    <a:pt x="236" y="472"/>
                  </a:lnTo>
                  <a:lnTo>
                    <a:pt x="217" y="497"/>
                  </a:lnTo>
                  <a:lnTo>
                    <a:pt x="190" y="518"/>
                  </a:lnTo>
                  <a:lnTo>
                    <a:pt x="160" y="529"/>
                  </a:lnTo>
                  <a:lnTo>
                    <a:pt x="127" y="535"/>
                  </a:lnTo>
                  <a:lnTo>
                    <a:pt x="93" y="529"/>
                  </a:lnTo>
                  <a:lnTo>
                    <a:pt x="63" y="516"/>
                  </a:lnTo>
                  <a:lnTo>
                    <a:pt x="38" y="497"/>
                  </a:lnTo>
                  <a:lnTo>
                    <a:pt x="17" y="470"/>
                  </a:lnTo>
                  <a:lnTo>
                    <a:pt x="3" y="442"/>
                  </a:lnTo>
                  <a:lnTo>
                    <a:pt x="0" y="407"/>
                  </a:lnTo>
                  <a:lnTo>
                    <a:pt x="0" y="127"/>
                  </a:lnTo>
                  <a:lnTo>
                    <a:pt x="3" y="93"/>
                  </a:lnTo>
                  <a:lnTo>
                    <a:pt x="17" y="63"/>
                  </a:lnTo>
                  <a:lnTo>
                    <a:pt x="38" y="38"/>
                  </a:lnTo>
                  <a:lnTo>
                    <a:pt x="63" y="19"/>
                  </a:lnTo>
                  <a:lnTo>
                    <a:pt x="93" y="5"/>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8F93FAAA-CA00-4A03-A0A0-EDF5F439B1BD}"/>
                </a:ext>
              </a:extLst>
            </p:cNvPr>
            <p:cNvSpPr>
              <a:spLocks/>
            </p:cNvSpPr>
            <p:nvPr/>
          </p:nvSpPr>
          <p:spPr bwMode="auto">
            <a:xfrm>
              <a:off x="404" y="2462"/>
              <a:ext cx="127" cy="267"/>
            </a:xfrm>
            <a:custGeom>
              <a:avLst/>
              <a:gdLst>
                <a:gd name="T0" fmla="*/ 126 w 253"/>
                <a:gd name="T1" fmla="*/ 0 h 533"/>
                <a:gd name="T2" fmla="*/ 160 w 253"/>
                <a:gd name="T3" fmla="*/ 5 h 533"/>
                <a:gd name="T4" fmla="*/ 191 w 253"/>
                <a:gd name="T5" fmla="*/ 17 h 533"/>
                <a:gd name="T6" fmla="*/ 215 w 253"/>
                <a:gd name="T7" fmla="*/ 38 h 533"/>
                <a:gd name="T8" fmla="*/ 236 w 253"/>
                <a:gd name="T9" fmla="*/ 63 h 533"/>
                <a:gd name="T10" fmla="*/ 248 w 253"/>
                <a:gd name="T11" fmla="*/ 93 h 533"/>
                <a:gd name="T12" fmla="*/ 253 w 253"/>
                <a:gd name="T13" fmla="*/ 127 h 533"/>
                <a:gd name="T14" fmla="*/ 253 w 253"/>
                <a:gd name="T15" fmla="*/ 407 h 533"/>
                <a:gd name="T16" fmla="*/ 248 w 253"/>
                <a:gd name="T17" fmla="*/ 442 h 533"/>
                <a:gd name="T18" fmla="*/ 236 w 253"/>
                <a:gd name="T19" fmla="*/ 472 h 533"/>
                <a:gd name="T20" fmla="*/ 215 w 253"/>
                <a:gd name="T21" fmla="*/ 497 h 533"/>
                <a:gd name="T22" fmla="*/ 191 w 253"/>
                <a:gd name="T23" fmla="*/ 516 h 533"/>
                <a:gd name="T24" fmla="*/ 160 w 253"/>
                <a:gd name="T25" fmla="*/ 529 h 533"/>
                <a:gd name="T26" fmla="*/ 126 w 253"/>
                <a:gd name="T27" fmla="*/ 533 h 533"/>
                <a:gd name="T28" fmla="*/ 92 w 253"/>
                <a:gd name="T29" fmla="*/ 529 h 533"/>
                <a:gd name="T30" fmla="*/ 61 w 253"/>
                <a:gd name="T31" fmla="*/ 516 h 533"/>
                <a:gd name="T32" fmla="*/ 36 w 253"/>
                <a:gd name="T33" fmla="*/ 497 h 533"/>
                <a:gd name="T34" fmla="*/ 17 w 253"/>
                <a:gd name="T35" fmla="*/ 472 h 533"/>
                <a:gd name="T36" fmla="*/ 4 w 253"/>
                <a:gd name="T37" fmla="*/ 442 h 533"/>
                <a:gd name="T38" fmla="*/ 0 w 253"/>
                <a:gd name="T39" fmla="*/ 407 h 533"/>
                <a:gd name="T40" fmla="*/ 0 w 253"/>
                <a:gd name="T41" fmla="*/ 127 h 533"/>
                <a:gd name="T42" fmla="*/ 4 w 253"/>
                <a:gd name="T43" fmla="*/ 93 h 533"/>
                <a:gd name="T44" fmla="*/ 17 w 253"/>
                <a:gd name="T45" fmla="*/ 63 h 533"/>
                <a:gd name="T46" fmla="*/ 36 w 253"/>
                <a:gd name="T47" fmla="*/ 38 h 533"/>
                <a:gd name="T48" fmla="*/ 61 w 253"/>
                <a:gd name="T49" fmla="*/ 17 h 533"/>
                <a:gd name="T50" fmla="*/ 92 w 253"/>
                <a:gd name="T51" fmla="*/ 5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5"/>
                  </a:lnTo>
                  <a:lnTo>
                    <a:pt x="191" y="17"/>
                  </a:lnTo>
                  <a:lnTo>
                    <a:pt x="215" y="38"/>
                  </a:lnTo>
                  <a:lnTo>
                    <a:pt x="236" y="63"/>
                  </a:lnTo>
                  <a:lnTo>
                    <a:pt x="248" y="93"/>
                  </a:lnTo>
                  <a:lnTo>
                    <a:pt x="253" y="127"/>
                  </a:lnTo>
                  <a:lnTo>
                    <a:pt x="253" y="407"/>
                  </a:lnTo>
                  <a:lnTo>
                    <a:pt x="248" y="442"/>
                  </a:lnTo>
                  <a:lnTo>
                    <a:pt x="236" y="472"/>
                  </a:lnTo>
                  <a:lnTo>
                    <a:pt x="215" y="497"/>
                  </a:lnTo>
                  <a:lnTo>
                    <a:pt x="191" y="516"/>
                  </a:lnTo>
                  <a:lnTo>
                    <a:pt x="160" y="529"/>
                  </a:lnTo>
                  <a:lnTo>
                    <a:pt x="126" y="533"/>
                  </a:lnTo>
                  <a:lnTo>
                    <a:pt x="92" y="529"/>
                  </a:lnTo>
                  <a:lnTo>
                    <a:pt x="61" y="516"/>
                  </a:lnTo>
                  <a:lnTo>
                    <a:pt x="36" y="497"/>
                  </a:lnTo>
                  <a:lnTo>
                    <a:pt x="17" y="472"/>
                  </a:lnTo>
                  <a:lnTo>
                    <a:pt x="4" y="442"/>
                  </a:lnTo>
                  <a:lnTo>
                    <a:pt x="0" y="407"/>
                  </a:lnTo>
                  <a:lnTo>
                    <a:pt x="0" y="127"/>
                  </a:lnTo>
                  <a:lnTo>
                    <a:pt x="4" y="93"/>
                  </a:lnTo>
                  <a:lnTo>
                    <a:pt x="17" y="63"/>
                  </a:lnTo>
                  <a:lnTo>
                    <a:pt x="36" y="38"/>
                  </a:lnTo>
                  <a:lnTo>
                    <a:pt x="61" y="17"/>
                  </a:lnTo>
                  <a:lnTo>
                    <a:pt x="92" y="5"/>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9B22E919-9C4F-45A6-BD2B-CA194E09ED2A}"/>
                </a:ext>
              </a:extLst>
            </p:cNvPr>
            <p:cNvSpPr>
              <a:spLocks/>
            </p:cNvSpPr>
            <p:nvPr/>
          </p:nvSpPr>
          <p:spPr bwMode="auto">
            <a:xfrm>
              <a:off x="748" y="2462"/>
              <a:ext cx="126" cy="267"/>
            </a:xfrm>
            <a:custGeom>
              <a:avLst/>
              <a:gdLst>
                <a:gd name="T0" fmla="*/ 127 w 253"/>
                <a:gd name="T1" fmla="*/ 0 h 533"/>
                <a:gd name="T2" fmla="*/ 160 w 253"/>
                <a:gd name="T3" fmla="*/ 5 h 533"/>
                <a:gd name="T4" fmla="*/ 190 w 253"/>
                <a:gd name="T5" fmla="*/ 17 h 533"/>
                <a:gd name="T6" fmla="*/ 217 w 253"/>
                <a:gd name="T7" fmla="*/ 38 h 533"/>
                <a:gd name="T8" fmla="*/ 236 w 253"/>
                <a:gd name="T9" fmla="*/ 63 h 533"/>
                <a:gd name="T10" fmla="*/ 249 w 253"/>
                <a:gd name="T11" fmla="*/ 93 h 533"/>
                <a:gd name="T12" fmla="*/ 253 w 253"/>
                <a:gd name="T13" fmla="*/ 127 h 533"/>
                <a:gd name="T14" fmla="*/ 253 w 253"/>
                <a:gd name="T15" fmla="*/ 407 h 533"/>
                <a:gd name="T16" fmla="*/ 249 w 253"/>
                <a:gd name="T17" fmla="*/ 442 h 533"/>
                <a:gd name="T18" fmla="*/ 236 w 253"/>
                <a:gd name="T19" fmla="*/ 472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6 w 253"/>
                <a:gd name="T33" fmla="*/ 497 h 533"/>
                <a:gd name="T34" fmla="*/ 17 w 253"/>
                <a:gd name="T35" fmla="*/ 472 h 533"/>
                <a:gd name="T36" fmla="*/ 3 w 253"/>
                <a:gd name="T37" fmla="*/ 442 h 533"/>
                <a:gd name="T38" fmla="*/ 0 w 253"/>
                <a:gd name="T39" fmla="*/ 407 h 533"/>
                <a:gd name="T40" fmla="*/ 0 w 253"/>
                <a:gd name="T41" fmla="*/ 127 h 533"/>
                <a:gd name="T42" fmla="*/ 3 w 253"/>
                <a:gd name="T43" fmla="*/ 93 h 533"/>
                <a:gd name="T44" fmla="*/ 17 w 253"/>
                <a:gd name="T45" fmla="*/ 63 h 533"/>
                <a:gd name="T46" fmla="*/ 36 w 253"/>
                <a:gd name="T47" fmla="*/ 38 h 533"/>
                <a:gd name="T48" fmla="*/ 63 w 253"/>
                <a:gd name="T49" fmla="*/ 17 h 533"/>
                <a:gd name="T50" fmla="*/ 93 w 253"/>
                <a:gd name="T51" fmla="*/ 5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5"/>
                  </a:lnTo>
                  <a:lnTo>
                    <a:pt x="190" y="17"/>
                  </a:lnTo>
                  <a:lnTo>
                    <a:pt x="217" y="38"/>
                  </a:lnTo>
                  <a:lnTo>
                    <a:pt x="236" y="63"/>
                  </a:lnTo>
                  <a:lnTo>
                    <a:pt x="249" y="93"/>
                  </a:lnTo>
                  <a:lnTo>
                    <a:pt x="253" y="127"/>
                  </a:lnTo>
                  <a:lnTo>
                    <a:pt x="253" y="407"/>
                  </a:lnTo>
                  <a:lnTo>
                    <a:pt x="249" y="442"/>
                  </a:lnTo>
                  <a:lnTo>
                    <a:pt x="236" y="472"/>
                  </a:lnTo>
                  <a:lnTo>
                    <a:pt x="217" y="497"/>
                  </a:lnTo>
                  <a:lnTo>
                    <a:pt x="190" y="516"/>
                  </a:lnTo>
                  <a:lnTo>
                    <a:pt x="160" y="529"/>
                  </a:lnTo>
                  <a:lnTo>
                    <a:pt x="127" y="533"/>
                  </a:lnTo>
                  <a:lnTo>
                    <a:pt x="93" y="529"/>
                  </a:lnTo>
                  <a:lnTo>
                    <a:pt x="63" y="516"/>
                  </a:lnTo>
                  <a:lnTo>
                    <a:pt x="36" y="497"/>
                  </a:lnTo>
                  <a:lnTo>
                    <a:pt x="17" y="472"/>
                  </a:lnTo>
                  <a:lnTo>
                    <a:pt x="3" y="442"/>
                  </a:lnTo>
                  <a:lnTo>
                    <a:pt x="0" y="407"/>
                  </a:lnTo>
                  <a:lnTo>
                    <a:pt x="0" y="127"/>
                  </a:lnTo>
                  <a:lnTo>
                    <a:pt x="3" y="93"/>
                  </a:lnTo>
                  <a:lnTo>
                    <a:pt x="17" y="63"/>
                  </a:lnTo>
                  <a:lnTo>
                    <a:pt x="36" y="38"/>
                  </a:lnTo>
                  <a:lnTo>
                    <a:pt x="63" y="17"/>
                  </a:lnTo>
                  <a:lnTo>
                    <a:pt x="93" y="5"/>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9B12AEA8-8E1A-4270-A8EC-DA4FFF5A6CF0}"/>
                </a:ext>
              </a:extLst>
            </p:cNvPr>
            <p:cNvSpPr>
              <a:spLocks/>
            </p:cNvSpPr>
            <p:nvPr/>
          </p:nvSpPr>
          <p:spPr bwMode="auto">
            <a:xfrm>
              <a:off x="1092" y="2462"/>
              <a:ext cx="126" cy="267"/>
            </a:xfrm>
            <a:custGeom>
              <a:avLst/>
              <a:gdLst>
                <a:gd name="T0" fmla="*/ 126 w 253"/>
                <a:gd name="T1" fmla="*/ 0 h 533"/>
                <a:gd name="T2" fmla="*/ 160 w 253"/>
                <a:gd name="T3" fmla="*/ 5 h 533"/>
                <a:gd name="T4" fmla="*/ 191 w 253"/>
                <a:gd name="T5" fmla="*/ 17 h 533"/>
                <a:gd name="T6" fmla="*/ 215 w 253"/>
                <a:gd name="T7" fmla="*/ 38 h 533"/>
                <a:gd name="T8" fmla="*/ 236 w 253"/>
                <a:gd name="T9" fmla="*/ 63 h 533"/>
                <a:gd name="T10" fmla="*/ 248 w 253"/>
                <a:gd name="T11" fmla="*/ 93 h 533"/>
                <a:gd name="T12" fmla="*/ 253 w 253"/>
                <a:gd name="T13" fmla="*/ 127 h 533"/>
                <a:gd name="T14" fmla="*/ 253 w 253"/>
                <a:gd name="T15" fmla="*/ 407 h 533"/>
                <a:gd name="T16" fmla="*/ 248 w 253"/>
                <a:gd name="T17" fmla="*/ 442 h 533"/>
                <a:gd name="T18" fmla="*/ 236 w 253"/>
                <a:gd name="T19" fmla="*/ 472 h 533"/>
                <a:gd name="T20" fmla="*/ 215 w 253"/>
                <a:gd name="T21" fmla="*/ 497 h 533"/>
                <a:gd name="T22" fmla="*/ 191 w 253"/>
                <a:gd name="T23" fmla="*/ 516 h 533"/>
                <a:gd name="T24" fmla="*/ 160 w 253"/>
                <a:gd name="T25" fmla="*/ 529 h 533"/>
                <a:gd name="T26" fmla="*/ 126 w 253"/>
                <a:gd name="T27" fmla="*/ 533 h 533"/>
                <a:gd name="T28" fmla="*/ 94 w 253"/>
                <a:gd name="T29" fmla="*/ 529 h 533"/>
                <a:gd name="T30" fmla="*/ 63 w 253"/>
                <a:gd name="T31" fmla="*/ 516 h 533"/>
                <a:gd name="T32" fmla="*/ 36 w 253"/>
                <a:gd name="T33" fmla="*/ 497 h 533"/>
                <a:gd name="T34" fmla="*/ 17 w 253"/>
                <a:gd name="T35" fmla="*/ 472 h 533"/>
                <a:gd name="T36" fmla="*/ 4 w 253"/>
                <a:gd name="T37" fmla="*/ 442 h 533"/>
                <a:gd name="T38" fmla="*/ 0 w 253"/>
                <a:gd name="T39" fmla="*/ 407 h 533"/>
                <a:gd name="T40" fmla="*/ 0 w 253"/>
                <a:gd name="T41" fmla="*/ 127 h 533"/>
                <a:gd name="T42" fmla="*/ 4 w 253"/>
                <a:gd name="T43" fmla="*/ 93 h 533"/>
                <a:gd name="T44" fmla="*/ 17 w 253"/>
                <a:gd name="T45" fmla="*/ 63 h 533"/>
                <a:gd name="T46" fmla="*/ 36 w 253"/>
                <a:gd name="T47" fmla="*/ 38 h 533"/>
                <a:gd name="T48" fmla="*/ 63 w 253"/>
                <a:gd name="T49" fmla="*/ 17 h 533"/>
                <a:gd name="T50" fmla="*/ 92 w 253"/>
                <a:gd name="T51" fmla="*/ 5 h 533"/>
                <a:gd name="T52" fmla="*/ 126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6" y="0"/>
                  </a:moveTo>
                  <a:lnTo>
                    <a:pt x="160" y="5"/>
                  </a:lnTo>
                  <a:lnTo>
                    <a:pt x="191" y="17"/>
                  </a:lnTo>
                  <a:lnTo>
                    <a:pt x="215" y="38"/>
                  </a:lnTo>
                  <a:lnTo>
                    <a:pt x="236" y="63"/>
                  </a:lnTo>
                  <a:lnTo>
                    <a:pt x="248" y="93"/>
                  </a:lnTo>
                  <a:lnTo>
                    <a:pt x="253" y="127"/>
                  </a:lnTo>
                  <a:lnTo>
                    <a:pt x="253" y="407"/>
                  </a:lnTo>
                  <a:lnTo>
                    <a:pt x="248" y="442"/>
                  </a:lnTo>
                  <a:lnTo>
                    <a:pt x="236" y="472"/>
                  </a:lnTo>
                  <a:lnTo>
                    <a:pt x="215" y="497"/>
                  </a:lnTo>
                  <a:lnTo>
                    <a:pt x="191" y="516"/>
                  </a:lnTo>
                  <a:lnTo>
                    <a:pt x="160" y="529"/>
                  </a:lnTo>
                  <a:lnTo>
                    <a:pt x="126" y="533"/>
                  </a:lnTo>
                  <a:lnTo>
                    <a:pt x="94" y="529"/>
                  </a:lnTo>
                  <a:lnTo>
                    <a:pt x="63" y="516"/>
                  </a:lnTo>
                  <a:lnTo>
                    <a:pt x="36" y="497"/>
                  </a:lnTo>
                  <a:lnTo>
                    <a:pt x="17" y="472"/>
                  </a:lnTo>
                  <a:lnTo>
                    <a:pt x="4" y="442"/>
                  </a:lnTo>
                  <a:lnTo>
                    <a:pt x="0" y="407"/>
                  </a:lnTo>
                  <a:lnTo>
                    <a:pt x="0" y="127"/>
                  </a:lnTo>
                  <a:lnTo>
                    <a:pt x="4" y="93"/>
                  </a:lnTo>
                  <a:lnTo>
                    <a:pt x="17" y="63"/>
                  </a:lnTo>
                  <a:lnTo>
                    <a:pt x="36" y="38"/>
                  </a:lnTo>
                  <a:lnTo>
                    <a:pt x="63" y="17"/>
                  </a:lnTo>
                  <a:lnTo>
                    <a:pt x="92" y="5"/>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9804DAF6-415A-4D01-BEA0-F37369D5A2C2}"/>
                </a:ext>
              </a:extLst>
            </p:cNvPr>
            <p:cNvSpPr>
              <a:spLocks/>
            </p:cNvSpPr>
            <p:nvPr/>
          </p:nvSpPr>
          <p:spPr bwMode="auto">
            <a:xfrm>
              <a:off x="1435" y="2462"/>
              <a:ext cx="127" cy="267"/>
            </a:xfrm>
            <a:custGeom>
              <a:avLst/>
              <a:gdLst>
                <a:gd name="T0" fmla="*/ 127 w 253"/>
                <a:gd name="T1" fmla="*/ 0 h 533"/>
                <a:gd name="T2" fmla="*/ 160 w 253"/>
                <a:gd name="T3" fmla="*/ 5 h 533"/>
                <a:gd name="T4" fmla="*/ 190 w 253"/>
                <a:gd name="T5" fmla="*/ 17 h 533"/>
                <a:gd name="T6" fmla="*/ 217 w 253"/>
                <a:gd name="T7" fmla="*/ 38 h 533"/>
                <a:gd name="T8" fmla="*/ 236 w 253"/>
                <a:gd name="T9" fmla="*/ 63 h 533"/>
                <a:gd name="T10" fmla="*/ 249 w 253"/>
                <a:gd name="T11" fmla="*/ 93 h 533"/>
                <a:gd name="T12" fmla="*/ 253 w 253"/>
                <a:gd name="T13" fmla="*/ 127 h 533"/>
                <a:gd name="T14" fmla="*/ 253 w 253"/>
                <a:gd name="T15" fmla="*/ 407 h 533"/>
                <a:gd name="T16" fmla="*/ 249 w 253"/>
                <a:gd name="T17" fmla="*/ 442 h 533"/>
                <a:gd name="T18" fmla="*/ 236 w 253"/>
                <a:gd name="T19" fmla="*/ 472 h 533"/>
                <a:gd name="T20" fmla="*/ 217 w 253"/>
                <a:gd name="T21" fmla="*/ 497 h 533"/>
                <a:gd name="T22" fmla="*/ 190 w 253"/>
                <a:gd name="T23" fmla="*/ 516 h 533"/>
                <a:gd name="T24" fmla="*/ 160 w 253"/>
                <a:gd name="T25" fmla="*/ 529 h 533"/>
                <a:gd name="T26" fmla="*/ 127 w 253"/>
                <a:gd name="T27" fmla="*/ 533 h 533"/>
                <a:gd name="T28" fmla="*/ 93 w 253"/>
                <a:gd name="T29" fmla="*/ 529 h 533"/>
                <a:gd name="T30" fmla="*/ 63 w 253"/>
                <a:gd name="T31" fmla="*/ 516 h 533"/>
                <a:gd name="T32" fmla="*/ 38 w 253"/>
                <a:gd name="T33" fmla="*/ 497 h 533"/>
                <a:gd name="T34" fmla="*/ 17 w 253"/>
                <a:gd name="T35" fmla="*/ 472 h 533"/>
                <a:gd name="T36" fmla="*/ 3 w 253"/>
                <a:gd name="T37" fmla="*/ 442 h 533"/>
                <a:gd name="T38" fmla="*/ 0 w 253"/>
                <a:gd name="T39" fmla="*/ 407 h 533"/>
                <a:gd name="T40" fmla="*/ 0 w 253"/>
                <a:gd name="T41" fmla="*/ 127 h 533"/>
                <a:gd name="T42" fmla="*/ 3 w 253"/>
                <a:gd name="T43" fmla="*/ 93 h 533"/>
                <a:gd name="T44" fmla="*/ 17 w 253"/>
                <a:gd name="T45" fmla="*/ 63 h 533"/>
                <a:gd name="T46" fmla="*/ 38 w 253"/>
                <a:gd name="T47" fmla="*/ 38 h 533"/>
                <a:gd name="T48" fmla="*/ 63 w 253"/>
                <a:gd name="T49" fmla="*/ 17 h 533"/>
                <a:gd name="T50" fmla="*/ 93 w 253"/>
                <a:gd name="T51" fmla="*/ 5 h 533"/>
                <a:gd name="T52" fmla="*/ 127 w 253"/>
                <a:gd name="T5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3">
                  <a:moveTo>
                    <a:pt x="127" y="0"/>
                  </a:moveTo>
                  <a:lnTo>
                    <a:pt x="160" y="5"/>
                  </a:lnTo>
                  <a:lnTo>
                    <a:pt x="190" y="17"/>
                  </a:lnTo>
                  <a:lnTo>
                    <a:pt x="217" y="38"/>
                  </a:lnTo>
                  <a:lnTo>
                    <a:pt x="236" y="63"/>
                  </a:lnTo>
                  <a:lnTo>
                    <a:pt x="249" y="93"/>
                  </a:lnTo>
                  <a:lnTo>
                    <a:pt x="253" y="127"/>
                  </a:lnTo>
                  <a:lnTo>
                    <a:pt x="253" y="407"/>
                  </a:lnTo>
                  <a:lnTo>
                    <a:pt x="249" y="442"/>
                  </a:lnTo>
                  <a:lnTo>
                    <a:pt x="236" y="472"/>
                  </a:lnTo>
                  <a:lnTo>
                    <a:pt x="217" y="497"/>
                  </a:lnTo>
                  <a:lnTo>
                    <a:pt x="190" y="516"/>
                  </a:lnTo>
                  <a:lnTo>
                    <a:pt x="160" y="529"/>
                  </a:lnTo>
                  <a:lnTo>
                    <a:pt x="127" y="533"/>
                  </a:lnTo>
                  <a:lnTo>
                    <a:pt x="93" y="529"/>
                  </a:lnTo>
                  <a:lnTo>
                    <a:pt x="63" y="516"/>
                  </a:lnTo>
                  <a:lnTo>
                    <a:pt x="38" y="497"/>
                  </a:lnTo>
                  <a:lnTo>
                    <a:pt x="17" y="472"/>
                  </a:lnTo>
                  <a:lnTo>
                    <a:pt x="3" y="442"/>
                  </a:lnTo>
                  <a:lnTo>
                    <a:pt x="0" y="407"/>
                  </a:lnTo>
                  <a:lnTo>
                    <a:pt x="0" y="127"/>
                  </a:lnTo>
                  <a:lnTo>
                    <a:pt x="3" y="93"/>
                  </a:lnTo>
                  <a:lnTo>
                    <a:pt x="17" y="63"/>
                  </a:lnTo>
                  <a:lnTo>
                    <a:pt x="38" y="38"/>
                  </a:lnTo>
                  <a:lnTo>
                    <a:pt x="63" y="17"/>
                  </a:lnTo>
                  <a:lnTo>
                    <a:pt x="93" y="5"/>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9">
              <a:extLst>
                <a:ext uri="{FF2B5EF4-FFF2-40B4-BE49-F238E27FC236}">
                  <a16:creationId xmlns:a16="http://schemas.microsoft.com/office/drawing/2014/main" id="{6550AA64-864D-420A-BE06-77BD799CC338}"/>
                </a:ext>
              </a:extLst>
            </p:cNvPr>
            <p:cNvSpPr>
              <a:spLocks/>
            </p:cNvSpPr>
            <p:nvPr/>
          </p:nvSpPr>
          <p:spPr bwMode="auto">
            <a:xfrm>
              <a:off x="404" y="2896"/>
              <a:ext cx="127" cy="268"/>
            </a:xfrm>
            <a:custGeom>
              <a:avLst/>
              <a:gdLst>
                <a:gd name="T0" fmla="*/ 126 w 253"/>
                <a:gd name="T1" fmla="*/ 0 h 535"/>
                <a:gd name="T2" fmla="*/ 160 w 253"/>
                <a:gd name="T3" fmla="*/ 3 h 535"/>
                <a:gd name="T4" fmla="*/ 191 w 253"/>
                <a:gd name="T5" fmla="*/ 17 h 535"/>
                <a:gd name="T6" fmla="*/ 215 w 253"/>
                <a:gd name="T7" fmla="*/ 36 h 535"/>
                <a:gd name="T8" fmla="*/ 236 w 253"/>
                <a:gd name="T9" fmla="*/ 63 h 535"/>
                <a:gd name="T10" fmla="*/ 248 w 253"/>
                <a:gd name="T11" fmla="*/ 93 h 535"/>
                <a:gd name="T12" fmla="*/ 253 w 253"/>
                <a:gd name="T13" fmla="*/ 127 h 535"/>
                <a:gd name="T14" fmla="*/ 253 w 253"/>
                <a:gd name="T15" fmla="*/ 407 h 535"/>
                <a:gd name="T16" fmla="*/ 248 w 253"/>
                <a:gd name="T17" fmla="*/ 442 h 535"/>
                <a:gd name="T18" fmla="*/ 236 w 253"/>
                <a:gd name="T19" fmla="*/ 472 h 535"/>
                <a:gd name="T20" fmla="*/ 215 w 253"/>
                <a:gd name="T21" fmla="*/ 497 h 535"/>
                <a:gd name="T22" fmla="*/ 191 w 253"/>
                <a:gd name="T23" fmla="*/ 518 h 535"/>
                <a:gd name="T24" fmla="*/ 160 w 253"/>
                <a:gd name="T25" fmla="*/ 531 h 535"/>
                <a:gd name="T26" fmla="*/ 126 w 253"/>
                <a:gd name="T27" fmla="*/ 535 h 535"/>
                <a:gd name="T28" fmla="*/ 92 w 253"/>
                <a:gd name="T29" fmla="*/ 529 h 535"/>
                <a:gd name="T30" fmla="*/ 61 w 253"/>
                <a:gd name="T31" fmla="*/ 518 h 535"/>
                <a:gd name="T32" fmla="*/ 36 w 253"/>
                <a:gd name="T33" fmla="*/ 497 h 535"/>
                <a:gd name="T34" fmla="*/ 17 w 253"/>
                <a:gd name="T35" fmla="*/ 472 h 535"/>
                <a:gd name="T36" fmla="*/ 4 w 253"/>
                <a:gd name="T37" fmla="*/ 442 h 535"/>
                <a:gd name="T38" fmla="*/ 0 w 253"/>
                <a:gd name="T39" fmla="*/ 407 h 535"/>
                <a:gd name="T40" fmla="*/ 0 w 253"/>
                <a:gd name="T41" fmla="*/ 127 h 535"/>
                <a:gd name="T42" fmla="*/ 4 w 253"/>
                <a:gd name="T43" fmla="*/ 93 h 535"/>
                <a:gd name="T44" fmla="*/ 17 w 253"/>
                <a:gd name="T45" fmla="*/ 63 h 535"/>
                <a:gd name="T46" fmla="*/ 36 w 253"/>
                <a:gd name="T47" fmla="*/ 36 h 535"/>
                <a:gd name="T48" fmla="*/ 61 w 253"/>
                <a:gd name="T49" fmla="*/ 17 h 535"/>
                <a:gd name="T50" fmla="*/ 92 w 253"/>
                <a:gd name="T51" fmla="*/ 3 h 535"/>
                <a:gd name="T52" fmla="*/ 126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6" y="0"/>
                  </a:moveTo>
                  <a:lnTo>
                    <a:pt x="160" y="3"/>
                  </a:lnTo>
                  <a:lnTo>
                    <a:pt x="191" y="17"/>
                  </a:lnTo>
                  <a:lnTo>
                    <a:pt x="215" y="36"/>
                  </a:lnTo>
                  <a:lnTo>
                    <a:pt x="236" y="63"/>
                  </a:lnTo>
                  <a:lnTo>
                    <a:pt x="248" y="93"/>
                  </a:lnTo>
                  <a:lnTo>
                    <a:pt x="253" y="127"/>
                  </a:lnTo>
                  <a:lnTo>
                    <a:pt x="253" y="407"/>
                  </a:lnTo>
                  <a:lnTo>
                    <a:pt x="248" y="442"/>
                  </a:lnTo>
                  <a:lnTo>
                    <a:pt x="236" y="472"/>
                  </a:lnTo>
                  <a:lnTo>
                    <a:pt x="215" y="497"/>
                  </a:lnTo>
                  <a:lnTo>
                    <a:pt x="191" y="518"/>
                  </a:lnTo>
                  <a:lnTo>
                    <a:pt x="160" y="531"/>
                  </a:lnTo>
                  <a:lnTo>
                    <a:pt x="126" y="535"/>
                  </a:lnTo>
                  <a:lnTo>
                    <a:pt x="92" y="529"/>
                  </a:lnTo>
                  <a:lnTo>
                    <a:pt x="61" y="518"/>
                  </a:lnTo>
                  <a:lnTo>
                    <a:pt x="36" y="497"/>
                  </a:lnTo>
                  <a:lnTo>
                    <a:pt x="17" y="472"/>
                  </a:lnTo>
                  <a:lnTo>
                    <a:pt x="4" y="442"/>
                  </a:lnTo>
                  <a:lnTo>
                    <a:pt x="0" y="407"/>
                  </a:lnTo>
                  <a:lnTo>
                    <a:pt x="0" y="127"/>
                  </a:lnTo>
                  <a:lnTo>
                    <a:pt x="4" y="93"/>
                  </a:lnTo>
                  <a:lnTo>
                    <a:pt x="17" y="63"/>
                  </a:lnTo>
                  <a:lnTo>
                    <a:pt x="36" y="36"/>
                  </a:lnTo>
                  <a:lnTo>
                    <a:pt x="61" y="17"/>
                  </a:lnTo>
                  <a:lnTo>
                    <a:pt x="92" y="3"/>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0">
              <a:extLst>
                <a:ext uri="{FF2B5EF4-FFF2-40B4-BE49-F238E27FC236}">
                  <a16:creationId xmlns:a16="http://schemas.microsoft.com/office/drawing/2014/main" id="{6B11FA00-AABD-4525-8482-ED0D8317B2E8}"/>
                </a:ext>
              </a:extLst>
            </p:cNvPr>
            <p:cNvSpPr>
              <a:spLocks/>
            </p:cNvSpPr>
            <p:nvPr/>
          </p:nvSpPr>
          <p:spPr bwMode="auto">
            <a:xfrm>
              <a:off x="748" y="2896"/>
              <a:ext cx="126" cy="268"/>
            </a:xfrm>
            <a:custGeom>
              <a:avLst/>
              <a:gdLst>
                <a:gd name="T0" fmla="*/ 127 w 253"/>
                <a:gd name="T1" fmla="*/ 0 h 535"/>
                <a:gd name="T2" fmla="*/ 160 w 253"/>
                <a:gd name="T3" fmla="*/ 3 h 535"/>
                <a:gd name="T4" fmla="*/ 190 w 253"/>
                <a:gd name="T5" fmla="*/ 17 h 535"/>
                <a:gd name="T6" fmla="*/ 217 w 253"/>
                <a:gd name="T7" fmla="*/ 36 h 535"/>
                <a:gd name="T8" fmla="*/ 236 w 253"/>
                <a:gd name="T9" fmla="*/ 63 h 535"/>
                <a:gd name="T10" fmla="*/ 249 w 253"/>
                <a:gd name="T11" fmla="*/ 93 h 535"/>
                <a:gd name="T12" fmla="*/ 253 w 253"/>
                <a:gd name="T13" fmla="*/ 127 h 535"/>
                <a:gd name="T14" fmla="*/ 253 w 253"/>
                <a:gd name="T15" fmla="*/ 407 h 535"/>
                <a:gd name="T16" fmla="*/ 249 w 253"/>
                <a:gd name="T17" fmla="*/ 442 h 535"/>
                <a:gd name="T18" fmla="*/ 236 w 253"/>
                <a:gd name="T19" fmla="*/ 472 h 535"/>
                <a:gd name="T20" fmla="*/ 217 w 253"/>
                <a:gd name="T21" fmla="*/ 497 h 535"/>
                <a:gd name="T22" fmla="*/ 190 w 253"/>
                <a:gd name="T23" fmla="*/ 518 h 535"/>
                <a:gd name="T24" fmla="*/ 160 w 253"/>
                <a:gd name="T25" fmla="*/ 531 h 535"/>
                <a:gd name="T26" fmla="*/ 127 w 253"/>
                <a:gd name="T27" fmla="*/ 535 h 535"/>
                <a:gd name="T28" fmla="*/ 93 w 253"/>
                <a:gd name="T29" fmla="*/ 529 h 535"/>
                <a:gd name="T30" fmla="*/ 63 w 253"/>
                <a:gd name="T31" fmla="*/ 518 h 535"/>
                <a:gd name="T32" fmla="*/ 36 w 253"/>
                <a:gd name="T33" fmla="*/ 497 h 535"/>
                <a:gd name="T34" fmla="*/ 17 w 253"/>
                <a:gd name="T35" fmla="*/ 472 h 535"/>
                <a:gd name="T36" fmla="*/ 3 w 253"/>
                <a:gd name="T37" fmla="*/ 442 h 535"/>
                <a:gd name="T38" fmla="*/ 0 w 253"/>
                <a:gd name="T39" fmla="*/ 407 h 535"/>
                <a:gd name="T40" fmla="*/ 0 w 253"/>
                <a:gd name="T41" fmla="*/ 127 h 535"/>
                <a:gd name="T42" fmla="*/ 3 w 253"/>
                <a:gd name="T43" fmla="*/ 93 h 535"/>
                <a:gd name="T44" fmla="*/ 17 w 253"/>
                <a:gd name="T45" fmla="*/ 63 h 535"/>
                <a:gd name="T46" fmla="*/ 36 w 253"/>
                <a:gd name="T47" fmla="*/ 36 h 535"/>
                <a:gd name="T48" fmla="*/ 63 w 253"/>
                <a:gd name="T49" fmla="*/ 17 h 535"/>
                <a:gd name="T50" fmla="*/ 93 w 253"/>
                <a:gd name="T51" fmla="*/ 3 h 535"/>
                <a:gd name="T52" fmla="*/ 127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7" y="0"/>
                  </a:moveTo>
                  <a:lnTo>
                    <a:pt x="160" y="3"/>
                  </a:lnTo>
                  <a:lnTo>
                    <a:pt x="190" y="17"/>
                  </a:lnTo>
                  <a:lnTo>
                    <a:pt x="217" y="36"/>
                  </a:lnTo>
                  <a:lnTo>
                    <a:pt x="236" y="63"/>
                  </a:lnTo>
                  <a:lnTo>
                    <a:pt x="249" y="93"/>
                  </a:lnTo>
                  <a:lnTo>
                    <a:pt x="253" y="127"/>
                  </a:lnTo>
                  <a:lnTo>
                    <a:pt x="253" y="407"/>
                  </a:lnTo>
                  <a:lnTo>
                    <a:pt x="249" y="442"/>
                  </a:lnTo>
                  <a:lnTo>
                    <a:pt x="236" y="472"/>
                  </a:lnTo>
                  <a:lnTo>
                    <a:pt x="217" y="497"/>
                  </a:lnTo>
                  <a:lnTo>
                    <a:pt x="190" y="518"/>
                  </a:lnTo>
                  <a:lnTo>
                    <a:pt x="160" y="531"/>
                  </a:lnTo>
                  <a:lnTo>
                    <a:pt x="127" y="535"/>
                  </a:lnTo>
                  <a:lnTo>
                    <a:pt x="93" y="529"/>
                  </a:lnTo>
                  <a:lnTo>
                    <a:pt x="63" y="518"/>
                  </a:lnTo>
                  <a:lnTo>
                    <a:pt x="36" y="497"/>
                  </a:lnTo>
                  <a:lnTo>
                    <a:pt x="17" y="472"/>
                  </a:lnTo>
                  <a:lnTo>
                    <a:pt x="3" y="442"/>
                  </a:lnTo>
                  <a:lnTo>
                    <a:pt x="0" y="407"/>
                  </a:lnTo>
                  <a:lnTo>
                    <a:pt x="0" y="127"/>
                  </a:lnTo>
                  <a:lnTo>
                    <a:pt x="3" y="93"/>
                  </a:lnTo>
                  <a:lnTo>
                    <a:pt x="17" y="63"/>
                  </a:lnTo>
                  <a:lnTo>
                    <a:pt x="36" y="36"/>
                  </a:lnTo>
                  <a:lnTo>
                    <a:pt x="63" y="17"/>
                  </a:lnTo>
                  <a:lnTo>
                    <a:pt x="93" y="3"/>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1">
              <a:extLst>
                <a:ext uri="{FF2B5EF4-FFF2-40B4-BE49-F238E27FC236}">
                  <a16:creationId xmlns:a16="http://schemas.microsoft.com/office/drawing/2014/main" id="{C87AAA13-14D5-4CB7-89EC-69B5E45EAF7A}"/>
                </a:ext>
              </a:extLst>
            </p:cNvPr>
            <p:cNvSpPr>
              <a:spLocks/>
            </p:cNvSpPr>
            <p:nvPr/>
          </p:nvSpPr>
          <p:spPr bwMode="auto">
            <a:xfrm>
              <a:off x="1092" y="2896"/>
              <a:ext cx="126" cy="268"/>
            </a:xfrm>
            <a:custGeom>
              <a:avLst/>
              <a:gdLst>
                <a:gd name="T0" fmla="*/ 126 w 253"/>
                <a:gd name="T1" fmla="*/ 0 h 535"/>
                <a:gd name="T2" fmla="*/ 160 w 253"/>
                <a:gd name="T3" fmla="*/ 3 h 535"/>
                <a:gd name="T4" fmla="*/ 191 w 253"/>
                <a:gd name="T5" fmla="*/ 17 h 535"/>
                <a:gd name="T6" fmla="*/ 215 w 253"/>
                <a:gd name="T7" fmla="*/ 36 h 535"/>
                <a:gd name="T8" fmla="*/ 236 w 253"/>
                <a:gd name="T9" fmla="*/ 63 h 535"/>
                <a:gd name="T10" fmla="*/ 248 w 253"/>
                <a:gd name="T11" fmla="*/ 93 h 535"/>
                <a:gd name="T12" fmla="*/ 253 w 253"/>
                <a:gd name="T13" fmla="*/ 127 h 535"/>
                <a:gd name="T14" fmla="*/ 253 w 253"/>
                <a:gd name="T15" fmla="*/ 407 h 535"/>
                <a:gd name="T16" fmla="*/ 248 w 253"/>
                <a:gd name="T17" fmla="*/ 442 h 535"/>
                <a:gd name="T18" fmla="*/ 236 w 253"/>
                <a:gd name="T19" fmla="*/ 472 h 535"/>
                <a:gd name="T20" fmla="*/ 215 w 253"/>
                <a:gd name="T21" fmla="*/ 497 h 535"/>
                <a:gd name="T22" fmla="*/ 191 w 253"/>
                <a:gd name="T23" fmla="*/ 518 h 535"/>
                <a:gd name="T24" fmla="*/ 160 w 253"/>
                <a:gd name="T25" fmla="*/ 531 h 535"/>
                <a:gd name="T26" fmla="*/ 126 w 253"/>
                <a:gd name="T27" fmla="*/ 535 h 535"/>
                <a:gd name="T28" fmla="*/ 94 w 253"/>
                <a:gd name="T29" fmla="*/ 529 h 535"/>
                <a:gd name="T30" fmla="*/ 63 w 253"/>
                <a:gd name="T31" fmla="*/ 518 h 535"/>
                <a:gd name="T32" fmla="*/ 36 w 253"/>
                <a:gd name="T33" fmla="*/ 497 h 535"/>
                <a:gd name="T34" fmla="*/ 17 w 253"/>
                <a:gd name="T35" fmla="*/ 472 h 535"/>
                <a:gd name="T36" fmla="*/ 4 w 253"/>
                <a:gd name="T37" fmla="*/ 442 h 535"/>
                <a:gd name="T38" fmla="*/ 0 w 253"/>
                <a:gd name="T39" fmla="*/ 407 h 535"/>
                <a:gd name="T40" fmla="*/ 0 w 253"/>
                <a:gd name="T41" fmla="*/ 127 h 535"/>
                <a:gd name="T42" fmla="*/ 4 w 253"/>
                <a:gd name="T43" fmla="*/ 93 h 535"/>
                <a:gd name="T44" fmla="*/ 17 w 253"/>
                <a:gd name="T45" fmla="*/ 63 h 535"/>
                <a:gd name="T46" fmla="*/ 36 w 253"/>
                <a:gd name="T47" fmla="*/ 36 h 535"/>
                <a:gd name="T48" fmla="*/ 63 w 253"/>
                <a:gd name="T49" fmla="*/ 17 h 535"/>
                <a:gd name="T50" fmla="*/ 92 w 253"/>
                <a:gd name="T51" fmla="*/ 3 h 535"/>
                <a:gd name="T52" fmla="*/ 126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6" y="0"/>
                  </a:moveTo>
                  <a:lnTo>
                    <a:pt x="160" y="3"/>
                  </a:lnTo>
                  <a:lnTo>
                    <a:pt x="191" y="17"/>
                  </a:lnTo>
                  <a:lnTo>
                    <a:pt x="215" y="36"/>
                  </a:lnTo>
                  <a:lnTo>
                    <a:pt x="236" y="63"/>
                  </a:lnTo>
                  <a:lnTo>
                    <a:pt x="248" y="93"/>
                  </a:lnTo>
                  <a:lnTo>
                    <a:pt x="253" y="127"/>
                  </a:lnTo>
                  <a:lnTo>
                    <a:pt x="253" y="407"/>
                  </a:lnTo>
                  <a:lnTo>
                    <a:pt x="248" y="442"/>
                  </a:lnTo>
                  <a:lnTo>
                    <a:pt x="236" y="472"/>
                  </a:lnTo>
                  <a:lnTo>
                    <a:pt x="215" y="497"/>
                  </a:lnTo>
                  <a:lnTo>
                    <a:pt x="191" y="518"/>
                  </a:lnTo>
                  <a:lnTo>
                    <a:pt x="160" y="531"/>
                  </a:lnTo>
                  <a:lnTo>
                    <a:pt x="126" y="535"/>
                  </a:lnTo>
                  <a:lnTo>
                    <a:pt x="94" y="529"/>
                  </a:lnTo>
                  <a:lnTo>
                    <a:pt x="63" y="518"/>
                  </a:lnTo>
                  <a:lnTo>
                    <a:pt x="36" y="497"/>
                  </a:lnTo>
                  <a:lnTo>
                    <a:pt x="17" y="472"/>
                  </a:lnTo>
                  <a:lnTo>
                    <a:pt x="4" y="442"/>
                  </a:lnTo>
                  <a:lnTo>
                    <a:pt x="0" y="407"/>
                  </a:lnTo>
                  <a:lnTo>
                    <a:pt x="0" y="127"/>
                  </a:lnTo>
                  <a:lnTo>
                    <a:pt x="4" y="93"/>
                  </a:lnTo>
                  <a:lnTo>
                    <a:pt x="17" y="63"/>
                  </a:lnTo>
                  <a:lnTo>
                    <a:pt x="36" y="36"/>
                  </a:lnTo>
                  <a:lnTo>
                    <a:pt x="63" y="17"/>
                  </a:lnTo>
                  <a:lnTo>
                    <a:pt x="92" y="3"/>
                  </a:lnTo>
                  <a:lnTo>
                    <a:pt x="126"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2">
              <a:extLst>
                <a:ext uri="{FF2B5EF4-FFF2-40B4-BE49-F238E27FC236}">
                  <a16:creationId xmlns:a16="http://schemas.microsoft.com/office/drawing/2014/main" id="{0E937018-B0C5-476E-B73B-52338D992F02}"/>
                </a:ext>
              </a:extLst>
            </p:cNvPr>
            <p:cNvSpPr>
              <a:spLocks/>
            </p:cNvSpPr>
            <p:nvPr/>
          </p:nvSpPr>
          <p:spPr bwMode="auto">
            <a:xfrm>
              <a:off x="1435" y="2896"/>
              <a:ext cx="127" cy="268"/>
            </a:xfrm>
            <a:custGeom>
              <a:avLst/>
              <a:gdLst>
                <a:gd name="T0" fmla="*/ 127 w 253"/>
                <a:gd name="T1" fmla="*/ 0 h 535"/>
                <a:gd name="T2" fmla="*/ 160 w 253"/>
                <a:gd name="T3" fmla="*/ 3 h 535"/>
                <a:gd name="T4" fmla="*/ 190 w 253"/>
                <a:gd name="T5" fmla="*/ 17 h 535"/>
                <a:gd name="T6" fmla="*/ 217 w 253"/>
                <a:gd name="T7" fmla="*/ 36 h 535"/>
                <a:gd name="T8" fmla="*/ 236 w 253"/>
                <a:gd name="T9" fmla="*/ 63 h 535"/>
                <a:gd name="T10" fmla="*/ 249 w 253"/>
                <a:gd name="T11" fmla="*/ 93 h 535"/>
                <a:gd name="T12" fmla="*/ 253 w 253"/>
                <a:gd name="T13" fmla="*/ 127 h 535"/>
                <a:gd name="T14" fmla="*/ 253 w 253"/>
                <a:gd name="T15" fmla="*/ 407 h 535"/>
                <a:gd name="T16" fmla="*/ 249 w 253"/>
                <a:gd name="T17" fmla="*/ 442 h 535"/>
                <a:gd name="T18" fmla="*/ 236 w 253"/>
                <a:gd name="T19" fmla="*/ 472 h 535"/>
                <a:gd name="T20" fmla="*/ 217 w 253"/>
                <a:gd name="T21" fmla="*/ 497 h 535"/>
                <a:gd name="T22" fmla="*/ 190 w 253"/>
                <a:gd name="T23" fmla="*/ 518 h 535"/>
                <a:gd name="T24" fmla="*/ 160 w 253"/>
                <a:gd name="T25" fmla="*/ 531 h 535"/>
                <a:gd name="T26" fmla="*/ 127 w 253"/>
                <a:gd name="T27" fmla="*/ 535 h 535"/>
                <a:gd name="T28" fmla="*/ 93 w 253"/>
                <a:gd name="T29" fmla="*/ 529 h 535"/>
                <a:gd name="T30" fmla="*/ 63 w 253"/>
                <a:gd name="T31" fmla="*/ 518 h 535"/>
                <a:gd name="T32" fmla="*/ 38 w 253"/>
                <a:gd name="T33" fmla="*/ 497 h 535"/>
                <a:gd name="T34" fmla="*/ 17 w 253"/>
                <a:gd name="T35" fmla="*/ 472 h 535"/>
                <a:gd name="T36" fmla="*/ 3 w 253"/>
                <a:gd name="T37" fmla="*/ 442 h 535"/>
                <a:gd name="T38" fmla="*/ 0 w 253"/>
                <a:gd name="T39" fmla="*/ 407 h 535"/>
                <a:gd name="T40" fmla="*/ 0 w 253"/>
                <a:gd name="T41" fmla="*/ 127 h 535"/>
                <a:gd name="T42" fmla="*/ 3 w 253"/>
                <a:gd name="T43" fmla="*/ 93 h 535"/>
                <a:gd name="T44" fmla="*/ 17 w 253"/>
                <a:gd name="T45" fmla="*/ 63 h 535"/>
                <a:gd name="T46" fmla="*/ 38 w 253"/>
                <a:gd name="T47" fmla="*/ 36 h 535"/>
                <a:gd name="T48" fmla="*/ 63 w 253"/>
                <a:gd name="T49" fmla="*/ 17 h 535"/>
                <a:gd name="T50" fmla="*/ 93 w 253"/>
                <a:gd name="T51" fmla="*/ 3 h 535"/>
                <a:gd name="T52" fmla="*/ 127 w 253"/>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3" h="535">
                  <a:moveTo>
                    <a:pt x="127" y="0"/>
                  </a:moveTo>
                  <a:lnTo>
                    <a:pt x="160" y="3"/>
                  </a:lnTo>
                  <a:lnTo>
                    <a:pt x="190" y="17"/>
                  </a:lnTo>
                  <a:lnTo>
                    <a:pt x="217" y="36"/>
                  </a:lnTo>
                  <a:lnTo>
                    <a:pt x="236" y="63"/>
                  </a:lnTo>
                  <a:lnTo>
                    <a:pt x="249" y="93"/>
                  </a:lnTo>
                  <a:lnTo>
                    <a:pt x="253" y="127"/>
                  </a:lnTo>
                  <a:lnTo>
                    <a:pt x="253" y="407"/>
                  </a:lnTo>
                  <a:lnTo>
                    <a:pt x="249" y="442"/>
                  </a:lnTo>
                  <a:lnTo>
                    <a:pt x="236" y="472"/>
                  </a:lnTo>
                  <a:lnTo>
                    <a:pt x="217" y="497"/>
                  </a:lnTo>
                  <a:lnTo>
                    <a:pt x="190" y="518"/>
                  </a:lnTo>
                  <a:lnTo>
                    <a:pt x="160" y="531"/>
                  </a:lnTo>
                  <a:lnTo>
                    <a:pt x="127" y="535"/>
                  </a:lnTo>
                  <a:lnTo>
                    <a:pt x="93" y="529"/>
                  </a:lnTo>
                  <a:lnTo>
                    <a:pt x="63" y="518"/>
                  </a:lnTo>
                  <a:lnTo>
                    <a:pt x="38" y="497"/>
                  </a:lnTo>
                  <a:lnTo>
                    <a:pt x="17" y="472"/>
                  </a:lnTo>
                  <a:lnTo>
                    <a:pt x="3" y="442"/>
                  </a:lnTo>
                  <a:lnTo>
                    <a:pt x="0" y="407"/>
                  </a:lnTo>
                  <a:lnTo>
                    <a:pt x="0" y="127"/>
                  </a:lnTo>
                  <a:lnTo>
                    <a:pt x="3" y="93"/>
                  </a:lnTo>
                  <a:lnTo>
                    <a:pt x="17" y="63"/>
                  </a:lnTo>
                  <a:lnTo>
                    <a:pt x="38" y="36"/>
                  </a:lnTo>
                  <a:lnTo>
                    <a:pt x="63" y="17"/>
                  </a:lnTo>
                  <a:lnTo>
                    <a:pt x="93" y="3"/>
                  </a:lnTo>
                  <a:lnTo>
                    <a:pt x="127" y="0"/>
                  </a:lnTo>
                  <a:close/>
                </a:path>
              </a:pathLst>
            </a:custGeom>
            <a:solidFill>
              <a:srgbClr val="1351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4" name="Rectangle 63">
            <a:extLst>
              <a:ext uri="{FF2B5EF4-FFF2-40B4-BE49-F238E27FC236}">
                <a16:creationId xmlns:a16="http://schemas.microsoft.com/office/drawing/2014/main" id="{62F6288F-796C-480D-9C6D-2542D20ACEAA}"/>
              </a:ext>
            </a:extLst>
          </p:cNvPr>
          <p:cNvSpPr/>
          <p:nvPr userDrawn="1"/>
        </p:nvSpPr>
        <p:spPr>
          <a:xfrm>
            <a:off x="1078393" y="1873705"/>
            <a:ext cx="4642618" cy="523220"/>
          </a:xfrm>
          <a:prstGeom prst="rect">
            <a:avLst/>
          </a:prstGeom>
        </p:spPr>
        <p:txBody>
          <a:bodyPr wrap="none">
            <a:spAutoFit/>
          </a:bodyPr>
          <a:lstStyle/>
          <a:p>
            <a:pPr algn="ctr"/>
            <a:r>
              <a:rPr lang="en-GB" sz="2800"/>
              <a:t>Thank you for you attention!</a:t>
            </a:r>
          </a:p>
        </p:txBody>
      </p:sp>
      <p:pic>
        <p:nvPicPr>
          <p:cNvPr id="65" name="Picture 64">
            <a:extLst>
              <a:ext uri="{FF2B5EF4-FFF2-40B4-BE49-F238E27FC236}">
                <a16:creationId xmlns:a16="http://schemas.microsoft.com/office/drawing/2014/main" id="{012382F3-D719-4DDE-9A3B-89C2FF534694}"/>
              </a:ext>
            </a:extLst>
          </p:cNvPr>
          <p:cNvPicPr>
            <a:picLocks noChangeAspect="1"/>
          </p:cNvPicPr>
          <p:nvPr userDrawn="1"/>
        </p:nvPicPr>
        <p:blipFill>
          <a:blip r:embed="rId2" cstate="print"/>
          <a:stretch>
            <a:fillRect/>
          </a:stretch>
        </p:blipFill>
        <p:spPr>
          <a:xfrm>
            <a:off x="1312178" y="4688552"/>
            <a:ext cx="414337" cy="421543"/>
          </a:xfrm>
          <a:prstGeom prst="rect">
            <a:avLst/>
          </a:prstGeom>
        </p:spPr>
      </p:pic>
      <p:sp>
        <p:nvSpPr>
          <p:cNvPr id="67" name="Rettangolo 5">
            <a:extLst>
              <a:ext uri="{FF2B5EF4-FFF2-40B4-BE49-F238E27FC236}">
                <a16:creationId xmlns:a16="http://schemas.microsoft.com/office/drawing/2014/main" id="{BCEABC45-B528-4068-BE41-825F43D73C55}"/>
              </a:ext>
            </a:extLst>
          </p:cNvPr>
          <p:cNvSpPr>
            <a:spLocks noChangeArrowheads="1"/>
          </p:cNvSpPr>
          <p:nvPr userDrawn="1"/>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it-IT" sz="1800"/>
          </a:p>
        </p:txBody>
      </p:sp>
      <p:sp>
        <p:nvSpPr>
          <p:cNvPr id="68" name="Segnaposto immagine 14" descr="Segnaposto vuoto per aggiungere un'immagine. Fare clic sul segnaposto e selezionare l'immagine che si vuole aggiungere">
            <a:extLst>
              <a:ext uri="{FF2B5EF4-FFF2-40B4-BE49-F238E27FC236}">
                <a16:creationId xmlns:a16="http://schemas.microsoft.com/office/drawing/2014/main" id="{E5447820-B44D-4046-B653-3344198744C7}"/>
              </a:ext>
            </a:extLst>
          </p:cNvPr>
          <p:cNvSpPr>
            <a:spLocks noGrp="1"/>
          </p:cNvSpPr>
          <p:nvPr>
            <p:ph type="pic" sz="quarter" idx="10" hasCustomPrompt="1"/>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solidFill>
            <a:schemeClr val="accent6">
              <a:lumMod val="40000"/>
              <a:lumOff val="60000"/>
            </a:schemeClr>
          </a:solidFill>
          <a:ln>
            <a:noFill/>
          </a:ln>
        </p:spPr>
        <p:txBody>
          <a:bodyPr wrap="square" tIns="365760" rtlCol="0">
            <a:noAutofit/>
          </a:bodyPr>
          <a:lstStyle>
            <a:lvl1pPr marL="0" indent="0" algn="ctr" rtl="0">
              <a:buNone/>
              <a:defRPr sz="1600">
                <a:solidFill>
                  <a:schemeClr val="tx1"/>
                </a:solidFill>
              </a:defRPr>
            </a:lvl1pPr>
          </a:lstStyle>
          <a:p>
            <a:pPr rtl="0"/>
            <a:r>
              <a:rPr lang="en-US"/>
              <a:t>Click the icon to insert an image</a:t>
            </a:r>
          </a:p>
        </p:txBody>
      </p:sp>
      <p:sp>
        <p:nvSpPr>
          <p:cNvPr id="3" name="Figura a mano libera 6">
            <a:extLst>
              <a:ext uri="{FF2B5EF4-FFF2-40B4-BE49-F238E27FC236}">
                <a16:creationId xmlns:a16="http://schemas.microsoft.com/office/drawing/2014/main" id="{A3C35736-1142-4C61-99E2-71F880BDDEFA}"/>
              </a:ext>
            </a:extLst>
          </p:cNvPr>
          <p:cNvSpPr>
            <a:spLocks/>
          </p:cNvSpPr>
          <p:nvPr userDrawn="1"/>
        </p:nvSpPr>
        <p:spPr bwMode="auto">
          <a:xfrm>
            <a:off x="6268153" y="0"/>
            <a:ext cx="1656643"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CC3300"/>
          </a:solidFill>
          <a:ln>
            <a:solidFill>
              <a:srgbClr val="CC3300"/>
            </a:solid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it-IT" sz="1800"/>
          </a:p>
        </p:txBody>
      </p:sp>
      <p:pic>
        <p:nvPicPr>
          <p:cNvPr id="74" name="Picture 73">
            <a:extLst>
              <a:ext uri="{FF2B5EF4-FFF2-40B4-BE49-F238E27FC236}">
                <a16:creationId xmlns:a16="http://schemas.microsoft.com/office/drawing/2014/main" id="{BFBFAC42-159E-475B-BB07-6EAA34BD0A21}"/>
              </a:ext>
            </a:extLst>
          </p:cNvPr>
          <p:cNvPicPr>
            <a:picLocks noChangeAspect="1"/>
          </p:cNvPicPr>
          <p:nvPr userDrawn="1"/>
        </p:nvPicPr>
        <p:blipFill>
          <a:blip r:embed="rId3"/>
          <a:stretch>
            <a:fillRect/>
          </a:stretch>
        </p:blipFill>
        <p:spPr>
          <a:xfrm>
            <a:off x="143465" y="6338910"/>
            <a:ext cx="571429" cy="371429"/>
          </a:xfrm>
          <a:prstGeom prst="rect">
            <a:avLst/>
          </a:prstGeom>
        </p:spPr>
      </p:pic>
      <p:sp>
        <p:nvSpPr>
          <p:cNvPr id="75" name="Segnaposto piè di pagina 4">
            <a:extLst>
              <a:ext uri="{FF2B5EF4-FFF2-40B4-BE49-F238E27FC236}">
                <a16:creationId xmlns:a16="http://schemas.microsoft.com/office/drawing/2014/main" id="{2129DD43-E927-45C6-A957-F6AAF1B00664}"/>
              </a:ext>
            </a:extLst>
          </p:cNvPr>
          <p:cNvSpPr>
            <a:spLocks noGrp="1"/>
          </p:cNvSpPr>
          <p:nvPr>
            <p:ph type="ftr" sz="quarter" idx="3"/>
          </p:nvPr>
        </p:nvSpPr>
        <p:spPr>
          <a:xfrm>
            <a:off x="783043" y="6334067"/>
            <a:ext cx="5140805" cy="383825"/>
          </a:xfrm>
          <a:prstGeom prst="rect">
            <a:avLst/>
          </a:prstGeom>
        </p:spPr>
        <p:txBody>
          <a:bodyPr vert="horz" lIns="91440" tIns="45720" rIns="91440" bIns="45720" rtlCol="0" anchor="ctr"/>
          <a:lstStyle>
            <a:lvl1pPr algn="l">
              <a:defRPr sz="1100">
                <a:solidFill>
                  <a:schemeClr val="tx1"/>
                </a:solidFill>
              </a:defRPr>
            </a:lvl1pPr>
          </a:lstStyle>
          <a:p>
            <a:r>
              <a:rPr lang="en-US"/>
              <a:t>CHRISS – Satellite-based Services for Disaster Risk Management in Romania - 26/11/2024</a:t>
            </a:r>
            <a:endParaRPr lang="it-IT"/>
          </a:p>
        </p:txBody>
      </p:sp>
      <p:pic>
        <p:nvPicPr>
          <p:cNvPr id="69" name="Picture 68">
            <a:extLst>
              <a:ext uri="{FF2B5EF4-FFF2-40B4-BE49-F238E27FC236}">
                <a16:creationId xmlns:a16="http://schemas.microsoft.com/office/drawing/2014/main" id="{0698CCE8-CEDB-4476-971B-245AA291740F}"/>
              </a:ext>
            </a:extLst>
          </p:cNvPr>
          <p:cNvPicPr/>
          <p:nvPr userDrawn="1"/>
        </p:nvPicPr>
        <p:blipFill>
          <a:blip r:embed="rId4"/>
          <a:stretch>
            <a:fillRect/>
          </a:stretch>
        </p:blipFill>
        <p:spPr>
          <a:xfrm>
            <a:off x="2068081" y="897549"/>
            <a:ext cx="2012502" cy="884154"/>
          </a:xfrm>
          <a:prstGeom prst="rect">
            <a:avLst/>
          </a:prstGeom>
        </p:spPr>
      </p:pic>
    </p:spTree>
    <p:extLst>
      <p:ext uri="{BB962C8B-B14F-4D97-AF65-F5344CB8AC3E}">
        <p14:creationId xmlns:p14="http://schemas.microsoft.com/office/powerpoint/2010/main" val="2490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FF39-01E0-4B8E-9358-D7278F227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043AE-404F-4F81-9A7D-BEE457534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7F39-EE4B-4AC4-AB03-05DE0E8AEF4C}"/>
              </a:ext>
            </a:extLst>
          </p:cNvPr>
          <p:cNvSpPr>
            <a:spLocks noGrp="1"/>
          </p:cNvSpPr>
          <p:nvPr>
            <p:ph type="dt" sz="half" idx="10"/>
          </p:nvPr>
        </p:nvSpPr>
        <p:spPr/>
        <p:txBody>
          <a:bodyPr/>
          <a:lstStyle/>
          <a:p>
            <a:r>
              <a:rPr lang="ro-RO"/>
              <a:t>17/06/2024 Bucharest, Romania</a:t>
            </a:r>
            <a:endParaRPr lang="en-US"/>
          </a:p>
        </p:txBody>
      </p:sp>
      <p:sp>
        <p:nvSpPr>
          <p:cNvPr id="5" name="Footer Placeholder 4">
            <a:extLst>
              <a:ext uri="{FF2B5EF4-FFF2-40B4-BE49-F238E27FC236}">
                <a16:creationId xmlns:a16="http://schemas.microsoft.com/office/drawing/2014/main" id="{1AC61609-DDD2-4111-83DA-1CCC2F202E42}"/>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39748795-A6E8-4604-AB51-B0E2C942098B}"/>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318032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4D98-AB7D-4AE3-8133-C2A4AD1DA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D1069-402C-4129-9732-84095DA90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3EC24-7EBE-4090-B19C-82AAA9430967}"/>
              </a:ext>
            </a:extLst>
          </p:cNvPr>
          <p:cNvSpPr>
            <a:spLocks noGrp="1"/>
          </p:cNvSpPr>
          <p:nvPr>
            <p:ph type="dt" sz="half" idx="10"/>
          </p:nvPr>
        </p:nvSpPr>
        <p:spPr/>
        <p:txBody>
          <a:bodyPr/>
          <a:lstStyle/>
          <a:p>
            <a:r>
              <a:rPr lang="ro-RO"/>
              <a:t>17/06/2024 Bucharest, Romania</a:t>
            </a:r>
            <a:endParaRPr lang="en-US"/>
          </a:p>
        </p:txBody>
      </p:sp>
      <p:sp>
        <p:nvSpPr>
          <p:cNvPr id="5" name="Footer Placeholder 4">
            <a:extLst>
              <a:ext uri="{FF2B5EF4-FFF2-40B4-BE49-F238E27FC236}">
                <a16:creationId xmlns:a16="http://schemas.microsoft.com/office/drawing/2014/main" id="{E843CCF6-61CF-4D53-8A95-D75C57BD1C9E}"/>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21F99750-86FD-4289-B08E-B195C3CAABD1}"/>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145483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55F-68B6-4EBF-87A1-035D669DA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99D8B-44FB-44DC-80D5-C5A561CAB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0F571-6B00-4871-AFA9-EAF9B4ACD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F6E7F5-7701-43EB-A3B0-148400298B82}"/>
              </a:ext>
            </a:extLst>
          </p:cNvPr>
          <p:cNvSpPr>
            <a:spLocks noGrp="1"/>
          </p:cNvSpPr>
          <p:nvPr>
            <p:ph type="dt" sz="half" idx="10"/>
          </p:nvPr>
        </p:nvSpPr>
        <p:spPr/>
        <p:txBody>
          <a:bodyPr/>
          <a:lstStyle/>
          <a:p>
            <a:r>
              <a:rPr lang="ro-RO"/>
              <a:t>17/06/2024 Bucharest, Romania</a:t>
            </a:r>
            <a:endParaRPr lang="en-US"/>
          </a:p>
        </p:txBody>
      </p:sp>
      <p:sp>
        <p:nvSpPr>
          <p:cNvPr id="6" name="Footer Placeholder 5">
            <a:extLst>
              <a:ext uri="{FF2B5EF4-FFF2-40B4-BE49-F238E27FC236}">
                <a16:creationId xmlns:a16="http://schemas.microsoft.com/office/drawing/2014/main" id="{1AE94707-5565-4D79-B251-C63DFF286F41}"/>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7" name="Slide Number Placeholder 6">
            <a:extLst>
              <a:ext uri="{FF2B5EF4-FFF2-40B4-BE49-F238E27FC236}">
                <a16:creationId xmlns:a16="http://schemas.microsoft.com/office/drawing/2014/main" id="{819CA555-A1D7-4CF9-9737-9ED9A063E888}"/>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294755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391B-91E6-41E9-BC88-6812F78A8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E442A2-1CF0-43E4-B8A0-62C6A0A4A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116D9-9B0C-4617-8796-C7204980F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8DAB5-F834-473F-86E9-F2438C957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DD2D6-2455-4AC6-8410-17CCBF2E5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4D385F-C5DD-4466-8092-BD4940DEE538}"/>
              </a:ext>
            </a:extLst>
          </p:cNvPr>
          <p:cNvSpPr>
            <a:spLocks noGrp="1"/>
          </p:cNvSpPr>
          <p:nvPr>
            <p:ph type="dt" sz="half" idx="10"/>
          </p:nvPr>
        </p:nvSpPr>
        <p:spPr/>
        <p:txBody>
          <a:bodyPr/>
          <a:lstStyle/>
          <a:p>
            <a:r>
              <a:rPr lang="ro-RO"/>
              <a:t>17/06/2024 Bucharest, Romania</a:t>
            </a:r>
            <a:endParaRPr lang="en-US"/>
          </a:p>
        </p:txBody>
      </p:sp>
      <p:sp>
        <p:nvSpPr>
          <p:cNvPr id="8" name="Footer Placeholder 7">
            <a:extLst>
              <a:ext uri="{FF2B5EF4-FFF2-40B4-BE49-F238E27FC236}">
                <a16:creationId xmlns:a16="http://schemas.microsoft.com/office/drawing/2014/main" id="{3D09A01E-721C-4D43-BDD4-A972D80C0A64}"/>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9" name="Slide Number Placeholder 8">
            <a:extLst>
              <a:ext uri="{FF2B5EF4-FFF2-40B4-BE49-F238E27FC236}">
                <a16:creationId xmlns:a16="http://schemas.microsoft.com/office/drawing/2014/main" id="{52689C91-A0B7-4DF4-921F-5B96CA22C890}"/>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132399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DFE6-3529-498E-810C-43FCBA67F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E51C98-43D1-467F-8B1D-B1545611F6C3}"/>
              </a:ext>
            </a:extLst>
          </p:cNvPr>
          <p:cNvSpPr>
            <a:spLocks noGrp="1"/>
          </p:cNvSpPr>
          <p:nvPr>
            <p:ph type="dt" sz="half" idx="10"/>
          </p:nvPr>
        </p:nvSpPr>
        <p:spPr/>
        <p:txBody>
          <a:bodyPr/>
          <a:lstStyle/>
          <a:p>
            <a:r>
              <a:rPr lang="ro-RO"/>
              <a:t>17/06/2024 Bucharest, Romania</a:t>
            </a:r>
            <a:endParaRPr lang="en-US"/>
          </a:p>
        </p:txBody>
      </p:sp>
      <p:sp>
        <p:nvSpPr>
          <p:cNvPr id="4" name="Footer Placeholder 3">
            <a:extLst>
              <a:ext uri="{FF2B5EF4-FFF2-40B4-BE49-F238E27FC236}">
                <a16:creationId xmlns:a16="http://schemas.microsoft.com/office/drawing/2014/main" id="{F9C94C07-870F-47F3-BFD3-7CE44D5BFB6F}"/>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5" name="Slide Number Placeholder 4">
            <a:extLst>
              <a:ext uri="{FF2B5EF4-FFF2-40B4-BE49-F238E27FC236}">
                <a16:creationId xmlns:a16="http://schemas.microsoft.com/office/drawing/2014/main" id="{665C644F-4DD0-4DE8-ADCD-32B0E25BA362}"/>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384337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546B0-5C9E-4C35-A9E2-B765765B8BFD}"/>
              </a:ext>
            </a:extLst>
          </p:cNvPr>
          <p:cNvSpPr>
            <a:spLocks noGrp="1"/>
          </p:cNvSpPr>
          <p:nvPr>
            <p:ph type="dt" sz="half" idx="10"/>
          </p:nvPr>
        </p:nvSpPr>
        <p:spPr/>
        <p:txBody>
          <a:bodyPr/>
          <a:lstStyle/>
          <a:p>
            <a:r>
              <a:rPr lang="ro-RO"/>
              <a:t>17/06/2024 Bucharest, Romania</a:t>
            </a:r>
            <a:endParaRPr lang="en-US"/>
          </a:p>
        </p:txBody>
      </p:sp>
      <p:sp>
        <p:nvSpPr>
          <p:cNvPr id="3" name="Footer Placeholder 2">
            <a:extLst>
              <a:ext uri="{FF2B5EF4-FFF2-40B4-BE49-F238E27FC236}">
                <a16:creationId xmlns:a16="http://schemas.microsoft.com/office/drawing/2014/main" id="{C1B700D5-4645-4C6D-8982-306D700D9860}"/>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4" name="Slide Number Placeholder 3">
            <a:extLst>
              <a:ext uri="{FF2B5EF4-FFF2-40B4-BE49-F238E27FC236}">
                <a16:creationId xmlns:a16="http://schemas.microsoft.com/office/drawing/2014/main" id="{0CBB40A4-7BC6-4B56-97DC-9A13F00C4923}"/>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334262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08F1-1EA5-49AF-98BE-1AE44B0AB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2F9F4-6D70-4E66-BA97-70559BE4E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E4886-70E3-4E94-9820-DA843BB23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5CED9-8B03-42C7-A6F5-51D04C9E40BA}"/>
              </a:ext>
            </a:extLst>
          </p:cNvPr>
          <p:cNvSpPr>
            <a:spLocks noGrp="1"/>
          </p:cNvSpPr>
          <p:nvPr>
            <p:ph type="dt" sz="half" idx="10"/>
          </p:nvPr>
        </p:nvSpPr>
        <p:spPr/>
        <p:txBody>
          <a:bodyPr/>
          <a:lstStyle/>
          <a:p>
            <a:r>
              <a:rPr lang="ro-RO"/>
              <a:t>17/06/2024 Bucharest, Romania</a:t>
            </a:r>
            <a:endParaRPr lang="en-US"/>
          </a:p>
        </p:txBody>
      </p:sp>
      <p:sp>
        <p:nvSpPr>
          <p:cNvPr id="6" name="Footer Placeholder 5">
            <a:extLst>
              <a:ext uri="{FF2B5EF4-FFF2-40B4-BE49-F238E27FC236}">
                <a16:creationId xmlns:a16="http://schemas.microsoft.com/office/drawing/2014/main" id="{C0315868-3C0D-42A5-A94F-75FC70761592}"/>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7" name="Slide Number Placeholder 6">
            <a:extLst>
              <a:ext uri="{FF2B5EF4-FFF2-40B4-BE49-F238E27FC236}">
                <a16:creationId xmlns:a16="http://schemas.microsoft.com/office/drawing/2014/main" id="{F65911FF-C07D-42A7-8AD8-C64B45D959B0}"/>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130006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850F-9944-4D12-8263-F14FB24B8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C4D90-B2C1-47F2-83F8-CDE77B021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BFF406-1FEA-46FC-9920-A9D7DC18F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D45EC-BA78-4160-96AD-88F363750330}"/>
              </a:ext>
            </a:extLst>
          </p:cNvPr>
          <p:cNvSpPr>
            <a:spLocks noGrp="1"/>
          </p:cNvSpPr>
          <p:nvPr>
            <p:ph type="dt" sz="half" idx="10"/>
          </p:nvPr>
        </p:nvSpPr>
        <p:spPr/>
        <p:txBody>
          <a:bodyPr/>
          <a:lstStyle/>
          <a:p>
            <a:r>
              <a:rPr lang="ro-RO"/>
              <a:t>17/06/2024 Bucharest, Romania</a:t>
            </a:r>
            <a:endParaRPr lang="en-US"/>
          </a:p>
        </p:txBody>
      </p:sp>
      <p:sp>
        <p:nvSpPr>
          <p:cNvPr id="6" name="Footer Placeholder 5">
            <a:extLst>
              <a:ext uri="{FF2B5EF4-FFF2-40B4-BE49-F238E27FC236}">
                <a16:creationId xmlns:a16="http://schemas.microsoft.com/office/drawing/2014/main" id="{15421682-36FB-45DA-8597-AF9CE6BF9D5C}"/>
              </a:ext>
            </a:extLst>
          </p:cNvPr>
          <p:cNvSpPr>
            <a:spLocks noGrp="1"/>
          </p:cNvSpPr>
          <p:nvPr>
            <p:ph type="ftr" sz="quarter" idx="11"/>
          </p:nvPr>
        </p:nvSpPr>
        <p:spPr/>
        <p:txBody>
          <a:bodyPr/>
          <a:lstStyle/>
          <a:p>
            <a:r>
              <a:rPr lang="en-US"/>
              <a:t>CHRISS – Satellite-based Services for Disaster Risk Management in Romania - 26/11/2024</a:t>
            </a:r>
          </a:p>
        </p:txBody>
      </p:sp>
      <p:sp>
        <p:nvSpPr>
          <p:cNvPr id="7" name="Slide Number Placeholder 6">
            <a:extLst>
              <a:ext uri="{FF2B5EF4-FFF2-40B4-BE49-F238E27FC236}">
                <a16:creationId xmlns:a16="http://schemas.microsoft.com/office/drawing/2014/main" id="{C3CDB5DB-0CA0-41BC-B231-7E4DFFF9AF0F}"/>
              </a:ext>
            </a:extLst>
          </p:cNvPr>
          <p:cNvSpPr>
            <a:spLocks noGrp="1"/>
          </p:cNvSpPr>
          <p:nvPr>
            <p:ph type="sldNum" sz="quarter" idx="12"/>
          </p:nvPr>
        </p:nvSpPr>
        <p:spPr/>
        <p:txBody>
          <a:bodyPr/>
          <a:lstStyle/>
          <a:p>
            <a:fld id="{FF79BB77-7BAA-4EAE-BFCE-5E160CF7A693}" type="slidenum">
              <a:rPr lang="en-US" smtClean="0"/>
              <a:t>‹#›</a:t>
            </a:fld>
            <a:endParaRPr lang="en-US"/>
          </a:p>
        </p:txBody>
      </p:sp>
    </p:spTree>
    <p:extLst>
      <p:ext uri="{BB962C8B-B14F-4D97-AF65-F5344CB8AC3E}">
        <p14:creationId xmlns:p14="http://schemas.microsoft.com/office/powerpoint/2010/main" val="395399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ADB47-A34E-4F7D-B7FC-822706C2A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59A85-F7EF-4525-92AC-9311A9515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A0D7A-C4F3-46BD-AD4E-B5191A216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o-RO"/>
              <a:t>17/06/2024 Bucharest, Romania</a:t>
            </a:r>
            <a:endParaRPr lang="en-US"/>
          </a:p>
        </p:txBody>
      </p:sp>
      <p:sp>
        <p:nvSpPr>
          <p:cNvPr id="5" name="Footer Placeholder 4">
            <a:extLst>
              <a:ext uri="{FF2B5EF4-FFF2-40B4-BE49-F238E27FC236}">
                <a16:creationId xmlns:a16="http://schemas.microsoft.com/office/drawing/2014/main" id="{6AC5B274-6C1A-47E2-BDF5-815B06DF7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CHRISS – Satellite-based Services for Disaster Risk Management in Romania - 26/11/2024</a:t>
            </a:r>
          </a:p>
        </p:txBody>
      </p:sp>
      <p:sp>
        <p:nvSpPr>
          <p:cNvPr id="6" name="Slide Number Placeholder 5">
            <a:extLst>
              <a:ext uri="{FF2B5EF4-FFF2-40B4-BE49-F238E27FC236}">
                <a16:creationId xmlns:a16="http://schemas.microsoft.com/office/drawing/2014/main" id="{7D00BD0B-E68E-410C-872A-D9A5DF90C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9BB77-7BAA-4EAE-BFCE-5E160CF7A693}" type="slidenum">
              <a:rPr lang="en-US" smtClean="0"/>
              <a:t>‹#›</a:t>
            </a:fld>
            <a:endParaRPr lang="en-US"/>
          </a:p>
        </p:txBody>
      </p:sp>
    </p:spTree>
    <p:extLst>
      <p:ext uri="{BB962C8B-B14F-4D97-AF65-F5344CB8AC3E}">
        <p14:creationId xmlns:p14="http://schemas.microsoft.com/office/powerpoint/2010/main" val="83509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mailto:petrica.ciotirnae@beia.ro" TargetMode="External"/><Relationship Id="rId4" Type="http://schemas.openxmlformats.org/officeDocument/2006/relationships/hyperlink" Target="mailto:anais.sachian@beia.ro"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beia.eu/"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ine 29" descr="Silhouette watching the bright night sky">
            <a:extLst>
              <a:ext uri="{FF2B5EF4-FFF2-40B4-BE49-F238E27FC236}">
                <a16:creationId xmlns:a16="http://schemas.microsoft.com/office/drawing/2014/main" id="{6D867042-252D-2B05-A7AB-744DE6885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763"/>
          </a:xfrm>
          <a:prstGeom prst="rect">
            <a:avLst/>
          </a:prstGeom>
        </p:spPr>
      </p:pic>
      <p:sp>
        <p:nvSpPr>
          <p:cNvPr id="4" name="Titolo 1">
            <a:extLst>
              <a:ext uri="{FF2B5EF4-FFF2-40B4-BE49-F238E27FC236}">
                <a16:creationId xmlns:a16="http://schemas.microsoft.com/office/drawing/2014/main" id="{727AA402-1C1A-40A5-907C-1F5B9F9E2287}"/>
              </a:ext>
            </a:extLst>
          </p:cNvPr>
          <p:cNvSpPr txBox="1">
            <a:spLocks/>
          </p:cNvSpPr>
          <p:nvPr/>
        </p:nvSpPr>
        <p:spPr>
          <a:xfrm>
            <a:off x="1205998" y="2115708"/>
            <a:ext cx="10124568" cy="1501018"/>
          </a:xfrm>
          <a:prstGeom prst="rect">
            <a:avLst/>
          </a:prstGeom>
        </p:spPr>
        <p:txBody>
          <a:bodyPr lIns="91440" tIns="45720" rIns="91440" bIns="45720" rtlCol="0" anchor="t">
            <a:no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fontAlgn="base"/>
            <a:endParaRPr lang="en-US" sz="3600" b="1" dirty="0">
              <a:solidFill>
                <a:schemeClr val="tx1"/>
              </a:solidFill>
              <a:effectLst/>
              <a:latin typeface="Times New Roman"/>
              <a:ea typeface="Calibri" panose="020F0502020204030204" pitchFamily="34" charset="0"/>
              <a:cs typeface="Times New Roman"/>
            </a:endParaRPr>
          </a:p>
          <a:p>
            <a:r>
              <a:rPr lang="en-US" sz="2800" b="1" i="1" dirty="0">
                <a:solidFill>
                  <a:srgbClr val="FFFFFF"/>
                </a:solidFill>
                <a:latin typeface="Times New Roman" panose="02020603050405020304" pitchFamily="18" charset="0"/>
                <a:cs typeface="Times New Roman" panose="02020603050405020304" pitchFamily="18" charset="0"/>
              </a:rPr>
              <a:t>Satellite-based Services for Disaster Risk Management in Romania</a:t>
            </a:r>
            <a:br>
              <a:rPr lang="en-US" sz="2000" b="1" i="1" dirty="0">
                <a:solidFill>
                  <a:srgbClr val="FFFFFF"/>
                </a:solidFill>
                <a:latin typeface="Times New Roman" panose="02020603050405020304" pitchFamily="18" charset="0"/>
                <a:cs typeface="Times New Roman" panose="02020603050405020304" pitchFamily="18" charset="0"/>
              </a:rPr>
            </a:br>
            <a:br>
              <a:rPr lang="en-US" sz="2000" b="1" i="1" dirty="0">
                <a:solidFill>
                  <a:srgbClr val="FFFFFF"/>
                </a:solidFill>
                <a:latin typeface="Times New Roman" panose="02020603050405020304" pitchFamily="18" charset="0"/>
                <a:cs typeface="Times New Roman" panose="02020603050405020304" pitchFamily="18" charset="0"/>
              </a:rPr>
            </a:br>
            <a:r>
              <a:rPr lang="en-US" sz="2000" b="1" i="1" dirty="0">
                <a:solidFill>
                  <a:srgbClr val="FFFFFF"/>
                </a:solidFill>
                <a:latin typeface="Times New Roman" panose="02020603050405020304" pitchFamily="18" charset="0"/>
                <a:cs typeface="Times New Roman" panose="02020603050405020304" pitchFamily="18" charset="0"/>
              </a:rPr>
              <a:t>Panel 1: Space assets supporting the Disaster Risk Management Cycle </a:t>
            </a:r>
            <a:br>
              <a:rPr lang="en-US" sz="2000" b="1" i="1" dirty="0">
                <a:solidFill>
                  <a:srgbClr val="FFFFFF"/>
                </a:solidFill>
                <a:latin typeface="Times New Roman" panose="02020603050405020304" pitchFamily="18" charset="0"/>
                <a:cs typeface="Times New Roman" panose="02020603050405020304" pitchFamily="18" charset="0"/>
              </a:rPr>
            </a:br>
            <a:br>
              <a:rPr lang="en-US" sz="2000" b="1" i="1" dirty="0">
                <a:solidFill>
                  <a:srgbClr val="FFFFFF"/>
                </a:solidFill>
                <a:latin typeface="Times New Roman" panose="02020603050405020304" pitchFamily="18" charset="0"/>
                <a:cs typeface="Times New Roman" panose="02020603050405020304" pitchFamily="18" charset="0"/>
              </a:rPr>
            </a:br>
            <a:r>
              <a:rPr lang="en-US" sz="2000" b="1" i="1" dirty="0">
                <a:solidFill>
                  <a:srgbClr val="FFFFFF"/>
                </a:solidFill>
                <a:latin typeface="Times New Roman" panose="02020603050405020304" pitchFamily="18" charset="0"/>
                <a:cs typeface="Times New Roman" panose="02020603050405020304" pitchFamily="18" charset="0"/>
              </a:rPr>
              <a:t>What can space data contribute to prevention, preparedness , response, and recovery ?</a:t>
            </a:r>
          </a:p>
          <a:p>
            <a:endParaRPr lang="en-US" sz="1200" b="1" dirty="0"/>
          </a:p>
        </p:txBody>
      </p:sp>
      <p:sp>
        <p:nvSpPr>
          <p:cNvPr id="5" name="Sottotitolo 2">
            <a:extLst>
              <a:ext uri="{FF2B5EF4-FFF2-40B4-BE49-F238E27FC236}">
                <a16:creationId xmlns:a16="http://schemas.microsoft.com/office/drawing/2014/main" id="{6B9E9D34-BA08-4937-BA58-1EBDC357ED7E}"/>
              </a:ext>
            </a:extLst>
          </p:cNvPr>
          <p:cNvSpPr txBox="1">
            <a:spLocks/>
          </p:cNvSpPr>
          <p:nvPr/>
        </p:nvSpPr>
        <p:spPr>
          <a:xfrm>
            <a:off x="6096000" y="5099752"/>
            <a:ext cx="5765564" cy="1089348"/>
          </a:xfrm>
          <a:prstGeom prst="rect">
            <a:avLst/>
          </a:prstGeom>
        </p:spPr>
        <p:txBody>
          <a:bodyPr lIns="91440" tIns="45720" rIns="91440" bIns="45720" rtlCol="0" anchor="t"/>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r"/>
            <a:r>
              <a:rPr lang="en-GB" sz="1800" b="1" i="1" dirty="0">
                <a:solidFill>
                  <a:srgbClr val="FFFFFF"/>
                </a:solidFill>
                <a:latin typeface="Times New Roman" panose="02020603050405020304" pitchFamily="18" charset="0"/>
                <a:ea typeface="+mj-ea"/>
                <a:cs typeface="Times New Roman" panose="02020603050405020304" pitchFamily="18" charset="0"/>
              </a:rPr>
              <a:t>Bucharest, Romania CHRISS - </a:t>
            </a:r>
            <a:r>
              <a:rPr lang="en-US" sz="1800" b="1" i="1" dirty="0">
                <a:solidFill>
                  <a:srgbClr val="FFFFFF"/>
                </a:solidFill>
                <a:latin typeface="Times New Roman" panose="02020603050405020304" pitchFamily="18" charset="0"/>
                <a:ea typeface="+mj-ea"/>
                <a:cs typeface="Times New Roman" panose="02020603050405020304" pitchFamily="18" charset="0"/>
              </a:rPr>
              <a:t>BEIA Team</a:t>
            </a:r>
          </a:p>
          <a:p>
            <a:pPr algn="r"/>
            <a:r>
              <a:rPr lang="en-GB" sz="1800" b="1" i="1" dirty="0">
                <a:solidFill>
                  <a:srgbClr val="FFFFFF"/>
                </a:solidFill>
                <a:latin typeface="Times New Roman" panose="02020603050405020304" pitchFamily="18" charset="0"/>
                <a:ea typeface="+mj-ea"/>
                <a:cs typeface="Times New Roman" panose="02020603050405020304" pitchFamily="18" charset="0"/>
              </a:rPr>
              <a:t>Eng. Mari-Anais SACHIAN</a:t>
            </a:r>
          </a:p>
          <a:p>
            <a:pPr algn="r"/>
            <a:r>
              <a:rPr lang="en-GB" sz="1800" b="1" i="1" dirty="0">
                <a:solidFill>
                  <a:srgbClr val="FFFFFF"/>
                </a:solidFill>
                <a:latin typeface="Times New Roman" panose="02020603050405020304" pitchFamily="18" charset="0"/>
                <a:ea typeface="+mj-ea"/>
                <a:cs typeface="Times New Roman" panose="02020603050405020304" pitchFamily="18" charset="0"/>
              </a:rPr>
              <a:t>Assoc. Prof. Eng. </a:t>
            </a:r>
            <a:r>
              <a:rPr lang="en-GB" sz="1800" b="1" i="1" dirty="0" err="1">
                <a:solidFill>
                  <a:srgbClr val="FFFFFF"/>
                </a:solidFill>
                <a:latin typeface="Times New Roman" panose="02020603050405020304" pitchFamily="18" charset="0"/>
                <a:ea typeface="+mj-ea"/>
                <a:cs typeface="Times New Roman" panose="02020603050405020304" pitchFamily="18" charset="0"/>
              </a:rPr>
              <a:t>Petrică</a:t>
            </a:r>
            <a:r>
              <a:rPr lang="en-GB" sz="1800" b="1" i="1" dirty="0">
                <a:solidFill>
                  <a:srgbClr val="FFFFFF"/>
                </a:solidFill>
                <a:latin typeface="Times New Roman" panose="02020603050405020304" pitchFamily="18" charset="0"/>
                <a:ea typeface="+mj-ea"/>
                <a:cs typeface="Times New Roman" panose="02020603050405020304" pitchFamily="18" charset="0"/>
              </a:rPr>
              <a:t> CIOTÎRNAE Ph.D</a:t>
            </a:r>
            <a:r>
              <a:rPr lang="en-GB" sz="1800" b="1" dirty="0">
                <a:solidFill>
                  <a:srgbClr val="FFFFFF"/>
                </a:solidFill>
                <a:latin typeface="Times New Roman" panose="02020603050405020304" pitchFamily="18" charset="0"/>
                <a:ea typeface="+mj-ea"/>
                <a:cs typeface="Times New Roman" panose="02020603050405020304" pitchFamily="18" charset="0"/>
              </a:rPr>
              <a:t>.</a:t>
            </a:r>
          </a:p>
        </p:txBody>
      </p:sp>
      <p:sp>
        <p:nvSpPr>
          <p:cNvPr id="6" name="Rectangle 5">
            <a:extLst>
              <a:ext uri="{FF2B5EF4-FFF2-40B4-BE49-F238E27FC236}">
                <a16:creationId xmlns:a16="http://schemas.microsoft.com/office/drawing/2014/main" id="{0155676B-32FE-4F1F-BC2B-FCEDB6DF1FFC}"/>
              </a:ext>
            </a:extLst>
          </p:cNvPr>
          <p:cNvSpPr/>
          <p:nvPr/>
        </p:nvSpPr>
        <p:spPr>
          <a:xfrm>
            <a:off x="4358219" y="4315651"/>
            <a:ext cx="3475561" cy="738664"/>
          </a:xfrm>
          <a:prstGeom prst="rect">
            <a:avLst/>
          </a:prstGeom>
        </p:spPr>
        <p:txBody>
          <a:bodyPr wrap="square" lIns="91440" tIns="45720" rIns="91440" bIns="45720" anchor="t">
            <a:spAutoFit/>
          </a:bodyPr>
          <a:lstStyle/>
          <a:p>
            <a:pPr algn="ctr"/>
            <a:r>
              <a:rPr lang="it-IT" sz="1400" b="1" i="1" dirty="0">
                <a:solidFill>
                  <a:srgbClr val="FFFFFF"/>
                </a:solidFill>
                <a:latin typeface="Times New Roman"/>
                <a:cs typeface="Times New Roman"/>
              </a:rPr>
              <a:t>Politehnica University of Bucharest 26/11/2024</a:t>
            </a:r>
            <a:br>
              <a:rPr lang="it-IT" sz="1400" b="1" i="1" dirty="0">
                <a:solidFill>
                  <a:srgbClr val="FFFFFF"/>
                </a:solidFill>
                <a:latin typeface="Times New Roman"/>
                <a:cs typeface="Times New Roman"/>
              </a:rPr>
            </a:br>
            <a:endParaRPr lang="it-IT" sz="1400" b="1" i="1" dirty="0">
              <a:solidFill>
                <a:srgbClr val="FFFFFF"/>
              </a:solidFill>
              <a:latin typeface="Times New Roman"/>
              <a:cs typeface="Times New Roman"/>
            </a:endParaRPr>
          </a:p>
        </p:txBody>
      </p:sp>
      <p:sp>
        <p:nvSpPr>
          <p:cNvPr id="8" name="Segnaposto piè di pagina 4">
            <a:extLst>
              <a:ext uri="{FF2B5EF4-FFF2-40B4-BE49-F238E27FC236}">
                <a16:creationId xmlns:a16="http://schemas.microsoft.com/office/drawing/2014/main" id="{5DC9E09A-A643-4B29-B877-EAE2B6E3D9B2}"/>
              </a:ext>
            </a:extLst>
          </p:cNvPr>
          <p:cNvSpPr txBox="1">
            <a:spLocks/>
          </p:cNvSpPr>
          <p:nvPr/>
        </p:nvSpPr>
        <p:spPr>
          <a:xfrm>
            <a:off x="120482" y="6491904"/>
            <a:ext cx="6966118" cy="363859"/>
          </a:xfrm>
          <a:prstGeom prst="rect">
            <a:avLst/>
          </a:prstGeom>
        </p:spPr>
        <p:txBody>
          <a:bodyPr vert="horz" lIns="91440" tIns="45720" rIns="91440" bIns="45720" rtlCol="0" anchor="ctr"/>
          <a:lstStyle>
            <a:defPPr rtl="0">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rPr>
              <a:t>This project is funded by the European Union under the call Horizon_EUSPA-2021-SPACE NR:101082440</a:t>
            </a:r>
            <a:endParaRPr lang="it-IT" dirty="0">
              <a:solidFill>
                <a:srgbClr val="FFFFFF"/>
              </a:solidFill>
            </a:endParaRPr>
          </a:p>
        </p:txBody>
      </p:sp>
      <p:pic>
        <p:nvPicPr>
          <p:cNvPr id="2" name="Grafik 1">
            <a:extLst>
              <a:ext uri="{FF2B5EF4-FFF2-40B4-BE49-F238E27FC236}">
                <a16:creationId xmlns:a16="http://schemas.microsoft.com/office/drawing/2014/main" id="{6683B7D3-4931-8FDD-D61C-E876E345512B}"/>
              </a:ext>
            </a:extLst>
          </p:cNvPr>
          <p:cNvPicPr>
            <a:picLocks noChangeAspect="1"/>
          </p:cNvPicPr>
          <p:nvPr/>
        </p:nvPicPr>
        <p:blipFill>
          <a:blip r:embed="rId3"/>
          <a:stretch>
            <a:fillRect/>
          </a:stretch>
        </p:blipFill>
        <p:spPr>
          <a:xfrm>
            <a:off x="269340" y="5200653"/>
            <a:ext cx="2398512" cy="1260343"/>
          </a:xfrm>
          <a:prstGeom prst="rect">
            <a:avLst/>
          </a:prstGeom>
        </p:spPr>
      </p:pic>
      <p:pic>
        <p:nvPicPr>
          <p:cNvPr id="3" name="Picture 6" descr="Logo, company name&#10;&#10;Description automatically generated">
            <a:extLst>
              <a:ext uri="{FF2B5EF4-FFF2-40B4-BE49-F238E27FC236}">
                <a16:creationId xmlns:a16="http://schemas.microsoft.com/office/drawing/2014/main" id="{E163922D-58FF-BDF0-C967-C5391853CB48}"/>
              </a:ext>
            </a:extLst>
          </p:cNvPr>
          <p:cNvPicPr>
            <a:picLocks noChangeAspect="1"/>
          </p:cNvPicPr>
          <p:nvPr/>
        </p:nvPicPr>
        <p:blipFill>
          <a:blip r:embed="rId4"/>
          <a:stretch>
            <a:fillRect/>
          </a:stretch>
        </p:blipFill>
        <p:spPr>
          <a:xfrm>
            <a:off x="3298705" y="5253256"/>
            <a:ext cx="2350190" cy="1151283"/>
          </a:xfrm>
          <a:prstGeom prst="rect">
            <a:avLst/>
          </a:prstGeom>
        </p:spPr>
      </p:pic>
      <p:pic>
        <p:nvPicPr>
          <p:cNvPr id="7" name="Picture 19">
            <a:extLst>
              <a:ext uri="{FF2B5EF4-FFF2-40B4-BE49-F238E27FC236}">
                <a16:creationId xmlns:a16="http://schemas.microsoft.com/office/drawing/2014/main" id="{5296E0A2-D3C1-E9D2-99AC-A42AF554F00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19740" y="369097"/>
            <a:ext cx="2097085" cy="850929"/>
          </a:xfrm>
          <a:prstGeom prst="rect">
            <a:avLst/>
          </a:prstGeom>
        </p:spPr>
      </p:pic>
      <p:pic>
        <p:nvPicPr>
          <p:cNvPr id="14" name="Imagine 13">
            <a:extLst>
              <a:ext uri="{FF2B5EF4-FFF2-40B4-BE49-F238E27FC236}">
                <a16:creationId xmlns:a16="http://schemas.microsoft.com/office/drawing/2014/main" id="{7F603511-E629-CC61-3C8A-66812D842044}"/>
              </a:ext>
            </a:extLst>
          </p:cNvPr>
          <p:cNvPicPr>
            <a:picLocks noChangeAspect="1"/>
          </p:cNvPicPr>
          <p:nvPr/>
        </p:nvPicPr>
        <p:blipFill>
          <a:blip r:embed="rId6"/>
          <a:stretch>
            <a:fillRect/>
          </a:stretch>
        </p:blipFill>
        <p:spPr>
          <a:xfrm>
            <a:off x="9506308" y="0"/>
            <a:ext cx="2685691" cy="850929"/>
          </a:xfrm>
          <a:prstGeom prst="rect">
            <a:avLst/>
          </a:prstGeom>
        </p:spPr>
      </p:pic>
      <p:sp>
        <p:nvSpPr>
          <p:cNvPr id="15" name="CasetăText 14">
            <a:extLst>
              <a:ext uri="{FF2B5EF4-FFF2-40B4-BE49-F238E27FC236}">
                <a16:creationId xmlns:a16="http://schemas.microsoft.com/office/drawing/2014/main" id="{AC988E7A-4F28-B9EC-37E7-F1BE46E700E3}"/>
              </a:ext>
            </a:extLst>
          </p:cNvPr>
          <p:cNvSpPr txBox="1"/>
          <p:nvPr/>
        </p:nvSpPr>
        <p:spPr>
          <a:xfrm>
            <a:off x="2260121" y="1326860"/>
            <a:ext cx="8016627" cy="1107996"/>
          </a:xfrm>
          <a:prstGeom prst="rect">
            <a:avLst/>
          </a:prstGeom>
          <a:noFill/>
        </p:spPr>
        <p:txBody>
          <a:bodyPr wrap="square" rtlCol="0">
            <a:spAutoFit/>
          </a:bodyPr>
          <a:lstStyle/>
          <a:p>
            <a:pPr algn="ctr"/>
            <a:r>
              <a:rPr lang="en-US" sz="2400" b="1" dirty="0">
                <a:solidFill>
                  <a:srgbClr val="FFFFFF"/>
                </a:solidFill>
                <a:effectLst/>
                <a:latin typeface="Times New Roman"/>
                <a:ea typeface="Calibri" panose="020F0502020204030204" pitchFamily="34" charset="0"/>
                <a:cs typeface="Times New Roman"/>
              </a:rPr>
              <a:t>Critical infrastructure High accuracy and Robustness increase Integrated Synchronization Solutions</a:t>
            </a:r>
          </a:p>
          <a:p>
            <a:endParaRPr lang="en-US" dirty="0"/>
          </a:p>
        </p:txBody>
      </p:sp>
    </p:spTree>
    <p:extLst>
      <p:ext uri="{BB962C8B-B14F-4D97-AF65-F5344CB8AC3E}">
        <p14:creationId xmlns:p14="http://schemas.microsoft.com/office/powerpoint/2010/main" val="74399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ine 55" descr="A night sky at Lake Tekapo New Zealand">
            <a:extLst>
              <a:ext uri="{FF2B5EF4-FFF2-40B4-BE49-F238E27FC236}">
                <a16:creationId xmlns:a16="http://schemas.microsoft.com/office/drawing/2014/main" id="{A9DEC1D4-7404-A4DD-EF92-EDE03CA09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081"/>
            <a:ext cx="12192000" cy="5826919"/>
          </a:xfrm>
          <a:prstGeom prst="rect">
            <a:avLst/>
          </a:prstGeom>
        </p:spPr>
      </p:pic>
      <p:pic>
        <p:nvPicPr>
          <p:cNvPr id="8" name="Picture 7">
            <a:extLst>
              <a:ext uri="{FF2B5EF4-FFF2-40B4-BE49-F238E27FC236}">
                <a16:creationId xmlns:a16="http://schemas.microsoft.com/office/drawing/2014/main" id="{5FB8C7A4-96DA-4058-8B54-3D11B8346A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4" name="Titolo 1">
            <a:extLst>
              <a:ext uri="{FF2B5EF4-FFF2-40B4-BE49-F238E27FC236}">
                <a16:creationId xmlns:a16="http://schemas.microsoft.com/office/drawing/2014/main" id="{81C5E4EB-EB3A-4F3F-A5F9-28AC8F132B57}"/>
              </a:ext>
            </a:extLst>
          </p:cNvPr>
          <p:cNvSpPr>
            <a:spLocks noGrp="1"/>
          </p:cNvSpPr>
          <p:nvPr>
            <p:ph type="title"/>
          </p:nvPr>
        </p:nvSpPr>
        <p:spPr>
          <a:xfrm>
            <a:off x="983206" y="142811"/>
            <a:ext cx="10465852"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Disaster Management Risk Use case </a:t>
            </a:r>
            <a:endParaRPr lang="en-GB" sz="4000" b="1" noProof="1">
              <a:effectLst>
                <a:outerShdw blurRad="38100" dist="38100" dir="2700000" algn="tl">
                  <a:srgbClr val="000000">
                    <a:alpha val="43137"/>
                  </a:srgbClr>
                </a:outerShdw>
              </a:effectLst>
              <a:latin typeface="Times New Roman"/>
              <a:cs typeface="Times New Roman"/>
            </a:endParaRPr>
          </a:p>
        </p:txBody>
      </p:sp>
      <p:sp>
        <p:nvSpPr>
          <p:cNvPr id="9" name="Rectangle 8">
            <a:extLst>
              <a:ext uri="{FF2B5EF4-FFF2-40B4-BE49-F238E27FC236}">
                <a16:creationId xmlns:a16="http://schemas.microsoft.com/office/drawing/2014/main" id="{9C7E3DD0-007B-42C3-A20F-F00879DA1096}"/>
              </a:ext>
            </a:extLst>
          </p:cNvPr>
          <p:cNvSpPr/>
          <p:nvPr/>
        </p:nvSpPr>
        <p:spPr>
          <a:xfrm>
            <a:off x="0" y="920078"/>
            <a:ext cx="12192000" cy="111003"/>
          </a:xfrm>
          <a:prstGeom prst="rect">
            <a:avLst/>
          </a:prstGeom>
          <a:solidFill>
            <a:srgbClr val="51C2C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ECCB8BB5-F574-429F-9786-DC4DFFC990D1}"/>
              </a:ext>
            </a:extLst>
          </p:cNvPr>
          <p:cNvSpPr/>
          <p:nvPr/>
        </p:nvSpPr>
        <p:spPr>
          <a:xfrm>
            <a:off x="161482" y="180870"/>
            <a:ext cx="675075" cy="675075"/>
          </a:xfrm>
          <a:prstGeom prst="ellipse">
            <a:avLst/>
          </a:prstGeom>
          <a:solidFill>
            <a:srgbClr val="51C2C2"/>
          </a:solidFill>
          <a:ln w="9525" cap="flat" cmpd="sng" algn="ctr">
            <a:no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Times New Roman" panose="02020603050405020304" pitchFamily="18" charset="0"/>
                <a:cs typeface="Times New Roman" panose="02020603050405020304" pitchFamily="18" charset="0"/>
              </a:rPr>
              <a:t>09</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7" name="Grupare 56">
            <a:extLst>
              <a:ext uri="{FF2B5EF4-FFF2-40B4-BE49-F238E27FC236}">
                <a16:creationId xmlns:a16="http://schemas.microsoft.com/office/drawing/2014/main" id="{5FF63948-C3E7-C239-4711-7E5CF84F91DB}"/>
              </a:ext>
            </a:extLst>
          </p:cNvPr>
          <p:cNvGrpSpPr/>
          <p:nvPr/>
        </p:nvGrpSpPr>
        <p:grpSpPr>
          <a:xfrm>
            <a:off x="161482" y="1607822"/>
            <a:ext cx="11958631" cy="4247046"/>
            <a:chOff x="323718" y="1940429"/>
            <a:chExt cx="11544563" cy="2693044"/>
          </a:xfrm>
        </p:grpSpPr>
        <p:sp>
          <p:nvSpPr>
            <p:cNvPr id="58" name="Formă liberă: formă 57">
              <a:extLst>
                <a:ext uri="{FF2B5EF4-FFF2-40B4-BE49-F238E27FC236}">
                  <a16:creationId xmlns:a16="http://schemas.microsoft.com/office/drawing/2014/main" id="{8C02F4C7-99C0-EA54-AB7C-A811BC94921E}"/>
                </a:ext>
              </a:extLst>
            </p:cNvPr>
            <p:cNvSpPr/>
            <p:nvPr/>
          </p:nvSpPr>
          <p:spPr>
            <a:xfrm>
              <a:off x="323718" y="1940429"/>
              <a:ext cx="11544563" cy="596700"/>
            </a:xfrm>
            <a:custGeom>
              <a:avLst/>
              <a:gdLst>
                <a:gd name="connsiteX0" fmla="*/ 0 w 11544563"/>
                <a:gd name="connsiteY0" fmla="*/ 99452 h 596700"/>
                <a:gd name="connsiteX1" fmla="*/ 99452 w 11544563"/>
                <a:gd name="connsiteY1" fmla="*/ 0 h 596700"/>
                <a:gd name="connsiteX2" fmla="*/ 11445111 w 11544563"/>
                <a:gd name="connsiteY2" fmla="*/ 0 h 596700"/>
                <a:gd name="connsiteX3" fmla="*/ 11544563 w 11544563"/>
                <a:gd name="connsiteY3" fmla="*/ 99452 h 596700"/>
                <a:gd name="connsiteX4" fmla="*/ 11544563 w 11544563"/>
                <a:gd name="connsiteY4" fmla="*/ 497248 h 596700"/>
                <a:gd name="connsiteX5" fmla="*/ 11445111 w 11544563"/>
                <a:gd name="connsiteY5" fmla="*/ 596700 h 596700"/>
                <a:gd name="connsiteX6" fmla="*/ 99452 w 11544563"/>
                <a:gd name="connsiteY6" fmla="*/ 596700 h 596700"/>
                <a:gd name="connsiteX7" fmla="*/ 0 w 11544563"/>
                <a:gd name="connsiteY7" fmla="*/ 497248 h 596700"/>
                <a:gd name="connsiteX8" fmla="*/ 0 w 11544563"/>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4563" h="596700">
                  <a:moveTo>
                    <a:pt x="0" y="99452"/>
                  </a:moveTo>
                  <a:cubicBezTo>
                    <a:pt x="0" y="44526"/>
                    <a:pt x="44526" y="0"/>
                    <a:pt x="99452" y="0"/>
                  </a:cubicBezTo>
                  <a:lnTo>
                    <a:pt x="11445111" y="0"/>
                  </a:lnTo>
                  <a:cubicBezTo>
                    <a:pt x="11500037" y="0"/>
                    <a:pt x="11544563" y="44526"/>
                    <a:pt x="11544563" y="99452"/>
                  </a:cubicBezTo>
                  <a:lnTo>
                    <a:pt x="11544563" y="497248"/>
                  </a:lnTo>
                  <a:cubicBezTo>
                    <a:pt x="11544563" y="552174"/>
                    <a:pt x="11500037" y="596700"/>
                    <a:pt x="11445111" y="596700"/>
                  </a:cubicBezTo>
                  <a:lnTo>
                    <a:pt x="99452" y="596700"/>
                  </a:lnTo>
                  <a:cubicBezTo>
                    <a:pt x="44526" y="596700"/>
                    <a:pt x="0" y="552174"/>
                    <a:pt x="0" y="497248"/>
                  </a:cubicBezTo>
                  <a:lnTo>
                    <a:pt x="0" y="99452"/>
                  </a:lnTo>
                  <a:close/>
                </a:path>
              </a:pathLst>
            </a:custGeom>
            <a:solidFill>
              <a:srgbClr val="51C2C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just" defTabSz="6667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In the event of disasters, in a very short time, special communication networks are installed in the affected area to ensure the necessary communication for intervention teams and supply chains.</a:t>
              </a:r>
              <a:endParaRPr lang="ro-RO" sz="2000" kern="1200" dirty="0">
                <a:latin typeface="Times New Roman" panose="02020603050405020304" pitchFamily="18" charset="0"/>
                <a:cs typeface="Times New Roman" panose="02020603050405020304" pitchFamily="18" charset="0"/>
              </a:endParaRPr>
            </a:p>
          </p:txBody>
        </p:sp>
        <p:sp>
          <p:nvSpPr>
            <p:cNvPr id="59" name="Formă liberă: formă 58">
              <a:extLst>
                <a:ext uri="{FF2B5EF4-FFF2-40B4-BE49-F238E27FC236}">
                  <a16:creationId xmlns:a16="http://schemas.microsoft.com/office/drawing/2014/main" id="{818CAEFB-26EA-E655-77AB-538028CB4DCF}"/>
                </a:ext>
              </a:extLst>
            </p:cNvPr>
            <p:cNvSpPr/>
            <p:nvPr/>
          </p:nvSpPr>
          <p:spPr>
            <a:xfrm>
              <a:off x="323718" y="2601929"/>
              <a:ext cx="11544563" cy="596700"/>
            </a:xfrm>
            <a:custGeom>
              <a:avLst/>
              <a:gdLst>
                <a:gd name="connsiteX0" fmla="*/ 0 w 11544563"/>
                <a:gd name="connsiteY0" fmla="*/ 99452 h 596700"/>
                <a:gd name="connsiteX1" fmla="*/ 99452 w 11544563"/>
                <a:gd name="connsiteY1" fmla="*/ 0 h 596700"/>
                <a:gd name="connsiteX2" fmla="*/ 11445111 w 11544563"/>
                <a:gd name="connsiteY2" fmla="*/ 0 h 596700"/>
                <a:gd name="connsiteX3" fmla="*/ 11544563 w 11544563"/>
                <a:gd name="connsiteY3" fmla="*/ 99452 h 596700"/>
                <a:gd name="connsiteX4" fmla="*/ 11544563 w 11544563"/>
                <a:gd name="connsiteY4" fmla="*/ 497248 h 596700"/>
                <a:gd name="connsiteX5" fmla="*/ 11445111 w 11544563"/>
                <a:gd name="connsiteY5" fmla="*/ 596700 h 596700"/>
                <a:gd name="connsiteX6" fmla="*/ 99452 w 11544563"/>
                <a:gd name="connsiteY6" fmla="*/ 596700 h 596700"/>
                <a:gd name="connsiteX7" fmla="*/ 0 w 11544563"/>
                <a:gd name="connsiteY7" fmla="*/ 497248 h 596700"/>
                <a:gd name="connsiteX8" fmla="*/ 0 w 11544563"/>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4563" h="596700">
                  <a:moveTo>
                    <a:pt x="0" y="99452"/>
                  </a:moveTo>
                  <a:cubicBezTo>
                    <a:pt x="0" y="44526"/>
                    <a:pt x="44526" y="0"/>
                    <a:pt x="99452" y="0"/>
                  </a:cubicBezTo>
                  <a:lnTo>
                    <a:pt x="11445111" y="0"/>
                  </a:lnTo>
                  <a:cubicBezTo>
                    <a:pt x="11500037" y="0"/>
                    <a:pt x="11544563" y="44526"/>
                    <a:pt x="11544563" y="99452"/>
                  </a:cubicBezTo>
                  <a:lnTo>
                    <a:pt x="11544563" y="497248"/>
                  </a:lnTo>
                  <a:cubicBezTo>
                    <a:pt x="11544563" y="552174"/>
                    <a:pt x="11500037" y="596700"/>
                    <a:pt x="11445111" y="596700"/>
                  </a:cubicBezTo>
                  <a:lnTo>
                    <a:pt x="99452" y="596700"/>
                  </a:lnTo>
                  <a:cubicBezTo>
                    <a:pt x="44526" y="596700"/>
                    <a:pt x="0" y="552174"/>
                    <a:pt x="0" y="497248"/>
                  </a:cubicBezTo>
                  <a:lnTo>
                    <a:pt x="0" y="99452"/>
                  </a:lnTo>
                  <a:close/>
                </a:path>
              </a:pathLst>
            </a:custGeom>
            <a:solidFill>
              <a:srgbClr val="5423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Special communication networks operating in isolation mode requires a precise </a:t>
              </a:r>
              <a:r>
                <a:rPr lang="en-US" sz="2000" dirty="0">
                  <a:latin typeface="Times New Roman" panose="02020603050405020304" pitchFamily="18" charset="0"/>
                  <a:cs typeface="Times New Roman" panose="02020603050405020304" pitchFamily="18" charset="0"/>
                </a:rPr>
                <a:t>clock </a:t>
              </a:r>
              <a:r>
                <a:rPr lang="en-US" sz="2000" kern="1200" dirty="0">
                  <a:latin typeface="Times New Roman" panose="02020603050405020304" pitchFamily="18" charset="0"/>
                  <a:cs typeface="Times New Roman" panose="02020603050405020304" pitchFamily="18" charset="0"/>
                </a:rPr>
                <a:t>time reference for their operation</a:t>
              </a:r>
              <a:r>
                <a:rPr lang="en-US" sz="20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Classical solutions</a:t>
              </a:r>
              <a:r>
                <a:rPr lang="en-US" sz="2000" dirty="0">
                  <a:latin typeface="Times New Roman" panose="02020603050405020304" pitchFamily="18" charset="0"/>
                  <a:cs typeface="Times New Roman" panose="02020603050405020304" pitchFamily="18" charset="0"/>
                </a:rPr>
                <a:t> generates local clock reference </a:t>
              </a:r>
              <a:r>
                <a:rPr lang="en-US" sz="2000" kern="1200" dirty="0">
                  <a:latin typeface="Times New Roman" panose="02020603050405020304" pitchFamily="18" charset="0"/>
                  <a:cs typeface="Times New Roman" panose="02020603050405020304" pitchFamily="18" charset="0"/>
                </a:rPr>
                <a:t>with non adequate accuracy and stability.</a:t>
              </a:r>
              <a:endParaRPr lang="ro-RO" sz="2000" kern="1200" dirty="0">
                <a:latin typeface="Times New Roman" panose="02020603050405020304" pitchFamily="18" charset="0"/>
                <a:cs typeface="Times New Roman" panose="02020603050405020304" pitchFamily="18" charset="0"/>
              </a:endParaRPr>
            </a:p>
          </p:txBody>
        </p:sp>
        <p:sp>
          <p:nvSpPr>
            <p:cNvPr id="60" name="Formă liberă: formă 59">
              <a:extLst>
                <a:ext uri="{FF2B5EF4-FFF2-40B4-BE49-F238E27FC236}">
                  <a16:creationId xmlns:a16="http://schemas.microsoft.com/office/drawing/2014/main" id="{208BDE93-A7F7-B719-6297-CCEFB6BF4EBF}"/>
                </a:ext>
              </a:extLst>
            </p:cNvPr>
            <p:cNvSpPr/>
            <p:nvPr/>
          </p:nvSpPr>
          <p:spPr>
            <a:xfrm>
              <a:off x="323718" y="3295424"/>
              <a:ext cx="11544563" cy="596700"/>
            </a:xfrm>
            <a:custGeom>
              <a:avLst/>
              <a:gdLst>
                <a:gd name="connsiteX0" fmla="*/ 0 w 11544563"/>
                <a:gd name="connsiteY0" fmla="*/ 99452 h 596700"/>
                <a:gd name="connsiteX1" fmla="*/ 99452 w 11544563"/>
                <a:gd name="connsiteY1" fmla="*/ 0 h 596700"/>
                <a:gd name="connsiteX2" fmla="*/ 11445111 w 11544563"/>
                <a:gd name="connsiteY2" fmla="*/ 0 h 596700"/>
                <a:gd name="connsiteX3" fmla="*/ 11544563 w 11544563"/>
                <a:gd name="connsiteY3" fmla="*/ 99452 h 596700"/>
                <a:gd name="connsiteX4" fmla="*/ 11544563 w 11544563"/>
                <a:gd name="connsiteY4" fmla="*/ 497248 h 596700"/>
                <a:gd name="connsiteX5" fmla="*/ 11445111 w 11544563"/>
                <a:gd name="connsiteY5" fmla="*/ 596700 h 596700"/>
                <a:gd name="connsiteX6" fmla="*/ 99452 w 11544563"/>
                <a:gd name="connsiteY6" fmla="*/ 596700 h 596700"/>
                <a:gd name="connsiteX7" fmla="*/ 0 w 11544563"/>
                <a:gd name="connsiteY7" fmla="*/ 497248 h 596700"/>
                <a:gd name="connsiteX8" fmla="*/ 0 w 11544563"/>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4563" h="596700">
                  <a:moveTo>
                    <a:pt x="0" y="99452"/>
                  </a:moveTo>
                  <a:cubicBezTo>
                    <a:pt x="0" y="44526"/>
                    <a:pt x="44526" y="0"/>
                    <a:pt x="99452" y="0"/>
                  </a:cubicBezTo>
                  <a:lnTo>
                    <a:pt x="11445111" y="0"/>
                  </a:lnTo>
                  <a:cubicBezTo>
                    <a:pt x="11500037" y="0"/>
                    <a:pt x="11544563" y="44526"/>
                    <a:pt x="11544563" y="99452"/>
                  </a:cubicBezTo>
                  <a:lnTo>
                    <a:pt x="11544563" y="497248"/>
                  </a:lnTo>
                  <a:cubicBezTo>
                    <a:pt x="11544563" y="552174"/>
                    <a:pt x="11500037" y="596700"/>
                    <a:pt x="11445111" y="596700"/>
                  </a:cubicBezTo>
                  <a:lnTo>
                    <a:pt x="99452" y="596700"/>
                  </a:lnTo>
                  <a:cubicBezTo>
                    <a:pt x="44526" y="596700"/>
                    <a:pt x="0" y="552174"/>
                    <a:pt x="0" y="497248"/>
                  </a:cubicBezTo>
                  <a:lnTo>
                    <a:pt x="0" y="99452"/>
                  </a:lnTo>
                  <a:close/>
                </a:path>
              </a:pathLst>
            </a:custGeom>
            <a:solidFill>
              <a:srgbClr val="7B0F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new equipment developed within the CHRISS project can generate a very high-quality synchronization signal, based on the extraction of synchronization information from the satellite.</a:t>
              </a:r>
              <a:endParaRPr lang="ro-RO" sz="2000" kern="1200" dirty="0">
                <a:latin typeface="Times New Roman" panose="02020603050405020304" pitchFamily="18" charset="0"/>
                <a:cs typeface="Times New Roman" panose="02020603050405020304" pitchFamily="18" charset="0"/>
              </a:endParaRPr>
            </a:p>
          </p:txBody>
        </p:sp>
        <p:sp>
          <p:nvSpPr>
            <p:cNvPr id="62" name="Formă liberă: formă 61">
              <a:extLst>
                <a:ext uri="{FF2B5EF4-FFF2-40B4-BE49-F238E27FC236}">
                  <a16:creationId xmlns:a16="http://schemas.microsoft.com/office/drawing/2014/main" id="{83DF4731-5AA4-F84C-44BB-7AA59C7FA8C4}"/>
                </a:ext>
              </a:extLst>
            </p:cNvPr>
            <p:cNvSpPr/>
            <p:nvPr/>
          </p:nvSpPr>
          <p:spPr>
            <a:xfrm>
              <a:off x="323718" y="4036773"/>
              <a:ext cx="11544563" cy="596700"/>
            </a:xfrm>
            <a:custGeom>
              <a:avLst/>
              <a:gdLst>
                <a:gd name="connsiteX0" fmla="*/ 0 w 11544563"/>
                <a:gd name="connsiteY0" fmla="*/ 99452 h 596700"/>
                <a:gd name="connsiteX1" fmla="*/ 99452 w 11544563"/>
                <a:gd name="connsiteY1" fmla="*/ 0 h 596700"/>
                <a:gd name="connsiteX2" fmla="*/ 11445111 w 11544563"/>
                <a:gd name="connsiteY2" fmla="*/ 0 h 596700"/>
                <a:gd name="connsiteX3" fmla="*/ 11544563 w 11544563"/>
                <a:gd name="connsiteY3" fmla="*/ 99452 h 596700"/>
                <a:gd name="connsiteX4" fmla="*/ 11544563 w 11544563"/>
                <a:gd name="connsiteY4" fmla="*/ 497248 h 596700"/>
                <a:gd name="connsiteX5" fmla="*/ 11445111 w 11544563"/>
                <a:gd name="connsiteY5" fmla="*/ 596700 h 596700"/>
                <a:gd name="connsiteX6" fmla="*/ 99452 w 11544563"/>
                <a:gd name="connsiteY6" fmla="*/ 596700 h 596700"/>
                <a:gd name="connsiteX7" fmla="*/ 0 w 11544563"/>
                <a:gd name="connsiteY7" fmla="*/ 497248 h 596700"/>
                <a:gd name="connsiteX8" fmla="*/ 0 w 11544563"/>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4563" h="596700">
                  <a:moveTo>
                    <a:pt x="0" y="99452"/>
                  </a:moveTo>
                  <a:cubicBezTo>
                    <a:pt x="0" y="44526"/>
                    <a:pt x="44526" y="0"/>
                    <a:pt x="99452" y="0"/>
                  </a:cubicBezTo>
                  <a:lnTo>
                    <a:pt x="11445111" y="0"/>
                  </a:lnTo>
                  <a:cubicBezTo>
                    <a:pt x="11500037" y="0"/>
                    <a:pt x="11544563" y="44526"/>
                    <a:pt x="11544563" y="99452"/>
                  </a:cubicBezTo>
                  <a:lnTo>
                    <a:pt x="11544563" y="497248"/>
                  </a:lnTo>
                  <a:cubicBezTo>
                    <a:pt x="11544563" y="552174"/>
                    <a:pt x="11500037" y="596700"/>
                    <a:pt x="11445111" y="596700"/>
                  </a:cubicBezTo>
                  <a:lnTo>
                    <a:pt x="99452" y="596700"/>
                  </a:lnTo>
                  <a:cubicBezTo>
                    <a:pt x="44526" y="596700"/>
                    <a:pt x="0" y="552174"/>
                    <a:pt x="0" y="497248"/>
                  </a:cubicBezTo>
                  <a:lnTo>
                    <a:pt x="0" y="99452"/>
                  </a:lnTo>
                  <a:close/>
                </a:path>
              </a:pathLst>
            </a:custGeom>
            <a:solidFill>
              <a:srgbClr val="4D4AF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equipment implements multiple security solutions, such as OS-NMA, the PTP protocol and secure access for equipment users.</a:t>
              </a:r>
              <a:endParaRPr lang="ro-RO" sz="2000" kern="1200" dirty="0">
                <a:latin typeface="Times New Roman" panose="02020603050405020304" pitchFamily="18" charset="0"/>
                <a:cs typeface="Times New Roman" panose="02020603050405020304" pitchFamily="18" charset="0"/>
              </a:endParaRPr>
            </a:p>
          </p:txBody>
        </p:sp>
      </p:grpSp>
      <p:sp>
        <p:nvSpPr>
          <p:cNvPr id="63" name="Substituent subsol 62">
            <a:extLst>
              <a:ext uri="{FF2B5EF4-FFF2-40B4-BE49-F238E27FC236}">
                <a16:creationId xmlns:a16="http://schemas.microsoft.com/office/drawing/2014/main" id="{AB919F02-03A1-BD6A-8AA8-83AF77818BA7}"/>
              </a:ext>
            </a:extLst>
          </p:cNvPr>
          <p:cNvSpPr>
            <a:spLocks noGrp="1"/>
          </p:cNvSpPr>
          <p:nvPr>
            <p:ph type="ftr" sz="quarter" idx="11"/>
          </p:nvPr>
        </p:nvSpPr>
        <p:spPr/>
        <p:txBody>
          <a:bodyPr/>
          <a:lstStyle/>
          <a:p>
            <a:r>
              <a:rPr lang="en-US"/>
              <a:t>CHRISS – Satellite-based Services for Disaster Risk Management in Romania - 26/11/2024</a:t>
            </a:r>
          </a:p>
        </p:txBody>
      </p:sp>
    </p:spTree>
    <p:extLst>
      <p:ext uri="{BB962C8B-B14F-4D97-AF65-F5344CB8AC3E}">
        <p14:creationId xmlns:p14="http://schemas.microsoft.com/office/powerpoint/2010/main" val="270581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9F0BC-DB4D-4FD0-BFE4-B8850A218ABE}"/>
              </a:ext>
            </a:extLst>
          </p:cNvPr>
          <p:cNvPicPr>
            <a:picLocks noChangeAspect="1"/>
          </p:cNvPicPr>
          <p:nvPr/>
        </p:nvPicPr>
        <p:blipFill>
          <a:blip r:embed="rId2"/>
          <a:stretch>
            <a:fillRect/>
          </a:stretch>
        </p:blipFill>
        <p:spPr>
          <a:xfrm>
            <a:off x="305438" y="2433466"/>
            <a:ext cx="527419" cy="1637455"/>
          </a:xfrm>
          <a:prstGeom prst="rect">
            <a:avLst/>
          </a:prstGeom>
        </p:spPr>
      </p:pic>
      <p:sp>
        <p:nvSpPr>
          <p:cNvPr id="9" name="TextBox 8">
            <a:extLst>
              <a:ext uri="{FF2B5EF4-FFF2-40B4-BE49-F238E27FC236}">
                <a16:creationId xmlns:a16="http://schemas.microsoft.com/office/drawing/2014/main" id="{E4AA0E13-616F-42BB-85CE-B6AA32029C6B}"/>
              </a:ext>
            </a:extLst>
          </p:cNvPr>
          <p:cNvSpPr txBox="1"/>
          <p:nvPr/>
        </p:nvSpPr>
        <p:spPr>
          <a:xfrm>
            <a:off x="894311" y="1611465"/>
            <a:ext cx="6092694"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Thank you for your attention!</a:t>
            </a:r>
          </a:p>
        </p:txBody>
      </p:sp>
      <p:pic>
        <p:nvPicPr>
          <p:cNvPr id="8" name="Grafik 7">
            <a:extLst>
              <a:ext uri="{FF2B5EF4-FFF2-40B4-BE49-F238E27FC236}">
                <a16:creationId xmlns:a16="http://schemas.microsoft.com/office/drawing/2014/main" id="{61E54F10-A48E-959B-AD74-CAC4BD2816A2}"/>
              </a:ext>
            </a:extLst>
          </p:cNvPr>
          <p:cNvPicPr>
            <a:picLocks noChangeAspect="1"/>
          </p:cNvPicPr>
          <p:nvPr/>
        </p:nvPicPr>
        <p:blipFill>
          <a:blip r:embed="rId3"/>
          <a:stretch>
            <a:fillRect/>
          </a:stretch>
        </p:blipFill>
        <p:spPr>
          <a:xfrm>
            <a:off x="214123" y="4233785"/>
            <a:ext cx="3215729" cy="2143819"/>
          </a:xfrm>
          <a:prstGeom prst="rect">
            <a:avLst/>
          </a:prstGeom>
        </p:spPr>
      </p:pic>
      <p:sp>
        <p:nvSpPr>
          <p:cNvPr id="4" name="CasetăText 3">
            <a:extLst>
              <a:ext uri="{FF2B5EF4-FFF2-40B4-BE49-F238E27FC236}">
                <a16:creationId xmlns:a16="http://schemas.microsoft.com/office/drawing/2014/main" id="{FFC85F51-23E5-ED4E-0231-905EB0A4BC91}"/>
              </a:ext>
            </a:extLst>
          </p:cNvPr>
          <p:cNvSpPr txBox="1"/>
          <p:nvPr/>
        </p:nvSpPr>
        <p:spPr>
          <a:xfrm>
            <a:off x="832857" y="2484621"/>
            <a:ext cx="41280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latin typeface="Times New Roman" panose="02020603050405020304" pitchFamily="18" charset="0"/>
                <a:cs typeface="Times New Roman" panose="02020603050405020304" pitchFamily="18" charset="0"/>
              </a:rPr>
              <a:t>BEIA</a:t>
            </a:r>
            <a:r>
              <a:rPr lang="en-US" sz="1600" b="1" dirty="0">
                <a:latin typeface="Times New Roman" panose="02020603050405020304" pitchFamily="18" charset="0"/>
                <a:cs typeface="Times New Roman" panose="02020603050405020304" pitchFamily="18" charset="0"/>
              </a:rPr>
              <a:t> Consult International</a:t>
            </a:r>
            <a:endParaRPr lang="ro-RO" sz="1600" b="1" dirty="0">
              <a:latin typeface="Times New Roman" panose="02020603050405020304" pitchFamily="18" charset="0"/>
              <a:cs typeface="Times New Roman" panose="02020603050405020304" pitchFamily="18" charset="0"/>
            </a:endParaRPr>
          </a:p>
        </p:txBody>
      </p:sp>
      <p:sp>
        <p:nvSpPr>
          <p:cNvPr id="10" name="CasetăText 3">
            <a:extLst>
              <a:ext uri="{FF2B5EF4-FFF2-40B4-BE49-F238E27FC236}">
                <a16:creationId xmlns:a16="http://schemas.microsoft.com/office/drawing/2014/main" id="{FFC85F51-23E5-ED4E-0231-905EB0A4BC91}"/>
              </a:ext>
            </a:extLst>
          </p:cNvPr>
          <p:cNvSpPr txBox="1"/>
          <p:nvPr/>
        </p:nvSpPr>
        <p:spPr>
          <a:xfrm>
            <a:off x="822638" y="2865852"/>
            <a:ext cx="7208554"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a:cs typeface="Times New Roman"/>
              </a:rPr>
              <a:t>Eng. Mari-Anais SACHIAN , </a:t>
            </a:r>
            <a:r>
              <a:rPr lang="en-GB" sz="1600" b="1" dirty="0">
                <a:latin typeface="Times New Roman"/>
                <a:cs typeface="Times New Roman"/>
              </a:rPr>
              <a:t>Assoc. Prof. Eng. </a:t>
            </a:r>
            <a:r>
              <a:rPr lang="en-GB" sz="1600" b="1" dirty="0" err="1">
                <a:latin typeface="Times New Roman"/>
                <a:cs typeface="Times New Roman"/>
              </a:rPr>
              <a:t>Petrică</a:t>
            </a:r>
            <a:r>
              <a:rPr lang="en-GB" sz="1600" b="1" dirty="0">
                <a:latin typeface="Times New Roman"/>
                <a:cs typeface="Times New Roman"/>
              </a:rPr>
              <a:t> CIOTÎRNAE Ph.D.</a:t>
            </a:r>
          </a:p>
          <a:p>
            <a:endParaRPr lang="en-US" dirty="0">
              <a:latin typeface="Times New Roman"/>
              <a:cs typeface="Times New Roman"/>
            </a:endParaRPr>
          </a:p>
          <a:p>
            <a:endParaRPr lang="en-US" dirty="0">
              <a:latin typeface="Times New Roman" panose="02020603050405020304" pitchFamily="18" charset="0"/>
              <a:cs typeface="Times New Roman" panose="02020603050405020304" pitchFamily="18" charset="0"/>
            </a:endParaRPr>
          </a:p>
        </p:txBody>
      </p:sp>
      <p:sp>
        <p:nvSpPr>
          <p:cNvPr id="11" name="CasetăText 10">
            <a:extLst>
              <a:ext uri="{FF2B5EF4-FFF2-40B4-BE49-F238E27FC236}">
                <a16:creationId xmlns:a16="http://schemas.microsoft.com/office/drawing/2014/main" id="{A71A4319-793C-276B-93B6-30DB4E5DF3D1}"/>
              </a:ext>
            </a:extLst>
          </p:cNvPr>
          <p:cNvSpPr txBox="1"/>
          <p:nvPr/>
        </p:nvSpPr>
        <p:spPr>
          <a:xfrm>
            <a:off x="832857" y="3141547"/>
            <a:ext cx="5716091"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a:cs typeface="Times New Roman"/>
                <a:hlinkClick r:id="rId4"/>
              </a:rPr>
              <a:t>anais.sachian@beia.ro</a:t>
            </a:r>
            <a:r>
              <a:rPr lang="en-US" sz="1600" b="1" dirty="0">
                <a:latin typeface="Times New Roman"/>
                <a:cs typeface="Times New Roman"/>
              </a:rPr>
              <a:t> , </a:t>
            </a:r>
            <a:r>
              <a:rPr lang="en-US" sz="1600" b="1" dirty="0">
                <a:latin typeface="Times New Roman"/>
                <a:cs typeface="Times New Roman"/>
                <a:hlinkClick r:id="rId5"/>
              </a:rPr>
              <a:t>petrica.ciotirnae@beia.ro</a:t>
            </a:r>
            <a:r>
              <a:rPr lang="en-US" sz="1600" b="1" dirty="0">
                <a:latin typeface="Times New Roman"/>
                <a:cs typeface="Times New Roman"/>
              </a:rPr>
              <a:t> </a:t>
            </a:r>
            <a:endParaRPr lang="en-US" sz="1600" b="1" dirty="0">
              <a:latin typeface="Times New Roman" panose="02020603050405020304" pitchFamily="18" charset="0"/>
              <a:cs typeface="Times New Roman" panose="02020603050405020304" pitchFamily="18" charset="0"/>
            </a:endParaRPr>
          </a:p>
        </p:txBody>
      </p:sp>
      <p:sp>
        <p:nvSpPr>
          <p:cNvPr id="12" name="CasetăText 11">
            <a:extLst>
              <a:ext uri="{FF2B5EF4-FFF2-40B4-BE49-F238E27FC236}">
                <a16:creationId xmlns:a16="http://schemas.microsoft.com/office/drawing/2014/main" id="{4B0DA7A2-DF81-DC4F-9DF0-8167F9D2BF30}"/>
              </a:ext>
            </a:extLst>
          </p:cNvPr>
          <p:cNvSpPr txBox="1"/>
          <p:nvPr/>
        </p:nvSpPr>
        <p:spPr>
          <a:xfrm>
            <a:off x="834385" y="3617308"/>
            <a:ext cx="25226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rPr>
              <a:t>www.beia.eu</a:t>
            </a:r>
            <a:endParaRPr lang="ro-RO" sz="1600" b="1" dirty="0">
              <a:latin typeface="Times New Roman" panose="02020603050405020304" pitchFamily="18" charset="0"/>
              <a:cs typeface="Times New Roman" panose="02020603050405020304" pitchFamily="18" charset="0"/>
            </a:endParaRPr>
          </a:p>
        </p:txBody>
      </p:sp>
      <p:pic>
        <p:nvPicPr>
          <p:cNvPr id="15" name="Picture 6" descr="Logo, company name&#10;&#10;Description automatically generated">
            <a:extLst>
              <a:ext uri="{FF2B5EF4-FFF2-40B4-BE49-F238E27FC236}">
                <a16:creationId xmlns:a16="http://schemas.microsoft.com/office/drawing/2014/main" id="{F0626046-6EB4-D7E8-C44C-5D58B549B898}"/>
              </a:ext>
            </a:extLst>
          </p:cNvPr>
          <p:cNvPicPr>
            <a:picLocks noChangeAspect="1"/>
          </p:cNvPicPr>
          <p:nvPr/>
        </p:nvPicPr>
        <p:blipFill>
          <a:blip r:embed="rId6"/>
          <a:stretch>
            <a:fillRect/>
          </a:stretch>
        </p:blipFill>
        <p:spPr>
          <a:xfrm>
            <a:off x="3794929" y="4468928"/>
            <a:ext cx="3302690" cy="1616949"/>
          </a:xfrm>
          <a:prstGeom prst="rect">
            <a:avLst/>
          </a:prstGeom>
        </p:spPr>
      </p:pic>
      <p:sp>
        <p:nvSpPr>
          <p:cNvPr id="3" name="Footer Placeholder 2">
            <a:extLst>
              <a:ext uri="{FF2B5EF4-FFF2-40B4-BE49-F238E27FC236}">
                <a16:creationId xmlns:a16="http://schemas.microsoft.com/office/drawing/2014/main" id="{F806A167-85A7-8D2C-E693-A1EF27E27170}"/>
              </a:ext>
            </a:extLst>
          </p:cNvPr>
          <p:cNvSpPr>
            <a:spLocks noGrp="1"/>
          </p:cNvSpPr>
          <p:nvPr>
            <p:ph type="ftr" sz="quarter" idx="3"/>
          </p:nvPr>
        </p:nvSpPr>
        <p:spPr/>
        <p:txBody>
          <a:bodyPr/>
          <a:lstStyle/>
          <a:p>
            <a:r>
              <a:rPr lang="en-US"/>
              <a:t>CHRISS – Satellite-based Services for Disaster Risk Management in Romania - 26/11/2024</a:t>
            </a:r>
            <a:endParaRPr lang="it-IT" dirty="0"/>
          </a:p>
        </p:txBody>
      </p:sp>
      <p:pic>
        <p:nvPicPr>
          <p:cNvPr id="2" name="Picture 19">
            <a:extLst>
              <a:ext uri="{FF2B5EF4-FFF2-40B4-BE49-F238E27FC236}">
                <a16:creationId xmlns:a16="http://schemas.microsoft.com/office/drawing/2014/main" id="{6733C506-D403-107F-2AF6-C0C7D1BB7E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95733" y="454319"/>
            <a:ext cx="2702570" cy="1096616"/>
          </a:xfrm>
          <a:prstGeom prst="rect">
            <a:avLst/>
          </a:prstGeom>
        </p:spPr>
      </p:pic>
      <p:pic>
        <p:nvPicPr>
          <p:cNvPr id="19" name="Substituent imagine 18" descr="O imagine care conține cer, în aer liber, noapte, constelație&#10;&#10;Descriere generată automat">
            <a:extLst>
              <a:ext uri="{FF2B5EF4-FFF2-40B4-BE49-F238E27FC236}">
                <a16:creationId xmlns:a16="http://schemas.microsoft.com/office/drawing/2014/main" id="{7CEDD30E-85FE-819E-5A39-26A9C8CF44E3}"/>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9300451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4DA65-966A-FCFE-9C5B-95B6ACE4B298}"/>
            </a:ext>
          </a:extLst>
        </p:cNvPr>
        <p:cNvGrpSpPr/>
        <p:nvPr/>
      </p:nvGrpSpPr>
      <p:grpSpPr>
        <a:xfrm>
          <a:off x="0" y="0"/>
          <a:ext cx="0" cy="0"/>
          <a:chOff x="0" y="0"/>
          <a:chExt cx="0" cy="0"/>
        </a:xfrm>
      </p:grpSpPr>
      <p:pic>
        <p:nvPicPr>
          <p:cNvPr id="10" name="Imagine 9" descr="Earth from space">
            <a:extLst>
              <a:ext uri="{FF2B5EF4-FFF2-40B4-BE49-F238E27FC236}">
                <a16:creationId xmlns:a16="http://schemas.microsoft.com/office/drawing/2014/main" id="{3C3D3D7B-214A-D851-4C8D-1EC820EAB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6578"/>
            <a:ext cx="12192000" cy="5831422"/>
          </a:xfrm>
          <a:prstGeom prst="rect">
            <a:avLst/>
          </a:prstGeom>
        </p:spPr>
      </p:pic>
      <p:sp>
        <p:nvSpPr>
          <p:cNvPr id="2" name="Titolo 1">
            <a:extLst>
              <a:ext uri="{FF2B5EF4-FFF2-40B4-BE49-F238E27FC236}">
                <a16:creationId xmlns:a16="http://schemas.microsoft.com/office/drawing/2014/main" id="{96102A79-8086-9A06-5330-C7490BF37390}"/>
              </a:ext>
            </a:extLst>
          </p:cNvPr>
          <p:cNvSpPr>
            <a:spLocks noGrp="1"/>
          </p:cNvSpPr>
          <p:nvPr>
            <p:ph type="title"/>
          </p:nvPr>
        </p:nvSpPr>
        <p:spPr>
          <a:xfrm>
            <a:off x="923730" y="180870"/>
            <a:ext cx="8584163"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Summary</a:t>
            </a:r>
            <a:r>
              <a:rPr lang="en-GB" sz="4000" noProof="1">
                <a:latin typeface="Times New Roman"/>
                <a:cs typeface="Times New Roman"/>
              </a:rPr>
              <a:t> </a:t>
            </a:r>
            <a:endParaRPr lang="de-DE" dirty="0"/>
          </a:p>
        </p:txBody>
      </p:sp>
      <p:pic>
        <p:nvPicPr>
          <p:cNvPr id="9" name="Picture 8">
            <a:extLst>
              <a:ext uri="{FF2B5EF4-FFF2-40B4-BE49-F238E27FC236}">
                <a16:creationId xmlns:a16="http://schemas.microsoft.com/office/drawing/2014/main" id="{AE215DA4-4370-DF49-55A0-7E4C918EE8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12" name="TextBox 5">
            <a:extLst>
              <a:ext uri="{FF2B5EF4-FFF2-40B4-BE49-F238E27FC236}">
                <a16:creationId xmlns:a16="http://schemas.microsoft.com/office/drawing/2014/main" id="{A879C937-95B7-B182-8252-F905AB2C08F9}"/>
              </a:ext>
            </a:extLst>
          </p:cNvPr>
          <p:cNvSpPr txBox="1">
            <a:spLocks noChangeAspect="1"/>
          </p:cNvSpPr>
          <p:nvPr/>
        </p:nvSpPr>
        <p:spPr>
          <a:xfrm>
            <a:off x="232686" y="1480008"/>
            <a:ext cx="8637563" cy="4824842"/>
          </a:xfrm>
          <a:prstGeom prst="rect">
            <a:avLst/>
          </a:prstGeom>
          <a:noFill/>
          <a:ln>
            <a:noFill/>
          </a:ln>
        </p:spPr>
        <p:txBody>
          <a:bodyPr wrap="square" lIns="91440" tIns="45720" rIns="91440" bIns="45720" rtlCol="0" anchor="t">
            <a:normAutofit/>
          </a:bodyPr>
          <a:lstStyle/>
          <a:p>
            <a:pPr marL="285750" indent="-285750">
              <a:spcBef>
                <a:spcPts val="600"/>
              </a:spcBef>
              <a:spcAft>
                <a:spcPts val="600"/>
              </a:spcAft>
              <a:buClr>
                <a:srgbClr val="A8E0E0"/>
              </a:buClr>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6" name="Oval 2">
            <a:extLst>
              <a:ext uri="{FF2B5EF4-FFF2-40B4-BE49-F238E27FC236}">
                <a16:creationId xmlns:a16="http://schemas.microsoft.com/office/drawing/2014/main" id="{6D294AE8-2FD3-F4EB-97D2-52BB172F66C4}"/>
              </a:ext>
            </a:extLst>
          </p:cNvPr>
          <p:cNvSpPr/>
          <p:nvPr/>
        </p:nvSpPr>
        <p:spPr>
          <a:xfrm>
            <a:off x="161482" y="180870"/>
            <a:ext cx="675075" cy="675075"/>
          </a:xfrm>
          <a:prstGeom prst="ellipse">
            <a:avLst/>
          </a:prstGeom>
          <a:solidFill>
            <a:srgbClr val="51C2C2"/>
          </a:solidFill>
          <a:ln w="9525" cap="flat" cmpd="sng" algn="ctr">
            <a:solidFill>
              <a:srgbClr val="1FB1B1"/>
            </a:solid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01</a:t>
            </a:r>
          </a:p>
        </p:txBody>
      </p:sp>
      <p:sp>
        <p:nvSpPr>
          <p:cNvPr id="15" name="Rectangle 7">
            <a:extLst>
              <a:ext uri="{FF2B5EF4-FFF2-40B4-BE49-F238E27FC236}">
                <a16:creationId xmlns:a16="http://schemas.microsoft.com/office/drawing/2014/main" id="{3A5DEBD0-C634-432B-531F-CB4450DC3776}"/>
              </a:ext>
            </a:extLst>
          </p:cNvPr>
          <p:cNvSpPr/>
          <p:nvPr/>
        </p:nvSpPr>
        <p:spPr>
          <a:xfrm>
            <a:off x="0" y="915575"/>
            <a:ext cx="12192000" cy="111003"/>
          </a:xfrm>
          <a:prstGeom prst="rect">
            <a:avLst/>
          </a:prstGeom>
          <a:solidFill>
            <a:srgbClr val="51C2C2"/>
          </a:solidFill>
          <a:ln>
            <a:solidFill>
              <a:srgbClr val="1FB1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Substituent subsol 2">
            <a:extLst>
              <a:ext uri="{FF2B5EF4-FFF2-40B4-BE49-F238E27FC236}">
                <a16:creationId xmlns:a16="http://schemas.microsoft.com/office/drawing/2014/main" id="{28644AD9-521A-41CD-6941-F31C3D379EB1}"/>
              </a:ext>
            </a:extLst>
          </p:cNvPr>
          <p:cNvSpPr>
            <a:spLocks noGrp="1"/>
          </p:cNvSpPr>
          <p:nvPr>
            <p:ph type="ftr" sz="quarter" idx="11"/>
          </p:nvPr>
        </p:nvSpPr>
        <p:spPr>
          <a:xfrm>
            <a:off x="4038600" y="6304850"/>
            <a:ext cx="4114800" cy="365125"/>
          </a:xfrm>
        </p:spPr>
        <p:txBody>
          <a:bodyPr/>
          <a:lstStyle/>
          <a:p>
            <a:r>
              <a:rPr lang="en-US" dirty="0"/>
              <a:t>CHRISS – Satellite-based Services for Disaster Risk Management in Romania - 26/11/2024</a:t>
            </a:r>
          </a:p>
        </p:txBody>
      </p:sp>
      <p:graphicFrame>
        <p:nvGraphicFramePr>
          <p:cNvPr id="7" name="Nomogramă 6">
            <a:extLst>
              <a:ext uri="{FF2B5EF4-FFF2-40B4-BE49-F238E27FC236}">
                <a16:creationId xmlns:a16="http://schemas.microsoft.com/office/drawing/2014/main" id="{FCFE48CB-3423-4BC9-211E-EFE4C76E2588}"/>
              </a:ext>
            </a:extLst>
          </p:cNvPr>
          <p:cNvGraphicFramePr/>
          <p:nvPr>
            <p:extLst>
              <p:ext uri="{D42A27DB-BD31-4B8C-83A1-F6EECF244321}">
                <p14:modId xmlns:p14="http://schemas.microsoft.com/office/powerpoint/2010/main" val="2018780367"/>
              </p:ext>
            </p:extLst>
          </p:nvPr>
        </p:nvGraphicFramePr>
        <p:xfrm>
          <a:off x="482599" y="1086208"/>
          <a:ext cx="1080075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891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ine 7" descr="A night sky at Lake Tekapo New Zealand">
            <a:extLst>
              <a:ext uri="{FF2B5EF4-FFF2-40B4-BE49-F238E27FC236}">
                <a16:creationId xmlns:a16="http://schemas.microsoft.com/office/drawing/2014/main" id="{6A063BA8-80C3-C585-5A45-A89C3842D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578"/>
            <a:ext cx="12192000" cy="6117155"/>
          </a:xfrm>
          <a:prstGeom prst="rect">
            <a:avLst/>
          </a:prstGeom>
        </p:spPr>
      </p:pic>
      <p:sp>
        <p:nvSpPr>
          <p:cNvPr id="2" name="Titolo 1">
            <a:extLst>
              <a:ext uri="{FF2B5EF4-FFF2-40B4-BE49-F238E27FC236}">
                <a16:creationId xmlns:a16="http://schemas.microsoft.com/office/drawing/2014/main" id="{96242114-FA06-4210-808C-38B23E1EB845}"/>
              </a:ext>
            </a:extLst>
          </p:cNvPr>
          <p:cNvSpPr>
            <a:spLocks noGrp="1"/>
          </p:cNvSpPr>
          <p:nvPr>
            <p:ph type="title"/>
          </p:nvPr>
        </p:nvSpPr>
        <p:spPr>
          <a:xfrm>
            <a:off x="923730" y="180870"/>
            <a:ext cx="8584163"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The CHRISS Project</a:t>
            </a:r>
            <a:endParaRPr lang="de-DE" dirty="0"/>
          </a:p>
        </p:txBody>
      </p:sp>
      <p:pic>
        <p:nvPicPr>
          <p:cNvPr id="9" name="Picture 8">
            <a:extLst>
              <a:ext uri="{FF2B5EF4-FFF2-40B4-BE49-F238E27FC236}">
                <a16:creationId xmlns:a16="http://schemas.microsoft.com/office/drawing/2014/main" id="{25009ECD-E69E-4FA0-B6BB-EB048B60F0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85959" y="121562"/>
            <a:ext cx="1744559" cy="707886"/>
          </a:xfrm>
          <a:prstGeom prst="rect">
            <a:avLst/>
          </a:prstGeom>
        </p:spPr>
      </p:pic>
      <p:sp>
        <p:nvSpPr>
          <p:cNvPr id="12" name="TextBox 5">
            <a:extLst>
              <a:ext uri="{FF2B5EF4-FFF2-40B4-BE49-F238E27FC236}">
                <a16:creationId xmlns:a16="http://schemas.microsoft.com/office/drawing/2014/main" id="{95CC5743-04B4-1289-C405-CEE448773DC8}"/>
              </a:ext>
            </a:extLst>
          </p:cNvPr>
          <p:cNvSpPr txBox="1">
            <a:spLocks noChangeAspect="1"/>
          </p:cNvSpPr>
          <p:nvPr/>
        </p:nvSpPr>
        <p:spPr>
          <a:xfrm>
            <a:off x="161482" y="1531508"/>
            <a:ext cx="11530044" cy="4824842"/>
          </a:xfrm>
          <a:prstGeom prst="rect">
            <a:avLst/>
          </a:prstGeom>
          <a:noFill/>
          <a:ln>
            <a:noFill/>
          </a:ln>
        </p:spPr>
        <p:txBody>
          <a:bodyPr wrap="square" lIns="91440" tIns="45720" rIns="91440" bIns="45720" rtlCol="0" anchor="t">
            <a:normAutofit/>
          </a:bodyPr>
          <a:lstStyle/>
          <a:p>
            <a:pPr marL="285750" indent="-285750" algn="just">
              <a:spcBef>
                <a:spcPts val="600"/>
              </a:spcBef>
              <a:spcAft>
                <a:spcPts val="600"/>
              </a:spcAft>
              <a:buClr>
                <a:srgbClr val="A8E0E0"/>
              </a:buClr>
              <a:buFont typeface="Arial" panose="020B0604020202020204" pitchFamily="34" charset="0"/>
              <a:buChar char="•"/>
            </a:pPr>
            <a:r>
              <a:rPr lang="en-US" sz="2200" b="1" dirty="0">
                <a:solidFill>
                  <a:schemeClr val="bg1"/>
                </a:solidFill>
                <a:latin typeface="Times New Roman"/>
                <a:cs typeface="Times New Roman"/>
              </a:rPr>
              <a:t>Critical infrastructure High accuracy and Robustness increase Integrated Synchronization Solutions</a:t>
            </a:r>
            <a:endParaRPr lang="de-DE" sz="2200" b="1" dirty="0">
              <a:solidFill>
                <a:schemeClr val="bg1"/>
              </a:solidFill>
              <a:latin typeface="Times New Roman"/>
              <a:cs typeface="Times New Roman"/>
            </a:endParaRPr>
          </a:p>
          <a:p>
            <a:pPr marL="285750" indent="-285750" algn="just">
              <a:spcBef>
                <a:spcPts val="600"/>
              </a:spcBef>
              <a:spcAft>
                <a:spcPts val="600"/>
              </a:spcAft>
              <a:buClr>
                <a:srgbClr val="A8E0E0"/>
              </a:buClr>
              <a:buFont typeface="Arial" panose="020B0604020202020204" pitchFamily="34" charset="0"/>
              <a:buChar char="•"/>
            </a:pPr>
            <a:r>
              <a:rPr lang="en-US" sz="2200" b="1" dirty="0">
                <a:solidFill>
                  <a:schemeClr val="bg1"/>
                </a:solidFill>
                <a:latin typeface="Times New Roman"/>
                <a:cs typeface="Times New Roman"/>
              </a:rPr>
              <a:t>November 2022 – October 2025</a:t>
            </a:r>
            <a:endParaRPr lang="en-US" b="1" dirty="0">
              <a:solidFill>
                <a:schemeClr val="bg1"/>
              </a:solidFill>
            </a:endParaRPr>
          </a:p>
          <a:p>
            <a:pPr marL="285750" indent="-285750" algn="just">
              <a:spcBef>
                <a:spcPts val="600"/>
              </a:spcBef>
              <a:spcAft>
                <a:spcPts val="600"/>
              </a:spcAft>
              <a:buClr>
                <a:srgbClr val="A8E0E0"/>
              </a:buClr>
              <a:buFont typeface="Arial" panose="020B0604020202020204" pitchFamily="34" charset="0"/>
              <a:buChar char="•"/>
            </a:pPr>
            <a:r>
              <a:rPr lang="en-US" sz="2200" b="1" dirty="0">
                <a:solidFill>
                  <a:schemeClr val="bg1"/>
                </a:solidFill>
                <a:latin typeface="Times New Roman"/>
                <a:cs typeface="Times New Roman"/>
              </a:rPr>
              <a:t>HORIZON Innovation Action, funded by the European Union under the call Horizon_EUSPA-2021-SPACE NR:101082440</a:t>
            </a:r>
          </a:p>
          <a:p>
            <a:pPr marL="285750" indent="-285750">
              <a:spcBef>
                <a:spcPts val="600"/>
              </a:spcBef>
              <a:spcAft>
                <a:spcPts val="600"/>
              </a:spcAft>
              <a:buClr>
                <a:srgbClr val="A8E0E0"/>
              </a:buClr>
              <a:buFont typeface="Arial" panose="020B0604020202020204" pitchFamily="34" charset="0"/>
              <a:buChar char="•"/>
            </a:pPr>
            <a:r>
              <a:rPr lang="en-US" sz="2200" b="1" dirty="0">
                <a:solidFill>
                  <a:schemeClr val="bg1"/>
                </a:solidFill>
                <a:latin typeface="Times New Roman"/>
                <a:cs typeface="Times New Roman"/>
              </a:rPr>
              <a:t>Project partners:</a:t>
            </a:r>
          </a:p>
          <a:p>
            <a:pPr marL="285750" indent="-285750">
              <a:spcBef>
                <a:spcPts val="600"/>
              </a:spcBef>
              <a:spcAft>
                <a:spcPts val="600"/>
              </a:spcAft>
              <a:buClr>
                <a:srgbClr val="A8E0E0"/>
              </a:buClr>
              <a:buFont typeface="Arial" panose="020B0604020202020204" pitchFamily="34" charset="0"/>
              <a:buChar char="•"/>
            </a:pPr>
            <a:endParaRPr lang="en-US" sz="2200" dirty="0">
              <a:solidFill>
                <a:schemeClr val="bg1"/>
              </a:solidFill>
              <a:latin typeface="Times New Roman"/>
              <a:cs typeface="Times New Roman"/>
            </a:endParaRPr>
          </a:p>
          <a:p>
            <a:pPr marL="285750" indent="-285750">
              <a:spcBef>
                <a:spcPts val="600"/>
              </a:spcBef>
              <a:spcAft>
                <a:spcPts val="600"/>
              </a:spcAft>
              <a:buClr>
                <a:srgbClr val="A8E0E0"/>
              </a:buClr>
              <a:buFont typeface="Arial" panose="020B0604020202020204" pitchFamily="34" charset="0"/>
              <a:buChar char="•"/>
            </a:pPr>
            <a:endParaRPr lang="en-US" sz="2200" dirty="0">
              <a:solidFill>
                <a:schemeClr val="bg1"/>
              </a:solidFill>
              <a:latin typeface="Times New Roman"/>
              <a:cs typeface="Times New Roman"/>
            </a:endParaRPr>
          </a:p>
          <a:p>
            <a:pPr marL="285750" indent="-285750">
              <a:spcBef>
                <a:spcPts val="600"/>
              </a:spcBef>
              <a:spcAft>
                <a:spcPts val="600"/>
              </a:spcAft>
              <a:buClr>
                <a:srgbClr val="A8E0E0"/>
              </a:buClr>
              <a:buFont typeface="Arial" panose="020B0604020202020204" pitchFamily="34" charset="0"/>
              <a:buChar char="•"/>
            </a:pPr>
            <a:r>
              <a:rPr lang="en-US" sz="2200" dirty="0">
                <a:solidFill>
                  <a:schemeClr val="bg1"/>
                </a:solidFill>
                <a:latin typeface="Times New Roman"/>
                <a:cs typeface="Times New Roman"/>
              </a:rPr>
              <a:t>More information: </a:t>
            </a:r>
            <a:r>
              <a:rPr lang="en-US" sz="2200" b="1" dirty="0">
                <a:solidFill>
                  <a:schemeClr val="bg1"/>
                </a:solidFill>
                <a:latin typeface="Times New Roman"/>
                <a:cs typeface="Times New Roman"/>
              </a:rPr>
              <a:t>chriss-project.eu</a:t>
            </a:r>
            <a:endParaRPr lang="en-US" sz="2200" b="1" dirty="0">
              <a:solidFill>
                <a:schemeClr val="bg1"/>
              </a:solidFill>
              <a:latin typeface="Times New Roman" panose="02020603050405020304" pitchFamily="18" charset="0"/>
              <a:cs typeface="Times New Roman" panose="02020603050405020304" pitchFamily="18" charset="0"/>
            </a:endParaRPr>
          </a:p>
        </p:txBody>
      </p:sp>
      <p:pic>
        <p:nvPicPr>
          <p:cNvPr id="4" name="Grafik 4" descr="Ein Bild, das Logo enthält.&#10;&#10;Beschreibung automatisch generiert.">
            <a:extLst>
              <a:ext uri="{FF2B5EF4-FFF2-40B4-BE49-F238E27FC236}">
                <a16:creationId xmlns:a16="http://schemas.microsoft.com/office/drawing/2014/main" id="{300EEF71-5AB7-0BDB-E469-2403F70BF9C4}"/>
              </a:ext>
            </a:extLst>
          </p:cNvPr>
          <p:cNvPicPr>
            <a:picLocks noChangeAspect="1"/>
          </p:cNvPicPr>
          <p:nvPr/>
        </p:nvPicPr>
        <p:blipFill>
          <a:blip r:embed="rId4"/>
          <a:stretch>
            <a:fillRect/>
          </a:stretch>
        </p:blipFill>
        <p:spPr>
          <a:xfrm>
            <a:off x="499019" y="4085155"/>
            <a:ext cx="8161866" cy="1030960"/>
          </a:xfrm>
          <a:prstGeom prst="rect">
            <a:avLst/>
          </a:prstGeom>
        </p:spPr>
      </p:pic>
      <p:sp>
        <p:nvSpPr>
          <p:cNvPr id="6" name="Oval 2">
            <a:extLst>
              <a:ext uri="{FF2B5EF4-FFF2-40B4-BE49-F238E27FC236}">
                <a16:creationId xmlns:a16="http://schemas.microsoft.com/office/drawing/2014/main" id="{4A25A503-B188-8D07-F9FD-4914187F5242}"/>
              </a:ext>
            </a:extLst>
          </p:cNvPr>
          <p:cNvSpPr/>
          <p:nvPr/>
        </p:nvSpPr>
        <p:spPr>
          <a:xfrm>
            <a:off x="161482" y="180870"/>
            <a:ext cx="675075" cy="675075"/>
          </a:xfrm>
          <a:prstGeom prst="ellipse">
            <a:avLst/>
          </a:prstGeom>
          <a:solidFill>
            <a:srgbClr val="51C2C2"/>
          </a:solidFill>
          <a:ln w="9525" cap="flat" cmpd="sng" algn="ctr">
            <a:solidFill>
              <a:srgbClr val="1FB1B1"/>
            </a:solid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0</a:t>
            </a:r>
            <a:r>
              <a:rPr lang="en-US" sz="2000" dirty="0">
                <a:solidFill>
                  <a:srgbClr val="FFFFFF"/>
                </a:solidFill>
                <a:latin typeface="Times New Roman" panose="02020603050405020304" pitchFamily="18" charset="0"/>
                <a:cs typeface="Times New Roman" panose="02020603050405020304" pitchFamily="18" charset="0"/>
              </a:rPr>
              <a:t>2</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5" name="Rectangle 7">
            <a:extLst>
              <a:ext uri="{FF2B5EF4-FFF2-40B4-BE49-F238E27FC236}">
                <a16:creationId xmlns:a16="http://schemas.microsoft.com/office/drawing/2014/main" id="{B39A6159-B2C2-7BE7-AB82-7DBF9A25CE2D}"/>
              </a:ext>
            </a:extLst>
          </p:cNvPr>
          <p:cNvSpPr/>
          <p:nvPr/>
        </p:nvSpPr>
        <p:spPr>
          <a:xfrm>
            <a:off x="0" y="915575"/>
            <a:ext cx="12192000" cy="111003"/>
          </a:xfrm>
          <a:prstGeom prst="rect">
            <a:avLst/>
          </a:prstGeom>
          <a:solidFill>
            <a:srgbClr val="51C2C2"/>
          </a:solidFill>
          <a:ln>
            <a:solidFill>
              <a:srgbClr val="1FB1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Substituent subsol 2">
            <a:extLst>
              <a:ext uri="{FF2B5EF4-FFF2-40B4-BE49-F238E27FC236}">
                <a16:creationId xmlns:a16="http://schemas.microsoft.com/office/drawing/2014/main" id="{4C0CAED4-B6FA-87E5-6213-AD4928A14F05}"/>
              </a:ext>
            </a:extLst>
          </p:cNvPr>
          <p:cNvSpPr>
            <a:spLocks noGrp="1"/>
          </p:cNvSpPr>
          <p:nvPr>
            <p:ph type="ftr" sz="quarter" idx="11"/>
          </p:nvPr>
        </p:nvSpPr>
        <p:spPr>
          <a:xfrm>
            <a:off x="4038600" y="6304850"/>
            <a:ext cx="4114800" cy="365125"/>
          </a:xfrm>
        </p:spPr>
        <p:txBody>
          <a:bodyPr/>
          <a:lstStyle/>
          <a:p>
            <a:r>
              <a:rPr lang="en-US" dirty="0">
                <a:solidFill>
                  <a:schemeClr val="accent3">
                    <a:lumMod val="60000"/>
                    <a:lumOff val="40000"/>
                  </a:schemeClr>
                </a:solidFill>
              </a:rPr>
              <a:t>CHRISS – Satellite-based Services for Disaster Risk Management in Romania - 26/11/2024</a:t>
            </a:r>
          </a:p>
        </p:txBody>
      </p:sp>
    </p:spTree>
    <p:extLst>
      <p:ext uri="{BB962C8B-B14F-4D97-AF65-F5344CB8AC3E}">
        <p14:creationId xmlns:p14="http://schemas.microsoft.com/office/powerpoint/2010/main" val="384573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ED62-FC37-33CB-DF98-A6A6A81B0B50}"/>
            </a:ext>
          </a:extLst>
        </p:cNvPr>
        <p:cNvGrpSpPr/>
        <p:nvPr/>
      </p:nvGrpSpPr>
      <p:grpSpPr>
        <a:xfrm>
          <a:off x="0" y="0"/>
          <a:ext cx="0" cy="0"/>
          <a:chOff x="0" y="0"/>
          <a:chExt cx="0" cy="0"/>
        </a:xfrm>
      </p:grpSpPr>
      <p:pic>
        <p:nvPicPr>
          <p:cNvPr id="8" name="Imagine 7" descr="A night sky at Lake Tekapo New Zealand">
            <a:extLst>
              <a:ext uri="{FF2B5EF4-FFF2-40B4-BE49-F238E27FC236}">
                <a16:creationId xmlns:a16="http://schemas.microsoft.com/office/drawing/2014/main" id="{2623B377-79F1-444B-6F52-561C3C0E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6578"/>
            <a:ext cx="12192000" cy="6117155"/>
          </a:xfrm>
          <a:prstGeom prst="rect">
            <a:avLst/>
          </a:prstGeom>
        </p:spPr>
      </p:pic>
      <p:sp>
        <p:nvSpPr>
          <p:cNvPr id="2" name="Titolo 1">
            <a:extLst>
              <a:ext uri="{FF2B5EF4-FFF2-40B4-BE49-F238E27FC236}">
                <a16:creationId xmlns:a16="http://schemas.microsoft.com/office/drawing/2014/main" id="{75DD53D9-3B72-99E4-EBAE-6724EEA0A35C}"/>
              </a:ext>
            </a:extLst>
          </p:cNvPr>
          <p:cNvSpPr>
            <a:spLocks noGrp="1"/>
          </p:cNvSpPr>
          <p:nvPr>
            <p:ph type="title"/>
          </p:nvPr>
        </p:nvSpPr>
        <p:spPr>
          <a:xfrm>
            <a:off x="923730" y="180870"/>
            <a:ext cx="8584163"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Company presentation - BEIA</a:t>
            </a:r>
            <a:br>
              <a:rPr lang="en-US" sz="4000" b="1" noProof="1">
                <a:effectLst>
                  <a:outerShdw blurRad="38100" dist="38100" dir="2700000" algn="tl">
                    <a:srgbClr val="000000">
                      <a:alpha val="43137"/>
                    </a:srgbClr>
                  </a:outerShdw>
                </a:effectLst>
                <a:latin typeface="Times New Roman"/>
                <a:cs typeface="Times New Roman"/>
              </a:rPr>
            </a:br>
            <a:endParaRPr lang="de-DE" dirty="0"/>
          </a:p>
        </p:txBody>
      </p:sp>
      <p:pic>
        <p:nvPicPr>
          <p:cNvPr id="9" name="Picture 8">
            <a:extLst>
              <a:ext uri="{FF2B5EF4-FFF2-40B4-BE49-F238E27FC236}">
                <a16:creationId xmlns:a16="http://schemas.microsoft.com/office/drawing/2014/main" id="{A32E40B9-25DA-BA9D-DE16-18502E09B09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85959" y="121562"/>
            <a:ext cx="1744559" cy="707886"/>
          </a:xfrm>
          <a:prstGeom prst="rect">
            <a:avLst/>
          </a:prstGeom>
        </p:spPr>
      </p:pic>
      <p:sp>
        <p:nvSpPr>
          <p:cNvPr id="12" name="TextBox 5">
            <a:extLst>
              <a:ext uri="{FF2B5EF4-FFF2-40B4-BE49-F238E27FC236}">
                <a16:creationId xmlns:a16="http://schemas.microsoft.com/office/drawing/2014/main" id="{26481BDD-B6E5-40B2-24B2-720D35723FA9}"/>
              </a:ext>
            </a:extLst>
          </p:cNvPr>
          <p:cNvSpPr txBox="1">
            <a:spLocks noChangeAspect="1"/>
          </p:cNvSpPr>
          <p:nvPr/>
        </p:nvSpPr>
        <p:spPr>
          <a:xfrm>
            <a:off x="-1555403" y="1424506"/>
            <a:ext cx="11089960" cy="5895627"/>
          </a:xfrm>
          <a:prstGeom prst="rect">
            <a:avLst/>
          </a:prstGeom>
          <a:noFill/>
          <a:ln>
            <a:noFill/>
          </a:ln>
        </p:spPr>
        <p:txBody>
          <a:bodyPr wrap="square" lIns="91440" tIns="45720" rIns="91440" bIns="45720" rtlCol="0" anchor="t">
            <a:normAutofit/>
          </a:bodyPr>
          <a:lstStyle/>
          <a:p>
            <a:pPr marL="2400300" indent="-457200" fontAlgn="base">
              <a:spcBef>
                <a:spcPts val="800"/>
              </a:spcBef>
              <a:spcAft>
                <a:spcPts val="0"/>
              </a:spcAft>
              <a:buFont typeface="Arial" panose="020B0604020202020204" pitchFamily="34" charset="0"/>
              <a:buChar char="•"/>
            </a:pPr>
            <a:r>
              <a:rPr lang="en-US" sz="1600" b="1" dirty="0">
                <a:solidFill>
                  <a:schemeClr val="accent3"/>
                </a:solidFill>
              </a:rPr>
              <a:t> </a:t>
            </a:r>
            <a:r>
              <a:rPr lang="en-US" sz="1600" b="1" dirty="0">
                <a:solidFill>
                  <a:srgbClr val="FFFFFF"/>
                </a:solidFill>
                <a:latin typeface="Times New Roman" panose="02020603050405020304" pitchFamily="18" charset="0"/>
                <a:cs typeface="Times New Roman" panose="02020603050405020304" pitchFamily="18" charset="0"/>
              </a:rPr>
              <a:t>George Suciu, R&amp;D and Innovation Manager, george@beia.eu  </a:t>
            </a:r>
          </a:p>
          <a:p>
            <a:pPr marL="2400300" indent="-457200" fontAlgn="base">
              <a:spcBef>
                <a:spcPts val="800"/>
              </a:spcBef>
              <a:spcAft>
                <a:spcPts val="0"/>
              </a:spcAft>
              <a:buFont typeface="Arial" panose="020B0604020202020204" pitchFamily="34" charset="0"/>
              <a:buChar char="•"/>
            </a:pPr>
            <a:r>
              <a:rPr lang="en-US" sz="1600" b="1" dirty="0">
                <a:solidFill>
                  <a:schemeClr val="accent2"/>
                </a:solidFill>
                <a:latin typeface="Times New Roman" panose="02020603050405020304" pitchFamily="18" charset="0"/>
                <a:cs typeface="Times New Roman" panose="02020603050405020304" pitchFamily="18" charset="0"/>
              </a:rPr>
              <a:t> BEIA (SME) founded in 1991</a:t>
            </a:r>
          </a:p>
          <a:p>
            <a:pPr marL="2400300" indent="-457200" fontAlgn="base">
              <a:spcBef>
                <a:spcPts val="800"/>
              </a:spcBef>
              <a:spcAft>
                <a:spcPts val="0"/>
              </a:spcAft>
              <a:buFont typeface="Arial" panose="020B0604020202020204" pitchFamily="34" charset="0"/>
              <a:buChar char="•"/>
            </a:pPr>
            <a:r>
              <a:rPr lang="en-US" sz="1600" dirty="0">
                <a:solidFill>
                  <a:srgbClr val="FFFFFF"/>
                </a:solidFill>
                <a:latin typeface="Times New Roman" panose="02020603050405020304" pitchFamily="18" charset="0"/>
                <a:cs typeface="Times New Roman" panose="02020603050405020304" pitchFamily="18" charset="0"/>
              </a:rPr>
              <a:t> Offices in: Austria, Belgium, Romania </a:t>
            </a:r>
            <a:r>
              <a:rPr lang="en-US" sz="1600" dirty="0">
                <a:solidFill>
                  <a:srgbClr val="FFFFFF"/>
                </a:solidFill>
                <a:latin typeface="Times New Roman" panose="02020603050405020304" pitchFamily="18" charset="0"/>
                <a:cs typeface="Times New Roman" panose="02020603050405020304" pitchFamily="18" charset="0"/>
                <a:hlinkClick r:id="rId5"/>
              </a:rPr>
              <a:t>www.beia.eu</a:t>
            </a:r>
            <a:r>
              <a:rPr lang="en-US" sz="1600" dirty="0">
                <a:solidFill>
                  <a:srgbClr val="FFFFFF"/>
                </a:solidFill>
                <a:latin typeface="Times New Roman" panose="02020603050405020304" pitchFamily="18" charset="0"/>
                <a:cs typeface="Times New Roman" panose="02020603050405020304" pitchFamily="18" charset="0"/>
              </a:rPr>
              <a:t>    </a:t>
            </a:r>
          </a:p>
          <a:p>
            <a:pPr marL="2400300" indent="-457200" fontAlgn="base">
              <a:spcBef>
                <a:spcPts val="800"/>
              </a:spcBef>
              <a:spcAft>
                <a:spcPts val="0"/>
              </a:spcAft>
              <a:buFont typeface="Arial" panose="020B0604020202020204" pitchFamily="34" charset="0"/>
              <a:buChar char="•"/>
            </a:pPr>
            <a:r>
              <a:rPr lang="en-US" sz="1600" dirty="0">
                <a:solidFill>
                  <a:srgbClr val="FFFFFF"/>
                </a:solidFill>
                <a:latin typeface="Times New Roman" panose="02020603050405020304" pitchFamily="18" charset="0"/>
                <a:cs typeface="Times New Roman" panose="02020603050405020304" pitchFamily="18" charset="0"/>
              </a:rPr>
              <a:t> One of the </a:t>
            </a:r>
            <a:r>
              <a:rPr lang="en-US" sz="1600" b="1" dirty="0">
                <a:solidFill>
                  <a:schemeClr val="accent2"/>
                </a:solidFill>
                <a:latin typeface="Times New Roman" panose="02020603050405020304" pitchFamily="18" charset="0"/>
                <a:cs typeface="Times New Roman" panose="02020603050405020304" pitchFamily="18" charset="0"/>
              </a:rPr>
              <a:t>leading providers of ICT </a:t>
            </a:r>
            <a:r>
              <a:rPr lang="en-US" sz="1600" dirty="0">
                <a:solidFill>
                  <a:srgbClr val="FFFFFF"/>
                </a:solidFill>
                <a:latin typeface="Times New Roman" panose="02020603050405020304" pitchFamily="18" charset="0"/>
                <a:cs typeface="Times New Roman" panose="02020603050405020304" pitchFamily="18" charset="0"/>
              </a:rPr>
              <a:t>solutions and services in  Romania for cloud communications and IoT telemetry</a:t>
            </a:r>
          </a:p>
          <a:p>
            <a:pPr marL="2971800" lvl="1" indent="-342900" fontAlgn="base">
              <a:spcBef>
                <a:spcPts val="800"/>
              </a:spcBef>
              <a:spcAft>
                <a:spcPts val="0"/>
              </a:spcAft>
              <a:buFont typeface="Arial" panose="020B0604020202020204" pitchFamily="34" charset="0"/>
              <a:buChar char="•"/>
            </a:pPr>
            <a:r>
              <a:rPr lang="en-US" sz="1400" b="1" dirty="0">
                <a:solidFill>
                  <a:schemeClr val="accent2"/>
                </a:solidFill>
                <a:latin typeface="Times New Roman" panose="02020603050405020304" pitchFamily="18" charset="0"/>
                <a:cs typeface="Times New Roman" panose="02020603050405020304" pitchFamily="18" charset="0"/>
              </a:rPr>
              <a:t>critical infrastructure operators' "CI" </a:t>
            </a:r>
          </a:p>
          <a:p>
            <a:pPr marL="3371850" lvl="2" indent="-342900" fontAlgn="base">
              <a:spcBef>
                <a:spcPts val="800"/>
              </a:spcBef>
              <a:spcAft>
                <a:spcPts val="0"/>
              </a:spcAft>
              <a:buFont typeface="Arial" panose="020B0604020202020204" pitchFamily="34" charset="0"/>
              <a:buChar char="•"/>
            </a:pPr>
            <a:r>
              <a:rPr lang="en-US" sz="1400" dirty="0">
                <a:solidFill>
                  <a:srgbClr val="FFFFFF"/>
                </a:solidFill>
                <a:latin typeface="Times New Roman" panose="02020603050405020304" pitchFamily="18" charset="0"/>
                <a:cs typeface="Times New Roman" panose="02020603050405020304" pitchFamily="18" charset="0"/>
              </a:rPr>
              <a:t>telecom, finance, food, energy (DSO, SG/RES/ESS, EV/PV, nuclear), water (ports, shipping), transport (metro/railway), chemical industry, RI, etc.</a:t>
            </a:r>
          </a:p>
          <a:p>
            <a:pPr marL="2971800" lvl="1" indent="-342900" fontAlgn="base">
              <a:spcBef>
                <a:spcPts val="800"/>
              </a:spcBef>
              <a:spcAft>
                <a:spcPts val="0"/>
              </a:spcAft>
              <a:buFont typeface="Arial" panose="020B0604020202020204" pitchFamily="34" charset="0"/>
              <a:buChar char="•"/>
            </a:pPr>
            <a:r>
              <a:rPr lang="en-US" sz="1400" b="1" dirty="0">
                <a:solidFill>
                  <a:schemeClr val="accent2"/>
                </a:solidFill>
                <a:latin typeface="Times New Roman" panose="02020603050405020304" pitchFamily="18" charset="0"/>
                <a:cs typeface="Times New Roman" panose="02020603050405020304" pitchFamily="18" charset="0"/>
              </a:rPr>
              <a:t>first responder organizations "FRO" </a:t>
            </a:r>
          </a:p>
          <a:p>
            <a:pPr marL="3371850" lvl="2" indent="-342900" fontAlgn="base">
              <a:spcBef>
                <a:spcPts val="800"/>
              </a:spcBef>
              <a:spcAft>
                <a:spcPts val="0"/>
              </a:spcAft>
              <a:buFont typeface="Arial" panose="020B0604020202020204" pitchFamily="34" charset="0"/>
              <a:buChar char="•"/>
            </a:pPr>
            <a:r>
              <a:rPr lang="en-US" sz="1400" dirty="0">
                <a:solidFill>
                  <a:srgbClr val="FFFFFF"/>
                </a:solidFill>
                <a:latin typeface="Times New Roman" panose="02020603050405020304" pitchFamily="18" charset="0"/>
                <a:cs typeface="Times New Roman" panose="02020603050405020304" pitchFamily="18" charset="0"/>
              </a:rPr>
              <a:t>firefighters, ambulance, red cross, volunteer organizations, SMURD, forensic investigators, crime scene investigators, CERT/CSIRT, etc.</a:t>
            </a:r>
          </a:p>
          <a:p>
            <a:pPr marL="2971800" lvl="1" indent="-342900" fontAlgn="base">
              <a:spcBef>
                <a:spcPts val="800"/>
              </a:spcBef>
              <a:spcAft>
                <a:spcPts val="0"/>
              </a:spcAft>
              <a:buFont typeface="Arial" panose="020B0604020202020204" pitchFamily="34" charset="0"/>
              <a:buChar char="•"/>
            </a:pPr>
            <a:r>
              <a:rPr lang="en-US" sz="1400" b="1" dirty="0">
                <a:solidFill>
                  <a:schemeClr val="accent2"/>
                </a:solidFill>
                <a:latin typeface="Times New Roman" panose="02020603050405020304" pitchFamily="18" charset="0"/>
                <a:cs typeface="Times New Roman" panose="02020603050405020304" pitchFamily="18" charset="0"/>
              </a:rPr>
              <a:t>law enforcement agencies "LEA" </a:t>
            </a:r>
          </a:p>
          <a:p>
            <a:pPr marL="3371850" lvl="2" indent="-342900" fontAlgn="base">
              <a:spcBef>
                <a:spcPts val="800"/>
              </a:spcBef>
              <a:spcAft>
                <a:spcPts val="0"/>
              </a:spcAft>
              <a:buFont typeface="Arial" panose="020B0604020202020204" pitchFamily="34" charset="0"/>
              <a:buChar char="•"/>
            </a:pPr>
            <a:r>
              <a:rPr lang="en-US" sz="1400" dirty="0">
                <a:solidFill>
                  <a:srgbClr val="FFFFFF"/>
                </a:solidFill>
                <a:latin typeface="Times New Roman" panose="02020603050405020304" pitchFamily="18" charset="0"/>
                <a:cs typeface="Times New Roman" panose="02020603050405020304" pitchFamily="18" charset="0"/>
              </a:rPr>
              <a:t>police, border guard, customs, environmental guard, coast guard, ports administration, STS, SPP, SRI, other authorities from the Ministry of Interior, Ministry of Defense, etc.</a:t>
            </a:r>
          </a:p>
          <a:p>
            <a:pPr marL="2400300" indent="-457200" fontAlgn="base">
              <a:spcBef>
                <a:spcPts val="800"/>
              </a:spcBef>
              <a:spcAft>
                <a:spcPts val="0"/>
              </a:spcAft>
              <a:buFont typeface="Arial" panose="020B0604020202020204" pitchFamily="34" charset="0"/>
              <a:buChar char="•"/>
            </a:pPr>
            <a:r>
              <a:rPr lang="en-US" sz="1600" dirty="0">
                <a:solidFill>
                  <a:srgbClr val="FFFFFF"/>
                </a:solidFill>
                <a:latin typeface="Times New Roman" panose="02020603050405020304" pitchFamily="18" charset="0"/>
                <a:cs typeface="Times New Roman" panose="02020603050405020304" pitchFamily="18" charset="0"/>
              </a:rPr>
              <a:t> Team of 90 people </a:t>
            </a:r>
            <a:r>
              <a:rPr lang="ro-RO" sz="1600" dirty="0" err="1">
                <a:solidFill>
                  <a:srgbClr val="FFFFFF"/>
                </a:solidFill>
                <a:latin typeface="Times New Roman" panose="02020603050405020304" pitchFamily="18" charset="0"/>
                <a:cs typeface="Times New Roman" panose="02020603050405020304" pitchFamily="18" charset="0"/>
              </a:rPr>
              <a:t>with</a:t>
            </a:r>
            <a:r>
              <a:rPr lang="ro-RO" sz="1600" dirty="0">
                <a:solidFill>
                  <a:srgbClr val="FFFFFF"/>
                </a:solidFill>
                <a:latin typeface="Times New Roman" panose="02020603050405020304" pitchFamily="18" charset="0"/>
                <a:cs typeface="Times New Roman" panose="02020603050405020304" pitchFamily="18" charset="0"/>
              </a:rPr>
              <a:t> </a:t>
            </a:r>
            <a:r>
              <a:rPr lang="ro-RO" sz="1600" dirty="0" err="1">
                <a:solidFill>
                  <a:srgbClr val="FFFFFF"/>
                </a:solidFill>
                <a:latin typeface="Times New Roman" panose="02020603050405020304" pitchFamily="18" charset="0"/>
                <a:cs typeface="Times New Roman" panose="02020603050405020304" pitchFamily="18" charset="0"/>
              </a:rPr>
              <a:t>experience</a:t>
            </a:r>
            <a:r>
              <a:rPr lang="ro-RO" sz="1600" dirty="0">
                <a:solidFill>
                  <a:srgbClr val="FFFFFF"/>
                </a:solidFill>
                <a:latin typeface="Times New Roman" panose="02020603050405020304" pitchFamily="18" charset="0"/>
                <a:cs typeface="Times New Roman" panose="02020603050405020304" pitchFamily="18" charset="0"/>
              </a:rPr>
              <a:t> </a:t>
            </a:r>
            <a:r>
              <a:rPr lang="en-US" sz="1600" dirty="0">
                <a:solidFill>
                  <a:srgbClr val="FFFFFF"/>
                </a:solidFill>
                <a:latin typeface="Times New Roman" panose="02020603050405020304" pitchFamily="18" charset="0"/>
                <a:cs typeface="Times New Roman" panose="02020603050405020304" pitchFamily="18" charset="0"/>
              </a:rPr>
              <a:t>in various Programme </a:t>
            </a:r>
            <a:r>
              <a:rPr lang="en-US" sz="1600" b="1" dirty="0">
                <a:solidFill>
                  <a:schemeClr val="accent2"/>
                </a:solidFill>
                <a:latin typeface="Times New Roman" panose="02020603050405020304" pitchFamily="18" charset="0"/>
                <a:cs typeface="Times New Roman" panose="02020603050405020304" pitchFamily="18" charset="0"/>
              </a:rPr>
              <a:t>Eureka</a:t>
            </a:r>
            <a:r>
              <a:rPr lang="ro-RO" sz="1600" b="1" dirty="0">
                <a:solidFill>
                  <a:schemeClr val="accent2"/>
                </a:solidFill>
                <a:latin typeface="Times New Roman" panose="02020603050405020304" pitchFamily="18" charset="0"/>
                <a:cs typeface="Times New Roman" panose="02020603050405020304" pitchFamily="18" charset="0"/>
              </a:rPr>
              <a:t>/</a:t>
            </a:r>
            <a:r>
              <a:rPr lang="ro-RO" sz="1600" b="1" dirty="0" err="1">
                <a:solidFill>
                  <a:schemeClr val="accent2"/>
                </a:solidFill>
                <a:latin typeface="Times New Roman" panose="02020603050405020304" pitchFamily="18" charset="0"/>
                <a:cs typeface="Times New Roman" panose="02020603050405020304" pitchFamily="18" charset="0"/>
              </a:rPr>
              <a:t>Eurostars</a:t>
            </a:r>
            <a:r>
              <a:rPr lang="en-US" sz="1600" b="1" dirty="0">
                <a:solidFill>
                  <a:schemeClr val="accent2"/>
                </a:solidFill>
                <a:latin typeface="Times New Roman" panose="02020603050405020304" pitchFamily="18" charset="0"/>
                <a:cs typeface="Times New Roman" panose="02020603050405020304" pitchFamily="18" charset="0"/>
              </a:rPr>
              <a:t>, ITEA, Celtic, </a:t>
            </a:r>
            <a:r>
              <a:rPr lang="en-US" sz="1600" b="1" dirty="0" err="1">
                <a:solidFill>
                  <a:schemeClr val="accent2"/>
                </a:solidFill>
                <a:latin typeface="Times New Roman" panose="02020603050405020304" pitchFamily="18" charset="0"/>
                <a:cs typeface="Times New Roman" panose="02020603050405020304" pitchFamily="18" charset="0"/>
              </a:rPr>
              <a:t>Eurostars</a:t>
            </a:r>
            <a:r>
              <a:rPr lang="en-US" sz="1600" b="1" dirty="0">
                <a:solidFill>
                  <a:schemeClr val="accent2"/>
                </a:solidFill>
                <a:latin typeface="Times New Roman" panose="02020603050405020304" pitchFamily="18" charset="0"/>
                <a:cs typeface="Times New Roman" panose="02020603050405020304" pitchFamily="18" charset="0"/>
              </a:rPr>
              <a:t>, ERA-Net, Horizon, LIFE+, ESA/ROSA, etc., </a:t>
            </a:r>
            <a:r>
              <a:rPr lang="en-US" sz="1600" b="1" dirty="0">
                <a:solidFill>
                  <a:schemeClr val="bg1"/>
                </a:solidFill>
                <a:latin typeface="Times New Roman" panose="02020603050405020304" pitchFamily="18" charset="0"/>
                <a:cs typeface="Times New Roman" panose="02020603050405020304" pitchFamily="18" charset="0"/>
              </a:rPr>
              <a:t>like TESTBED2, SAFECARE, FLEXI-CROSS, SEALEDGRID, MOBILISE, RITHMS</a:t>
            </a:r>
          </a:p>
        </p:txBody>
      </p:sp>
      <p:sp>
        <p:nvSpPr>
          <p:cNvPr id="6" name="Oval 2">
            <a:extLst>
              <a:ext uri="{FF2B5EF4-FFF2-40B4-BE49-F238E27FC236}">
                <a16:creationId xmlns:a16="http://schemas.microsoft.com/office/drawing/2014/main" id="{2407C369-5236-41D9-EF05-A1E87EC46FE1}"/>
              </a:ext>
            </a:extLst>
          </p:cNvPr>
          <p:cNvSpPr/>
          <p:nvPr/>
        </p:nvSpPr>
        <p:spPr>
          <a:xfrm>
            <a:off x="161482" y="180870"/>
            <a:ext cx="675075" cy="675075"/>
          </a:xfrm>
          <a:prstGeom prst="ellipse">
            <a:avLst/>
          </a:prstGeom>
          <a:solidFill>
            <a:srgbClr val="51C2C2"/>
          </a:solidFill>
          <a:ln w="9525" cap="flat" cmpd="sng" algn="ctr">
            <a:solidFill>
              <a:srgbClr val="1FB1B1"/>
            </a:solid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03</a:t>
            </a:r>
          </a:p>
        </p:txBody>
      </p:sp>
      <p:sp>
        <p:nvSpPr>
          <p:cNvPr id="15" name="Rectangle 7">
            <a:extLst>
              <a:ext uri="{FF2B5EF4-FFF2-40B4-BE49-F238E27FC236}">
                <a16:creationId xmlns:a16="http://schemas.microsoft.com/office/drawing/2014/main" id="{6E93E5F2-841A-797E-485B-2C22C6A67CB6}"/>
              </a:ext>
            </a:extLst>
          </p:cNvPr>
          <p:cNvSpPr/>
          <p:nvPr/>
        </p:nvSpPr>
        <p:spPr>
          <a:xfrm>
            <a:off x="0" y="915575"/>
            <a:ext cx="12192000" cy="111003"/>
          </a:xfrm>
          <a:prstGeom prst="rect">
            <a:avLst/>
          </a:prstGeom>
          <a:solidFill>
            <a:srgbClr val="51C2C2"/>
          </a:solidFill>
          <a:ln>
            <a:solidFill>
              <a:srgbClr val="1FB1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Substituent subsol 2">
            <a:extLst>
              <a:ext uri="{FF2B5EF4-FFF2-40B4-BE49-F238E27FC236}">
                <a16:creationId xmlns:a16="http://schemas.microsoft.com/office/drawing/2014/main" id="{B4058E01-C269-A23B-B83C-BB0CEE4EDAA7}"/>
              </a:ext>
            </a:extLst>
          </p:cNvPr>
          <p:cNvSpPr>
            <a:spLocks noGrp="1"/>
          </p:cNvSpPr>
          <p:nvPr>
            <p:ph type="ftr" sz="quarter" idx="11"/>
          </p:nvPr>
        </p:nvSpPr>
        <p:spPr>
          <a:xfrm>
            <a:off x="4038600" y="6304850"/>
            <a:ext cx="4114800" cy="365125"/>
          </a:xfrm>
        </p:spPr>
        <p:txBody>
          <a:bodyPr/>
          <a:lstStyle/>
          <a:p>
            <a:r>
              <a:rPr lang="en-US" dirty="0">
                <a:solidFill>
                  <a:schemeClr val="accent3">
                    <a:lumMod val="60000"/>
                    <a:lumOff val="40000"/>
                  </a:schemeClr>
                </a:solidFill>
              </a:rPr>
              <a:t>CHRISS – Satellite-based Services for Disaster Risk Management in Romania - 26/11/2024</a:t>
            </a:r>
          </a:p>
        </p:txBody>
      </p:sp>
      <p:pic>
        <p:nvPicPr>
          <p:cNvPr id="35" name="Picture 6" descr="A picture containing building, sky, outdoor, roof&#10;&#10;Description automatically generated">
            <a:extLst>
              <a:ext uri="{FF2B5EF4-FFF2-40B4-BE49-F238E27FC236}">
                <a16:creationId xmlns:a16="http://schemas.microsoft.com/office/drawing/2014/main" id="{9111306D-CDD7-0D65-24F5-1B51F2EF1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4079" y="3951038"/>
            <a:ext cx="2175731" cy="1631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Imagine 35" descr="O imagine care conține siglă&#10;&#10;Descriere generată automat">
            <a:extLst>
              <a:ext uri="{FF2B5EF4-FFF2-40B4-BE49-F238E27FC236}">
                <a16:creationId xmlns:a16="http://schemas.microsoft.com/office/drawing/2014/main" id="{6D62FFFF-419D-4F7A-FBFB-52BC89CAFBFA}"/>
              </a:ext>
            </a:extLst>
          </p:cNvPr>
          <p:cNvPicPr>
            <a:picLocks noChangeAspect="1"/>
          </p:cNvPicPr>
          <p:nvPr/>
        </p:nvPicPr>
        <p:blipFill>
          <a:blip r:embed="rId7"/>
          <a:stretch>
            <a:fillRect/>
          </a:stretch>
        </p:blipFill>
        <p:spPr>
          <a:xfrm>
            <a:off x="9852959" y="5909453"/>
            <a:ext cx="2020639" cy="907663"/>
          </a:xfrm>
          <a:prstGeom prst="rect">
            <a:avLst/>
          </a:prstGeom>
        </p:spPr>
      </p:pic>
      <p:pic>
        <p:nvPicPr>
          <p:cNvPr id="37" name="Picture 2">
            <a:extLst>
              <a:ext uri="{FF2B5EF4-FFF2-40B4-BE49-F238E27FC236}">
                <a16:creationId xmlns:a16="http://schemas.microsoft.com/office/drawing/2014/main" id="{0DABC788-F4D0-16EF-8C7C-F60F1706D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0387" y="1206046"/>
            <a:ext cx="1545198" cy="2436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3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ine 13" descr="A night sky at Lake Tekapo New Zealand">
            <a:extLst>
              <a:ext uri="{FF2B5EF4-FFF2-40B4-BE49-F238E27FC236}">
                <a16:creationId xmlns:a16="http://schemas.microsoft.com/office/drawing/2014/main" id="{0D6E1F8E-507A-37F6-EB25-24230E914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081"/>
            <a:ext cx="12192000" cy="5826919"/>
          </a:xfrm>
          <a:prstGeom prst="rect">
            <a:avLst/>
          </a:prstGeom>
        </p:spPr>
      </p:pic>
      <p:sp>
        <p:nvSpPr>
          <p:cNvPr id="4" name="Titolo 1">
            <a:extLst>
              <a:ext uri="{FF2B5EF4-FFF2-40B4-BE49-F238E27FC236}">
                <a16:creationId xmlns:a16="http://schemas.microsoft.com/office/drawing/2014/main" id="{81C5E4EB-EB3A-4F3F-A5F9-28AC8F132B57}"/>
              </a:ext>
            </a:extLst>
          </p:cNvPr>
          <p:cNvSpPr>
            <a:spLocks noGrp="1"/>
          </p:cNvSpPr>
          <p:nvPr>
            <p:ph type="title"/>
          </p:nvPr>
        </p:nvSpPr>
        <p:spPr>
          <a:xfrm>
            <a:off x="974064" y="133613"/>
            <a:ext cx="9948402" cy="675075"/>
          </a:xfrm>
        </p:spPr>
        <p:txBody>
          <a:bodyPr rtlCol="0" anchor="t">
            <a:noAutofit/>
          </a:bodyPr>
          <a:lstStyle/>
          <a:p>
            <a:pPr rtl="0">
              <a:lnSpc>
                <a:spcPct val="100000"/>
              </a:lnSpc>
            </a:pPr>
            <a:r>
              <a:rPr lang="en-US" sz="4000" b="1" noProof="1">
                <a:effectLst>
                  <a:outerShdw blurRad="38100" dist="38100" dir="2700000" algn="tl">
                    <a:srgbClr val="000000">
                      <a:alpha val="43137"/>
                    </a:srgbClr>
                  </a:outerShdw>
                </a:effectLst>
                <a:latin typeface="Times New Roman"/>
                <a:cs typeface="Times New Roman"/>
              </a:rPr>
              <a:t>Problem Outline</a:t>
            </a:r>
            <a:endParaRPr lang="en-GB" sz="4000" noProof="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0CC769D-795A-4590-804C-7B6BAF43BC67}"/>
              </a:ext>
            </a:extLst>
          </p:cNvPr>
          <p:cNvSpPr txBox="1">
            <a:spLocks noChangeAspect="1"/>
          </p:cNvSpPr>
          <p:nvPr/>
        </p:nvSpPr>
        <p:spPr>
          <a:xfrm>
            <a:off x="232685" y="1480008"/>
            <a:ext cx="11801164" cy="4824842"/>
          </a:xfrm>
          <a:prstGeom prst="rect">
            <a:avLst/>
          </a:prstGeom>
          <a:noFill/>
          <a:ln>
            <a:noFill/>
          </a:ln>
        </p:spPr>
        <p:txBody>
          <a:bodyPr wrap="square" lIns="91440" tIns="45720" rIns="91440" bIns="45720" rtlCol="0" anchor="t">
            <a:normAutofit/>
          </a:bodyPr>
          <a:lstStyle/>
          <a:p>
            <a:pPr marL="285750" indent="-285750" algn="just">
              <a:spcBef>
                <a:spcPts val="600"/>
              </a:spcBef>
              <a:spcAft>
                <a:spcPts val="600"/>
              </a:spcAft>
              <a:buClr>
                <a:srgbClr val="A8E0E0"/>
              </a:buClr>
              <a:buFont typeface="Arial" panose="020B0604020202020204" pitchFamily="34" charset="0"/>
              <a:buChar char="•"/>
            </a:pPr>
            <a:r>
              <a:rPr lang="en-US" sz="2400" b="1" dirty="0">
                <a:solidFill>
                  <a:schemeClr val="bg1"/>
                </a:solidFill>
                <a:latin typeface="Times New Roman"/>
                <a:cs typeface="Times New Roman"/>
              </a:rPr>
              <a:t>Critical infrastructure</a:t>
            </a:r>
            <a:r>
              <a:rPr lang="en-US" sz="2400" dirty="0">
                <a:solidFill>
                  <a:schemeClr val="bg1"/>
                </a:solidFill>
                <a:latin typeface="Times New Roman"/>
                <a:cs typeface="Times New Roman"/>
              </a:rPr>
              <a:t>, e.g</a:t>
            </a:r>
            <a:r>
              <a:rPr lang="en-US" sz="2400" b="1" dirty="0">
                <a:solidFill>
                  <a:schemeClr val="bg1"/>
                </a:solidFill>
                <a:latin typeface="Times New Roman"/>
                <a:cs typeface="Times New Roman"/>
              </a:rPr>
              <a:t>. telecommunication networks</a:t>
            </a:r>
            <a:r>
              <a:rPr lang="en-US" sz="2400" dirty="0">
                <a:solidFill>
                  <a:schemeClr val="bg1"/>
                </a:solidFill>
                <a:latin typeface="Times New Roman"/>
                <a:cs typeface="Times New Roman"/>
              </a:rPr>
              <a:t>, rely on </a:t>
            </a:r>
            <a:r>
              <a:rPr lang="en-US" sz="2400" b="1" dirty="0">
                <a:solidFill>
                  <a:schemeClr val="bg1"/>
                </a:solidFill>
                <a:latin typeface="Times New Roman"/>
                <a:cs typeface="Times New Roman"/>
              </a:rPr>
              <a:t>precise timing sources </a:t>
            </a:r>
            <a:r>
              <a:rPr lang="en-US" sz="2400" dirty="0">
                <a:solidFill>
                  <a:schemeClr val="bg1"/>
                </a:solidFill>
                <a:latin typeface="Times New Roman"/>
                <a:cs typeface="Times New Roman"/>
              </a:rPr>
              <a:t>for </a:t>
            </a:r>
            <a:r>
              <a:rPr lang="en-US" sz="2400" dirty="0">
                <a:solidFill>
                  <a:srgbClr val="51C2C2"/>
                </a:solidFill>
                <a:latin typeface="Times New Roman"/>
                <a:cs typeface="Times New Roman"/>
              </a:rPr>
              <a:t>synchronization</a:t>
            </a:r>
            <a:r>
              <a:rPr lang="en-US" sz="2400" dirty="0">
                <a:latin typeface="Times New Roman"/>
                <a:cs typeface="Times New Roman"/>
              </a:rPr>
              <a:t> </a:t>
            </a:r>
            <a:r>
              <a:rPr lang="en-US" sz="2400" dirty="0">
                <a:solidFill>
                  <a:schemeClr val="bg1"/>
                </a:solidFill>
                <a:latin typeface="Times New Roman"/>
                <a:cs typeface="Times New Roman"/>
              </a:rPr>
              <a:t>and improved performance.</a:t>
            </a:r>
            <a:endParaRPr lang="de-DE" dirty="0">
              <a:solidFill>
                <a:schemeClr val="bg1"/>
              </a:solidFill>
            </a:endParaRPr>
          </a:p>
          <a:p>
            <a:pPr marL="285750" indent="-285750" algn="just">
              <a:spcBef>
                <a:spcPts val="600"/>
              </a:spcBef>
              <a:spcAft>
                <a:spcPts val="600"/>
              </a:spcAft>
              <a:buClr>
                <a:srgbClr val="A8E0E0"/>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These networks connect society and the economy, enabling telecommunications, energy distribution, finance operations, and more.</a:t>
            </a:r>
          </a:p>
          <a:p>
            <a:pPr marL="285750" indent="-285750" algn="just">
              <a:spcBef>
                <a:spcPts val="600"/>
              </a:spcBef>
              <a:spcAft>
                <a:spcPts val="600"/>
              </a:spcAft>
              <a:buClr>
                <a:srgbClr val="A8E0E0"/>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Current timing and synchronization solutions use </a:t>
            </a:r>
            <a:r>
              <a:rPr lang="en-US" sz="2400" dirty="0">
                <a:solidFill>
                  <a:srgbClr val="51C2C2"/>
                </a:solidFill>
                <a:latin typeface="Times New Roman" panose="02020603050405020304" pitchFamily="18" charset="0"/>
                <a:cs typeface="Times New Roman" panose="02020603050405020304" pitchFamily="18" charset="0"/>
              </a:rPr>
              <a:t>GNSS</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signals, but they are vulnerable to </a:t>
            </a:r>
            <a:r>
              <a:rPr lang="en-US" sz="2400" dirty="0">
                <a:solidFill>
                  <a:schemeClr val="accent2">
                    <a:lumMod val="75000"/>
                  </a:schemeClr>
                </a:solidFill>
                <a:latin typeface="Times New Roman" panose="02020603050405020304" pitchFamily="18" charset="0"/>
                <a:cs typeface="Times New Roman" panose="02020603050405020304" pitchFamily="18" charset="0"/>
              </a:rPr>
              <a:t>interference</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dirty="0">
                <a:solidFill>
                  <a:schemeClr val="accent2">
                    <a:lumMod val="75000"/>
                  </a:schemeClr>
                </a:solidFill>
                <a:latin typeface="Times New Roman" panose="02020603050405020304" pitchFamily="18" charset="0"/>
                <a:cs typeface="Times New Roman" panose="02020603050405020304" pitchFamily="18" charset="0"/>
              </a:rPr>
              <a:t>cyber-attacks</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posing risks to </a:t>
            </a:r>
            <a:r>
              <a:rPr lang="en-US" sz="2400" dirty="0">
                <a:solidFill>
                  <a:schemeClr val="accent2">
                    <a:lumMod val="75000"/>
                  </a:schemeClr>
                </a:solidFill>
                <a:latin typeface="Times New Roman" panose="02020603050405020304" pitchFamily="18" charset="0"/>
                <a:cs typeface="Times New Roman" panose="02020603050405020304" pitchFamily="18" charset="0"/>
              </a:rPr>
              <a:t>network reliability and security</a:t>
            </a:r>
            <a:r>
              <a:rPr lang="en-US" sz="2400" dirty="0">
                <a:solidFill>
                  <a:schemeClr val="bg1"/>
                </a:solidFill>
                <a:latin typeface="Times New Roman" panose="02020603050405020304" pitchFamily="18" charset="0"/>
                <a:cs typeface="Times New Roman" panose="02020603050405020304" pitchFamily="18" charset="0"/>
              </a:rPr>
              <a:t>.</a:t>
            </a:r>
          </a:p>
          <a:p>
            <a:pPr marL="285750" indent="-285750">
              <a:spcBef>
                <a:spcPts val="600"/>
              </a:spcBef>
              <a:spcAft>
                <a:spcPts val="600"/>
              </a:spcAft>
              <a:buClr>
                <a:srgbClr val="A8E0E0"/>
              </a:buClr>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FB8C7A4-96DA-4058-8B54-3D11B8346A3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9" name="Rectangle 8">
            <a:extLst>
              <a:ext uri="{FF2B5EF4-FFF2-40B4-BE49-F238E27FC236}">
                <a16:creationId xmlns:a16="http://schemas.microsoft.com/office/drawing/2014/main" id="{9C7E3DD0-007B-42C3-A20F-F00879DA1096}"/>
              </a:ext>
            </a:extLst>
          </p:cNvPr>
          <p:cNvSpPr/>
          <p:nvPr/>
        </p:nvSpPr>
        <p:spPr>
          <a:xfrm>
            <a:off x="0" y="920078"/>
            <a:ext cx="12192000" cy="111003"/>
          </a:xfrm>
          <a:prstGeom prst="rect">
            <a:avLst/>
          </a:prstGeom>
          <a:solidFill>
            <a:srgbClr val="51C2C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ECCB8BB5-F574-429F-9786-DC4DFFC990D1}"/>
              </a:ext>
            </a:extLst>
          </p:cNvPr>
          <p:cNvSpPr/>
          <p:nvPr/>
        </p:nvSpPr>
        <p:spPr>
          <a:xfrm>
            <a:off x="161482" y="180870"/>
            <a:ext cx="675075" cy="675075"/>
          </a:xfrm>
          <a:prstGeom prst="ellipse">
            <a:avLst/>
          </a:prstGeom>
          <a:solidFill>
            <a:srgbClr val="51C2C2"/>
          </a:solidFill>
          <a:ln w="9525" cap="flat" cmpd="sng" algn="ctr">
            <a:no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Times New Roman" panose="02020603050405020304" pitchFamily="18" charset="0"/>
                <a:cs typeface="Times New Roman" panose="02020603050405020304" pitchFamily="18" charset="0"/>
              </a:rPr>
              <a:t>04</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 name="Substituent subsol 1">
            <a:extLst>
              <a:ext uri="{FF2B5EF4-FFF2-40B4-BE49-F238E27FC236}">
                <a16:creationId xmlns:a16="http://schemas.microsoft.com/office/drawing/2014/main" id="{ED13B1C4-C958-24CB-65DF-5ED63DC70715}"/>
              </a:ext>
            </a:extLst>
          </p:cNvPr>
          <p:cNvSpPr>
            <a:spLocks noGrp="1"/>
          </p:cNvSpPr>
          <p:nvPr>
            <p:ph type="ftr" sz="quarter" idx="11"/>
          </p:nvPr>
        </p:nvSpPr>
        <p:spPr>
          <a:xfrm>
            <a:off x="4121280" y="6249577"/>
            <a:ext cx="4114800" cy="365125"/>
          </a:xfrm>
        </p:spPr>
        <p:txBody>
          <a:bodyPr/>
          <a:lstStyle/>
          <a:p>
            <a:r>
              <a:rPr lang="en-US" dirty="0">
                <a:solidFill>
                  <a:schemeClr val="accent3">
                    <a:lumMod val="60000"/>
                    <a:lumOff val="40000"/>
                  </a:schemeClr>
                </a:solidFill>
              </a:rPr>
              <a:t>CHRISS – Satellite-based Services for Disaster Risk Management in Romania - 26/11/2024</a:t>
            </a:r>
          </a:p>
        </p:txBody>
      </p:sp>
    </p:spTree>
    <p:extLst>
      <p:ext uri="{BB962C8B-B14F-4D97-AF65-F5344CB8AC3E}">
        <p14:creationId xmlns:p14="http://schemas.microsoft.com/office/powerpoint/2010/main" val="227798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ine 11" descr="A night sky at Lake Tekapo New Zealand">
            <a:extLst>
              <a:ext uri="{FF2B5EF4-FFF2-40B4-BE49-F238E27FC236}">
                <a16:creationId xmlns:a16="http://schemas.microsoft.com/office/drawing/2014/main" id="{F5530F52-7436-F0D4-5A59-F2A92EADC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081"/>
            <a:ext cx="12192000" cy="5826919"/>
          </a:xfrm>
          <a:prstGeom prst="rect">
            <a:avLst/>
          </a:prstGeom>
        </p:spPr>
      </p:pic>
      <p:sp>
        <p:nvSpPr>
          <p:cNvPr id="2" name="Titolo 1">
            <a:extLst>
              <a:ext uri="{FF2B5EF4-FFF2-40B4-BE49-F238E27FC236}">
                <a16:creationId xmlns:a16="http://schemas.microsoft.com/office/drawing/2014/main" id="{96242114-FA06-4210-808C-38B23E1EB845}"/>
              </a:ext>
            </a:extLst>
          </p:cNvPr>
          <p:cNvSpPr>
            <a:spLocks noGrp="1"/>
          </p:cNvSpPr>
          <p:nvPr>
            <p:ph type="title"/>
          </p:nvPr>
        </p:nvSpPr>
        <p:spPr>
          <a:xfrm>
            <a:off x="932356" y="135434"/>
            <a:ext cx="8584163"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Objectives of the CHRISS project</a:t>
            </a:r>
            <a:endParaRPr lang="en-GB" sz="4000" noProof="1">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B6104212-86AC-4A43-9E67-38EA01AF5E1A}"/>
              </a:ext>
            </a:extLst>
          </p:cNvPr>
          <p:cNvSpPr/>
          <p:nvPr/>
        </p:nvSpPr>
        <p:spPr>
          <a:xfrm>
            <a:off x="161482" y="180870"/>
            <a:ext cx="675075" cy="675075"/>
          </a:xfrm>
          <a:prstGeom prst="ellipse">
            <a:avLst/>
          </a:prstGeom>
          <a:solidFill>
            <a:srgbClr val="51C2C2"/>
          </a:solidFill>
          <a:ln w="9525" cap="flat" cmpd="sng" algn="ctr">
            <a:solidFill>
              <a:srgbClr val="1FB1B1"/>
            </a:solid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05</a:t>
            </a:r>
          </a:p>
        </p:txBody>
      </p:sp>
      <p:sp>
        <p:nvSpPr>
          <p:cNvPr id="8" name="Rectangle 7">
            <a:extLst>
              <a:ext uri="{FF2B5EF4-FFF2-40B4-BE49-F238E27FC236}">
                <a16:creationId xmlns:a16="http://schemas.microsoft.com/office/drawing/2014/main" id="{3AD4E0A7-5AD8-4F11-9147-195D95442DF9}"/>
              </a:ext>
            </a:extLst>
          </p:cNvPr>
          <p:cNvSpPr/>
          <p:nvPr/>
        </p:nvSpPr>
        <p:spPr>
          <a:xfrm>
            <a:off x="0" y="915575"/>
            <a:ext cx="12192000" cy="111003"/>
          </a:xfrm>
          <a:prstGeom prst="rect">
            <a:avLst/>
          </a:prstGeom>
          <a:solidFill>
            <a:srgbClr val="51C2C2"/>
          </a:solidFill>
          <a:ln>
            <a:solidFill>
              <a:srgbClr val="1FB1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082E3BE-5E3D-4F6E-AE04-4AE96E8BB81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graphicFrame>
        <p:nvGraphicFramePr>
          <p:cNvPr id="6" name="Nomogramă 5">
            <a:extLst>
              <a:ext uri="{FF2B5EF4-FFF2-40B4-BE49-F238E27FC236}">
                <a16:creationId xmlns:a16="http://schemas.microsoft.com/office/drawing/2014/main" id="{A064D181-E81F-CF15-9FAF-6FD2B3AD7CBA}"/>
              </a:ext>
            </a:extLst>
          </p:cNvPr>
          <p:cNvGraphicFramePr/>
          <p:nvPr>
            <p:extLst>
              <p:ext uri="{D42A27DB-BD31-4B8C-83A1-F6EECF244321}">
                <p14:modId xmlns:p14="http://schemas.microsoft.com/office/powerpoint/2010/main" val="474613621"/>
              </p:ext>
            </p:extLst>
          </p:nvPr>
        </p:nvGraphicFramePr>
        <p:xfrm>
          <a:off x="732457" y="1086208"/>
          <a:ext cx="10960586" cy="5078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ubstituent subsol 6">
            <a:extLst>
              <a:ext uri="{FF2B5EF4-FFF2-40B4-BE49-F238E27FC236}">
                <a16:creationId xmlns:a16="http://schemas.microsoft.com/office/drawing/2014/main" id="{1A0A7EC0-E088-C828-6439-72C5712369EC}"/>
              </a:ext>
            </a:extLst>
          </p:cNvPr>
          <p:cNvSpPr>
            <a:spLocks noGrp="1"/>
          </p:cNvSpPr>
          <p:nvPr>
            <p:ph type="ftr" sz="quarter" idx="11"/>
          </p:nvPr>
        </p:nvSpPr>
        <p:spPr/>
        <p:txBody>
          <a:bodyPr/>
          <a:lstStyle/>
          <a:p>
            <a:r>
              <a:rPr lang="en-US"/>
              <a:t>CHRISS – Satellite-based Services for Disaster Risk Management in Romania - 26/11/2024</a:t>
            </a:r>
          </a:p>
        </p:txBody>
      </p:sp>
    </p:spTree>
    <p:extLst>
      <p:ext uri="{BB962C8B-B14F-4D97-AF65-F5344CB8AC3E}">
        <p14:creationId xmlns:p14="http://schemas.microsoft.com/office/powerpoint/2010/main" val="6434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descr="A night sky at Lake Tekapo New Zealand">
            <a:extLst>
              <a:ext uri="{FF2B5EF4-FFF2-40B4-BE49-F238E27FC236}">
                <a16:creationId xmlns:a16="http://schemas.microsoft.com/office/drawing/2014/main" id="{E33C0BA4-7CA1-5AEF-B478-F97E18F21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578"/>
            <a:ext cx="12192000" cy="5831422"/>
          </a:xfrm>
          <a:prstGeom prst="rect">
            <a:avLst/>
          </a:prstGeom>
        </p:spPr>
      </p:pic>
      <p:sp>
        <p:nvSpPr>
          <p:cNvPr id="2" name="Titolo 1">
            <a:extLst>
              <a:ext uri="{FF2B5EF4-FFF2-40B4-BE49-F238E27FC236}">
                <a16:creationId xmlns:a16="http://schemas.microsoft.com/office/drawing/2014/main" id="{96242114-FA06-4210-808C-38B23E1EB845}"/>
              </a:ext>
            </a:extLst>
          </p:cNvPr>
          <p:cNvSpPr>
            <a:spLocks noGrp="1"/>
          </p:cNvSpPr>
          <p:nvPr>
            <p:ph type="title"/>
          </p:nvPr>
        </p:nvSpPr>
        <p:spPr>
          <a:xfrm>
            <a:off x="923730" y="180870"/>
            <a:ext cx="8584163" cy="675075"/>
          </a:xfrm>
        </p:spPr>
        <p:txBody>
          <a:bodyPr rtlCol="0" anchor="t">
            <a:noAutofit/>
          </a:bodyPr>
          <a:lstStyle/>
          <a:p>
            <a:pPr>
              <a:lnSpc>
                <a:spcPct val="100000"/>
              </a:lnSpc>
            </a:pPr>
            <a:r>
              <a:rPr lang="en-US" sz="4000" b="1" noProof="1">
                <a:effectLst>
                  <a:outerShdw blurRad="38100" dist="38100" dir="2700000" algn="tl">
                    <a:srgbClr val="000000">
                      <a:alpha val="43137"/>
                    </a:srgbClr>
                  </a:outerShdw>
                </a:effectLst>
                <a:latin typeface="Times New Roman"/>
                <a:cs typeface="Times New Roman"/>
              </a:rPr>
              <a:t>Innovation and Added Value</a:t>
            </a:r>
            <a:endParaRPr lang="en-GB" sz="4000" noProof="1">
              <a:latin typeface="Times New Roman"/>
              <a:cs typeface="Times New Roman"/>
            </a:endParaRPr>
          </a:p>
        </p:txBody>
      </p:sp>
      <p:sp>
        <p:nvSpPr>
          <p:cNvPr id="3" name="Oval 2">
            <a:extLst>
              <a:ext uri="{FF2B5EF4-FFF2-40B4-BE49-F238E27FC236}">
                <a16:creationId xmlns:a16="http://schemas.microsoft.com/office/drawing/2014/main" id="{B6104212-86AC-4A43-9E67-38EA01AF5E1A}"/>
              </a:ext>
            </a:extLst>
          </p:cNvPr>
          <p:cNvSpPr/>
          <p:nvPr/>
        </p:nvSpPr>
        <p:spPr>
          <a:xfrm>
            <a:off x="161482" y="180870"/>
            <a:ext cx="675075" cy="675075"/>
          </a:xfrm>
          <a:prstGeom prst="ellipse">
            <a:avLst/>
          </a:prstGeom>
          <a:solidFill>
            <a:srgbClr val="51C2C2"/>
          </a:solidFill>
          <a:ln w="9525" cap="flat" cmpd="sng" algn="ctr">
            <a:no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0</a:t>
            </a:r>
            <a:r>
              <a:rPr lang="en-US" sz="2000" dirty="0">
                <a:solidFill>
                  <a:srgbClr val="FFFFFF"/>
                </a:solidFill>
                <a:latin typeface="Times New Roman" panose="02020603050405020304" pitchFamily="18" charset="0"/>
                <a:cs typeface="Times New Roman" panose="02020603050405020304" pitchFamily="18" charset="0"/>
              </a:rPr>
              <a:t>6</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AD4E0A7-5AD8-4F11-9147-195D95442DF9}"/>
              </a:ext>
            </a:extLst>
          </p:cNvPr>
          <p:cNvSpPr/>
          <p:nvPr/>
        </p:nvSpPr>
        <p:spPr>
          <a:xfrm>
            <a:off x="0" y="915575"/>
            <a:ext cx="12192000" cy="111003"/>
          </a:xfrm>
          <a:prstGeom prst="rect">
            <a:avLst/>
          </a:prstGeom>
          <a:solidFill>
            <a:srgbClr val="51C2C2"/>
          </a:solidFill>
          <a:ln>
            <a:solidFill>
              <a:srgbClr val="51C2C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5009ECD-E69E-4FA0-B6BB-EB048B60F0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12" name="TextBox 5">
            <a:extLst>
              <a:ext uri="{FF2B5EF4-FFF2-40B4-BE49-F238E27FC236}">
                <a16:creationId xmlns:a16="http://schemas.microsoft.com/office/drawing/2014/main" id="{95CC5743-04B4-1289-C405-CEE448773DC8}"/>
              </a:ext>
            </a:extLst>
          </p:cNvPr>
          <p:cNvSpPr txBox="1">
            <a:spLocks noChangeAspect="1"/>
          </p:cNvSpPr>
          <p:nvPr/>
        </p:nvSpPr>
        <p:spPr>
          <a:xfrm>
            <a:off x="232687" y="1480008"/>
            <a:ext cx="11809788" cy="4824842"/>
          </a:xfrm>
          <a:prstGeom prst="rect">
            <a:avLst/>
          </a:prstGeom>
          <a:noFill/>
          <a:ln>
            <a:noFill/>
          </a:ln>
        </p:spPr>
        <p:txBody>
          <a:bodyPr wrap="square" lIns="91440" tIns="45720" rIns="91440" bIns="45720" rtlCol="0" anchor="t">
            <a:normAutofit/>
          </a:bodyPr>
          <a:lstStyle/>
          <a:p>
            <a:pPr marL="285750" indent="-285750" algn="just">
              <a:spcBef>
                <a:spcPts val="600"/>
              </a:spcBef>
              <a:spcAft>
                <a:spcPts val="600"/>
              </a:spcAft>
              <a:buClr>
                <a:srgbClr val="A8E0E0"/>
              </a:buClr>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Better receiver resilience to strong interference and cyber attacks, maintaining </a:t>
            </a:r>
            <a:r>
              <a:rPr lang="en-US" sz="2800" dirty="0">
                <a:solidFill>
                  <a:schemeClr val="accent2">
                    <a:lumMod val="75000"/>
                  </a:schemeClr>
                </a:solidFill>
                <a:latin typeface="Times New Roman" panose="02020603050405020304" pitchFamily="18" charset="0"/>
                <a:cs typeface="Times New Roman" panose="02020603050405020304" pitchFamily="18" charset="0"/>
              </a:rPr>
              <a:t>Timing reference</a:t>
            </a:r>
            <a:r>
              <a:rPr lang="en-US" sz="2800" dirty="0">
                <a:solidFill>
                  <a:schemeClr val="bg1"/>
                </a:solidFill>
                <a:latin typeface="Times New Roman" panose="02020603050405020304" pitchFamily="18" charset="0"/>
                <a:cs typeface="Times New Roman" panose="02020603050405020304" pitchFamily="18" charset="0"/>
              </a:rPr>
              <a:t> information accuracy.</a:t>
            </a:r>
          </a:p>
          <a:p>
            <a:pPr marL="285750" indent="-285750" algn="just">
              <a:spcBef>
                <a:spcPts val="600"/>
              </a:spcBef>
              <a:spcAft>
                <a:spcPts val="600"/>
              </a:spcAft>
              <a:buClr>
                <a:srgbClr val="A8E0E0"/>
              </a:buClr>
              <a:buFont typeface="Arial" panose="020B0604020202020204" pitchFamily="34" charset="0"/>
              <a:buChar char="•"/>
            </a:pPr>
            <a:r>
              <a:rPr lang="en-US" sz="2800" dirty="0">
                <a:solidFill>
                  <a:schemeClr val="accent2">
                    <a:lumMod val="75000"/>
                  </a:schemeClr>
                </a:solidFill>
                <a:latin typeface="Times New Roman"/>
                <a:cs typeface="Times New Roman"/>
              </a:rPr>
              <a:t>High Precision Timing </a:t>
            </a:r>
            <a:r>
              <a:rPr lang="en-US" sz="2800" dirty="0">
                <a:solidFill>
                  <a:schemeClr val="bg1"/>
                </a:solidFill>
                <a:latin typeface="Times New Roman"/>
                <a:cs typeface="Times New Roman"/>
              </a:rPr>
              <a:t>distribution with nanosecond accuracy using PTP protocol.</a:t>
            </a:r>
          </a:p>
          <a:p>
            <a:pPr marL="285750" indent="-285750" algn="just">
              <a:spcBef>
                <a:spcPts val="600"/>
              </a:spcBef>
              <a:spcAft>
                <a:spcPts val="600"/>
              </a:spcAft>
              <a:buClr>
                <a:srgbClr val="A8E0E0"/>
              </a:buClr>
              <a:buFont typeface="Arial" panose="020B0604020202020204" pitchFamily="34" charset="0"/>
              <a:buChar char="•"/>
            </a:pPr>
            <a:r>
              <a:rPr lang="en-US" sz="2800" dirty="0">
                <a:solidFill>
                  <a:srgbClr val="8F3382"/>
                </a:solidFill>
                <a:latin typeface="Times New Roman" panose="02020603050405020304" pitchFamily="18" charset="0"/>
                <a:cs typeface="Times New Roman" panose="02020603050405020304" pitchFamily="18" charset="0"/>
              </a:rPr>
              <a:t>Enhanced authenticity operation </a:t>
            </a:r>
            <a:r>
              <a:rPr lang="en-US" sz="2800" dirty="0">
                <a:solidFill>
                  <a:schemeClr val="bg1"/>
                </a:solidFill>
                <a:latin typeface="Times New Roman" panose="02020603050405020304" pitchFamily="18" charset="0"/>
                <a:cs typeface="Times New Roman" panose="02020603050405020304" pitchFamily="18" charset="0"/>
              </a:rPr>
              <a:t>using OS-NMA protocol.</a:t>
            </a:r>
          </a:p>
          <a:p>
            <a:pPr marL="285750" indent="-285750" algn="just">
              <a:spcBef>
                <a:spcPts val="600"/>
              </a:spcBef>
              <a:spcAft>
                <a:spcPts val="600"/>
              </a:spcAft>
              <a:buClr>
                <a:srgbClr val="A8E0E0"/>
              </a:buClr>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Streamlined synchronization process with a compact casing TSU solution.</a:t>
            </a:r>
            <a:endParaRPr lang="en-GB" sz="2800" dirty="0">
              <a:solidFill>
                <a:schemeClr val="bg1"/>
              </a:solidFill>
              <a:latin typeface="Times New Roman" panose="02020603050405020304" pitchFamily="18" charset="0"/>
              <a:cs typeface="Times New Roman" panose="02020603050405020304" pitchFamily="18" charset="0"/>
            </a:endParaRPr>
          </a:p>
        </p:txBody>
      </p:sp>
      <p:sp>
        <p:nvSpPr>
          <p:cNvPr id="14" name="Substituent subsol 13">
            <a:extLst>
              <a:ext uri="{FF2B5EF4-FFF2-40B4-BE49-F238E27FC236}">
                <a16:creationId xmlns:a16="http://schemas.microsoft.com/office/drawing/2014/main" id="{D7A760E1-F22C-B5A9-2750-CB95A489770A}"/>
              </a:ext>
            </a:extLst>
          </p:cNvPr>
          <p:cNvSpPr>
            <a:spLocks noGrp="1"/>
          </p:cNvSpPr>
          <p:nvPr>
            <p:ph type="ftr" sz="quarter" idx="11"/>
          </p:nvPr>
        </p:nvSpPr>
        <p:spPr/>
        <p:txBody>
          <a:bodyPr/>
          <a:lstStyle/>
          <a:p>
            <a:r>
              <a:rPr lang="en-US"/>
              <a:t>CHRISS – Satellite-based Services for Disaster Risk Management in Romania - 26/11/2024</a:t>
            </a:r>
          </a:p>
        </p:txBody>
      </p:sp>
    </p:spTree>
    <p:extLst>
      <p:ext uri="{BB962C8B-B14F-4D97-AF65-F5344CB8AC3E}">
        <p14:creationId xmlns:p14="http://schemas.microsoft.com/office/powerpoint/2010/main" val="78706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A night sky at Lake Tekapo New Zealand">
            <a:extLst>
              <a:ext uri="{FF2B5EF4-FFF2-40B4-BE49-F238E27FC236}">
                <a16:creationId xmlns:a16="http://schemas.microsoft.com/office/drawing/2014/main" id="{8A05879A-6774-A25C-D1F9-E3A9C74D4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9091"/>
            <a:ext cx="12192000" cy="5828909"/>
          </a:xfrm>
          <a:prstGeom prst="rect">
            <a:avLst/>
          </a:prstGeom>
        </p:spPr>
      </p:pic>
      <p:pic>
        <p:nvPicPr>
          <p:cNvPr id="8" name="Picture 7">
            <a:extLst>
              <a:ext uri="{FF2B5EF4-FFF2-40B4-BE49-F238E27FC236}">
                <a16:creationId xmlns:a16="http://schemas.microsoft.com/office/drawing/2014/main" id="{5FB8C7A4-96DA-4058-8B54-3D11B8346A3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4" name="Titolo 1">
            <a:extLst>
              <a:ext uri="{FF2B5EF4-FFF2-40B4-BE49-F238E27FC236}">
                <a16:creationId xmlns:a16="http://schemas.microsoft.com/office/drawing/2014/main" id="{81C5E4EB-EB3A-4F3F-A5F9-28AC8F132B57}"/>
              </a:ext>
            </a:extLst>
          </p:cNvPr>
          <p:cNvSpPr>
            <a:spLocks noGrp="1"/>
          </p:cNvSpPr>
          <p:nvPr>
            <p:ph type="title"/>
          </p:nvPr>
        </p:nvSpPr>
        <p:spPr>
          <a:xfrm>
            <a:off x="836557" y="133613"/>
            <a:ext cx="8874710" cy="1257661"/>
          </a:xfrm>
        </p:spPr>
        <p:txBody>
          <a:bodyPr rtlCol="0" anchor="t">
            <a:noAutofit/>
          </a:bodyPr>
          <a:lstStyle/>
          <a:p>
            <a:pPr>
              <a:lnSpc>
                <a:spcPct val="100000"/>
              </a:lnSpc>
            </a:pPr>
            <a:r>
              <a:rPr lang="en-US" sz="3600" noProof="1">
                <a:latin typeface="Times New Roman"/>
                <a:cs typeface="Times New Roman"/>
              </a:rPr>
              <a:t> </a:t>
            </a:r>
            <a:r>
              <a:rPr lang="en-US" sz="2400" b="1" noProof="1">
                <a:effectLst>
                  <a:outerShdw blurRad="38100" dist="38100" dir="2700000" algn="tl">
                    <a:srgbClr val="000000">
                      <a:alpha val="43137"/>
                    </a:srgbClr>
                  </a:outerShdw>
                </a:effectLst>
                <a:latin typeface="Times New Roman"/>
                <a:cs typeface="Times New Roman"/>
              </a:rPr>
              <a:t>Synchronization supply for disaster communication network</a:t>
            </a:r>
            <a:endParaRPr lang="en-GB" sz="3600" b="1" noProof="1">
              <a:effectLst>
                <a:outerShdw blurRad="38100" dist="38100" dir="2700000" algn="tl">
                  <a:srgbClr val="000000">
                    <a:alpha val="43137"/>
                  </a:srgbClr>
                </a:outerShdw>
              </a:effectLst>
              <a:latin typeface="Times New Roman"/>
              <a:cs typeface="Times New Roman"/>
            </a:endParaRPr>
          </a:p>
        </p:txBody>
      </p:sp>
      <p:sp>
        <p:nvSpPr>
          <p:cNvPr id="9" name="Rectangle 8">
            <a:extLst>
              <a:ext uri="{FF2B5EF4-FFF2-40B4-BE49-F238E27FC236}">
                <a16:creationId xmlns:a16="http://schemas.microsoft.com/office/drawing/2014/main" id="{9C7E3DD0-007B-42C3-A20F-F00879DA1096}"/>
              </a:ext>
            </a:extLst>
          </p:cNvPr>
          <p:cNvSpPr/>
          <p:nvPr/>
        </p:nvSpPr>
        <p:spPr>
          <a:xfrm>
            <a:off x="17048" y="918088"/>
            <a:ext cx="12192000" cy="111003"/>
          </a:xfrm>
          <a:prstGeom prst="rect">
            <a:avLst/>
          </a:prstGeom>
          <a:solidFill>
            <a:srgbClr val="51C2C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ECCB8BB5-F574-429F-9786-DC4DFFC990D1}"/>
              </a:ext>
            </a:extLst>
          </p:cNvPr>
          <p:cNvSpPr/>
          <p:nvPr/>
        </p:nvSpPr>
        <p:spPr>
          <a:xfrm>
            <a:off x="161482" y="180870"/>
            <a:ext cx="675075" cy="675075"/>
          </a:xfrm>
          <a:prstGeom prst="ellipse">
            <a:avLst/>
          </a:prstGeom>
          <a:solidFill>
            <a:srgbClr val="51C2C2"/>
          </a:solidFill>
          <a:ln w="9525" cap="flat" cmpd="sng" algn="ctr">
            <a:no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07</a:t>
            </a:r>
          </a:p>
        </p:txBody>
      </p:sp>
      <p:sp>
        <p:nvSpPr>
          <p:cNvPr id="13" name="CasetăText 12">
            <a:extLst>
              <a:ext uri="{FF2B5EF4-FFF2-40B4-BE49-F238E27FC236}">
                <a16:creationId xmlns:a16="http://schemas.microsoft.com/office/drawing/2014/main" id="{167DAEF0-C8FF-27DD-1406-536ED30EFAF4}"/>
              </a:ext>
            </a:extLst>
          </p:cNvPr>
          <p:cNvSpPr txBox="1"/>
          <p:nvPr/>
        </p:nvSpPr>
        <p:spPr>
          <a:xfrm>
            <a:off x="344557" y="4190358"/>
            <a:ext cx="11117976" cy="1938992"/>
          </a:xfrm>
          <a:prstGeom prst="rect">
            <a:avLst/>
          </a:prstGeom>
          <a:noFill/>
        </p:spPr>
        <p:txBody>
          <a:bodyPr wrap="square" lIns="91440" tIns="45720" rIns="91440" bIns="45720" rtlCol="0" anchor="t">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1C2C2"/>
                </a:solidFill>
                <a:effectLst/>
                <a:uLnTx/>
                <a:uFillTx/>
                <a:latin typeface="Times New Roman"/>
                <a:ea typeface="Calibri" panose="020F0502020204030204" pitchFamily="34" charset="0"/>
                <a:cs typeface="Times New Roman"/>
              </a:rPr>
              <a:t>Equipment special features:</a:t>
            </a:r>
            <a:endParaRPr lang="en-US" sz="2400" b="1" i="0" u="none" strike="noStrike" kern="1200" cap="none" spc="0" normalizeH="0" baseline="0" noProof="0" dirty="0">
              <a:ln>
                <a:noFill/>
              </a:ln>
              <a:solidFill>
                <a:srgbClr val="51C2C2"/>
              </a:solidFill>
              <a:effectLst/>
              <a:uLnTx/>
              <a:uFillTx/>
              <a:latin typeface="Times New Roman"/>
              <a:ea typeface="Calibri" panose="020F0502020204030204" pitchFamily="34" charset="0"/>
              <a:cs typeface="Times New Roman"/>
            </a:endParaRP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2400" b="1"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High Resilient GNSS receiver</a:t>
            </a:r>
            <a:r>
              <a:rPr kumimoji="0" lang="en-GB" sz="2400" b="0"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 </a:t>
            </a:r>
            <a:r>
              <a:rPr kumimoji="0" lang="en-GB" sz="2400" b="0" i="0" u="none" strike="noStrike" kern="1200" cap="none" spc="0" normalizeH="0" baseline="0" noProof="0" dirty="0">
                <a:ln>
                  <a:noFill/>
                </a:ln>
                <a:solidFill>
                  <a:prstClr val="black"/>
                </a:solidFill>
                <a:effectLst/>
                <a:uLnTx/>
                <a:uFillTx/>
                <a:latin typeface="Times New Roman"/>
                <a:ea typeface="Calibri" panose="020F0502020204030204" pitchFamily="34" charset="0"/>
                <a:cs typeface="Times New Roman"/>
              </a:rPr>
              <a:t>– </a:t>
            </a:r>
            <a:r>
              <a:rPr kumimoji="0" lang="en-US"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rPr>
              <a:t>detection of the jamming, spoofing and </a:t>
            </a:r>
            <a:r>
              <a:rPr kumimoji="0" lang="en-US" sz="2400" b="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rPr>
              <a:t>meaconing. </a:t>
            </a: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2400" b="1"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TSU equipment</a:t>
            </a:r>
            <a:r>
              <a:rPr kumimoji="0" lang="en-GB" sz="2400" b="0"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 </a:t>
            </a:r>
            <a:r>
              <a:rPr kumimoji="0" lang="en-GB"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rPr>
              <a:t>–</a:t>
            </a:r>
            <a:r>
              <a:rPr kumimoji="0" lang="en-US"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rPr>
              <a:t> physical intrusions detection</a:t>
            </a:r>
            <a:r>
              <a:rPr lang="en-US" sz="2400" dirty="0">
                <a:solidFill>
                  <a:schemeClr val="bg1"/>
                </a:solidFill>
                <a:latin typeface="Times New Roman"/>
                <a:ea typeface="Calibri" panose="020F0502020204030204" pitchFamily="34" charset="0"/>
                <a:cs typeface="Times New Roman"/>
              </a:rPr>
              <a:t> and</a:t>
            </a:r>
            <a:r>
              <a:rPr kumimoji="0" lang="en-US"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rPr>
              <a:t> secure remote access.</a:t>
            </a:r>
            <a:endParaRPr lang="en-US"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endParaRP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2400" b="1"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PTP protocol</a:t>
            </a:r>
            <a:r>
              <a:rPr kumimoji="0" lang="en-GB" sz="2400" b="0" i="0" u="none" strike="noStrike" kern="1200" cap="none" spc="0" normalizeH="0" baseline="0" noProof="0" dirty="0">
                <a:ln>
                  <a:noFill/>
                </a:ln>
                <a:solidFill>
                  <a:schemeClr val="accent2">
                    <a:lumMod val="75000"/>
                  </a:schemeClr>
                </a:solidFill>
                <a:effectLst/>
                <a:uLnTx/>
                <a:uFillTx/>
                <a:latin typeface="Times New Roman"/>
                <a:ea typeface="Calibri" panose="020F0502020204030204" pitchFamily="34" charset="0"/>
                <a:cs typeface="Times New Roman"/>
              </a:rPr>
              <a:t> </a:t>
            </a:r>
            <a:r>
              <a:rPr kumimoji="0" lang="en-GB" sz="2400" b="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rPr>
              <a:t>– </a:t>
            </a:r>
            <a:r>
              <a:rPr kumimoji="0" lang="en-GB" sz="2400" b="0" i="0" u="none" strike="noStrike" kern="1200" cap="none" spc="0" normalizeH="0" baseline="0" noProof="0" dirty="0">
                <a:ln>
                  <a:noFill/>
                </a:ln>
                <a:solidFill>
                  <a:schemeClr val="bg1"/>
                </a:solidFill>
                <a:effectLst/>
                <a:uLnTx/>
                <a:uFillTx/>
                <a:latin typeface="Times New Roman"/>
                <a:ea typeface="Calibri" panose="020F0502020204030204" pitchFamily="34" charset="0"/>
                <a:cs typeface="Times New Roman"/>
              </a:rPr>
              <a:t>with security mechanism implementatio</a:t>
            </a:r>
            <a:r>
              <a:rPr kumimoji="0" lang="en-GB" sz="2400" b="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rPr>
              <a:t>n.</a:t>
            </a:r>
            <a:endParaRPr kumimoji="0" lang="en-US" sz="2400" b="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endParaRPr>
          </a:p>
        </p:txBody>
      </p:sp>
      <p:sp>
        <p:nvSpPr>
          <p:cNvPr id="15" name="Substituent subsol 14">
            <a:extLst>
              <a:ext uri="{FF2B5EF4-FFF2-40B4-BE49-F238E27FC236}">
                <a16:creationId xmlns:a16="http://schemas.microsoft.com/office/drawing/2014/main" id="{67671E96-9B44-802F-D729-3A4C4655D7D3}"/>
              </a:ext>
            </a:extLst>
          </p:cNvPr>
          <p:cNvSpPr>
            <a:spLocks noGrp="1"/>
          </p:cNvSpPr>
          <p:nvPr>
            <p:ph type="ftr" sz="quarter" idx="11"/>
          </p:nvPr>
        </p:nvSpPr>
        <p:spPr/>
        <p:txBody>
          <a:bodyPr/>
          <a:lstStyle/>
          <a:p>
            <a:r>
              <a:rPr lang="en-US" dirty="0"/>
              <a:t>CHRISS – Satellite-based Services for Disaster Risk Management in Romania - 26/11/2024</a:t>
            </a:r>
          </a:p>
        </p:txBody>
      </p:sp>
      <p:pic>
        <p:nvPicPr>
          <p:cNvPr id="17" name="Picture 16">
            <a:extLst>
              <a:ext uri="{FF2B5EF4-FFF2-40B4-BE49-F238E27FC236}">
                <a16:creationId xmlns:a16="http://schemas.microsoft.com/office/drawing/2014/main" id="{925C6771-374D-EB35-1E8D-C96EE96B2577}"/>
              </a:ext>
            </a:extLst>
          </p:cNvPr>
          <p:cNvPicPr>
            <a:picLocks noChangeAspect="1"/>
          </p:cNvPicPr>
          <p:nvPr/>
        </p:nvPicPr>
        <p:blipFill>
          <a:blip r:embed="rId5"/>
          <a:stretch>
            <a:fillRect/>
          </a:stretch>
        </p:blipFill>
        <p:spPr>
          <a:xfrm>
            <a:off x="1368425" y="1218130"/>
            <a:ext cx="9305452" cy="3057537"/>
          </a:xfrm>
          <a:prstGeom prst="rect">
            <a:avLst/>
          </a:prstGeom>
        </p:spPr>
      </p:pic>
      <p:pic>
        <p:nvPicPr>
          <p:cNvPr id="19" name="Picture 18">
            <a:extLst>
              <a:ext uri="{FF2B5EF4-FFF2-40B4-BE49-F238E27FC236}">
                <a16:creationId xmlns:a16="http://schemas.microsoft.com/office/drawing/2014/main" id="{D56B7EE4-3FC4-8276-95BC-772D07C11D6F}"/>
              </a:ext>
            </a:extLst>
          </p:cNvPr>
          <p:cNvPicPr>
            <a:picLocks noChangeAspect="1"/>
          </p:cNvPicPr>
          <p:nvPr/>
        </p:nvPicPr>
        <p:blipFill>
          <a:blip r:embed="rId6"/>
          <a:stretch>
            <a:fillRect/>
          </a:stretch>
        </p:blipFill>
        <p:spPr>
          <a:xfrm>
            <a:off x="1518124" y="1298426"/>
            <a:ext cx="9029700" cy="2914650"/>
          </a:xfrm>
          <a:prstGeom prst="rect">
            <a:avLst/>
          </a:prstGeom>
        </p:spPr>
      </p:pic>
    </p:spTree>
    <p:extLst>
      <p:ext uri="{BB962C8B-B14F-4D97-AF65-F5344CB8AC3E}">
        <p14:creationId xmlns:p14="http://schemas.microsoft.com/office/powerpoint/2010/main" val="174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ine 13" descr="A night sky at Lake Tekapo New Zealand">
            <a:extLst>
              <a:ext uri="{FF2B5EF4-FFF2-40B4-BE49-F238E27FC236}">
                <a16:creationId xmlns:a16="http://schemas.microsoft.com/office/drawing/2014/main" id="{7BEA32A3-B46A-F157-04B7-65715A26F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081"/>
            <a:ext cx="12192000" cy="5826919"/>
          </a:xfrm>
          <a:prstGeom prst="rect">
            <a:avLst/>
          </a:prstGeom>
        </p:spPr>
      </p:pic>
      <p:pic>
        <p:nvPicPr>
          <p:cNvPr id="8" name="Picture 7">
            <a:extLst>
              <a:ext uri="{FF2B5EF4-FFF2-40B4-BE49-F238E27FC236}">
                <a16:creationId xmlns:a16="http://schemas.microsoft.com/office/drawing/2014/main" id="{5FB8C7A4-96DA-4058-8B54-3D11B8346A3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21816" y="171437"/>
            <a:ext cx="1744559" cy="707886"/>
          </a:xfrm>
          <a:prstGeom prst="rect">
            <a:avLst/>
          </a:prstGeom>
        </p:spPr>
      </p:pic>
      <p:sp>
        <p:nvSpPr>
          <p:cNvPr id="4" name="Titolo 1">
            <a:extLst>
              <a:ext uri="{FF2B5EF4-FFF2-40B4-BE49-F238E27FC236}">
                <a16:creationId xmlns:a16="http://schemas.microsoft.com/office/drawing/2014/main" id="{81C5E4EB-EB3A-4F3F-A5F9-28AC8F132B57}"/>
              </a:ext>
            </a:extLst>
          </p:cNvPr>
          <p:cNvSpPr>
            <a:spLocks noGrp="1"/>
          </p:cNvSpPr>
          <p:nvPr>
            <p:ph type="title"/>
          </p:nvPr>
        </p:nvSpPr>
        <p:spPr>
          <a:xfrm>
            <a:off x="965953" y="150112"/>
            <a:ext cx="10465852" cy="675075"/>
          </a:xfrm>
        </p:spPr>
        <p:txBody>
          <a:bodyPr rtlCol="0" anchor="t">
            <a:noAutofit/>
          </a:bodyPr>
          <a:lstStyle/>
          <a:p>
            <a:pPr rtl="0">
              <a:lnSpc>
                <a:spcPct val="100000"/>
              </a:lnSpc>
            </a:pPr>
            <a:r>
              <a:rPr lang="en-US" sz="4000" b="1" noProof="1">
                <a:effectLst>
                  <a:outerShdw blurRad="38100" dist="38100" dir="2700000" algn="tl">
                    <a:srgbClr val="000000">
                      <a:alpha val="43137"/>
                    </a:srgbClr>
                  </a:outerShdw>
                </a:effectLst>
                <a:latin typeface="Times New Roman"/>
                <a:cs typeface="Times New Roman"/>
              </a:rPr>
              <a:t>Specific Use case</a:t>
            </a:r>
            <a:endParaRPr lang="en-GB" sz="4000" b="1" noProof="1">
              <a:effectLst>
                <a:outerShdw blurRad="38100" dist="38100" dir="2700000" algn="tl">
                  <a:srgbClr val="000000">
                    <a:alpha val="43137"/>
                  </a:srgbClr>
                </a:outerShdw>
              </a:effectLst>
              <a:latin typeface="Times New Roman"/>
              <a:cs typeface="Times New Roman"/>
            </a:endParaRPr>
          </a:p>
        </p:txBody>
      </p:sp>
      <p:sp>
        <p:nvSpPr>
          <p:cNvPr id="9" name="Rectangle 8">
            <a:extLst>
              <a:ext uri="{FF2B5EF4-FFF2-40B4-BE49-F238E27FC236}">
                <a16:creationId xmlns:a16="http://schemas.microsoft.com/office/drawing/2014/main" id="{9C7E3DD0-007B-42C3-A20F-F00879DA1096}"/>
              </a:ext>
            </a:extLst>
          </p:cNvPr>
          <p:cNvSpPr/>
          <p:nvPr/>
        </p:nvSpPr>
        <p:spPr>
          <a:xfrm>
            <a:off x="0" y="920078"/>
            <a:ext cx="12192000" cy="111003"/>
          </a:xfrm>
          <a:prstGeom prst="rect">
            <a:avLst/>
          </a:prstGeom>
          <a:solidFill>
            <a:srgbClr val="51C2C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ECCB8BB5-F574-429F-9786-DC4DFFC990D1}"/>
              </a:ext>
            </a:extLst>
          </p:cNvPr>
          <p:cNvSpPr/>
          <p:nvPr/>
        </p:nvSpPr>
        <p:spPr>
          <a:xfrm>
            <a:off x="161482" y="180870"/>
            <a:ext cx="675075" cy="675075"/>
          </a:xfrm>
          <a:prstGeom prst="ellipse">
            <a:avLst/>
          </a:prstGeom>
          <a:solidFill>
            <a:srgbClr val="51C2C2"/>
          </a:solidFill>
          <a:ln w="9525" cap="flat" cmpd="sng" algn="ctr">
            <a:noFill/>
            <a:prstDash val="solid"/>
          </a:ln>
          <a:effectLst/>
        </p:spPr>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08</a:t>
            </a:r>
          </a:p>
        </p:txBody>
      </p:sp>
      <p:sp>
        <p:nvSpPr>
          <p:cNvPr id="13" name="CasetăText 12">
            <a:extLst>
              <a:ext uri="{FF2B5EF4-FFF2-40B4-BE49-F238E27FC236}">
                <a16:creationId xmlns:a16="http://schemas.microsoft.com/office/drawing/2014/main" id="{167DAEF0-C8FF-27DD-1406-536ED30EFAF4}"/>
              </a:ext>
            </a:extLst>
          </p:cNvPr>
          <p:cNvSpPr txBox="1"/>
          <p:nvPr/>
        </p:nvSpPr>
        <p:spPr>
          <a:xfrm>
            <a:off x="232913" y="3367522"/>
            <a:ext cx="11637034" cy="2616101"/>
          </a:xfrm>
          <a:prstGeom prst="rect">
            <a:avLst/>
          </a:prstGeom>
          <a:noFill/>
        </p:spPr>
        <p:txBody>
          <a:bodyPr wrap="square" lIns="91440" tIns="45720" rIns="91440" bIns="45720" rtlCol="0" anchor="t">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1C2C2"/>
                </a:solidFill>
                <a:effectLst/>
                <a:uLnTx/>
                <a:uFillTx/>
                <a:latin typeface="Times New Roman"/>
                <a:ea typeface="Calibri" panose="020F0502020204030204" pitchFamily="34" charset="0"/>
                <a:cs typeface="Times New Roman"/>
              </a:rPr>
              <a:t>Security components</a:t>
            </a:r>
            <a:r>
              <a:rPr kumimoji="0" lang="en-GB" sz="2400" i="0" u="none" strike="noStrike" kern="1200" cap="none" spc="0" normalizeH="0" baseline="0" noProof="0" dirty="0">
                <a:ln>
                  <a:noFill/>
                </a:ln>
                <a:solidFill>
                  <a:srgbClr val="51C2C2"/>
                </a:solidFill>
                <a:effectLst/>
                <a:uLnTx/>
                <a:uFillTx/>
                <a:latin typeface="Times New Roman"/>
                <a:ea typeface="Calibri" panose="020F0502020204030204" pitchFamily="34" charset="0"/>
                <a:cs typeface="Times New Roman"/>
              </a:rPr>
              <a:t>:</a:t>
            </a:r>
            <a:endParaRPr lang="en-US" sz="2400" i="0" u="none" strike="noStrike" kern="1200" cap="none" spc="0" normalizeH="0" baseline="0" noProof="0" dirty="0">
              <a:ln>
                <a:noFill/>
              </a:ln>
              <a:solidFill>
                <a:srgbClr val="51C2C2"/>
              </a:solidFill>
              <a:effectLst/>
              <a:uLnTx/>
              <a:uFillTx/>
              <a:latin typeface="Times New Roman"/>
              <a:ea typeface="Calibri" panose="020F0502020204030204" pitchFamily="34" charset="0"/>
              <a:cs typeface="Times New Roman"/>
            </a:endParaRP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400" dirty="0">
                <a:solidFill>
                  <a:srgbClr val="FFFFFF"/>
                </a:solidFill>
                <a:latin typeface="Times New Roman"/>
                <a:ea typeface="Calibri" panose="020F0502020204030204" pitchFamily="34" charset="0"/>
                <a:cs typeface="Times New Roman"/>
              </a:rPr>
              <a:t>Highly </a:t>
            </a:r>
            <a:r>
              <a:rPr kumimoji="0" lang="en-US" sz="240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rPr>
              <a:t>sensitive and resilient GNSS receiver, based on proprietary signal processing algorithm.</a:t>
            </a:r>
            <a:endParaRPr lang="en-US" sz="2400" dirty="0">
              <a:solidFill>
                <a:srgbClr val="FFFFFF"/>
              </a:solidFill>
              <a:latin typeface="Times New Roman"/>
              <a:ea typeface="Calibri" panose="020F0502020204030204" pitchFamily="34" charset="0"/>
              <a:cs typeface="Times New Roman"/>
            </a:endParaRP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40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rPr>
              <a:t>Satellite authentication based on OS-NMA protocol implementation.</a:t>
            </a:r>
            <a:endParaRPr lang="en-US" sz="240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endParaRPr>
          </a:p>
          <a:p>
            <a:pPr marL="742950" marR="0" lvl="1"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2400" dirty="0">
                <a:solidFill>
                  <a:srgbClr val="FFFFFF"/>
                </a:solidFill>
                <a:latin typeface="Times New Roman"/>
                <a:ea typeface="Calibri" panose="020F0502020204030204" pitchFamily="34" charset="0"/>
                <a:cs typeface="Times New Roman"/>
              </a:rPr>
              <a:t>Security protocols implementation for remote user access to the equipment configuration menu and physical protection of the equipment.</a:t>
            </a:r>
            <a:endParaRPr kumimoji="0" lang="en-US" sz="2400" i="0" u="none" strike="noStrike" kern="1200" cap="none" spc="0" normalizeH="0" baseline="0" noProof="0" dirty="0">
              <a:ln>
                <a:noFill/>
              </a:ln>
              <a:solidFill>
                <a:srgbClr val="FFFFFF"/>
              </a:solidFill>
              <a:effectLst/>
              <a:uLnTx/>
              <a:uFillTx/>
              <a:latin typeface="Times New Roman"/>
              <a:ea typeface="Calibri" panose="020F0502020204030204" pitchFamily="34" charset="0"/>
              <a:cs typeface="Times New Roman"/>
            </a:endParaRPr>
          </a:p>
        </p:txBody>
      </p:sp>
      <p:pic>
        <p:nvPicPr>
          <p:cNvPr id="16" name="Imagine 15">
            <a:extLst>
              <a:ext uri="{FF2B5EF4-FFF2-40B4-BE49-F238E27FC236}">
                <a16:creationId xmlns:a16="http://schemas.microsoft.com/office/drawing/2014/main" id="{104FB78B-7580-4C01-A689-6BE47E6A8681}"/>
              </a:ext>
            </a:extLst>
          </p:cNvPr>
          <p:cNvPicPr>
            <a:picLocks noChangeAspect="1"/>
          </p:cNvPicPr>
          <p:nvPr/>
        </p:nvPicPr>
        <p:blipFill>
          <a:blip r:embed="rId5"/>
          <a:stretch>
            <a:fillRect/>
          </a:stretch>
        </p:blipFill>
        <p:spPr>
          <a:xfrm>
            <a:off x="1617988" y="1218826"/>
            <a:ext cx="8956024" cy="2147574"/>
          </a:xfrm>
          <a:prstGeom prst="rect">
            <a:avLst/>
          </a:prstGeom>
        </p:spPr>
      </p:pic>
      <p:sp>
        <p:nvSpPr>
          <p:cNvPr id="17" name="Substituent subsol 16">
            <a:extLst>
              <a:ext uri="{FF2B5EF4-FFF2-40B4-BE49-F238E27FC236}">
                <a16:creationId xmlns:a16="http://schemas.microsoft.com/office/drawing/2014/main" id="{EDD2F8D3-0747-8D85-FAA1-5DC07AE66620}"/>
              </a:ext>
            </a:extLst>
          </p:cNvPr>
          <p:cNvSpPr>
            <a:spLocks noGrp="1"/>
          </p:cNvSpPr>
          <p:nvPr>
            <p:ph type="ftr" sz="quarter" idx="11"/>
          </p:nvPr>
        </p:nvSpPr>
        <p:spPr/>
        <p:txBody>
          <a:bodyPr/>
          <a:lstStyle/>
          <a:p>
            <a:r>
              <a:rPr lang="en-US"/>
              <a:t>CHRISS – Satellite-based Services for Disaster Risk Management in Romania - 26/11/2024</a:t>
            </a:r>
          </a:p>
        </p:txBody>
      </p:sp>
    </p:spTree>
    <p:extLst>
      <p:ext uri="{BB962C8B-B14F-4D97-AF65-F5344CB8AC3E}">
        <p14:creationId xmlns:p14="http://schemas.microsoft.com/office/powerpoint/2010/main" val="1635163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Ecran lat</PresentationFormat>
  <Paragraphs>126</Paragraphs>
  <Slides>11</Slides>
  <Notes>6</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11</vt:i4>
      </vt:variant>
    </vt:vector>
  </HeadingPairs>
  <TitlesOfParts>
    <vt:vector size="18" baseType="lpstr">
      <vt:lpstr>Arial</vt:lpstr>
      <vt:lpstr>Calibri</vt:lpstr>
      <vt:lpstr>Calibri Light</vt:lpstr>
      <vt:lpstr>Noto Sans Symbols</vt:lpstr>
      <vt:lpstr>Times New Roman</vt:lpstr>
      <vt:lpstr>TimesNewRomanPSMT</vt:lpstr>
      <vt:lpstr>Office Theme</vt:lpstr>
      <vt:lpstr>Prezentare PowerPoint</vt:lpstr>
      <vt:lpstr>Summary </vt:lpstr>
      <vt:lpstr>The CHRISS Project</vt:lpstr>
      <vt:lpstr>Company presentation - BEIA </vt:lpstr>
      <vt:lpstr>Problem Outline</vt:lpstr>
      <vt:lpstr>Objectives of the CHRISS project</vt:lpstr>
      <vt:lpstr>Innovation and Added Value</vt:lpstr>
      <vt:lpstr> Synchronization supply for disaster communication network</vt:lpstr>
      <vt:lpstr>Specific Use case</vt:lpstr>
      <vt:lpstr>Disaster Management Risk Use case </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2024-01-27T11:05:50Z</dcterms:created>
  <dcterms:modified xsi:type="dcterms:W3CDTF">2024-11-25T16:58:29Z</dcterms:modified>
</cp:coreProperties>
</file>