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sldIdLst>
    <p:sldId id="256" r:id="rId5"/>
    <p:sldId id="260" r:id="rId6"/>
    <p:sldId id="282" r:id="rId7"/>
    <p:sldId id="261" r:id="rId8"/>
    <p:sldId id="275" r:id="rId9"/>
    <p:sldId id="276" r:id="rId10"/>
    <p:sldId id="277" r:id="rId11"/>
    <p:sldId id="278" r:id="rId12"/>
    <p:sldId id="279" r:id="rId13"/>
    <p:sldId id="274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80" r:id="rId26"/>
    <p:sldId id="281" r:id="rId27"/>
    <p:sldId id="273" r:id="rId28"/>
  </p:sldIdLst>
  <p:sldSz cx="12192000" cy="6858000"/>
  <p:notesSz cx="6858000" cy="9144000"/>
  <p:defaultTextStyle>
    <a:defPPr>
      <a:defRPr lang="en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8D8D"/>
    <a:srgbClr val="283C8B"/>
    <a:srgbClr val="54BA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26"/>
  </p:normalViewPr>
  <p:slideViewPr>
    <p:cSldViewPr snapToGrid="0">
      <p:cViewPr varScale="1">
        <p:scale>
          <a:sx n="90" d="100"/>
          <a:sy n="90" d="100"/>
        </p:scale>
        <p:origin x="30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14E95-2BAA-2C43-8756-CC790E5E71E9}" type="datetimeFigureOut">
              <a:rPr lang="en-TR" smtClean="0"/>
              <a:t>12/15/2024</a:t>
            </a:fld>
            <a:endParaRPr lang="en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D2E3F0-B9A2-FD44-B5D4-CCD5D9868235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4255404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2E3F0-B9A2-FD44-B5D4-CCD5D9868235}" type="slidenum">
              <a:rPr lang="en-TR" smtClean="0"/>
              <a:t>4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914134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b707aeb159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g2b707aeb159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b707aeb159_1_1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2b707aeb159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683D0-D860-7D7E-CC40-DA8DB2CC7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FD5F65-EF09-3551-110E-AC21D54B92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37D00B-2645-C9BD-B785-40DFB87791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B05BAB-234D-06E9-C845-049AF36803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D2E3F0-B9A2-FD44-B5D4-CCD5D9868235}" type="slidenum">
              <a:rPr lang="en-TR" smtClean="0"/>
              <a:t>7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4129969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FFEE4F28-B3E4-1127-BA9A-438B2C64E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b707aeb159_1_100:notes">
            <a:extLst>
              <a:ext uri="{FF2B5EF4-FFF2-40B4-BE49-F238E27FC236}">
                <a16:creationId xmlns:a16="http://schemas.microsoft.com/office/drawing/2014/main" id="{EAA3BBA8-0B12-F2F0-5635-1073B3DE83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2b707aeb159_1_100:notes">
            <a:extLst>
              <a:ext uri="{FF2B5EF4-FFF2-40B4-BE49-F238E27FC236}">
                <a16:creationId xmlns:a16="http://schemas.microsoft.com/office/drawing/2014/main" id="{8E4737D1-15E2-49DC-8241-4D4B67A0CD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4710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7D641401-0462-465D-8B6C-E38978FB4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b707aeb159_1_100:notes">
            <a:extLst>
              <a:ext uri="{FF2B5EF4-FFF2-40B4-BE49-F238E27FC236}">
                <a16:creationId xmlns:a16="http://schemas.microsoft.com/office/drawing/2014/main" id="{57FDDBC8-6982-E023-910E-242557F263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2b707aeb159_1_100:notes">
            <a:extLst>
              <a:ext uri="{FF2B5EF4-FFF2-40B4-BE49-F238E27FC236}">
                <a16:creationId xmlns:a16="http://schemas.microsoft.com/office/drawing/2014/main" id="{A438EC3B-00BF-0CE1-6415-DBA74887DC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2202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86401-1B6C-D546-E238-7FA239EB99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283C8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T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D7FBC9-127A-144D-D567-8D1DB856BE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4B8D8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T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99978-3577-B3CD-4C01-B14ED0DBA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7F872-67CF-7E43-AF66-86ABAD4068AA}" type="datetimeFigureOut">
              <a:rPr lang="en-TR" smtClean="0"/>
              <a:t>12/15/2024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CDCCF2-5700-3B56-4C1E-FF79A45BC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9009F-EE94-F2AF-2E6D-73AE14CE3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9C66-4626-414B-BCA8-AABC4EAE95C1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399733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A2FBF-30D3-4B82-8492-1E0806DCE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BE2C4B-EEBC-05B4-6625-68AB134AD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B287D-7EAD-E44D-47A0-3BE575EC9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7F872-67CF-7E43-AF66-86ABAD4068AA}" type="datetimeFigureOut">
              <a:rPr lang="en-TR" smtClean="0"/>
              <a:t>12/15/2024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F892C-41B0-804A-F006-E74E4D95C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CB936-CAC3-7968-E096-B9BD28649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9C66-4626-414B-BCA8-AABC4EAE95C1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81295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12A92-ECC5-4B88-3EEE-48B3EF5851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047898-E30A-ACF0-44F0-23ABFA3659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14B4F-D940-7429-86E8-B40A394FC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7F872-67CF-7E43-AF66-86ABAD4068AA}" type="datetimeFigureOut">
              <a:rPr lang="en-TR" smtClean="0"/>
              <a:t>12/15/2024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BEE22-B8B2-2B12-D45D-FE4BFD36C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C2D10B-21CE-6309-EBA6-0BC297A54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9C66-4626-414B-BCA8-AABC4EAE95C1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263080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212F7-1A40-F7CA-44A4-4D9D3DBBA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122" y="858644"/>
            <a:ext cx="9679258" cy="832044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283C8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E287C-4FEB-A813-8238-0681EF04D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T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C739F-FE0C-C552-3F11-D4CC13940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7F872-67CF-7E43-AF66-86ABAD4068AA}" type="datetimeFigureOut">
              <a:rPr lang="en-TR" smtClean="0"/>
              <a:t>12/15/2024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12D34-C3D2-97FA-8DD5-A9CC69B92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D06F9-6822-BB21-7BD1-2F817E87E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9C66-4626-414B-BCA8-AABC4EAE95C1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593823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7C0927-96F6-AB19-D4B2-34F8C79B5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7F872-67CF-7E43-AF66-86ABAD4068AA}" type="datetimeFigureOut">
              <a:rPr lang="en-TR" smtClean="0"/>
              <a:t>12/15/2024</a:t>
            </a:fld>
            <a:endParaRPr lang="en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A867E7-C4A7-ADB6-4AE8-64E8DC51F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51065F-8E43-14DA-B803-077B09F08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9C66-4626-414B-BCA8-AABC4EAE95C1}" type="slidenum">
              <a:rPr lang="en-TR" smtClean="0"/>
              <a:t>‹#›</a:t>
            </a:fld>
            <a:endParaRPr lang="en-TR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AA33C54-7A93-B481-8D79-756B33FAA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43262"/>
            <a:ext cx="8382000" cy="3995208"/>
          </a:xfrm>
        </p:spPr>
        <p:txBody>
          <a:bodyPr>
            <a:noAutofit/>
          </a:bodyPr>
          <a:lstStyle/>
          <a:p>
            <a:r>
              <a:rPr lang="en-US" sz="2400" dirty="0"/>
              <a:t>LOREM IPSUM</a:t>
            </a:r>
            <a:br>
              <a:rPr lang="en-US" sz="2400" dirty="0"/>
            </a:br>
            <a:r>
              <a:rPr lang="en-US" sz="2400" dirty="0"/>
              <a:t>Lorem ipsum dolor sit </a:t>
            </a:r>
            <a:r>
              <a:rPr lang="en-US" sz="2400" dirty="0" err="1"/>
              <a:t>amet</a:t>
            </a:r>
            <a:br>
              <a:rPr lang="en-US" sz="2400" dirty="0"/>
            </a:br>
            <a:r>
              <a:rPr lang="en-US" sz="2400" dirty="0" err="1"/>
              <a:t>Consectetur</a:t>
            </a:r>
            <a:r>
              <a:rPr lang="en-US" sz="2400" dirty="0"/>
              <a:t> </a:t>
            </a:r>
            <a:r>
              <a:rPr lang="en-US" sz="2400" dirty="0" err="1"/>
              <a:t>adipiscing</a:t>
            </a:r>
            <a:r>
              <a:rPr lang="en-US" sz="2400" dirty="0"/>
              <a:t> </a:t>
            </a:r>
            <a:r>
              <a:rPr lang="en-US" sz="2400" dirty="0" err="1"/>
              <a:t>elit</a:t>
            </a:r>
            <a:br>
              <a:rPr lang="en-US" sz="2400" dirty="0"/>
            </a:br>
            <a:r>
              <a:rPr lang="en-US" sz="2400" dirty="0"/>
              <a:t>Donec </a:t>
            </a:r>
            <a:r>
              <a:rPr lang="en-US" sz="2400" dirty="0" err="1"/>
              <a:t>faucibus</a:t>
            </a:r>
            <a:r>
              <a:rPr lang="en-US" sz="2400" dirty="0"/>
              <a:t>, </a:t>
            </a:r>
            <a:r>
              <a:rPr lang="en-US" sz="2400" dirty="0" err="1"/>
              <a:t>metus</a:t>
            </a:r>
            <a:r>
              <a:rPr lang="en-US" sz="2400" dirty="0"/>
              <a:t> vel</a:t>
            </a:r>
            <a:br>
              <a:rPr lang="en-US" sz="2400" dirty="0"/>
            </a:br>
            <a:r>
              <a:rPr lang="en-US" sz="2400" dirty="0" err="1"/>
              <a:t>Aliquam</a:t>
            </a:r>
            <a:r>
              <a:rPr lang="en-US" sz="2400" dirty="0"/>
              <a:t> vestibulum ligula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LOREM IPSUM</a:t>
            </a:r>
            <a:br>
              <a:rPr lang="en-US" sz="2400" dirty="0"/>
            </a:br>
            <a:r>
              <a:rPr lang="en-US" sz="2400" dirty="0" err="1"/>
              <a:t>Pellentesque</a:t>
            </a:r>
            <a:r>
              <a:rPr lang="en-US" sz="2400" dirty="0"/>
              <a:t> habitant </a:t>
            </a:r>
            <a:r>
              <a:rPr lang="en-US" sz="2400" dirty="0" err="1"/>
              <a:t>morbi</a:t>
            </a:r>
            <a:br>
              <a:rPr lang="en-US" sz="2400" dirty="0"/>
            </a:br>
            <a:r>
              <a:rPr lang="en-US" sz="2400" dirty="0"/>
              <a:t>Donec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risus</a:t>
            </a:r>
            <a:r>
              <a:rPr lang="en-US" sz="2400" dirty="0"/>
              <a:t> </a:t>
            </a:r>
            <a:r>
              <a:rPr lang="en-US" sz="2400" dirty="0" err="1"/>
              <a:t>velit</a:t>
            </a:r>
            <a:br>
              <a:rPr lang="en-US" sz="2400" dirty="0"/>
            </a:br>
            <a:r>
              <a:rPr lang="en-US" sz="2400" dirty="0" err="1"/>
              <a:t>Nulla</a:t>
            </a:r>
            <a:r>
              <a:rPr lang="en-US" sz="2400" dirty="0"/>
              <a:t> </a:t>
            </a:r>
            <a:r>
              <a:rPr lang="en-US" sz="2400" dirty="0" err="1"/>
              <a:t>ut</a:t>
            </a:r>
            <a:r>
              <a:rPr lang="en-US" sz="2400" dirty="0"/>
              <a:t> </a:t>
            </a:r>
            <a:r>
              <a:rPr lang="en-US" sz="2400" dirty="0" err="1"/>
              <a:t>egestas</a:t>
            </a:r>
            <a:r>
              <a:rPr lang="en-US" sz="2400" dirty="0"/>
              <a:t> mi</a:t>
            </a:r>
            <a:br>
              <a:rPr lang="en-US" sz="2400" dirty="0"/>
            </a:br>
            <a:r>
              <a:rPr lang="en-US" sz="2400" dirty="0" err="1"/>
              <a:t>Nullam</a:t>
            </a:r>
            <a:r>
              <a:rPr lang="en-US" sz="2400" dirty="0"/>
              <a:t> sed </a:t>
            </a:r>
            <a:r>
              <a:rPr lang="en-US" sz="2400" dirty="0" err="1"/>
              <a:t>lacus</a:t>
            </a:r>
            <a:r>
              <a:rPr lang="en-US" sz="2400" dirty="0"/>
              <a:t> </a:t>
            </a:r>
            <a:r>
              <a:rPr lang="en-US" sz="2400" dirty="0" err="1"/>
              <a:t>rutrum</a:t>
            </a:r>
            <a:endParaRPr lang="en-TR" sz="2400" dirty="0"/>
          </a:p>
        </p:txBody>
      </p:sp>
    </p:spTree>
    <p:extLst>
      <p:ext uri="{BB962C8B-B14F-4D97-AF65-F5344CB8AC3E}">
        <p14:creationId xmlns:p14="http://schemas.microsoft.com/office/powerpoint/2010/main" val="3911152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752CF-545C-85DD-4EAB-12D63D1FF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FE593-F44F-54EB-9C5B-590A1CE60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334A5-0A9B-C04A-4E41-FBCD53C8B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7F872-67CF-7E43-AF66-86ABAD4068AA}" type="datetimeFigureOut">
              <a:rPr lang="en-TR" smtClean="0"/>
              <a:t>12/15/2024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61ED3-0BDF-9757-A55B-5B9FEC408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75ABFC-993D-7857-F96F-FD0EFDCD2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9C66-4626-414B-BCA8-AABC4EAE95C1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718949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23A58F-C775-F33D-18EB-013DC275D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83C8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923B5-910A-96F4-A54E-6C1270B4F3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35D1B5-B4AF-33B6-E49F-06B75F92EC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398F1D-84E9-B42F-97CC-EC78C23D1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7F872-67CF-7E43-AF66-86ABAD4068AA}" type="datetimeFigureOut">
              <a:rPr lang="en-TR" smtClean="0"/>
              <a:t>12/15/2024</a:t>
            </a:fld>
            <a:endParaRPr lang="en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F81BB3-C009-251F-F06D-67E86631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0F1536-9FC8-EEDE-8EED-043A7DFC7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9C66-4626-414B-BCA8-AABC4EAE95C1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4018143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2683BC-2A7B-8FBC-5222-3AA3BF290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83C8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T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DE539C-D77B-A7D5-79E1-D7173B60F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05BAE2-71D7-6090-D9F9-B6189C3B37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B74E8C-02FD-15EF-2F3E-142CF32990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38189F-49D8-BB00-F757-0379FFFF49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03F19D-12E8-9845-3444-B4B3A7476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7F872-67CF-7E43-AF66-86ABAD4068AA}" type="datetimeFigureOut">
              <a:rPr lang="en-TR" smtClean="0"/>
              <a:t>12/15/2024</a:t>
            </a:fld>
            <a:endParaRPr lang="en-T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EBC4E5-8DA2-1052-5FDE-412628E3D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1A8EB2-ECA1-3B62-CB03-21E13B1D6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9C66-4626-414B-BCA8-AABC4EAE95C1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227694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041ADF-2865-C7BF-6159-238A62F4A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83C8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TR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DEA1FC-188B-3BCE-7FEE-1DC4426EC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7F872-67CF-7E43-AF66-86ABAD4068AA}" type="datetimeFigureOut">
              <a:rPr lang="en-TR" smtClean="0"/>
              <a:t>12/15/2024</a:t>
            </a:fld>
            <a:endParaRPr lang="en-T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D55940-E0D9-A381-F3A7-01731A7EE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F040AA-72EF-9BA7-8E7B-7440A95BF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9C66-4626-414B-BCA8-AABC4EAE95C1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037022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1882C7-F975-6E2E-2398-27A49C2B1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7F872-67CF-7E43-AF66-86ABAD4068AA}" type="datetimeFigureOut">
              <a:rPr lang="en-TR" smtClean="0"/>
              <a:t>12/15/2024</a:t>
            </a:fld>
            <a:endParaRPr lang="en-T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1C2639-476C-CAB7-8358-FD739D155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F17F3D-2C4B-B643-B8CD-F52A44433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9C66-4626-414B-BCA8-AABC4EAE95C1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484604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9F732-6701-47C0-29F8-BB8C44A2E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DB49C4-B083-66CE-06F2-940309D61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9FB498-E5C1-F221-C82B-AD59A5B642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0A0526-92EE-B1C8-66B3-42C4FC95D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7F872-67CF-7E43-AF66-86ABAD4068AA}" type="datetimeFigureOut">
              <a:rPr lang="en-TR" smtClean="0"/>
              <a:t>12/15/2024</a:t>
            </a:fld>
            <a:endParaRPr lang="en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8C3E3E-ACD2-8F1F-ECFD-6A12E9D31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EBFE0F-0CC6-B8F5-2972-9692781F3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59C66-4626-414B-BCA8-AABC4EAE95C1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4058740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E61141-86D7-66E6-FBE3-B31093455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ABE2FF-3288-7468-2295-907F45F31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4E17F-034D-5E28-BC9F-48D04BF6EF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7F872-67CF-7E43-AF66-86ABAD4068AA}" type="datetimeFigureOut">
              <a:rPr lang="en-TR" smtClean="0"/>
              <a:t>12/15/2024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CC2C0-3C20-7D98-27C6-E359D7DB0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A8DAC-470B-634E-7A15-0B8B5739E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59C66-4626-414B-BCA8-AABC4EAE95C1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597254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syrine.souissi@etu.Sorbonne-universite.fr" TargetMode="Externa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hyperlink" Target="mailto:info@udene.eu" TargetMode="External"/><Relationship Id="rId4" Type="http://schemas.openxmlformats.org/officeDocument/2006/relationships/hyperlink" Target="mailto:direction@tunsa.t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8501A-C45F-D36B-5959-D8323B54F8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54367" y="2032000"/>
            <a:ext cx="6683265" cy="2485571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b="1" dirty="0">
                <a:solidFill>
                  <a:srgbClr val="283C8B"/>
                </a:solidFill>
                <a:latin typeface="+mn-lt"/>
                <a:cs typeface="Futura Medium" panose="020B0602020204020303" pitchFamily="34" charset="-79"/>
              </a:rPr>
              <a:t>UDENE Project</a:t>
            </a:r>
            <a:r>
              <a:rPr lang="en-US" sz="4400" dirty="0">
                <a:solidFill>
                  <a:srgbClr val="283C8B"/>
                </a:solidFill>
                <a:latin typeface="+mn-lt"/>
                <a:cs typeface="Futura Medium" panose="020B0602020204020303" pitchFamily="34" charset="-79"/>
              </a:rPr>
              <a:t> </a:t>
            </a:r>
            <a:br>
              <a:rPr lang="en-US" sz="4400" dirty="0">
                <a:solidFill>
                  <a:srgbClr val="283C8B"/>
                </a:solidFill>
                <a:latin typeface="+mn-lt"/>
                <a:cs typeface="Futura Medium" panose="020B0602020204020303" pitchFamily="34" charset="-79"/>
              </a:rPr>
            </a:br>
            <a:r>
              <a:rPr lang="en-US" sz="4400" dirty="0" err="1">
                <a:latin typeface="+mn-lt"/>
                <a:cs typeface="Futura Medium" panose="020B0602020204020303" pitchFamily="34" charset="-79"/>
              </a:rPr>
              <a:t>TUNisian</a:t>
            </a:r>
            <a:r>
              <a:rPr lang="en-US" sz="4400" dirty="0">
                <a:latin typeface="+mn-lt"/>
                <a:cs typeface="Futura Medium" panose="020B0602020204020303" pitchFamily="34" charset="-79"/>
              </a:rPr>
              <a:t> Space Association</a:t>
            </a:r>
            <a:endParaRPr lang="en-TR" sz="4400" dirty="0">
              <a:solidFill>
                <a:srgbClr val="283C8B"/>
              </a:solidFill>
              <a:latin typeface="+mn-lt"/>
              <a:cs typeface="Futura Medium" panose="020B0602020204020303" pitchFamily="34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4C815B-2722-974D-A31B-931114F56431}"/>
              </a:ext>
            </a:extLst>
          </p:cNvPr>
          <p:cNvSpPr txBox="1"/>
          <p:nvPr/>
        </p:nvSpPr>
        <p:spPr>
          <a:xfrm>
            <a:off x="2712033" y="4102072"/>
            <a:ext cx="65330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4B8D8D"/>
                </a:solidFill>
                <a:cs typeface="Futura Medium" panose="020B0602020204020303" pitchFamily="34" charset="-79"/>
              </a:rPr>
              <a:t>EURISY members day</a:t>
            </a:r>
          </a:p>
          <a:p>
            <a:pPr algn="ctr"/>
            <a:r>
              <a:rPr lang="en-US" sz="2000" dirty="0">
                <a:solidFill>
                  <a:srgbClr val="4B8D8D"/>
                </a:solidFill>
                <a:cs typeface="Futura Medium" panose="020B0602020204020303" pitchFamily="34" charset="-79"/>
              </a:rPr>
              <a:t>16 December 2024, European Space Agency, Paris, France</a:t>
            </a:r>
            <a:endParaRPr lang="en-TR" sz="2000" dirty="0">
              <a:solidFill>
                <a:srgbClr val="4B8D8D"/>
              </a:solidFill>
              <a:cs typeface="Futura Medium" panose="020B0602020204020303" pitchFamily="34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9CB98C-8E10-75D2-EF8C-D50A3D6E5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0"/>
            <a:ext cx="1130300" cy="76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1676C6-0123-8981-70FD-3AF877CAA5FF}"/>
              </a:ext>
            </a:extLst>
          </p:cNvPr>
          <p:cNvSpPr txBox="1"/>
          <p:nvPr/>
        </p:nvSpPr>
        <p:spPr>
          <a:xfrm>
            <a:off x="1295400" y="6246167"/>
            <a:ext cx="7185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i="0" u="none" strike="noStrike" dirty="0">
                <a:solidFill>
                  <a:srgbClr val="000000"/>
                </a:solidFill>
                <a:effectLst/>
              </a:rPr>
              <a:t>The project has received funding from the European Commission's Horizon Europe Research and </a:t>
            </a:r>
          </a:p>
          <a:p>
            <a:r>
              <a:rPr lang="en-GB" sz="1200" b="0" i="0" u="none" strike="noStrike" dirty="0">
                <a:solidFill>
                  <a:srgbClr val="000000"/>
                </a:solidFill>
                <a:effectLst/>
              </a:rPr>
              <a:t>Innovation Programme under grant agreement No 101131190</a:t>
            </a:r>
            <a:endParaRPr lang="en-TR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4D4049-790D-73D9-DF08-7FB60BF5D38A}"/>
              </a:ext>
            </a:extLst>
          </p:cNvPr>
          <p:cNvSpPr txBox="1"/>
          <p:nvPr/>
        </p:nvSpPr>
        <p:spPr>
          <a:xfrm>
            <a:off x="2754367" y="4933069"/>
            <a:ext cx="6533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cs typeface="Futura Medium" panose="020B0602020204020303" pitchFamily="34" charset="-79"/>
              </a:rPr>
              <a:t>Presented by:</a:t>
            </a:r>
          </a:p>
          <a:p>
            <a:pPr algn="ctr"/>
            <a:r>
              <a:rPr lang="en-US" sz="1600" dirty="0">
                <a:cs typeface="Futura Medium" panose="020B0602020204020303" pitchFamily="34" charset="-79"/>
              </a:rPr>
              <a:t>Eng. Syrine </a:t>
            </a:r>
            <a:r>
              <a:rPr lang="en-US" sz="1600" dirty="0" err="1">
                <a:cs typeface="Futura Medium" panose="020B0602020204020303" pitchFamily="34" charset="-79"/>
              </a:rPr>
              <a:t>Souissi</a:t>
            </a:r>
            <a:r>
              <a:rPr lang="en-US" sz="1600" dirty="0">
                <a:cs typeface="Futura Medium" panose="020B0602020204020303" pitchFamily="34" charset="-79"/>
              </a:rPr>
              <a:t>, PhD student </a:t>
            </a:r>
            <a:endParaRPr lang="en-TR" sz="1600" dirty="0">
              <a:cs typeface="Futura Medium" panose="020B0602020204020303" pitchFamily="34" charset="-79"/>
            </a:endParaRPr>
          </a:p>
        </p:txBody>
      </p:sp>
      <p:pic>
        <p:nvPicPr>
          <p:cNvPr id="8" name="Picture 7" descr="A logo with planets in space&#10;&#10;Description automatically generated">
            <a:extLst>
              <a:ext uri="{FF2B5EF4-FFF2-40B4-BE49-F238E27FC236}">
                <a16:creationId xmlns:a16="http://schemas.microsoft.com/office/drawing/2014/main" id="{7277D7FD-E54F-7B66-8D96-603B756F0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040" y="639381"/>
            <a:ext cx="1829516" cy="178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154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F0D6C-EA1C-A023-A614-3688F080B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5C8711-7DF6-943F-B3B3-70ADFBF70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2918"/>
            <a:ext cx="10515600" cy="903037"/>
          </a:xfrm>
        </p:spPr>
        <p:txBody>
          <a:bodyPr>
            <a:normAutofit/>
          </a:bodyPr>
          <a:lstStyle/>
          <a:p>
            <a:r>
              <a:rPr lang="fr-FR" sz="3200" b="1" dirty="0"/>
              <a:t>Exploration Tool</a:t>
            </a:r>
            <a:endParaRPr lang="tr-TR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BA6220-00DD-F5FA-23CB-0CC128F7F4FF}"/>
              </a:ext>
            </a:extLst>
          </p:cNvPr>
          <p:cNvSpPr txBox="1"/>
          <p:nvPr/>
        </p:nvSpPr>
        <p:spPr>
          <a:xfrm>
            <a:off x="916126" y="1551289"/>
            <a:ext cx="24265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4B8D8D"/>
                </a:solidFill>
                <a:latin typeface="Poppins" panose="020B0502040204020203" pitchFamily="2" charset="0"/>
              </a:rPr>
              <a:t>Description</a:t>
            </a:r>
            <a:endParaRPr lang="en-GB" b="1" dirty="0">
              <a:solidFill>
                <a:srgbClr val="4B8D8D"/>
              </a:solidFill>
              <a:latin typeface="Poppins" panose="020B0502040204020203" pitchFamily="2" charset="0"/>
            </a:endParaRPr>
          </a:p>
        </p:txBody>
      </p:sp>
      <p:pic>
        <p:nvPicPr>
          <p:cNvPr id="2" name="Picture 1" descr="A logo with planets in space&#10;&#10;Description automatically generated">
            <a:extLst>
              <a:ext uri="{FF2B5EF4-FFF2-40B4-BE49-F238E27FC236}">
                <a16:creationId xmlns:a16="http://schemas.microsoft.com/office/drawing/2014/main" id="{7B6F5FB2-BFD6-DFAB-B143-20021CD14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4272" y="414866"/>
            <a:ext cx="927840" cy="9059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9B622F-12D1-1979-288E-EB990FB6D817}"/>
              </a:ext>
            </a:extLst>
          </p:cNvPr>
          <p:cNvSpPr txBox="1"/>
          <p:nvPr/>
        </p:nvSpPr>
        <p:spPr>
          <a:xfrm>
            <a:off x="838200" y="2154007"/>
            <a:ext cx="1092708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dirty="0"/>
              <a:t>The Exploration Tool will use the models to filter similar locations in terms of input variables to the urban region that the user intends to develop. </a:t>
            </a:r>
          </a:p>
          <a:p>
            <a:pPr algn="just"/>
            <a:endParaRPr lang="en-GB" dirty="0"/>
          </a:p>
          <a:p>
            <a:pPr algn="just"/>
            <a:r>
              <a:rPr lang="en-GB" dirty="0"/>
              <a:t>The input variables that are used for modelling will also be subjects of the user’s judgement about the change that the development concept may induce. </a:t>
            </a:r>
          </a:p>
        </p:txBody>
      </p:sp>
    </p:spTree>
    <p:extLst>
      <p:ext uri="{BB962C8B-B14F-4D97-AF65-F5344CB8AC3E}">
        <p14:creationId xmlns:p14="http://schemas.microsoft.com/office/powerpoint/2010/main" val="3008815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437B9-8881-9B60-210F-4EFDC0408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C68E47-D48E-591B-5933-45479B3A6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2918"/>
            <a:ext cx="10515600" cy="903037"/>
          </a:xfrm>
        </p:spPr>
        <p:txBody>
          <a:bodyPr>
            <a:normAutofit/>
          </a:bodyPr>
          <a:lstStyle/>
          <a:p>
            <a:r>
              <a:rPr lang="fr-FR" sz="3200" b="1" dirty="0"/>
              <a:t>Exploration Tool </a:t>
            </a:r>
            <a:endParaRPr lang="tr-TR" sz="3200" b="1" dirty="0"/>
          </a:p>
        </p:txBody>
      </p:sp>
      <p:pic>
        <p:nvPicPr>
          <p:cNvPr id="3" name="Picture 2" descr="A login screen with a globe and a black mouse&#10;&#10;Description automatically generated">
            <a:extLst>
              <a:ext uri="{FF2B5EF4-FFF2-40B4-BE49-F238E27FC236}">
                <a16:creationId xmlns:a16="http://schemas.microsoft.com/office/drawing/2014/main" id="{EC21FEFC-BADC-E64B-5077-1F982C107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7D058A-CB0A-5E50-12D9-2498393F3064}"/>
              </a:ext>
            </a:extLst>
          </p:cNvPr>
          <p:cNvSpPr txBox="1"/>
          <p:nvPr/>
        </p:nvSpPr>
        <p:spPr>
          <a:xfrm>
            <a:off x="4348479" y="3774352"/>
            <a:ext cx="293624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/>
              <a:t>xxxx.xxxx@gmail.com</a:t>
            </a:r>
            <a:endParaRPr lang="en-GB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E6C8EC-2629-C28F-4D1A-681A1702A81A}"/>
              </a:ext>
            </a:extLst>
          </p:cNvPr>
          <p:cNvSpPr txBox="1"/>
          <p:nvPr/>
        </p:nvSpPr>
        <p:spPr>
          <a:xfrm>
            <a:off x="4257039" y="4582072"/>
            <a:ext cx="293624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************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39479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C6C14-E731-59FE-3ED4-8EA38B8D7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0ADB6E-0E7D-31F4-3338-34412462A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2918"/>
            <a:ext cx="10515600" cy="903037"/>
          </a:xfrm>
        </p:spPr>
        <p:txBody>
          <a:bodyPr>
            <a:normAutofit/>
          </a:bodyPr>
          <a:lstStyle/>
          <a:p>
            <a:r>
              <a:rPr lang="fr-FR" sz="3200" b="1" dirty="0"/>
              <a:t>Exploration Tool </a:t>
            </a:r>
            <a:endParaRPr lang="tr-TR" sz="3200" b="1" dirty="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BDB44D24-0C65-EE60-5962-BF761743E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21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770EB-3E63-C6E2-3DA4-D70B12245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9F63BB-848D-2E83-6DC7-C9A2AA0AD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2918"/>
            <a:ext cx="10515600" cy="903037"/>
          </a:xfrm>
        </p:spPr>
        <p:txBody>
          <a:bodyPr>
            <a:normAutofit/>
          </a:bodyPr>
          <a:lstStyle/>
          <a:p>
            <a:r>
              <a:rPr lang="fr-FR" sz="3200" b="1" dirty="0"/>
              <a:t>Exploration Tool </a:t>
            </a:r>
            <a:endParaRPr lang="tr-TR" sz="3200" b="1" dirty="0"/>
          </a:p>
        </p:txBody>
      </p:sp>
      <p:pic>
        <p:nvPicPr>
          <p:cNvPr id="5" name="Picture 4" descr="A screenshot of a data set&#10;&#10;Description automatically generated">
            <a:extLst>
              <a:ext uri="{FF2B5EF4-FFF2-40B4-BE49-F238E27FC236}">
                <a16:creationId xmlns:a16="http://schemas.microsoft.com/office/drawing/2014/main" id="{F9B6A293-CD79-DFEE-3B61-53047C770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7640"/>
            <a:ext cx="12192000" cy="702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636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BE650-ACF5-9CB6-B25E-DC7355778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A89427-1602-F048-E248-A456F54B0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2918"/>
            <a:ext cx="10515600" cy="903037"/>
          </a:xfrm>
        </p:spPr>
        <p:txBody>
          <a:bodyPr>
            <a:normAutofit/>
          </a:bodyPr>
          <a:lstStyle/>
          <a:p>
            <a:r>
              <a:rPr lang="fr-FR" sz="3200" b="1" dirty="0"/>
              <a:t>Exploration Tool </a:t>
            </a:r>
            <a:endParaRPr lang="tr-TR" sz="3200" b="1" dirty="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E7F09408-4985-FDA9-9B53-5FB66651F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42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83CE8-FCE0-2427-3C11-2F03D8107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A10E25-14A7-A4A8-DBC3-158599750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2918"/>
            <a:ext cx="10515600" cy="903037"/>
          </a:xfrm>
        </p:spPr>
        <p:txBody>
          <a:bodyPr>
            <a:normAutofit/>
          </a:bodyPr>
          <a:lstStyle/>
          <a:p>
            <a:r>
              <a:rPr lang="fr-FR" sz="3200" b="1" dirty="0"/>
              <a:t>Exploration Tool </a:t>
            </a:r>
            <a:endParaRPr lang="tr-TR" sz="3200" b="1" dirty="0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D9D28F38-822E-F472-D45F-719DEEDB7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98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E8FA4-3CD7-28C3-C335-4E7757BDD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553498-F07A-42EE-9BB2-992367468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2918"/>
            <a:ext cx="10515600" cy="903037"/>
          </a:xfrm>
        </p:spPr>
        <p:txBody>
          <a:bodyPr>
            <a:normAutofit/>
          </a:bodyPr>
          <a:lstStyle/>
          <a:p>
            <a:r>
              <a:rPr lang="fr-FR" sz="3200" b="1" dirty="0"/>
              <a:t>Exploration Tool </a:t>
            </a:r>
            <a:endParaRPr lang="tr-TR" sz="3200" b="1" dirty="0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6BD678BC-4C27-2C7C-4278-97336588F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30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4FF8C-D908-7399-B595-3259EFC54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6517491-476B-A18B-B124-56DB0CC44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2918"/>
            <a:ext cx="10515600" cy="903037"/>
          </a:xfrm>
        </p:spPr>
        <p:txBody>
          <a:bodyPr>
            <a:normAutofit/>
          </a:bodyPr>
          <a:lstStyle/>
          <a:p>
            <a:r>
              <a:rPr lang="fr-FR" sz="3200" b="1" dirty="0"/>
              <a:t>Exploration Tool </a:t>
            </a:r>
            <a:endParaRPr lang="tr-TR" sz="3200" b="1" dirty="0"/>
          </a:p>
        </p:txBody>
      </p:sp>
      <p:pic>
        <p:nvPicPr>
          <p:cNvPr id="3" name="Picture 2" descr="A screenshot of a map&#10;&#10;Description automatically generated">
            <a:extLst>
              <a:ext uri="{FF2B5EF4-FFF2-40B4-BE49-F238E27FC236}">
                <a16:creationId xmlns:a16="http://schemas.microsoft.com/office/drawing/2014/main" id="{D9A74912-0522-F45D-346F-E99985DA7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01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9B031-BC11-B64A-4CE5-395979FD4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310184-3518-15EF-FB54-9DD596B9C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2918"/>
            <a:ext cx="10515600" cy="903037"/>
          </a:xfrm>
        </p:spPr>
        <p:txBody>
          <a:bodyPr>
            <a:normAutofit/>
          </a:bodyPr>
          <a:lstStyle/>
          <a:p>
            <a:r>
              <a:rPr lang="fr-FR" sz="3200" b="1" dirty="0"/>
              <a:t>Exploration Tool </a:t>
            </a:r>
            <a:endParaRPr lang="tr-TR" sz="3200" b="1" dirty="0"/>
          </a:p>
        </p:txBody>
      </p:sp>
      <p:pic>
        <p:nvPicPr>
          <p:cNvPr id="5" name="Picture 4" descr="A screenshot of a map&#10;&#10;Description automatically generated">
            <a:extLst>
              <a:ext uri="{FF2B5EF4-FFF2-40B4-BE49-F238E27FC236}">
                <a16:creationId xmlns:a16="http://schemas.microsoft.com/office/drawing/2014/main" id="{E131D0B1-42AD-C428-BF7B-98D1476C9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867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FC2EB-B929-49C3-2898-ABBDA4F4B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A4E858C-4780-A487-3CBA-E8D2F628F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2918"/>
            <a:ext cx="10515600" cy="903037"/>
          </a:xfrm>
        </p:spPr>
        <p:txBody>
          <a:bodyPr>
            <a:normAutofit/>
          </a:bodyPr>
          <a:lstStyle/>
          <a:p>
            <a:r>
              <a:rPr lang="fr-FR" sz="3200" b="1" dirty="0"/>
              <a:t>Exploration Tool </a:t>
            </a:r>
            <a:endParaRPr lang="tr-TR" sz="3200" b="1" dirty="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A0BE6B9-A8CE-160B-EB1E-E41108F87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78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1284C-76AD-F8D2-383B-E9EA5D762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8644"/>
            <a:ext cx="9956180" cy="832044"/>
          </a:xfrm>
        </p:spPr>
        <p:txBody>
          <a:bodyPr/>
          <a:lstStyle/>
          <a:p>
            <a:r>
              <a:rPr lang="fr-FR" dirty="0" err="1"/>
              <a:t>Outline</a:t>
            </a:r>
            <a:r>
              <a:rPr lang="fr-FR" dirty="0"/>
              <a:t> </a:t>
            </a:r>
            <a:endParaRPr lang="en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34474-D3CE-B01B-42A6-B0AC4D00BA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Tunisia’s</a:t>
            </a:r>
            <a:r>
              <a:rPr lang="fr-FR" dirty="0"/>
              <a:t> use case </a:t>
            </a:r>
          </a:p>
          <a:p>
            <a:r>
              <a:rPr lang="fr-FR" dirty="0" err="1"/>
              <a:t>UDENE’s</a:t>
            </a:r>
            <a:r>
              <a:rPr lang="fr-FR" dirty="0"/>
              <a:t> Exploration </a:t>
            </a:r>
            <a:r>
              <a:rPr lang="fr-FR" dirty="0" err="1"/>
              <a:t>tool</a:t>
            </a:r>
            <a:r>
              <a:rPr lang="fr-FR" dirty="0"/>
              <a:t> </a:t>
            </a:r>
            <a:endParaRPr lang="en-TR" dirty="0"/>
          </a:p>
        </p:txBody>
      </p:sp>
      <p:pic>
        <p:nvPicPr>
          <p:cNvPr id="4" name="Picture 3" descr="A logo with planets in space&#10;&#10;Description automatically generated">
            <a:extLst>
              <a:ext uri="{FF2B5EF4-FFF2-40B4-BE49-F238E27FC236}">
                <a16:creationId xmlns:a16="http://schemas.microsoft.com/office/drawing/2014/main" id="{9528B067-A7E7-3291-4CF9-C97158868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4272" y="414866"/>
            <a:ext cx="927840" cy="90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550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2189E-669E-6772-7DFC-E6F2F29CC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5FC8348-A3CF-DF99-7F22-63CD07374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2918"/>
            <a:ext cx="10515600" cy="903037"/>
          </a:xfrm>
        </p:spPr>
        <p:txBody>
          <a:bodyPr>
            <a:normAutofit/>
          </a:bodyPr>
          <a:lstStyle/>
          <a:p>
            <a:r>
              <a:rPr lang="fr-FR" sz="3200" b="1" dirty="0"/>
              <a:t>Exploration Tool </a:t>
            </a:r>
            <a:endParaRPr lang="tr-TR" sz="3200" b="1" dirty="0"/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77FD008B-59B3-6AF5-E59F-212F0F237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145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CC2C6-A617-0A30-3601-BF58E2224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ABDB86-17F9-42E7-E10D-BEAF714DD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2918"/>
            <a:ext cx="10515600" cy="903037"/>
          </a:xfrm>
        </p:spPr>
        <p:txBody>
          <a:bodyPr>
            <a:normAutofit/>
          </a:bodyPr>
          <a:lstStyle/>
          <a:p>
            <a:r>
              <a:rPr lang="fr-FR" sz="3200" b="1" dirty="0"/>
              <a:t>Exploration Tool </a:t>
            </a:r>
            <a:endParaRPr lang="tr-TR" sz="3200" b="1" dirty="0"/>
          </a:p>
        </p:txBody>
      </p:sp>
      <p:pic>
        <p:nvPicPr>
          <p:cNvPr id="3" name="Picture 2" descr="A screenshot of a map&#10;&#10;Description automatically generated">
            <a:extLst>
              <a:ext uri="{FF2B5EF4-FFF2-40B4-BE49-F238E27FC236}">
                <a16:creationId xmlns:a16="http://schemas.microsoft.com/office/drawing/2014/main" id="{16DF4C14-A80D-1C15-F878-42AD52A61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39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3C9E4-9B4E-848D-B991-6FCD94A40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651089-79E5-BBCA-9DEF-FEC49FE80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2918"/>
            <a:ext cx="10515600" cy="903037"/>
          </a:xfrm>
        </p:spPr>
        <p:txBody>
          <a:bodyPr>
            <a:normAutofit/>
          </a:bodyPr>
          <a:lstStyle/>
          <a:p>
            <a:r>
              <a:rPr lang="fr-FR" sz="3200" b="1" dirty="0"/>
              <a:t>Exploration Tool </a:t>
            </a:r>
            <a:endParaRPr lang="tr-TR" sz="3200" b="1" dirty="0"/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15A6A0C-7C97-5D9F-B233-5DAF60355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967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0F50A-642B-BE50-70F7-96435DC58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C45D52-FA7B-8BE7-A374-B90BFF703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2918"/>
            <a:ext cx="10515600" cy="903037"/>
          </a:xfrm>
        </p:spPr>
        <p:txBody>
          <a:bodyPr>
            <a:normAutofit/>
          </a:bodyPr>
          <a:lstStyle/>
          <a:p>
            <a:r>
              <a:rPr lang="fr-FR" sz="3200" b="1" dirty="0"/>
              <a:t>Exploration Tool </a:t>
            </a:r>
            <a:endParaRPr lang="tr-TR" sz="3200" b="1" dirty="0"/>
          </a:p>
        </p:txBody>
      </p:sp>
      <p:pic>
        <p:nvPicPr>
          <p:cNvPr id="3" name="Picture 2" descr="A screenshot of a map&#10;&#10;Description automatically generated">
            <a:extLst>
              <a:ext uri="{FF2B5EF4-FFF2-40B4-BE49-F238E27FC236}">
                <a16:creationId xmlns:a16="http://schemas.microsoft.com/office/drawing/2014/main" id="{1C2DF10D-8745-0C07-C622-AF11347F7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086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6C995-9632-E24D-77D8-404BF3F79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BE7C7-BCEE-D101-75E8-45846451D8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54367" y="2032000"/>
            <a:ext cx="6683265" cy="2485571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b="1" dirty="0">
                <a:solidFill>
                  <a:srgbClr val="283C8B"/>
                </a:solidFill>
                <a:latin typeface="+mn-lt"/>
                <a:cs typeface="Futura Medium" panose="020B0602020204020303" pitchFamily="34" charset="-79"/>
              </a:rPr>
              <a:t>UDENE Project</a:t>
            </a:r>
            <a:r>
              <a:rPr lang="en-US" sz="4400" dirty="0">
                <a:solidFill>
                  <a:srgbClr val="283C8B"/>
                </a:solidFill>
                <a:latin typeface="+mn-lt"/>
                <a:cs typeface="Futura Medium" panose="020B0602020204020303" pitchFamily="34" charset="-79"/>
              </a:rPr>
              <a:t> </a:t>
            </a:r>
            <a:br>
              <a:rPr lang="en-US" sz="4400" dirty="0">
                <a:solidFill>
                  <a:srgbClr val="283C8B"/>
                </a:solidFill>
                <a:latin typeface="+mn-lt"/>
                <a:cs typeface="Futura Medium" panose="020B0602020204020303" pitchFamily="34" charset="-79"/>
              </a:rPr>
            </a:br>
            <a:r>
              <a:rPr lang="en-US" sz="4400" dirty="0" err="1">
                <a:latin typeface="+mn-lt"/>
                <a:cs typeface="Futura Medium" panose="020B0602020204020303" pitchFamily="34" charset="-79"/>
              </a:rPr>
              <a:t>TUNisian</a:t>
            </a:r>
            <a:r>
              <a:rPr lang="en-US" sz="4400" dirty="0">
                <a:latin typeface="+mn-lt"/>
                <a:cs typeface="Futura Medium" panose="020B0602020204020303" pitchFamily="34" charset="-79"/>
              </a:rPr>
              <a:t> Space Association</a:t>
            </a:r>
            <a:endParaRPr lang="en-TR" sz="4400" dirty="0">
              <a:solidFill>
                <a:srgbClr val="283C8B"/>
              </a:solidFill>
              <a:latin typeface="+mn-lt"/>
              <a:cs typeface="Futura Medium" panose="020B0602020204020303" pitchFamily="34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3457E3-721C-5F7D-80AD-C24B48F41D6E}"/>
              </a:ext>
            </a:extLst>
          </p:cNvPr>
          <p:cNvSpPr txBox="1"/>
          <p:nvPr/>
        </p:nvSpPr>
        <p:spPr>
          <a:xfrm>
            <a:off x="2712033" y="4102072"/>
            <a:ext cx="6533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4B8D8D"/>
                </a:solidFill>
                <a:cs typeface="Futura Medium" panose="020B0602020204020303" pitchFamily="34" charset="-79"/>
              </a:rPr>
              <a:t>Thank you for your attention </a:t>
            </a:r>
            <a:r>
              <a:rPr lang="en-US" sz="2800" dirty="0">
                <a:solidFill>
                  <a:srgbClr val="4B8D8D"/>
                </a:solidFill>
                <a:cs typeface="Futura Medium" panose="020B0602020204020303" pitchFamily="34" charset="-79"/>
                <a:sym typeface="Wingdings" panose="05000000000000000000" pitchFamily="2" charset="2"/>
              </a:rPr>
              <a:t> </a:t>
            </a:r>
            <a:endParaRPr lang="en-TR" sz="2000" dirty="0">
              <a:solidFill>
                <a:srgbClr val="4B8D8D"/>
              </a:solidFill>
              <a:cs typeface="Futura Medium" panose="020B0602020204020303" pitchFamily="34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0F9EA1-01F2-59F1-C7CE-21C81B9D9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0"/>
            <a:ext cx="1130300" cy="76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9822D1-55C3-4974-01AD-6AC7877CA82A}"/>
              </a:ext>
            </a:extLst>
          </p:cNvPr>
          <p:cNvSpPr txBox="1"/>
          <p:nvPr/>
        </p:nvSpPr>
        <p:spPr>
          <a:xfrm>
            <a:off x="1295400" y="6246167"/>
            <a:ext cx="7185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i="0" u="none" strike="noStrike" dirty="0">
                <a:solidFill>
                  <a:srgbClr val="000000"/>
                </a:solidFill>
                <a:effectLst/>
              </a:rPr>
              <a:t>The project has received funding from the European Commission's Horizon Europe Research and </a:t>
            </a:r>
          </a:p>
          <a:p>
            <a:r>
              <a:rPr lang="en-GB" sz="1200" b="0" i="0" u="none" strike="noStrike" dirty="0">
                <a:solidFill>
                  <a:srgbClr val="000000"/>
                </a:solidFill>
                <a:effectLst/>
              </a:rPr>
              <a:t>Innovation Programme under grant agreement No 101131190</a:t>
            </a:r>
            <a:endParaRPr lang="en-TR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E6A90-E2B7-E655-67D8-41B33CC56F56}"/>
              </a:ext>
            </a:extLst>
          </p:cNvPr>
          <p:cNvSpPr txBox="1"/>
          <p:nvPr/>
        </p:nvSpPr>
        <p:spPr>
          <a:xfrm>
            <a:off x="2754367" y="4789399"/>
            <a:ext cx="65330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cs typeface="Futura Medium" panose="020B0602020204020303" pitchFamily="34" charset="-79"/>
              </a:rPr>
              <a:t>Contact</a:t>
            </a:r>
          </a:p>
          <a:p>
            <a:r>
              <a:rPr lang="en-US" sz="1600" dirty="0">
                <a:cs typeface="Futura Medium" panose="020B0602020204020303" pitchFamily="34" charset="-79"/>
              </a:rPr>
              <a:t>Syrine </a:t>
            </a:r>
            <a:r>
              <a:rPr lang="en-US" sz="1600" dirty="0" err="1">
                <a:cs typeface="Futura Medium" panose="020B0602020204020303" pitchFamily="34" charset="-79"/>
              </a:rPr>
              <a:t>Souissi</a:t>
            </a:r>
            <a:r>
              <a:rPr lang="en-US" sz="1600" dirty="0">
                <a:cs typeface="Futura Medium" panose="020B0602020204020303" pitchFamily="34" charset="-79"/>
              </a:rPr>
              <a:t> : </a:t>
            </a:r>
            <a:r>
              <a:rPr lang="en-US" sz="1600" dirty="0">
                <a:cs typeface="Futura Medium" panose="020B0602020204020303" pitchFamily="34" charset="-79"/>
                <a:hlinkClick r:id="rId3"/>
              </a:rPr>
              <a:t>syrine.souissi@etu.Sorbonne-universite.fr</a:t>
            </a:r>
            <a:endParaRPr lang="en-US" sz="1600" dirty="0">
              <a:cs typeface="Futura Medium" panose="020B0602020204020303" pitchFamily="34" charset="-79"/>
            </a:endParaRPr>
          </a:p>
          <a:p>
            <a:r>
              <a:rPr lang="en-US" sz="1600" dirty="0">
                <a:cs typeface="Futura Medium" panose="020B0602020204020303" pitchFamily="34" charset="-79"/>
              </a:rPr>
              <a:t>TUNSA: </a:t>
            </a:r>
            <a:r>
              <a:rPr lang="en-US" sz="1600" dirty="0">
                <a:cs typeface="Futura Medium" panose="020B0602020204020303" pitchFamily="34" charset="-79"/>
                <a:hlinkClick r:id="rId4"/>
              </a:rPr>
              <a:t>direction@tunsa.tn</a:t>
            </a:r>
            <a:r>
              <a:rPr lang="en-US" sz="1600" dirty="0">
                <a:cs typeface="Futura Medium" panose="020B0602020204020303" pitchFamily="34" charset="-79"/>
              </a:rPr>
              <a:t> </a:t>
            </a:r>
          </a:p>
          <a:p>
            <a:r>
              <a:rPr lang="en-US" sz="1600" dirty="0">
                <a:cs typeface="Futura Medium" panose="020B0602020204020303" pitchFamily="34" charset="-79"/>
              </a:rPr>
              <a:t>UDENE:  </a:t>
            </a:r>
            <a:r>
              <a:rPr lang="en-US" sz="1600" dirty="0">
                <a:cs typeface="Futura Medium" panose="020B0602020204020303" pitchFamily="34" charset="-79"/>
                <a:hlinkClick r:id="rId5"/>
              </a:rPr>
              <a:t>info@udene.eu</a:t>
            </a:r>
            <a:r>
              <a:rPr lang="en-US" sz="1600" dirty="0">
                <a:cs typeface="Futura Medium" panose="020B0602020204020303" pitchFamily="34" charset="-79"/>
              </a:rPr>
              <a:t> </a:t>
            </a:r>
            <a:endParaRPr lang="en-TR" sz="1600" dirty="0">
              <a:cs typeface="Futura Medium" panose="020B0602020204020303" pitchFamily="34" charset="-79"/>
            </a:endParaRPr>
          </a:p>
        </p:txBody>
      </p:sp>
      <p:pic>
        <p:nvPicPr>
          <p:cNvPr id="8" name="Picture 7" descr="A logo with planets in space&#10;&#10;Description automatically generated">
            <a:extLst>
              <a:ext uri="{FF2B5EF4-FFF2-40B4-BE49-F238E27FC236}">
                <a16:creationId xmlns:a16="http://schemas.microsoft.com/office/drawing/2014/main" id="{297FD1ED-FDA6-C9F5-A4DB-AA0518FAD7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0040" y="639381"/>
            <a:ext cx="1829516" cy="178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596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8B1E4-6B08-CC1C-6E2A-A2E432AC5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21712-494B-6A29-D658-2D237B66F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8644"/>
            <a:ext cx="9956180" cy="832044"/>
          </a:xfrm>
        </p:spPr>
        <p:txBody>
          <a:bodyPr/>
          <a:lstStyle/>
          <a:p>
            <a:r>
              <a:rPr lang="fr-FR" dirty="0" err="1"/>
              <a:t>Opening</a:t>
            </a:r>
            <a:endParaRPr lang="en-TR" dirty="0"/>
          </a:p>
        </p:txBody>
      </p:sp>
      <p:pic>
        <p:nvPicPr>
          <p:cNvPr id="4" name="Picture 3" descr="A logo with planets in space&#10;&#10;Description automatically generated">
            <a:extLst>
              <a:ext uri="{FF2B5EF4-FFF2-40B4-BE49-F238E27FC236}">
                <a16:creationId xmlns:a16="http://schemas.microsoft.com/office/drawing/2014/main" id="{1D574184-2C0E-4720-6C57-1DFE0A4BC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4272" y="414866"/>
            <a:ext cx="927840" cy="9059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78948A-5B18-A5FB-70AC-E049B3A12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468" y="1580621"/>
            <a:ext cx="6810885" cy="5100887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F0A3AD51-A150-8A65-D7D2-AB4486CF73D1}"/>
              </a:ext>
            </a:extLst>
          </p:cNvPr>
          <p:cNvSpPr/>
          <p:nvPr/>
        </p:nvSpPr>
        <p:spPr>
          <a:xfrm rot="5400000">
            <a:off x="7676329" y="3734974"/>
            <a:ext cx="301114" cy="491066"/>
          </a:xfrm>
          <a:prstGeom prst="downArrow">
            <a:avLst/>
          </a:prstGeom>
          <a:solidFill>
            <a:srgbClr val="4B8D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0577D6D0-3D2A-208C-06E0-44ABD029D528}"/>
              </a:ext>
            </a:extLst>
          </p:cNvPr>
          <p:cNvSpPr/>
          <p:nvPr/>
        </p:nvSpPr>
        <p:spPr>
          <a:xfrm rot="5400000">
            <a:off x="7688481" y="4858970"/>
            <a:ext cx="301114" cy="491066"/>
          </a:xfrm>
          <a:prstGeom prst="downArrow">
            <a:avLst/>
          </a:prstGeom>
          <a:solidFill>
            <a:srgbClr val="4B8D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Google Shape;103;p14">
            <a:extLst>
              <a:ext uri="{FF2B5EF4-FFF2-40B4-BE49-F238E27FC236}">
                <a16:creationId xmlns:a16="http://schemas.microsoft.com/office/drawing/2014/main" id="{BEED27F8-DECA-6951-7C29-CF2CE5A01536}"/>
              </a:ext>
            </a:extLst>
          </p:cNvPr>
          <p:cNvSpPr txBox="1"/>
          <p:nvPr/>
        </p:nvSpPr>
        <p:spPr>
          <a:xfrm>
            <a:off x="7335497" y="3734301"/>
            <a:ext cx="2598775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283C8B"/>
                </a:solidFill>
              </a:rPr>
              <a:t>Use case</a:t>
            </a:r>
            <a:endParaRPr sz="2000" b="1" dirty="0">
              <a:solidFill>
                <a:srgbClr val="283C8B"/>
              </a:solidFill>
            </a:endParaRPr>
          </a:p>
        </p:txBody>
      </p:sp>
      <p:sp>
        <p:nvSpPr>
          <p:cNvPr id="11" name="Google Shape;103;p14">
            <a:extLst>
              <a:ext uri="{FF2B5EF4-FFF2-40B4-BE49-F238E27FC236}">
                <a16:creationId xmlns:a16="http://schemas.microsoft.com/office/drawing/2014/main" id="{BD03626A-9ABF-3AE0-023E-E7BAE6A6464B}"/>
              </a:ext>
            </a:extLst>
          </p:cNvPr>
          <p:cNvSpPr txBox="1"/>
          <p:nvPr/>
        </p:nvSpPr>
        <p:spPr>
          <a:xfrm>
            <a:off x="7737825" y="4858297"/>
            <a:ext cx="2598775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283C8B"/>
                </a:solidFill>
              </a:rPr>
              <a:t>Exploration tool</a:t>
            </a:r>
            <a:endParaRPr sz="2000" b="1" dirty="0">
              <a:solidFill>
                <a:srgbClr val="283C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745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832918"/>
            <a:ext cx="10515600" cy="903037"/>
          </a:xfrm>
        </p:spPr>
        <p:txBody>
          <a:bodyPr>
            <a:normAutofit/>
          </a:bodyPr>
          <a:lstStyle/>
          <a:p>
            <a:r>
              <a:rPr lang="fr-FR" sz="3200" b="1" dirty="0" err="1"/>
              <a:t>Tunisia’s</a:t>
            </a:r>
            <a:r>
              <a:rPr lang="fr-FR" sz="3200" b="1" dirty="0"/>
              <a:t> use case </a:t>
            </a:r>
            <a:endParaRPr lang="tr-TR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AF236C-19A6-B064-347B-18B74C880C59}"/>
              </a:ext>
            </a:extLst>
          </p:cNvPr>
          <p:cNvSpPr txBox="1"/>
          <p:nvPr/>
        </p:nvSpPr>
        <p:spPr>
          <a:xfrm>
            <a:off x="357326" y="1575760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0" dirty="0">
                <a:solidFill>
                  <a:srgbClr val="4B8D8D"/>
                </a:solidFill>
                <a:effectLst/>
                <a:latin typeface="Poppins" panose="020B0502040204020203" pitchFamily="2" charset="0"/>
              </a:rPr>
              <a:t>Effect of a linked park system on heat load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27D4E6-B9F8-D220-32FE-769132731378}"/>
              </a:ext>
            </a:extLst>
          </p:cNvPr>
          <p:cNvSpPr txBox="1"/>
          <p:nvPr/>
        </p:nvSpPr>
        <p:spPr>
          <a:xfrm>
            <a:off x="728133" y="2017132"/>
            <a:ext cx="11074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dirty="0">
                <a:solidFill>
                  <a:srgbClr val="333333"/>
                </a:solidFill>
                <a:effectLst/>
                <a:latin typeface="Poppins" panose="00000500000000000000" pitchFamily="2" charset="0"/>
              </a:rPr>
              <a:t>“The urban development idea revolves around the creation and enhancement of a linked park system within the city to mitigate urban heat islands (UHI)”.</a:t>
            </a:r>
            <a:endParaRPr lang="en-GB" sz="1600" dirty="0"/>
          </a:p>
        </p:txBody>
      </p:sp>
      <p:pic>
        <p:nvPicPr>
          <p:cNvPr id="2" name="Picture 1" descr="A logo with planets in space&#10;&#10;Description automatically generated">
            <a:extLst>
              <a:ext uri="{FF2B5EF4-FFF2-40B4-BE49-F238E27FC236}">
                <a16:creationId xmlns:a16="http://schemas.microsoft.com/office/drawing/2014/main" id="{66E8871F-0D64-3954-762C-FE213E737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4272" y="414866"/>
            <a:ext cx="927840" cy="9059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D418621-FDD9-6153-9267-BE0A6D9148DA}"/>
              </a:ext>
            </a:extLst>
          </p:cNvPr>
          <p:cNvGrpSpPr/>
          <p:nvPr/>
        </p:nvGrpSpPr>
        <p:grpSpPr>
          <a:xfrm>
            <a:off x="1086875" y="3014133"/>
            <a:ext cx="9446323" cy="3600891"/>
            <a:chOff x="643738" y="2102675"/>
            <a:chExt cx="10904525" cy="4156750"/>
          </a:xfrm>
        </p:grpSpPr>
        <p:sp>
          <p:nvSpPr>
            <p:cNvPr id="5" name="Google Shape;99;p14">
              <a:extLst>
                <a:ext uri="{FF2B5EF4-FFF2-40B4-BE49-F238E27FC236}">
                  <a16:creationId xmlns:a16="http://schemas.microsoft.com/office/drawing/2014/main" id="{2C28E898-3532-07DD-4DE3-0F7CED00D9DD}"/>
                </a:ext>
              </a:extLst>
            </p:cNvPr>
            <p:cNvSpPr/>
            <p:nvPr/>
          </p:nvSpPr>
          <p:spPr>
            <a:xfrm>
              <a:off x="4599513" y="2102675"/>
              <a:ext cx="3606900" cy="1124100"/>
            </a:xfrm>
            <a:prstGeom prst="roundRect">
              <a:avLst>
                <a:gd name="adj" fmla="val 16667"/>
              </a:avLst>
            </a:prstGeom>
            <a:solidFill>
              <a:srgbClr val="4A8B8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300" b="1" dirty="0">
                  <a:solidFill>
                    <a:schemeClr val="lt1"/>
                  </a:solidFill>
                </a:rPr>
                <a:t>Urban Development Idea</a:t>
              </a:r>
              <a:endParaRPr sz="2300" b="1" dirty="0">
                <a:solidFill>
                  <a:schemeClr val="lt1"/>
                </a:solidFill>
              </a:endParaRPr>
            </a:p>
          </p:txBody>
        </p:sp>
        <p:sp>
          <p:nvSpPr>
            <p:cNvPr id="6" name="Google Shape;100;p14">
              <a:extLst>
                <a:ext uri="{FF2B5EF4-FFF2-40B4-BE49-F238E27FC236}">
                  <a16:creationId xmlns:a16="http://schemas.microsoft.com/office/drawing/2014/main" id="{673E2A3E-17A3-AD74-7863-807704E8E1D1}"/>
                </a:ext>
              </a:extLst>
            </p:cNvPr>
            <p:cNvSpPr/>
            <p:nvPr/>
          </p:nvSpPr>
          <p:spPr>
            <a:xfrm>
              <a:off x="643738" y="4180725"/>
              <a:ext cx="4968600" cy="2078700"/>
            </a:xfrm>
            <a:prstGeom prst="roundRect">
              <a:avLst>
                <a:gd name="adj" fmla="val 16667"/>
              </a:avLst>
            </a:prstGeom>
            <a:solidFill>
              <a:srgbClr val="9ECCCD"/>
            </a:solidFill>
            <a:ln w="38100" cap="flat" cmpd="sng">
              <a:solidFill>
                <a:srgbClr val="4A8B8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1200"/>
                </a:spcBef>
                <a:spcAft>
                  <a:spcPts val="1200"/>
                </a:spcAft>
                <a:buNone/>
              </a:pPr>
              <a:r>
                <a:rPr lang="en-US" sz="2100" dirty="0">
                  <a:solidFill>
                    <a:srgbClr val="2A2727"/>
                  </a:solidFill>
                </a:rPr>
                <a:t>Creation and enhancement of a </a:t>
              </a:r>
              <a:r>
                <a:rPr lang="en-US" sz="2100" b="1" dirty="0">
                  <a:solidFill>
                    <a:srgbClr val="2A2727"/>
                  </a:solidFill>
                </a:rPr>
                <a:t>linked urban park</a:t>
              </a:r>
              <a:r>
                <a:rPr lang="en-US" sz="2100" dirty="0">
                  <a:solidFill>
                    <a:srgbClr val="2A2727"/>
                  </a:solidFill>
                </a:rPr>
                <a:t> system to mitigate </a:t>
              </a:r>
              <a:r>
                <a:rPr lang="en-US" sz="2100" b="1" dirty="0">
                  <a:solidFill>
                    <a:srgbClr val="2A2727"/>
                  </a:solidFill>
                </a:rPr>
                <a:t>urban heat islands</a:t>
              </a:r>
              <a:r>
                <a:rPr lang="en-US" sz="2100" dirty="0">
                  <a:solidFill>
                    <a:srgbClr val="2A2727"/>
                  </a:solidFill>
                </a:rPr>
                <a:t>.</a:t>
              </a:r>
              <a:endParaRPr sz="2100" dirty="0">
                <a:solidFill>
                  <a:srgbClr val="2A2727"/>
                </a:solidFill>
              </a:endParaRPr>
            </a:p>
          </p:txBody>
        </p:sp>
        <p:sp>
          <p:nvSpPr>
            <p:cNvPr id="7" name="Google Shape;101;p14">
              <a:extLst>
                <a:ext uri="{FF2B5EF4-FFF2-40B4-BE49-F238E27FC236}">
                  <a16:creationId xmlns:a16="http://schemas.microsoft.com/office/drawing/2014/main" id="{5E229E47-72E3-9E5B-A250-AD42A259865F}"/>
                </a:ext>
              </a:extLst>
            </p:cNvPr>
            <p:cNvSpPr/>
            <p:nvPr/>
          </p:nvSpPr>
          <p:spPr>
            <a:xfrm>
              <a:off x="6813063" y="4180725"/>
              <a:ext cx="4735200" cy="2078700"/>
            </a:xfrm>
            <a:prstGeom prst="roundRect">
              <a:avLst>
                <a:gd name="adj" fmla="val 16667"/>
              </a:avLst>
            </a:prstGeom>
            <a:solidFill>
              <a:srgbClr val="9ECCCD"/>
            </a:solidFill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1200"/>
                </a:spcBef>
                <a:spcAft>
                  <a:spcPts val="1200"/>
                </a:spcAft>
                <a:buNone/>
              </a:pPr>
              <a:r>
                <a:rPr lang="en-US" sz="2100" dirty="0">
                  <a:solidFill>
                    <a:srgbClr val="2A2727"/>
                  </a:solidFill>
                </a:rPr>
                <a:t>The </a:t>
              </a:r>
              <a:r>
                <a:rPr lang="en-US" sz="2100" b="1" dirty="0">
                  <a:solidFill>
                    <a:srgbClr val="2A2727"/>
                  </a:solidFill>
                </a:rPr>
                <a:t>strategic design </a:t>
              </a:r>
              <a:r>
                <a:rPr lang="en-US" sz="2100" dirty="0">
                  <a:solidFill>
                    <a:srgbClr val="2A2727"/>
                  </a:solidFill>
                </a:rPr>
                <a:t>and</a:t>
              </a:r>
              <a:r>
                <a:rPr lang="en-US" sz="2100" b="1" dirty="0">
                  <a:solidFill>
                    <a:srgbClr val="2A2727"/>
                  </a:solidFill>
                </a:rPr>
                <a:t> expansion</a:t>
              </a:r>
              <a:r>
                <a:rPr lang="en-US" sz="2100" dirty="0">
                  <a:solidFill>
                    <a:srgbClr val="2A2727"/>
                  </a:solidFill>
                </a:rPr>
                <a:t>, of </a:t>
              </a:r>
              <a:r>
                <a:rPr lang="en-US" sz="2100" b="1" dirty="0">
                  <a:solidFill>
                    <a:srgbClr val="2A2727"/>
                  </a:solidFill>
                </a:rPr>
                <a:t>green spaces</a:t>
              </a:r>
              <a:r>
                <a:rPr lang="en-US" sz="2100" dirty="0">
                  <a:solidFill>
                    <a:srgbClr val="2A2727"/>
                  </a:solidFill>
                </a:rPr>
                <a:t>, </a:t>
              </a:r>
              <a:r>
                <a:rPr lang="en-US" sz="2100" b="1" dirty="0">
                  <a:solidFill>
                    <a:srgbClr val="2A2727"/>
                  </a:solidFill>
                </a:rPr>
                <a:t>parks</a:t>
              </a:r>
              <a:r>
                <a:rPr lang="en-US" sz="2100" dirty="0">
                  <a:solidFill>
                    <a:srgbClr val="2A2727"/>
                  </a:solidFill>
                </a:rPr>
                <a:t>, and </a:t>
              </a:r>
              <a:r>
                <a:rPr lang="en-US" sz="2100" b="1" dirty="0">
                  <a:solidFill>
                    <a:srgbClr val="2A2727"/>
                  </a:solidFill>
                </a:rPr>
                <a:t>urban forests</a:t>
              </a:r>
              <a:r>
                <a:rPr lang="en-US" sz="2100" dirty="0">
                  <a:solidFill>
                    <a:srgbClr val="2A2727"/>
                  </a:solidFill>
                </a:rPr>
                <a:t>.</a:t>
              </a:r>
              <a:endParaRPr sz="2100" b="1" dirty="0">
                <a:solidFill>
                  <a:srgbClr val="2A2727"/>
                </a:solidFill>
              </a:endParaRPr>
            </a:p>
          </p:txBody>
        </p:sp>
        <p:cxnSp>
          <p:nvCxnSpPr>
            <p:cNvPr id="9" name="Google Shape;102;p14">
              <a:extLst>
                <a:ext uri="{FF2B5EF4-FFF2-40B4-BE49-F238E27FC236}">
                  <a16:creationId xmlns:a16="http://schemas.microsoft.com/office/drawing/2014/main" id="{7780718C-E221-C634-406F-780EA6CDD5C2}"/>
                </a:ext>
              </a:extLst>
            </p:cNvPr>
            <p:cNvCxnSpPr>
              <a:stCxn id="5" idx="2"/>
              <a:endCxn id="6" idx="0"/>
            </p:cNvCxnSpPr>
            <p:nvPr/>
          </p:nvCxnSpPr>
          <p:spPr>
            <a:xfrm flipH="1">
              <a:off x="3128163" y="3226775"/>
              <a:ext cx="3274800" cy="954000"/>
            </a:xfrm>
            <a:prstGeom prst="straightConnector1">
              <a:avLst/>
            </a:prstGeom>
            <a:noFill/>
            <a:ln w="38100" cap="flat" cmpd="sng">
              <a:solidFill>
                <a:srgbClr val="4B8D8D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0" name="Google Shape;103;p14">
              <a:extLst>
                <a:ext uri="{FF2B5EF4-FFF2-40B4-BE49-F238E27FC236}">
                  <a16:creationId xmlns:a16="http://schemas.microsoft.com/office/drawing/2014/main" id="{177E5D0F-2070-FBBA-A820-30EBA2BD6DFE}"/>
                </a:ext>
              </a:extLst>
            </p:cNvPr>
            <p:cNvSpPr txBox="1"/>
            <p:nvPr/>
          </p:nvSpPr>
          <p:spPr>
            <a:xfrm rot="-1023358">
              <a:off x="2686907" y="3380145"/>
              <a:ext cx="2999941" cy="492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>
                  <a:solidFill>
                    <a:srgbClr val="4B8D8D"/>
                  </a:solidFill>
                </a:rPr>
                <a:t>Revolves</a:t>
              </a:r>
              <a:endParaRPr sz="2000" b="1" dirty="0">
                <a:solidFill>
                  <a:srgbClr val="4B8D8D"/>
                </a:solidFill>
              </a:endParaRPr>
            </a:p>
          </p:txBody>
        </p:sp>
        <p:cxnSp>
          <p:nvCxnSpPr>
            <p:cNvPr id="11" name="Google Shape;104;p14">
              <a:extLst>
                <a:ext uri="{FF2B5EF4-FFF2-40B4-BE49-F238E27FC236}">
                  <a16:creationId xmlns:a16="http://schemas.microsoft.com/office/drawing/2014/main" id="{720D8139-77E8-3C76-CADE-C72A60FEE70B}"/>
                </a:ext>
              </a:extLst>
            </p:cNvPr>
            <p:cNvCxnSpPr>
              <a:cxnSpLocks/>
              <a:stCxn id="5" idx="2"/>
              <a:endCxn id="7" idx="0"/>
            </p:cNvCxnSpPr>
            <p:nvPr/>
          </p:nvCxnSpPr>
          <p:spPr>
            <a:xfrm>
              <a:off x="6402963" y="3226775"/>
              <a:ext cx="2777700" cy="954000"/>
            </a:xfrm>
            <a:prstGeom prst="straightConnector1">
              <a:avLst/>
            </a:prstGeom>
            <a:noFill/>
            <a:ln w="38100" cap="flat" cmpd="sng">
              <a:solidFill>
                <a:srgbClr val="4B8D8D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2" name="Google Shape;105;p14">
              <a:extLst>
                <a:ext uri="{FF2B5EF4-FFF2-40B4-BE49-F238E27FC236}">
                  <a16:creationId xmlns:a16="http://schemas.microsoft.com/office/drawing/2014/main" id="{D0C08A08-AD7E-5D07-1FA2-B64AB6CCBA8C}"/>
                </a:ext>
              </a:extLst>
            </p:cNvPr>
            <p:cNvSpPr txBox="1"/>
            <p:nvPr/>
          </p:nvSpPr>
          <p:spPr>
            <a:xfrm rot="1179484">
              <a:off x="6725795" y="3285032"/>
              <a:ext cx="2999946" cy="586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 b="1" dirty="0">
                  <a:solidFill>
                    <a:srgbClr val="4B8D8D"/>
                  </a:solidFill>
                </a:rPr>
                <a:t>Involves</a:t>
              </a: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2100" b="1" dirty="0">
                <a:solidFill>
                  <a:srgbClr val="4B8D8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3063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"/>
          <p:cNvSpPr txBox="1">
            <a:spLocks noGrp="1"/>
          </p:cNvSpPr>
          <p:nvPr>
            <p:ph type="body" idx="1"/>
          </p:nvPr>
        </p:nvSpPr>
        <p:spPr>
          <a:xfrm>
            <a:off x="4184900" y="1998875"/>
            <a:ext cx="7396200" cy="10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4A8B8D"/>
                </a:solidFill>
              </a:rPr>
              <a:t>Location:</a:t>
            </a:r>
            <a:endParaRPr sz="2400">
              <a:solidFill>
                <a:srgbClr val="2A2727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1200"/>
              </a:spcAft>
              <a:buNone/>
            </a:pPr>
            <a:r>
              <a:rPr lang="en-US" sz="2000">
                <a:solidFill>
                  <a:srgbClr val="2A2727"/>
                </a:solidFill>
              </a:rPr>
              <a:t>Greater Tunis is positioned in northern Tunisia, bordering the Mediterranean Sea.</a:t>
            </a:r>
            <a:endParaRPr sz="2000">
              <a:solidFill>
                <a:srgbClr val="2A2727"/>
              </a:solidFill>
            </a:endParaRPr>
          </a:p>
        </p:txBody>
      </p:sp>
      <p:pic>
        <p:nvPicPr>
          <p:cNvPr id="128" name="Google Shape;128;p17"/>
          <p:cNvPicPr preferRelativeResize="0"/>
          <p:nvPr/>
        </p:nvPicPr>
        <p:blipFill rotWithShape="1">
          <a:blip r:embed="rId3">
            <a:alphaModFix/>
          </a:blip>
          <a:srcRect r="-4690" b="-4690"/>
          <a:stretch/>
        </p:blipFill>
        <p:spPr>
          <a:xfrm>
            <a:off x="3727700" y="2075070"/>
            <a:ext cx="457199" cy="45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1975" y="4979900"/>
            <a:ext cx="548640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27700" y="3172968"/>
            <a:ext cx="457201" cy="457201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7"/>
          <p:cNvSpPr txBox="1">
            <a:spLocks noGrp="1"/>
          </p:cNvSpPr>
          <p:nvPr>
            <p:ph type="body" idx="1"/>
          </p:nvPr>
        </p:nvSpPr>
        <p:spPr>
          <a:xfrm>
            <a:off x="4184900" y="3067700"/>
            <a:ext cx="7719600" cy="18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b="1">
                <a:solidFill>
                  <a:srgbClr val="4A8B8D"/>
                </a:solidFill>
              </a:rPr>
              <a:t>Coordinates:</a:t>
            </a:r>
            <a:endParaRPr b="1">
              <a:solidFill>
                <a:srgbClr val="4A8B8D"/>
              </a:solidFill>
            </a:endParaRPr>
          </a:p>
          <a:p>
            <a:pPr marL="457200" lvl="0" indent="-34671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A2727"/>
              </a:buClr>
              <a:buSzPct val="100000"/>
              <a:buChar char="•"/>
            </a:pPr>
            <a:r>
              <a:rPr lang="en-US" sz="2400" b="1">
                <a:solidFill>
                  <a:srgbClr val="2A2727"/>
                </a:solidFill>
              </a:rPr>
              <a:t>Northeast (NE) Corner:</a:t>
            </a:r>
            <a:r>
              <a:rPr lang="en-US" sz="2400">
                <a:solidFill>
                  <a:srgbClr val="2A2727"/>
                </a:solidFill>
              </a:rPr>
              <a:t> 36°54'58.5"N latitude, 10°19'07.6"E longitude</a:t>
            </a:r>
            <a:endParaRPr sz="2400">
              <a:solidFill>
                <a:srgbClr val="2A2727"/>
              </a:solidFill>
            </a:endParaRPr>
          </a:p>
          <a:p>
            <a:pPr marL="457200" lvl="0" indent="-3467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727"/>
              </a:buClr>
              <a:buSzPct val="100000"/>
              <a:buChar char="•"/>
            </a:pPr>
            <a:r>
              <a:rPr lang="en-US" sz="2400" b="1">
                <a:solidFill>
                  <a:srgbClr val="2A2727"/>
                </a:solidFill>
              </a:rPr>
              <a:t>Northwest (NW) Corner:</a:t>
            </a:r>
            <a:r>
              <a:rPr lang="en-US" sz="2400">
                <a:solidFill>
                  <a:srgbClr val="2A2727"/>
                </a:solidFill>
              </a:rPr>
              <a:t> 36°54'39.6"N latitude, 10°00'35.7"E longitude </a:t>
            </a:r>
            <a:endParaRPr sz="2400">
              <a:solidFill>
                <a:srgbClr val="2A2727"/>
              </a:solidFill>
            </a:endParaRPr>
          </a:p>
          <a:p>
            <a:pPr marL="457200" lvl="0" indent="-3467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727"/>
              </a:buClr>
              <a:buSzPct val="100000"/>
              <a:buChar char="•"/>
            </a:pPr>
            <a:r>
              <a:rPr lang="en-US" sz="2400" b="1">
                <a:solidFill>
                  <a:srgbClr val="2A2727"/>
                </a:solidFill>
              </a:rPr>
              <a:t>Southeast (SE) Corner:</a:t>
            </a:r>
            <a:r>
              <a:rPr lang="en-US" sz="2400">
                <a:solidFill>
                  <a:srgbClr val="2A2727"/>
                </a:solidFill>
              </a:rPr>
              <a:t> 36°41'59.3"N latitude, 10:22'35.8"E longitude </a:t>
            </a:r>
            <a:endParaRPr sz="2400">
              <a:solidFill>
                <a:srgbClr val="2A2727"/>
              </a:solidFill>
            </a:endParaRPr>
          </a:p>
          <a:p>
            <a:pPr marL="457200" marR="0" lvl="0" indent="-3467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727"/>
              </a:buClr>
              <a:buSzPct val="100000"/>
              <a:buChar char="•"/>
            </a:pPr>
            <a:r>
              <a:rPr lang="en-US" sz="2400" b="1">
                <a:solidFill>
                  <a:srgbClr val="2A2727"/>
                </a:solidFill>
              </a:rPr>
              <a:t>Southwest (SW) Corner:</a:t>
            </a:r>
            <a:r>
              <a:rPr lang="en-US" sz="2400">
                <a:solidFill>
                  <a:srgbClr val="2A2727"/>
                </a:solidFill>
              </a:rPr>
              <a:t> 36°40'32.9"N latitude, 10°06'30.3"E longitude </a:t>
            </a:r>
            <a:endParaRPr sz="2400">
              <a:solidFill>
                <a:srgbClr val="2A2727"/>
              </a:solidFill>
            </a:endParaRPr>
          </a:p>
        </p:txBody>
      </p:sp>
      <p:sp>
        <p:nvSpPr>
          <p:cNvPr id="132" name="Google Shape;132;p17"/>
          <p:cNvSpPr txBox="1">
            <a:spLocks noGrp="1"/>
          </p:cNvSpPr>
          <p:nvPr>
            <p:ph type="body" idx="1"/>
          </p:nvPr>
        </p:nvSpPr>
        <p:spPr>
          <a:xfrm>
            <a:off x="4184900" y="4919600"/>
            <a:ext cx="7626900" cy="11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b="1" dirty="0">
                <a:solidFill>
                  <a:srgbClr val="4A8B8D"/>
                </a:solidFill>
              </a:rPr>
              <a:t>Region Name:</a:t>
            </a:r>
            <a:endParaRPr sz="2400" b="1" dirty="0">
              <a:solidFill>
                <a:srgbClr val="4A8B8D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2A2727"/>
                </a:solidFill>
              </a:rPr>
              <a:t>The study area known as "Greater Tunis" and includes the following municipalities:</a:t>
            </a:r>
            <a:endParaRPr sz="2000" dirty="0">
              <a:solidFill>
                <a:srgbClr val="2A2727"/>
              </a:solidFill>
            </a:endParaRPr>
          </a:p>
        </p:txBody>
      </p:sp>
      <p:sp>
        <p:nvSpPr>
          <p:cNvPr id="133" name="Google Shape;133;p17"/>
          <p:cNvSpPr txBox="1"/>
          <p:nvPr/>
        </p:nvSpPr>
        <p:spPr>
          <a:xfrm>
            <a:off x="4535425" y="6042268"/>
            <a:ext cx="15591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2A2727"/>
              </a:buClr>
              <a:buSzPts val="2000"/>
              <a:buChar char="•"/>
            </a:pPr>
            <a:r>
              <a:rPr lang="en-US" sz="2000">
                <a:solidFill>
                  <a:srgbClr val="2A2727"/>
                </a:solidFill>
                <a:latin typeface="Calibri"/>
                <a:ea typeface="Calibri"/>
                <a:cs typeface="Calibri"/>
                <a:sym typeface="Calibri"/>
              </a:rPr>
              <a:t>Tunis</a:t>
            </a:r>
            <a:endParaRPr/>
          </a:p>
        </p:txBody>
      </p:sp>
      <p:sp>
        <p:nvSpPr>
          <p:cNvPr id="134" name="Google Shape;134;p17"/>
          <p:cNvSpPr txBox="1"/>
          <p:nvPr/>
        </p:nvSpPr>
        <p:spPr>
          <a:xfrm>
            <a:off x="5990242" y="6042268"/>
            <a:ext cx="15591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2A2727"/>
              </a:buClr>
              <a:buSzPts val="2000"/>
              <a:buChar char="•"/>
            </a:pPr>
            <a:r>
              <a:rPr lang="en-US" sz="2000">
                <a:solidFill>
                  <a:srgbClr val="2A2727"/>
                </a:solidFill>
                <a:latin typeface="Calibri"/>
                <a:ea typeface="Calibri"/>
                <a:cs typeface="Calibri"/>
                <a:sym typeface="Calibri"/>
              </a:rPr>
              <a:t>Ariana</a:t>
            </a:r>
            <a:endParaRPr sz="2000">
              <a:solidFill>
                <a:srgbClr val="2A27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7"/>
          <p:cNvSpPr txBox="1"/>
          <p:nvPr/>
        </p:nvSpPr>
        <p:spPr>
          <a:xfrm>
            <a:off x="7445058" y="6042268"/>
            <a:ext cx="19575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2A2727"/>
              </a:buClr>
              <a:buSzPts val="2000"/>
              <a:buChar char="•"/>
            </a:pPr>
            <a:r>
              <a:rPr lang="en-US" sz="2000">
                <a:solidFill>
                  <a:srgbClr val="2A2727"/>
                </a:solidFill>
                <a:latin typeface="Calibri"/>
                <a:ea typeface="Calibri"/>
                <a:cs typeface="Calibri"/>
                <a:sym typeface="Calibri"/>
              </a:rPr>
              <a:t>La Manouba</a:t>
            </a:r>
            <a:endParaRPr sz="2000">
              <a:solidFill>
                <a:srgbClr val="2A27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7"/>
          <p:cNvSpPr txBox="1"/>
          <p:nvPr/>
        </p:nvSpPr>
        <p:spPr>
          <a:xfrm>
            <a:off x="9298275" y="6042268"/>
            <a:ext cx="19575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2A2727"/>
              </a:buClr>
              <a:buSzPts val="2000"/>
              <a:buChar char="•"/>
            </a:pPr>
            <a:r>
              <a:rPr lang="en-US" sz="2000">
                <a:solidFill>
                  <a:srgbClr val="2A2727"/>
                </a:solidFill>
                <a:latin typeface="Calibri"/>
                <a:ea typeface="Calibri"/>
                <a:cs typeface="Calibri"/>
                <a:sym typeface="Calibri"/>
              </a:rPr>
              <a:t>Ben Arous</a:t>
            </a:r>
            <a:endParaRPr sz="2000">
              <a:solidFill>
                <a:srgbClr val="2A27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25462A0-C1CD-E9D5-EC2A-2556BE53A6E4}"/>
              </a:ext>
            </a:extLst>
          </p:cNvPr>
          <p:cNvGrpSpPr/>
          <p:nvPr/>
        </p:nvGrpSpPr>
        <p:grpSpPr>
          <a:xfrm>
            <a:off x="287500" y="1833219"/>
            <a:ext cx="2195556" cy="2461912"/>
            <a:chOff x="113000" y="2413287"/>
            <a:chExt cx="3422725" cy="3837957"/>
          </a:xfrm>
        </p:grpSpPr>
        <p:pic>
          <p:nvPicPr>
            <p:cNvPr id="137" name="Google Shape;137;p17"/>
            <p:cNvPicPr preferRelativeResize="0"/>
            <p:nvPr/>
          </p:nvPicPr>
          <p:blipFill rotWithShape="1">
            <a:blip r:embed="rId6">
              <a:alphaModFix/>
            </a:blip>
            <a:srcRect l="11596" t="21363" r="45645" b="6704"/>
            <a:stretch/>
          </p:blipFill>
          <p:spPr>
            <a:xfrm>
              <a:off x="113000" y="2413287"/>
              <a:ext cx="3422725" cy="38379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8" name="Google Shape;138;p17"/>
            <p:cNvSpPr/>
            <p:nvPr/>
          </p:nvSpPr>
          <p:spPr>
            <a:xfrm>
              <a:off x="203350" y="3429000"/>
              <a:ext cx="1691700" cy="274200"/>
            </a:xfrm>
            <a:prstGeom prst="roundRect">
              <a:avLst>
                <a:gd name="adj" fmla="val 16667"/>
              </a:avLst>
            </a:prstGeom>
            <a:solidFill>
              <a:srgbClr val="EC5152"/>
            </a:solidFill>
            <a:ln w="9525" cap="flat" cmpd="sng">
              <a:solidFill>
                <a:srgbClr val="EC51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rgbClr val="F3F3F3"/>
                  </a:solidFill>
                  <a:latin typeface="Calibri"/>
                  <a:ea typeface="Calibri"/>
                  <a:cs typeface="Calibri"/>
                  <a:sym typeface="Calibri"/>
                </a:rPr>
                <a:t>CAPITAL CITY</a:t>
              </a:r>
              <a:endParaRPr sz="1200" dirty="0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17"/>
            <p:cNvSpPr/>
            <p:nvPr/>
          </p:nvSpPr>
          <p:spPr>
            <a:xfrm>
              <a:off x="525850" y="3749040"/>
              <a:ext cx="1046700" cy="340200"/>
            </a:xfrm>
            <a:prstGeom prst="roundRect">
              <a:avLst>
                <a:gd name="adj" fmla="val 16667"/>
              </a:avLst>
            </a:pr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dirty="0">
                  <a:solidFill>
                    <a:srgbClr val="EC5152"/>
                  </a:solidFill>
                  <a:latin typeface="Calibri"/>
                  <a:ea typeface="Calibri"/>
                  <a:cs typeface="Calibri"/>
                  <a:sym typeface="Calibri"/>
                </a:rPr>
                <a:t>Tunis</a:t>
              </a:r>
              <a:endParaRPr sz="1200" b="1" dirty="0">
                <a:solidFill>
                  <a:srgbClr val="EC515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0" name="Google Shape;140;p17"/>
            <p:cNvCxnSpPr/>
            <p:nvPr/>
          </p:nvCxnSpPr>
          <p:spPr>
            <a:xfrm>
              <a:off x="1050100" y="2775525"/>
              <a:ext cx="3600" cy="598500"/>
            </a:xfrm>
            <a:prstGeom prst="straightConnector1">
              <a:avLst/>
            </a:prstGeom>
            <a:noFill/>
            <a:ln w="19050" cap="flat" cmpd="sng">
              <a:solidFill>
                <a:srgbClr val="EC5152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141" name="Google Shape;141;p17"/>
            <p:cNvCxnSpPr/>
            <p:nvPr/>
          </p:nvCxnSpPr>
          <p:spPr>
            <a:xfrm rot="-5400000">
              <a:off x="1886466" y="1935726"/>
              <a:ext cx="3600" cy="1691700"/>
            </a:xfrm>
            <a:prstGeom prst="straightConnector1">
              <a:avLst/>
            </a:prstGeom>
            <a:noFill/>
            <a:ln w="19050" cap="flat" cmpd="sng">
              <a:solidFill>
                <a:srgbClr val="EC5152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pic>
        <p:nvPicPr>
          <p:cNvPr id="2" name="Picture 1" descr="A logo with planets in space&#10;&#10;Description automatically generated">
            <a:extLst>
              <a:ext uri="{FF2B5EF4-FFF2-40B4-BE49-F238E27FC236}">
                <a16:creationId xmlns:a16="http://schemas.microsoft.com/office/drawing/2014/main" id="{7AE6370F-B47B-A3D3-7239-2479608791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4272" y="414866"/>
            <a:ext cx="927840" cy="905933"/>
          </a:xfrm>
          <a:prstGeom prst="rect">
            <a:avLst/>
          </a:prstGeom>
        </p:spPr>
      </p:pic>
      <p:pic>
        <p:nvPicPr>
          <p:cNvPr id="9" name="Picture 8" descr="A map of land with water and land&#10;&#10;Description automatically generated">
            <a:extLst>
              <a:ext uri="{FF2B5EF4-FFF2-40B4-BE49-F238E27FC236}">
                <a16:creationId xmlns:a16="http://schemas.microsoft.com/office/drawing/2014/main" id="{3E4E2DF6-1B30-62C2-ED99-8A894BC58E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05" y="4361600"/>
            <a:ext cx="3609353" cy="2443218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CC84F33B-F18B-02D2-3E95-1873FF73C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2918"/>
            <a:ext cx="10515600" cy="903037"/>
          </a:xfrm>
        </p:spPr>
        <p:txBody>
          <a:bodyPr>
            <a:normAutofit/>
          </a:bodyPr>
          <a:lstStyle/>
          <a:p>
            <a:r>
              <a:rPr lang="fr-FR" sz="3200" b="1" dirty="0" err="1"/>
              <a:t>Tunisia’s</a:t>
            </a:r>
            <a:r>
              <a:rPr lang="fr-FR" sz="3200" b="1" dirty="0"/>
              <a:t> use case </a:t>
            </a:r>
            <a:endParaRPr lang="tr-TR" sz="32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8"/>
          <p:cNvSpPr txBox="1">
            <a:spLocks noGrp="1"/>
          </p:cNvSpPr>
          <p:nvPr>
            <p:ph type="body" idx="1"/>
          </p:nvPr>
        </p:nvSpPr>
        <p:spPr>
          <a:xfrm>
            <a:off x="1724025" y="1606550"/>
            <a:ext cx="10258500" cy="38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b="1" dirty="0">
                <a:solidFill>
                  <a:srgbClr val="4A8B8D"/>
                </a:solidFill>
              </a:rPr>
              <a:t>Surface Area:</a:t>
            </a:r>
            <a:endParaRPr sz="2400" b="1" dirty="0">
              <a:solidFill>
                <a:srgbClr val="4A8B8D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2A2727"/>
                </a:solidFill>
              </a:rPr>
              <a:t>The study area covers a surface area of approximately 256,000 hectares (2,560 square kilometers). </a:t>
            </a:r>
            <a:endParaRPr sz="2000" dirty="0">
              <a:solidFill>
                <a:srgbClr val="2A2727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b="1" dirty="0">
                <a:solidFill>
                  <a:srgbClr val="4A8B8D"/>
                </a:solidFill>
              </a:rPr>
              <a:t>Population:</a:t>
            </a:r>
            <a:endParaRPr sz="2400" b="1" dirty="0">
              <a:solidFill>
                <a:srgbClr val="4A8B8D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2A2727"/>
                </a:solidFill>
              </a:rPr>
              <a:t>Greater Tunis is home to a population of about 2.6 million inhabitants.</a:t>
            </a:r>
            <a:endParaRPr sz="2000" dirty="0">
              <a:solidFill>
                <a:srgbClr val="2A2727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b="1" dirty="0">
                <a:solidFill>
                  <a:srgbClr val="4A8B8D"/>
                </a:solidFill>
              </a:rPr>
              <a:t>Urbanization:</a:t>
            </a:r>
            <a:endParaRPr sz="2400" b="1" dirty="0">
              <a:solidFill>
                <a:srgbClr val="4A8B8D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2A2727"/>
                </a:solidFill>
              </a:rPr>
              <a:t>Highly urbanized, with dense residential, commercial, industrial, and institutional areas.</a:t>
            </a:r>
            <a:endParaRPr sz="2000" dirty="0">
              <a:solidFill>
                <a:srgbClr val="2A2727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b="1" dirty="0">
                <a:solidFill>
                  <a:srgbClr val="4A8B8D"/>
                </a:solidFill>
              </a:rPr>
              <a:t>Geographical Extent and Characteristics:</a:t>
            </a:r>
            <a:endParaRPr sz="2400" b="1" dirty="0">
              <a:solidFill>
                <a:srgbClr val="4A8B8D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1800"/>
              </a:spcAft>
              <a:buNone/>
            </a:pPr>
            <a:r>
              <a:rPr lang="en-US" sz="2000" dirty="0">
                <a:solidFill>
                  <a:srgbClr val="2A2727"/>
                </a:solidFill>
              </a:rPr>
              <a:t>The region presents a diverse land use land cover classes, including the following features: </a:t>
            </a:r>
            <a:endParaRPr sz="2000" dirty="0">
              <a:solidFill>
                <a:srgbClr val="2A2727"/>
              </a:solidFill>
            </a:endParaRPr>
          </a:p>
        </p:txBody>
      </p:sp>
      <p:grpSp>
        <p:nvGrpSpPr>
          <p:cNvPr id="148" name="Google Shape;148;p18"/>
          <p:cNvGrpSpPr/>
          <p:nvPr/>
        </p:nvGrpSpPr>
        <p:grpSpPr>
          <a:xfrm>
            <a:off x="737604" y="4722443"/>
            <a:ext cx="731524" cy="1115598"/>
            <a:chOff x="285750" y="2266950"/>
            <a:chExt cx="962025" cy="1295400"/>
          </a:xfrm>
        </p:grpSpPr>
        <p:pic>
          <p:nvPicPr>
            <p:cNvPr id="149" name="Google Shape;149;p18"/>
            <p:cNvPicPr preferRelativeResize="0"/>
            <p:nvPr/>
          </p:nvPicPr>
          <p:blipFill rotWithShape="1">
            <a:blip r:embed="rId3">
              <a:alphaModFix/>
            </a:blip>
            <a:srcRect r="25733"/>
            <a:stretch/>
          </p:blipFill>
          <p:spPr>
            <a:xfrm>
              <a:off x="285750" y="2266950"/>
              <a:ext cx="962025" cy="1295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0" name="Google Shape;150;p18"/>
            <p:cNvSpPr/>
            <p:nvPr/>
          </p:nvSpPr>
          <p:spPr>
            <a:xfrm>
              <a:off x="832104" y="2603150"/>
              <a:ext cx="45600" cy="45600"/>
            </a:xfrm>
            <a:prstGeom prst="ellips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1" name="Google Shape;151;p18"/>
          <p:cNvSpPr txBox="1"/>
          <p:nvPr/>
        </p:nvSpPr>
        <p:spPr>
          <a:xfrm>
            <a:off x="1952624" y="5404843"/>
            <a:ext cx="1757729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727"/>
              </a:buClr>
              <a:buSzPts val="2000"/>
              <a:buChar char="•"/>
            </a:pPr>
            <a:r>
              <a:rPr lang="en-US" sz="2000" dirty="0">
                <a:solidFill>
                  <a:srgbClr val="2A2727"/>
                </a:solidFill>
                <a:latin typeface="Calibri"/>
                <a:ea typeface="Calibri"/>
                <a:cs typeface="Calibri"/>
                <a:sym typeface="Calibri"/>
              </a:rPr>
              <a:t>wetlands</a:t>
            </a:r>
            <a:endParaRPr dirty="0"/>
          </a:p>
        </p:txBody>
      </p:sp>
      <p:sp>
        <p:nvSpPr>
          <p:cNvPr id="152" name="Google Shape;152;p18"/>
          <p:cNvSpPr txBox="1"/>
          <p:nvPr/>
        </p:nvSpPr>
        <p:spPr>
          <a:xfrm>
            <a:off x="6362700" y="5404843"/>
            <a:ext cx="15591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727"/>
              </a:buClr>
              <a:buSzPts val="2000"/>
              <a:buChar char="•"/>
            </a:pPr>
            <a:r>
              <a:rPr lang="en-US" sz="2000" dirty="0">
                <a:solidFill>
                  <a:srgbClr val="2A2727"/>
                </a:solidFill>
                <a:latin typeface="Calibri"/>
                <a:ea typeface="Calibri"/>
                <a:cs typeface="Calibri"/>
                <a:sym typeface="Calibri"/>
              </a:rPr>
              <a:t>Lakes</a:t>
            </a:r>
            <a:endParaRPr sz="2000" dirty="0">
              <a:solidFill>
                <a:srgbClr val="2A27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18"/>
          <p:cNvSpPr txBox="1"/>
          <p:nvPr/>
        </p:nvSpPr>
        <p:spPr>
          <a:xfrm>
            <a:off x="7743093" y="5404843"/>
            <a:ext cx="15591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727"/>
              </a:buClr>
              <a:buSzPts val="2000"/>
              <a:buChar char="•"/>
            </a:pPr>
            <a:r>
              <a:rPr lang="en-US" sz="2000" dirty="0">
                <a:solidFill>
                  <a:srgbClr val="2A2727"/>
                </a:solidFill>
                <a:latin typeface="Calibri"/>
                <a:ea typeface="Calibri"/>
                <a:cs typeface="Calibri"/>
                <a:sym typeface="Calibri"/>
              </a:rPr>
              <a:t>Built-up</a:t>
            </a:r>
            <a:endParaRPr sz="2000" dirty="0">
              <a:solidFill>
                <a:srgbClr val="2A27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18"/>
          <p:cNvSpPr txBox="1"/>
          <p:nvPr/>
        </p:nvSpPr>
        <p:spPr>
          <a:xfrm>
            <a:off x="3561390" y="5404843"/>
            <a:ext cx="280131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727"/>
              </a:buClr>
              <a:buSzPts val="2000"/>
              <a:buChar char="•"/>
            </a:pPr>
            <a:r>
              <a:rPr lang="en-US" sz="2000" dirty="0">
                <a:solidFill>
                  <a:srgbClr val="2A2727"/>
                </a:solidFill>
                <a:latin typeface="Calibri"/>
                <a:ea typeface="Calibri"/>
                <a:cs typeface="Calibri"/>
                <a:sym typeface="Calibri"/>
              </a:rPr>
              <a:t>Urban green spaces</a:t>
            </a:r>
            <a:endParaRPr sz="2000" dirty="0">
              <a:solidFill>
                <a:srgbClr val="2A27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7600" y="1731775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7600" y="3801750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7600" y="2804863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8"/>
          <p:cNvSpPr txBox="1">
            <a:spLocks noGrp="1"/>
          </p:cNvSpPr>
          <p:nvPr>
            <p:ph type="body" idx="1"/>
          </p:nvPr>
        </p:nvSpPr>
        <p:spPr>
          <a:xfrm>
            <a:off x="1724025" y="5856050"/>
            <a:ext cx="10258500" cy="9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b="1" dirty="0">
                <a:solidFill>
                  <a:srgbClr val="4A8B8D"/>
                </a:solidFill>
              </a:rPr>
              <a:t>Temporal scope</a:t>
            </a:r>
            <a:endParaRPr sz="2400" b="1" dirty="0">
              <a:solidFill>
                <a:srgbClr val="4A8B8D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1800"/>
              </a:spcAft>
              <a:buNone/>
            </a:pPr>
            <a:r>
              <a:rPr lang="en-US" sz="2000" dirty="0">
                <a:solidFill>
                  <a:srgbClr val="2A2727"/>
                </a:solidFill>
              </a:rPr>
              <a:t>Seasonal change in 2023</a:t>
            </a:r>
            <a:endParaRPr sz="2000" dirty="0">
              <a:solidFill>
                <a:srgbClr val="2A2727"/>
              </a:solidFill>
            </a:endParaRPr>
          </a:p>
        </p:txBody>
      </p:sp>
      <p:pic>
        <p:nvPicPr>
          <p:cNvPr id="159" name="Google Shape;159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9525" y="5968650"/>
            <a:ext cx="640079" cy="6400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53;p18">
            <a:extLst>
              <a:ext uri="{FF2B5EF4-FFF2-40B4-BE49-F238E27FC236}">
                <a16:creationId xmlns:a16="http://schemas.microsoft.com/office/drawing/2014/main" id="{C0C5309D-AA3B-6605-E322-402D404EF8BF}"/>
              </a:ext>
            </a:extLst>
          </p:cNvPr>
          <p:cNvSpPr txBox="1"/>
          <p:nvPr/>
        </p:nvSpPr>
        <p:spPr>
          <a:xfrm>
            <a:off x="9459826" y="5404843"/>
            <a:ext cx="15591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2727"/>
              </a:buClr>
              <a:buSzPts val="2000"/>
              <a:buChar char="•"/>
            </a:pPr>
            <a:r>
              <a:rPr lang="en-US" sz="2000" dirty="0">
                <a:solidFill>
                  <a:srgbClr val="2A2727"/>
                </a:solidFill>
                <a:latin typeface="Calibri"/>
                <a:ea typeface="Calibri"/>
                <a:cs typeface="Calibri"/>
                <a:sym typeface="Calibri"/>
              </a:rPr>
              <a:t>airport</a:t>
            </a:r>
            <a:endParaRPr sz="2000" dirty="0">
              <a:solidFill>
                <a:srgbClr val="2A272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A logo with planets in space&#10;&#10;Description automatically generated">
            <a:extLst>
              <a:ext uri="{FF2B5EF4-FFF2-40B4-BE49-F238E27FC236}">
                <a16:creationId xmlns:a16="http://schemas.microsoft.com/office/drawing/2014/main" id="{47312F1D-AA8B-5144-FC86-70FAE4700E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34272" y="414866"/>
            <a:ext cx="927840" cy="905933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827AB704-A766-A1FC-7272-B322877A1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2918"/>
            <a:ext cx="10515600" cy="903037"/>
          </a:xfrm>
        </p:spPr>
        <p:txBody>
          <a:bodyPr>
            <a:normAutofit/>
          </a:bodyPr>
          <a:lstStyle/>
          <a:p>
            <a:r>
              <a:rPr lang="fr-FR" sz="3200" b="1" dirty="0" err="1"/>
              <a:t>Tunisia’s</a:t>
            </a:r>
            <a:r>
              <a:rPr lang="fr-FR" sz="3200" b="1" dirty="0"/>
              <a:t> use case </a:t>
            </a:r>
            <a:endParaRPr lang="tr-TR" sz="32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48F86-2D98-DD92-4BAF-79A269C0D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1CDCF1-5D5B-818D-280F-A3A747FF4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2918"/>
            <a:ext cx="10515600" cy="903037"/>
          </a:xfrm>
        </p:spPr>
        <p:txBody>
          <a:bodyPr>
            <a:normAutofit/>
          </a:bodyPr>
          <a:lstStyle/>
          <a:p>
            <a:r>
              <a:rPr lang="fr-FR" sz="3200" b="1" dirty="0" err="1"/>
              <a:t>Tunisia’s</a:t>
            </a:r>
            <a:r>
              <a:rPr lang="fr-FR" sz="3200" b="1" dirty="0"/>
              <a:t> use case </a:t>
            </a:r>
            <a:endParaRPr lang="tr-TR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C7F9A6-70A9-FC8B-09BF-6F185B6253C3}"/>
              </a:ext>
            </a:extLst>
          </p:cNvPr>
          <p:cNvSpPr txBox="1"/>
          <p:nvPr/>
        </p:nvSpPr>
        <p:spPr>
          <a:xfrm>
            <a:off x="357326" y="1575760"/>
            <a:ext cx="38421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i="0" dirty="0">
                <a:solidFill>
                  <a:srgbClr val="4B8D8D"/>
                </a:solidFill>
                <a:effectLst/>
                <a:latin typeface="Poppins" panose="020B0502040204020203" pitchFamily="2" charset="0"/>
              </a:rPr>
              <a:t>Methodology</a:t>
            </a:r>
          </a:p>
        </p:txBody>
      </p:sp>
      <p:pic>
        <p:nvPicPr>
          <p:cNvPr id="2" name="Picture 1" descr="A logo with planets in space&#10;&#10;Description automatically generated">
            <a:extLst>
              <a:ext uri="{FF2B5EF4-FFF2-40B4-BE49-F238E27FC236}">
                <a16:creationId xmlns:a16="http://schemas.microsoft.com/office/drawing/2014/main" id="{ECC3E124-1220-A010-9032-6F6498DDB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4272" y="414866"/>
            <a:ext cx="927840" cy="905933"/>
          </a:xfrm>
          <a:prstGeom prst="rect">
            <a:avLst/>
          </a:prstGeom>
        </p:spPr>
      </p:pic>
      <p:sp>
        <p:nvSpPr>
          <p:cNvPr id="5" name="Google Shape;99;p14">
            <a:extLst>
              <a:ext uri="{FF2B5EF4-FFF2-40B4-BE49-F238E27FC236}">
                <a16:creationId xmlns:a16="http://schemas.microsoft.com/office/drawing/2014/main" id="{6AB37E13-B7A3-ED6A-14A9-C2AB95F88A9D}"/>
              </a:ext>
            </a:extLst>
          </p:cNvPr>
          <p:cNvSpPr/>
          <p:nvPr/>
        </p:nvSpPr>
        <p:spPr>
          <a:xfrm>
            <a:off x="717381" y="2380119"/>
            <a:ext cx="3122030" cy="973780"/>
          </a:xfrm>
          <a:prstGeom prst="roundRect">
            <a:avLst>
              <a:gd name="adj" fmla="val 16667"/>
            </a:avLst>
          </a:prstGeom>
          <a:solidFill>
            <a:srgbClr val="4A8B8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chemeClr val="lt1"/>
                </a:solidFill>
              </a:rPr>
              <a:t>Earth Observation datasets and products</a:t>
            </a:r>
            <a:endParaRPr sz="2300" b="1" dirty="0">
              <a:solidFill>
                <a:schemeClr val="lt1"/>
              </a:solidFill>
            </a:endParaRPr>
          </a:p>
        </p:txBody>
      </p:sp>
      <p:sp>
        <p:nvSpPr>
          <p:cNvPr id="6" name="Google Shape;100;p14">
            <a:extLst>
              <a:ext uri="{FF2B5EF4-FFF2-40B4-BE49-F238E27FC236}">
                <a16:creationId xmlns:a16="http://schemas.microsoft.com/office/drawing/2014/main" id="{862391F1-DF7E-7020-4C2A-52986FF62324}"/>
              </a:ext>
            </a:extLst>
          </p:cNvPr>
          <p:cNvSpPr/>
          <p:nvPr/>
        </p:nvSpPr>
        <p:spPr>
          <a:xfrm>
            <a:off x="5078447" y="2929820"/>
            <a:ext cx="2389154" cy="1102362"/>
          </a:xfrm>
          <a:prstGeom prst="roundRect">
            <a:avLst>
              <a:gd name="adj" fmla="val 16667"/>
            </a:avLst>
          </a:prstGeom>
          <a:solidFill>
            <a:srgbClr val="9ECCCD"/>
          </a:solidFill>
          <a:ln w="38100" cap="flat" cmpd="sng">
            <a:solidFill>
              <a:srgbClr val="4A8B8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100" dirty="0">
                <a:solidFill>
                  <a:srgbClr val="2A2727"/>
                </a:solidFill>
              </a:rPr>
              <a:t>SUHI </a:t>
            </a:r>
            <a:r>
              <a:rPr lang="en-US" sz="2100" b="1" dirty="0">
                <a:solidFill>
                  <a:srgbClr val="2A2727"/>
                </a:solidFill>
              </a:rPr>
              <a:t>prediction model</a:t>
            </a:r>
            <a:endParaRPr sz="2100" b="1" dirty="0">
              <a:solidFill>
                <a:srgbClr val="2A2727"/>
              </a:solidFill>
            </a:endParaRPr>
          </a:p>
        </p:txBody>
      </p:sp>
      <p:cxnSp>
        <p:nvCxnSpPr>
          <p:cNvPr id="9" name="Google Shape;102;p14">
            <a:extLst>
              <a:ext uri="{FF2B5EF4-FFF2-40B4-BE49-F238E27FC236}">
                <a16:creationId xmlns:a16="http://schemas.microsoft.com/office/drawing/2014/main" id="{124A7947-40CA-239D-3B43-D2338E217B79}"/>
              </a:ext>
            </a:extLst>
          </p:cNvPr>
          <p:cNvCxnSpPr>
            <a:cxnSpLocks/>
          </p:cNvCxnSpPr>
          <p:nvPr/>
        </p:nvCxnSpPr>
        <p:spPr>
          <a:xfrm>
            <a:off x="4138860" y="3481001"/>
            <a:ext cx="814140" cy="0"/>
          </a:xfrm>
          <a:prstGeom prst="straightConnector1">
            <a:avLst/>
          </a:prstGeom>
          <a:noFill/>
          <a:ln w="38100" cap="flat" cmpd="sng">
            <a:solidFill>
              <a:srgbClr val="4B8D8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" name="Google Shape;99;p14">
            <a:extLst>
              <a:ext uri="{FF2B5EF4-FFF2-40B4-BE49-F238E27FC236}">
                <a16:creationId xmlns:a16="http://schemas.microsoft.com/office/drawing/2014/main" id="{E90A3FC9-AB52-CC46-B50C-D2D24C66ED31}"/>
              </a:ext>
            </a:extLst>
          </p:cNvPr>
          <p:cNvSpPr/>
          <p:nvPr/>
        </p:nvSpPr>
        <p:spPr>
          <a:xfrm>
            <a:off x="717381" y="3864819"/>
            <a:ext cx="3122030" cy="973780"/>
          </a:xfrm>
          <a:prstGeom prst="roundRect">
            <a:avLst>
              <a:gd name="adj" fmla="val 16667"/>
            </a:avLst>
          </a:prstGeom>
          <a:solidFill>
            <a:srgbClr val="4A8B8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chemeClr val="lt1"/>
                </a:solidFill>
              </a:rPr>
              <a:t>In situ data </a:t>
            </a:r>
            <a:endParaRPr sz="2300" b="1" dirty="0">
              <a:solidFill>
                <a:schemeClr val="lt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0A7A848-5C6D-ACBD-9C49-44CD06776E6D}"/>
              </a:ext>
            </a:extLst>
          </p:cNvPr>
          <p:cNvSpPr/>
          <p:nvPr/>
        </p:nvSpPr>
        <p:spPr>
          <a:xfrm>
            <a:off x="470762" y="2150246"/>
            <a:ext cx="3615267" cy="2971800"/>
          </a:xfrm>
          <a:prstGeom prst="round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lang="en-GB" sz="2300" b="1"/>
          </a:p>
        </p:txBody>
      </p:sp>
      <p:cxnSp>
        <p:nvCxnSpPr>
          <p:cNvPr id="20" name="Google Shape;102;p14">
            <a:extLst>
              <a:ext uri="{FF2B5EF4-FFF2-40B4-BE49-F238E27FC236}">
                <a16:creationId xmlns:a16="http://schemas.microsoft.com/office/drawing/2014/main" id="{A9A284FB-6B13-C9EA-BEB0-8EE05F1F421E}"/>
              </a:ext>
            </a:extLst>
          </p:cNvPr>
          <p:cNvCxnSpPr>
            <a:cxnSpLocks/>
          </p:cNvCxnSpPr>
          <p:nvPr/>
        </p:nvCxnSpPr>
        <p:spPr>
          <a:xfrm>
            <a:off x="7593260" y="3499135"/>
            <a:ext cx="814140" cy="0"/>
          </a:xfrm>
          <a:prstGeom prst="straightConnector1">
            <a:avLst/>
          </a:prstGeom>
          <a:noFill/>
          <a:ln w="38100" cap="flat" cmpd="sng">
            <a:solidFill>
              <a:srgbClr val="4B8D8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" name="Google Shape;99;p14">
            <a:extLst>
              <a:ext uri="{FF2B5EF4-FFF2-40B4-BE49-F238E27FC236}">
                <a16:creationId xmlns:a16="http://schemas.microsoft.com/office/drawing/2014/main" id="{32923677-EBA9-A168-A05B-27F728E0DF9B}"/>
              </a:ext>
            </a:extLst>
          </p:cNvPr>
          <p:cNvSpPr/>
          <p:nvPr/>
        </p:nvSpPr>
        <p:spPr>
          <a:xfrm>
            <a:off x="8533059" y="2994111"/>
            <a:ext cx="2941560" cy="973780"/>
          </a:xfrm>
          <a:prstGeom prst="roundRect">
            <a:avLst>
              <a:gd name="adj" fmla="val 16667"/>
            </a:avLst>
          </a:prstGeom>
          <a:solidFill>
            <a:srgbClr val="4A8B8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chemeClr val="lt1"/>
                </a:solidFill>
              </a:rPr>
              <a:t>SUHI maps </a:t>
            </a:r>
            <a:endParaRPr sz="2300" b="1" dirty="0">
              <a:solidFill>
                <a:schemeClr val="lt1"/>
              </a:solidFill>
            </a:endParaRPr>
          </a:p>
        </p:txBody>
      </p:sp>
      <p:sp>
        <p:nvSpPr>
          <p:cNvPr id="22" name="Google Shape;103;p14">
            <a:extLst>
              <a:ext uri="{FF2B5EF4-FFF2-40B4-BE49-F238E27FC236}">
                <a16:creationId xmlns:a16="http://schemas.microsoft.com/office/drawing/2014/main" id="{667F87C4-C048-5B23-C926-EB12D82ED0AC}"/>
              </a:ext>
            </a:extLst>
          </p:cNvPr>
          <p:cNvSpPr txBox="1"/>
          <p:nvPr/>
        </p:nvSpPr>
        <p:spPr>
          <a:xfrm>
            <a:off x="918880" y="5620771"/>
            <a:ext cx="2598775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283C8B"/>
                </a:solidFill>
              </a:rPr>
              <a:t>Inputs</a:t>
            </a:r>
            <a:endParaRPr sz="2000" b="1" dirty="0">
              <a:solidFill>
                <a:srgbClr val="283C8B"/>
              </a:solidFill>
            </a:endParaRPr>
          </a:p>
        </p:txBody>
      </p:sp>
      <p:sp>
        <p:nvSpPr>
          <p:cNvPr id="23" name="Google Shape;103;p14">
            <a:extLst>
              <a:ext uri="{FF2B5EF4-FFF2-40B4-BE49-F238E27FC236}">
                <a16:creationId xmlns:a16="http://schemas.microsoft.com/office/drawing/2014/main" id="{3817EE73-5172-5364-B288-759574619827}"/>
              </a:ext>
            </a:extLst>
          </p:cNvPr>
          <p:cNvSpPr txBox="1"/>
          <p:nvPr/>
        </p:nvSpPr>
        <p:spPr>
          <a:xfrm>
            <a:off x="4973636" y="5620771"/>
            <a:ext cx="2598775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283C8B"/>
                </a:solidFill>
              </a:rPr>
              <a:t>Processing</a:t>
            </a:r>
            <a:endParaRPr sz="2000" b="1" dirty="0">
              <a:solidFill>
                <a:srgbClr val="283C8B"/>
              </a:solidFill>
            </a:endParaRPr>
          </a:p>
        </p:txBody>
      </p:sp>
      <p:sp>
        <p:nvSpPr>
          <p:cNvPr id="24" name="Google Shape;103;p14">
            <a:extLst>
              <a:ext uri="{FF2B5EF4-FFF2-40B4-BE49-F238E27FC236}">
                <a16:creationId xmlns:a16="http://schemas.microsoft.com/office/drawing/2014/main" id="{8D9DE2DD-0E41-1DAA-2DC8-BEB908625508}"/>
              </a:ext>
            </a:extLst>
          </p:cNvPr>
          <p:cNvSpPr txBox="1"/>
          <p:nvPr/>
        </p:nvSpPr>
        <p:spPr>
          <a:xfrm>
            <a:off x="8755025" y="5620771"/>
            <a:ext cx="2598775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283C8B"/>
                </a:solidFill>
              </a:rPr>
              <a:t>Outcome</a:t>
            </a:r>
            <a:endParaRPr sz="2000" b="1" dirty="0">
              <a:solidFill>
                <a:srgbClr val="283C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86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B4C6622B-3AB0-7B44-AC35-0AABE4210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8">
            <a:extLst>
              <a:ext uri="{FF2B5EF4-FFF2-40B4-BE49-F238E27FC236}">
                <a16:creationId xmlns:a16="http://schemas.microsoft.com/office/drawing/2014/main" id="{5C4654E7-0082-DC4D-0006-82A4C53B7C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724025" y="1606550"/>
            <a:ext cx="10258500" cy="4836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b="1" dirty="0">
                <a:solidFill>
                  <a:srgbClr val="4A8B8D"/>
                </a:solidFill>
              </a:rPr>
              <a:t>Digital Earth Africa data cube:</a:t>
            </a:r>
            <a:endParaRPr sz="2400" b="1" dirty="0">
              <a:solidFill>
                <a:srgbClr val="4A8B8D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fr-FR" sz="2000" dirty="0">
                <a:solidFill>
                  <a:srgbClr val="2A2727"/>
                </a:solidFill>
              </a:rPr>
              <a:t>spectral indices </a:t>
            </a:r>
            <a:r>
              <a:rPr lang="fr-FR" sz="2000" dirty="0" err="1">
                <a:solidFill>
                  <a:srgbClr val="2A2727"/>
                </a:solidFill>
              </a:rPr>
              <a:t>from</a:t>
            </a:r>
            <a:r>
              <a:rPr lang="fr-FR" sz="2000" dirty="0">
                <a:solidFill>
                  <a:srgbClr val="2A2727"/>
                </a:solidFill>
              </a:rPr>
              <a:t> </a:t>
            </a:r>
            <a:r>
              <a:rPr lang="fr-FR" sz="2000" dirty="0" err="1">
                <a:solidFill>
                  <a:srgbClr val="2A2727"/>
                </a:solidFill>
              </a:rPr>
              <a:t>annual</a:t>
            </a:r>
            <a:r>
              <a:rPr lang="fr-FR" sz="2000" dirty="0">
                <a:solidFill>
                  <a:srgbClr val="2A2727"/>
                </a:solidFill>
              </a:rPr>
              <a:t> </a:t>
            </a:r>
            <a:r>
              <a:rPr lang="fr-FR" sz="2000" dirty="0" err="1">
                <a:solidFill>
                  <a:srgbClr val="2A2727"/>
                </a:solidFill>
              </a:rPr>
              <a:t>geo</a:t>
            </a:r>
            <a:r>
              <a:rPr lang="fr-FR" sz="2000" dirty="0">
                <a:solidFill>
                  <a:srgbClr val="2A2727"/>
                </a:solidFill>
              </a:rPr>
              <a:t>-composites of ARD </a:t>
            </a:r>
            <a:endParaRPr sz="2000" dirty="0">
              <a:solidFill>
                <a:srgbClr val="2A2727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b="1" dirty="0">
                <a:solidFill>
                  <a:srgbClr val="4A8B8D"/>
                </a:solidFill>
              </a:rPr>
              <a:t>Google Earth Engine Cloud-based computational service:</a:t>
            </a:r>
            <a:endParaRPr sz="2400" b="1" dirty="0">
              <a:solidFill>
                <a:srgbClr val="4A8B8D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fr-FR" sz="2000" dirty="0">
                <a:solidFill>
                  <a:srgbClr val="2A2727"/>
                </a:solidFill>
              </a:rPr>
              <a:t>Urban Green </a:t>
            </a:r>
            <a:r>
              <a:rPr lang="fr-FR" sz="2000" dirty="0" err="1">
                <a:solidFill>
                  <a:srgbClr val="2A2727"/>
                </a:solidFill>
              </a:rPr>
              <a:t>spaces</a:t>
            </a:r>
            <a:r>
              <a:rPr lang="fr-FR" sz="2000" dirty="0">
                <a:solidFill>
                  <a:srgbClr val="2A2727"/>
                </a:solidFill>
              </a:rPr>
              <a:t> </a:t>
            </a:r>
            <a:r>
              <a:rPr lang="fr-FR" sz="2000" dirty="0" err="1">
                <a:solidFill>
                  <a:srgbClr val="2A2727"/>
                </a:solidFill>
              </a:rPr>
              <a:t>maps</a:t>
            </a:r>
            <a:r>
              <a:rPr lang="fr-FR" sz="2000" dirty="0">
                <a:solidFill>
                  <a:srgbClr val="2A2727"/>
                </a:solidFill>
              </a:rPr>
              <a:t> </a:t>
            </a:r>
            <a:r>
              <a:rPr lang="fr-FR" sz="2000" dirty="0" err="1">
                <a:solidFill>
                  <a:srgbClr val="2A2727"/>
                </a:solidFill>
              </a:rPr>
              <a:t>from</a:t>
            </a:r>
            <a:r>
              <a:rPr lang="fr-FR" sz="2000" dirty="0">
                <a:solidFill>
                  <a:srgbClr val="2A2727"/>
                </a:solidFill>
              </a:rPr>
              <a:t> Sentinel 2 images </a:t>
            </a:r>
            <a:r>
              <a:rPr lang="fr-FR" sz="2000" dirty="0" err="1">
                <a:solidFill>
                  <a:srgbClr val="2A2727"/>
                </a:solidFill>
              </a:rPr>
              <a:t>with</a:t>
            </a:r>
            <a:r>
              <a:rPr lang="fr-FR" sz="2000" dirty="0">
                <a:solidFill>
                  <a:srgbClr val="2A2727"/>
                </a:solidFill>
              </a:rPr>
              <a:t> pixel-</a:t>
            </a:r>
            <a:r>
              <a:rPr lang="fr-FR" sz="2000" dirty="0" err="1">
                <a:solidFill>
                  <a:srgbClr val="2A2727"/>
                </a:solidFill>
              </a:rPr>
              <a:t>based</a:t>
            </a:r>
            <a:r>
              <a:rPr lang="fr-FR" sz="2000" dirty="0">
                <a:solidFill>
                  <a:srgbClr val="2A2727"/>
                </a:solidFill>
              </a:rPr>
              <a:t> classification</a:t>
            </a:r>
            <a:endParaRPr sz="2000" dirty="0">
              <a:solidFill>
                <a:srgbClr val="2A2727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b="1" dirty="0">
                <a:solidFill>
                  <a:srgbClr val="4A8B8D"/>
                </a:solidFill>
              </a:rPr>
              <a:t>Copernicus:</a:t>
            </a:r>
            <a:endParaRPr sz="2400" b="1" dirty="0">
              <a:solidFill>
                <a:srgbClr val="4A8B8D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fr-FR" sz="2000" dirty="0">
                <a:solidFill>
                  <a:srgbClr val="2A2727"/>
                </a:solidFill>
              </a:rPr>
              <a:t>Global Human </a:t>
            </a:r>
            <a:r>
              <a:rPr lang="fr-FR" sz="2000" dirty="0" err="1">
                <a:solidFill>
                  <a:srgbClr val="2A2727"/>
                </a:solidFill>
              </a:rPr>
              <a:t>Settelmnet</a:t>
            </a:r>
            <a:r>
              <a:rPr lang="fr-FR" sz="2000" dirty="0">
                <a:solidFill>
                  <a:srgbClr val="2A2727"/>
                </a:solidFill>
              </a:rPr>
              <a:t> layer </a:t>
            </a:r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sz="2400" b="1" dirty="0">
                <a:solidFill>
                  <a:srgbClr val="4A8B8D"/>
                </a:solidFill>
              </a:rPr>
              <a:t>European Space Agency: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fr-FR" sz="2000" dirty="0">
                <a:solidFill>
                  <a:srgbClr val="2A2727"/>
                </a:solidFill>
              </a:rPr>
              <a:t>Land cover </a:t>
            </a:r>
            <a:endParaRPr sz="2000" dirty="0">
              <a:solidFill>
                <a:srgbClr val="2A2727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b="1" dirty="0">
                <a:solidFill>
                  <a:srgbClr val="4A8B8D"/>
                </a:solidFill>
              </a:rPr>
              <a:t>WUDAPT:</a:t>
            </a:r>
            <a:endParaRPr sz="2400" b="1" dirty="0">
              <a:solidFill>
                <a:srgbClr val="4A8B8D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1800"/>
              </a:spcAft>
              <a:buNone/>
            </a:pPr>
            <a:r>
              <a:rPr lang="en-US" sz="2000" dirty="0">
                <a:solidFill>
                  <a:srgbClr val="2A2727"/>
                </a:solidFill>
              </a:rPr>
              <a:t>Local Climate Zones </a:t>
            </a:r>
            <a:endParaRPr sz="2000" dirty="0">
              <a:solidFill>
                <a:srgbClr val="2A2727"/>
              </a:solidFill>
            </a:endParaRPr>
          </a:p>
        </p:txBody>
      </p:sp>
      <p:pic>
        <p:nvPicPr>
          <p:cNvPr id="2" name="Picture 1" descr="A logo with planets in space&#10;&#10;Description automatically generated">
            <a:extLst>
              <a:ext uri="{FF2B5EF4-FFF2-40B4-BE49-F238E27FC236}">
                <a16:creationId xmlns:a16="http://schemas.microsoft.com/office/drawing/2014/main" id="{429288CD-E367-75FB-F1A5-0BAEC491A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4272" y="414866"/>
            <a:ext cx="927840" cy="905933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FFC15079-89ED-5D24-AEC6-54EC69C25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2918"/>
            <a:ext cx="10515600" cy="903037"/>
          </a:xfrm>
        </p:spPr>
        <p:txBody>
          <a:bodyPr>
            <a:normAutofit/>
          </a:bodyPr>
          <a:lstStyle/>
          <a:p>
            <a:r>
              <a:rPr lang="fr-FR" sz="3200" b="1" dirty="0" err="1"/>
              <a:t>Tunisia’s</a:t>
            </a:r>
            <a:r>
              <a:rPr lang="fr-FR" sz="3200" b="1" dirty="0"/>
              <a:t> use case </a:t>
            </a:r>
            <a:endParaRPr lang="tr-TR" sz="3200" b="1" dirty="0"/>
          </a:p>
        </p:txBody>
      </p:sp>
      <p:pic>
        <p:nvPicPr>
          <p:cNvPr id="7" name="Picture 6" descr="A logo with colorful squares and blue text&#10;&#10;Description automatically generated">
            <a:extLst>
              <a:ext uri="{FF2B5EF4-FFF2-40B4-BE49-F238E27FC236}">
                <a16:creationId xmlns:a16="http://schemas.microsoft.com/office/drawing/2014/main" id="{E98A45CE-4CD7-F04B-A6C4-678DE59943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935" y="1543277"/>
            <a:ext cx="903037" cy="903037"/>
          </a:xfrm>
          <a:prstGeom prst="rect">
            <a:avLst/>
          </a:prstGeom>
        </p:spPr>
      </p:pic>
      <p:pic>
        <p:nvPicPr>
          <p:cNvPr id="10" name="Picture 9" descr="A blue and yellow logo&#10;&#10;Description automatically generated">
            <a:extLst>
              <a:ext uri="{FF2B5EF4-FFF2-40B4-BE49-F238E27FC236}">
                <a16:creationId xmlns:a16="http://schemas.microsoft.com/office/drawing/2014/main" id="{7723DDE0-EB67-77BF-7ACD-95CC352C90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408" y="3517342"/>
            <a:ext cx="1384091" cy="507500"/>
          </a:xfrm>
          <a:prstGeom prst="rect">
            <a:avLst/>
          </a:prstGeom>
        </p:spPr>
      </p:pic>
      <p:pic>
        <p:nvPicPr>
          <p:cNvPr id="12" name="Picture 11" descr="A logo for a company&#10;&#10;Description automatically generated">
            <a:extLst>
              <a:ext uri="{FF2B5EF4-FFF2-40B4-BE49-F238E27FC236}">
                <a16:creationId xmlns:a16="http://schemas.microsoft.com/office/drawing/2014/main" id="{D3ACCBF3-9F01-3C4F-84AA-896D7E8FDB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846" b="75518" l="13918" r="84665">
                        <a14:foregroundMark x1="17655" y1="67232" x2="17655" y2="67232"/>
                        <a14:foregroundMark x1="17655" y1="67232" x2="17655" y2="67232"/>
                        <a14:foregroundMark x1="14046" y1="68738" x2="14046" y2="68738"/>
                        <a14:foregroundMark x1="23196" y1="75141" x2="23196" y2="75141"/>
                        <a14:foregroundMark x1="28608" y1="74576" x2="28608" y2="74576"/>
                        <a14:foregroundMark x1="33376" y1="74576" x2="33376" y2="74576"/>
                        <a14:foregroundMark x1="35438" y1="69492" x2="35438" y2="69492"/>
                        <a14:foregroundMark x1="39046" y1="70810" x2="39046" y2="70810"/>
                        <a14:foregroundMark x1="43041" y1="71563" x2="43041" y2="71563"/>
                        <a14:foregroundMark x1="49742" y1="74011" x2="49742" y2="74011"/>
                        <a14:foregroundMark x1="51418" y1="71563" x2="51418" y2="71563"/>
                        <a14:foregroundMark x1="54510" y1="70433" x2="54510" y2="70433"/>
                        <a14:foregroundMark x1="57088" y1="71375" x2="57088" y2="71375"/>
                        <a14:foregroundMark x1="63660" y1="69115" x2="63660" y2="69115"/>
                        <a14:foregroundMark x1="70490" y1="73446" x2="70490" y2="73446"/>
                        <a14:foregroundMark x1="75129" y1="74388" x2="75129" y2="74388"/>
                        <a14:foregroundMark x1="77191" y1="71375" x2="77191" y2="71375"/>
                        <a14:foregroundMark x1="77191" y1="67608" x2="77191" y2="67608"/>
                        <a14:foregroundMark x1="78866" y1="73070" x2="78866" y2="73070"/>
                        <a14:foregroundMark x1="84665" y1="70056" x2="84665" y2="70056"/>
                        <a14:backgroundMark x1="76546" y1="37853" x2="76546" y2="37853"/>
                        <a14:backgroundMark x1="95361" y1="41996" x2="95361" y2="41996"/>
                      </a14:backgroundRemoval>
                    </a14:imgEffect>
                  </a14:imgLayer>
                </a14:imgProps>
              </a:ext>
            </a:extLst>
          </a:blip>
          <a:srcRect l="11201" t="15223" r="11916" b="17778"/>
          <a:stretch/>
        </p:blipFill>
        <p:spPr>
          <a:xfrm>
            <a:off x="391512" y="2492015"/>
            <a:ext cx="1135885" cy="677334"/>
          </a:xfrm>
          <a:prstGeom prst="rect">
            <a:avLst/>
          </a:prstGeom>
        </p:spPr>
      </p:pic>
      <p:pic>
        <p:nvPicPr>
          <p:cNvPr id="14" name="Picture 13" descr="A close up of a word&#10;&#10;Description automatically generated">
            <a:extLst>
              <a:ext uri="{FF2B5EF4-FFF2-40B4-BE49-F238E27FC236}">
                <a16:creationId xmlns:a16="http://schemas.microsoft.com/office/drawing/2014/main" id="{672948A1-76DC-7B01-57B6-410BD691EB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475" y="5551805"/>
            <a:ext cx="1499962" cy="2544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0651A42-43EC-D5DB-B80F-5889E7E9DF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408" y="4336804"/>
            <a:ext cx="1422632" cy="90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18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>
          <a:extLst>
            <a:ext uri="{FF2B5EF4-FFF2-40B4-BE49-F238E27FC236}">
              <a16:creationId xmlns:a16="http://schemas.microsoft.com/office/drawing/2014/main" id="{1019AF25-1765-17E7-E9AA-D8A461DAA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with planets in space&#10;&#10;Description automatically generated">
            <a:extLst>
              <a:ext uri="{FF2B5EF4-FFF2-40B4-BE49-F238E27FC236}">
                <a16:creationId xmlns:a16="http://schemas.microsoft.com/office/drawing/2014/main" id="{0F4D9D73-4A4E-E75E-DB38-0CDF6509A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4272" y="414866"/>
            <a:ext cx="927840" cy="905933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EC4C1EFD-4187-2FCF-5EBD-41B698355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2918"/>
            <a:ext cx="10515600" cy="903037"/>
          </a:xfrm>
        </p:spPr>
        <p:txBody>
          <a:bodyPr>
            <a:normAutofit/>
          </a:bodyPr>
          <a:lstStyle/>
          <a:p>
            <a:r>
              <a:rPr lang="fr-FR" sz="3200" b="1" dirty="0" err="1"/>
              <a:t>Tunisia’s</a:t>
            </a:r>
            <a:r>
              <a:rPr lang="fr-FR" sz="3200" b="1" dirty="0"/>
              <a:t> use case </a:t>
            </a:r>
            <a:endParaRPr lang="tr-TR" sz="3200" b="1" dirty="0"/>
          </a:p>
        </p:txBody>
      </p:sp>
      <p:pic>
        <p:nvPicPr>
          <p:cNvPr id="11" name="Picture 10" descr="A map of different colors&#10;&#10;Description automatically generated">
            <a:extLst>
              <a:ext uri="{FF2B5EF4-FFF2-40B4-BE49-F238E27FC236}">
                <a16:creationId xmlns:a16="http://schemas.microsoft.com/office/drawing/2014/main" id="{3D7CACB5-5DAD-C21E-FC34-9C3622421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2589" y="2367281"/>
            <a:ext cx="4081362" cy="2885650"/>
          </a:xfrm>
          <a:prstGeom prst="rect">
            <a:avLst/>
          </a:prstGeom>
        </p:spPr>
      </p:pic>
      <p:pic>
        <p:nvPicPr>
          <p:cNvPr id="15" name="Picture 14" descr="A close-up of several blue and white maps&#10;&#10;Description automatically generated">
            <a:extLst>
              <a:ext uri="{FF2B5EF4-FFF2-40B4-BE49-F238E27FC236}">
                <a16:creationId xmlns:a16="http://schemas.microsoft.com/office/drawing/2014/main" id="{FEBA9B20-9273-D913-B1D5-DD07C752C2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8855" y="2367280"/>
            <a:ext cx="3920012" cy="2885650"/>
          </a:xfrm>
          <a:prstGeom prst="rect">
            <a:avLst/>
          </a:prstGeom>
        </p:spPr>
      </p:pic>
      <p:sp>
        <p:nvSpPr>
          <p:cNvPr id="16" name="Google Shape;103;p14">
            <a:extLst>
              <a:ext uri="{FF2B5EF4-FFF2-40B4-BE49-F238E27FC236}">
                <a16:creationId xmlns:a16="http://schemas.microsoft.com/office/drawing/2014/main" id="{8FC936C5-98D7-7DA0-E99D-92DF177EE74E}"/>
              </a:ext>
            </a:extLst>
          </p:cNvPr>
          <p:cNvSpPr txBox="1"/>
          <p:nvPr/>
        </p:nvSpPr>
        <p:spPr>
          <a:xfrm>
            <a:off x="360080" y="5391844"/>
            <a:ext cx="2598775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283C8B"/>
                </a:solidFill>
              </a:rPr>
              <a:t>LST</a:t>
            </a:r>
            <a:endParaRPr sz="2000" b="1" dirty="0">
              <a:solidFill>
                <a:srgbClr val="283C8B"/>
              </a:solidFill>
            </a:endParaRPr>
          </a:p>
        </p:txBody>
      </p:sp>
      <p:sp>
        <p:nvSpPr>
          <p:cNvPr id="17" name="Google Shape;103;p14">
            <a:extLst>
              <a:ext uri="{FF2B5EF4-FFF2-40B4-BE49-F238E27FC236}">
                <a16:creationId xmlns:a16="http://schemas.microsoft.com/office/drawing/2014/main" id="{8DE46DF2-95B9-7777-2E26-BF6857B682E0}"/>
              </a:ext>
            </a:extLst>
          </p:cNvPr>
          <p:cNvSpPr txBox="1"/>
          <p:nvPr/>
        </p:nvSpPr>
        <p:spPr>
          <a:xfrm>
            <a:off x="4425836" y="5391844"/>
            <a:ext cx="2598775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283C8B"/>
                </a:solidFill>
              </a:rPr>
              <a:t>LCZ</a:t>
            </a:r>
            <a:endParaRPr sz="2000" b="1" dirty="0">
              <a:solidFill>
                <a:srgbClr val="283C8B"/>
              </a:solidFill>
            </a:endParaRPr>
          </a:p>
        </p:txBody>
      </p:sp>
      <p:sp>
        <p:nvSpPr>
          <p:cNvPr id="19" name="Google Shape;103;p14">
            <a:extLst>
              <a:ext uri="{FF2B5EF4-FFF2-40B4-BE49-F238E27FC236}">
                <a16:creationId xmlns:a16="http://schemas.microsoft.com/office/drawing/2014/main" id="{144F902C-6A21-D8F9-DEC2-0145D797ECCB}"/>
              </a:ext>
            </a:extLst>
          </p:cNvPr>
          <p:cNvSpPr txBox="1"/>
          <p:nvPr/>
        </p:nvSpPr>
        <p:spPr>
          <a:xfrm>
            <a:off x="8755025" y="5391844"/>
            <a:ext cx="2598775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283C8B"/>
                </a:solidFill>
              </a:rPr>
              <a:t>UGS</a:t>
            </a:r>
            <a:endParaRPr sz="2000" b="1" dirty="0">
              <a:solidFill>
                <a:srgbClr val="283C8B"/>
              </a:solidFill>
            </a:endParaRPr>
          </a:p>
        </p:txBody>
      </p:sp>
      <p:pic>
        <p:nvPicPr>
          <p:cNvPr id="21" name="Picture 20" descr="A screenshot of different colored maps&#10;&#10;Description automatically generated">
            <a:extLst>
              <a:ext uri="{FF2B5EF4-FFF2-40B4-BE49-F238E27FC236}">
                <a16:creationId xmlns:a16="http://schemas.microsoft.com/office/drawing/2014/main" id="{1FC26647-9BFA-3EE4-0E6B-D174ACB1C7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21" y="2367280"/>
            <a:ext cx="3617664" cy="288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8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268C4324E29C45B97C9D4823AB19AB" ma:contentTypeVersion="24" ma:contentTypeDescription="Create a new document." ma:contentTypeScope="" ma:versionID="96c222dc065e9d05aed0e7a26141afc2">
  <xsd:schema xmlns:xsd="http://www.w3.org/2001/XMLSchema" xmlns:xs="http://www.w3.org/2001/XMLSchema" xmlns:p="http://schemas.microsoft.com/office/2006/metadata/properties" xmlns:ns2="8bcd4ad3-1aa4-4ef8-90e9-1d0e10888239" xmlns:ns3="42396945-223b-4e5d-935c-fff3f17b2663" targetNamespace="http://schemas.microsoft.com/office/2006/metadata/properties" ma:root="true" ma:fieldsID="5d3fef669e20bc7406e6d5caea7e171d" ns2:_="" ns3:_="">
    <xsd:import namespace="8bcd4ad3-1aa4-4ef8-90e9-1d0e10888239"/>
    <xsd:import namespace="42396945-223b-4e5d-935c-fff3f17b2663"/>
    <xsd:element name="properties">
      <xsd:complexType>
        <xsd:sequence>
          <xsd:element name="documentManagement">
            <xsd:complexType>
              <xsd:all>
                <xsd:element ref="ns2:Project" minOccurs="0"/>
                <xsd:element ref="ns2:Technology" minOccurs="0"/>
                <xsd:element ref="ns2:User_x0020_Type" minOccurs="0"/>
                <xsd:element ref="ns2:Sector_x0020_of_x0020_application" minOccurs="0"/>
                <xsd:element ref="ns3:MediaServiceMetadata" minOccurs="0"/>
                <xsd:element ref="ns3:MediaServiceFastMetadata" minOccurs="0"/>
                <xsd:element ref="ns2:Project_x0020_Typ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2:SharedWithUsers" minOccurs="0"/>
                <xsd:element ref="ns2:SharedWithDetails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cd4ad3-1aa4-4ef8-90e9-1d0e10888239" elementFormDefault="qualified">
    <xsd:import namespace="http://schemas.microsoft.com/office/2006/documentManagement/types"/>
    <xsd:import namespace="http://schemas.microsoft.com/office/infopath/2007/PartnerControls"/>
    <xsd:element name="Project" ma:index="8" nillable="true" ma:displayName="Project" ma:default="Enter Choice #1" ma:format="Dropdown" ma:internalName="Project">
      <xsd:simpleType>
        <xsd:restriction base="dms:Choice">
          <xsd:enumeration value="Enter Choice #1"/>
          <xsd:enumeration value="Enter Choice #2"/>
          <xsd:enumeration value="Enter Choice #3"/>
        </xsd:restriction>
      </xsd:simpleType>
    </xsd:element>
    <xsd:element name="Technology" ma:index="9" nillable="true" ma:displayName="Technology" ma:default="EO" ma:internalName="Technolog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EO"/>
                    <xsd:enumeration value="Integrated"/>
                    <xsd:enumeration value="NAV"/>
                    <xsd:enumeration value="N/A"/>
                    <xsd:enumeration value="Sat. Com."/>
                  </xsd:restriction>
                </xsd:simpleType>
              </xsd:element>
            </xsd:sequence>
          </xsd:extension>
        </xsd:complexContent>
      </xsd:complexType>
    </xsd:element>
    <xsd:element name="User_x0020_Type" ma:index="10" nillable="true" ma:displayName="User Type" ma:default="Private" ma:format="Dropdown" ma:internalName="User_x0020_Type">
      <xsd:simpleType>
        <xsd:restriction base="dms:Choice">
          <xsd:enumeration value="Private"/>
          <xsd:enumeration value="Public"/>
          <xsd:enumeration value="N/A"/>
        </xsd:restriction>
      </xsd:simpleType>
    </xsd:element>
    <xsd:element name="Sector_x0020_of_x0020_application" ma:index="11" nillable="true" ma:displayName="Primary Field of Application" ma:default="Energy" ma:format="Dropdown" ma:internalName="Sector_x0020_of_x0020_application">
      <xsd:simpleType>
        <xsd:restriction base="dms:Choice">
          <xsd:enumeration value="Agriculture"/>
          <xsd:enumeration value="Climate"/>
          <xsd:enumeration value="Communication"/>
          <xsd:enumeration value="Culture"/>
          <xsd:enumeration value="Energy"/>
          <xsd:enumeration value="Environment"/>
          <xsd:enumeration value="Health"/>
          <xsd:enumeration value="Infrastructure"/>
          <xsd:enumeration value="Mobility"/>
          <xsd:enumeration value="N/A"/>
          <xsd:enumeration value="Risk management"/>
          <xsd:enumeration value="Smart cities"/>
          <xsd:enumeration value="Sport"/>
          <xsd:enumeration value="Tourism"/>
          <xsd:enumeration value="Water"/>
        </xsd:restriction>
      </xsd:simpleType>
    </xsd:element>
    <xsd:element name="Project_x0020_Type" ma:index="14" nillable="true" ma:displayName="Project Type" ma:default="Parlament" ma:format="Dropdown" ma:internalName="Project_x0020_Type">
      <xsd:simpleType>
        <xsd:restriction base="dms:Choice">
          <xsd:enumeration value="Parlament"/>
          <xsd:enumeration value="Peugeot"/>
          <xsd:enumeration value="Citroen"/>
          <xsd:enumeration value="Opel"/>
        </xsd:restriction>
      </xsd:simpleType>
    </xsd:element>
    <xsd:element name="TaxCatchAll" ma:index="25" nillable="true" ma:displayName="Taxonomy Catch All Column" ma:hidden="true" ma:list="{704346b6-993b-4dc7-b509-c6c6483c5d0a}" ma:internalName="TaxCatchAll" ma:showField="CatchAllData" ma:web="8bcd4ad3-1aa4-4ef8-90e9-1d0e1088823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396945-223b-4e5d-935c-fff3f17b26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2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1abb5474-733f-4914-9749-aa5bb57b21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bcd4ad3-1aa4-4ef8-90e9-1d0e10888239" xsi:nil="true"/>
    <lcf76f155ced4ddcb4097134ff3c332f xmlns="42396945-223b-4e5d-935c-fff3f17b2663">
      <Terms xmlns="http://schemas.microsoft.com/office/infopath/2007/PartnerControls"/>
    </lcf76f155ced4ddcb4097134ff3c332f>
    <Project_x0020_Type xmlns="8bcd4ad3-1aa4-4ef8-90e9-1d0e10888239">Parlament</Project_x0020_Type>
    <Sector_x0020_of_x0020_application xmlns="8bcd4ad3-1aa4-4ef8-90e9-1d0e10888239">Energy</Sector_x0020_of_x0020_application>
    <User_x0020_Type xmlns="8bcd4ad3-1aa4-4ef8-90e9-1d0e10888239">Private</User_x0020_Type>
    <Project xmlns="8bcd4ad3-1aa4-4ef8-90e9-1d0e10888239">Enter Choice #1</Project>
    <Technology xmlns="8bcd4ad3-1aa4-4ef8-90e9-1d0e10888239">
      <Value>EO</Value>
    </Technology>
  </documentManagement>
</p:properties>
</file>

<file path=customXml/itemProps1.xml><?xml version="1.0" encoding="utf-8"?>
<ds:datastoreItem xmlns:ds="http://schemas.openxmlformats.org/officeDocument/2006/customXml" ds:itemID="{DF36CFAF-3B0B-4890-A5C0-90C5AC14E9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85EDADC-47E9-400D-BAD8-CBDEF2108088}"/>
</file>

<file path=customXml/itemProps3.xml><?xml version="1.0" encoding="utf-8"?>
<ds:datastoreItem xmlns:ds="http://schemas.openxmlformats.org/officeDocument/2006/customXml" ds:itemID="{ED2E886A-A1E3-4C3D-82F3-98831DC193E1}">
  <ds:schemaRefs>
    <ds:schemaRef ds:uri="http://schemas.microsoft.com/office/2006/metadata/properties"/>
    <ds:schemaRef ds:uri="http://schemas.microsoft.com/office/infopath/2007/PartnerControls"/>
    <ds:schemaRef ds:uri="5abc6314-3276-4334-8ab4-34546ce3b621"/>
    <ds:schemaRef ds:uri="711194c4-acbe-4070-a424-30dee3052d9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2943</TotalTime>
  <Words>560</Words>
  <Application>Microsoft Office PowerPoint</Application>
  <PresentationFormat>Widescreen</PresentationFormat>
  <Paragraphs>107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Futura Medium</vt:lpstr>
      <vt:lpstr>Poppins</vt:lpstr>
      <vt:lpstr>Office Theme</vt:lpstr>
      <vt:lpstr>UDENE Project  TUNisian Space Association</vt:lpstr>
      <vt:lpstr>Outline </vt:lpstr>
      <vt:lpstr>Opening</vt:lpstr>
      <vt:lpstr>Tunisia’s use case </vt:lpstr>
      <vt:lpstr>Tunisia’s use case </vt:lpstr>
      <vt:lpstr>Tunisia’s use case </vt:lpstr>
      <vt:lpstr>Tunisia’s use case </vt:lpstr>
      <vt:lpstr>Tunisia’s use case </vt:lpstr>
      <vt:lpstr>Tunisia’s use case </vt:lpstr>
      <vt:lpstr>Exploration Tool</vt:lpstr>
      <vt:lpstr>Exploration Tool </vt:lpstr>
      <vt:lpstr>Exploration Tool </vt:lpstr>
      <vt:lpstr>Exploration Tool </vt:lpstr>
      <vt:lpstr>Exploration Tool </vt:lpstr>
      <vt:lpstr>Exploration Tool </vt:lpstr>
      <vt:lpstr>Exploration Tool </vt:lpstr>
      <vt:lpstr>Exploration Tool </vt:lpstr>
      <vt:lpstr>Exploration Tool </vt:lpstr>
      <vt:lpstr>Exploration Tool </vt:lpstr>
      <vt:lpstr>Exploration Tool </vt:lpstr>
      <vt:lpstr>Exploration Tool </vt:lpstr>
      <vt:lpstr>Exploration Tool </vt:lpstr>
      <vt:lpstr>Exploration Tool </vt:lpstr>
      <vt:lpstr>UDENE Project  TUNisian Space Association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TESK UNICEF ÇOCUK HAKLARI VE İŞ İLKELERİ PROGRAMI</dc:title>
  <dc:creator>Neslihan Körpe</dc:creator>
  <cp:lastModifiedBy>Syrine SOUISSI</cp:lastModifiedBy>
  <cp:revision>31</cp:revision>
  <dcterms:created xsi:type="dcterms:W3CDTF">2023-11-07T12:10:49Z</dcterms:created>
  <dcterms:modified xsi:type="dcterms:W3CDTF">2024-12-15T21:57:02Z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0x010100FC268C4324E29C45B97C9D4823AB19AB</vt:lpwstr>
  </property>
</Properties>
</file>