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301" r:id="rId4"/>
    <p:sldId id="291" r:id="rId5"/>
    <p:sldId id="300" r:id="rId6"/>
    <p:sldId id="264" r:id="rId7"/>
    <p:sldId id="295" r:id="rId8"/>
    <p:sldId id="297" r:id="rId9"/>
    <p:sldId id="279" r:id="rId10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6C8B"/>
    <a:srgbClr val="0070C0"/>
    <a:srgbClr val="366977"/>
    <a:srgbClr val="54A336"/>
    <a:srgbClr val="286019"/>
    <a:srgbClr val="000000"/>
    <a:srgbClr val="B19B79"/>
    <a:srgbClr val="CAC949"/>
    <a:srgbClr val="C1A487"/>
    <a:srgbClr val="177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48"/>
    <p:restoredTop sz="94699"/>
  </p:normalViewPr>
  <p:slideViewPr>
    <p:cSldViewPr>
      <p:cViewPr varScale="1">
        <p:scale>
          <a:sx n="53" d="100"/>
          <a:sy n="53" d="100"/>
        </p:scale>
        <p:origin x="533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manuelpajot\EARSC%20Dropbox\Projects\Industry%20survey\2023\WIP\All%20responses%20IS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17789A"/>
            </a:solidFill>
            <a:ln>
              <a:noFill/>
            </a:ln>
            <a:effectLst/>
          </c:spPr>
          <c:invertIfNegative val="0"/>
          <c:cat>
            <c:strRef>
              <c:f>'Cleaned list'!$AF$130:$AF$143</c:f>
              <c:strCache>
                <c:ptCount val="14"/>
                <c:pt idx="0">
                  <c:v>Fisheries </c:v>
                </c:pt>
                <c:pt idx="1">
                  <c:v>Raw materials</c:v>
                </c:pt>
                <c:pt idx="2">
                  <c:v>Renewable energy</c:v>
                </c:pt>
                <c:pt idx="3">
                  <c:v>Maritime</c:v>
                </c:pt>
                <c:pt idx="4">
                  <c:v>Urban development</c:v>
                </c:pt>
                <c:pt idx="5">
                  <c:v>Citizens and society</c:v>
                </c:pt>
                <c:pt idx="6">
                  <c:v>Insurance</c:v>
                </c:pt>
                <c:pt idx="7">
                  <c:v>Oil &amp; gas</c:v>
                </c:pt>
                <c:pt idx="8">
                  <c:v>Infrastructure</c:v>
                </c:pt>
                <c:pt idx="9">
                  <c:v>Forestry</c:v>
                </c:pt>
                <c:pt idx="10">
                  <c:v>Security and Emergency services</c:v>
                </c:pt>
                <c:pt idx="11">
                  <c:v>Environment</c:v>
                </c:pt>
                <c:pt idx="12">
                  <c:v>Agriculture</c:v>
                </c:pt>
                <c:pt idx="13">
                  <c:v>Defence</c:v>
                </c:pt>
              </c:strCache>
            </c:strRef>
          </c:cat>
          <c:val>
            <c:numRef>
              <c:f>'Cleaned list'!$AG$130:$AG$143</c:f>
              <c:numCache>
                <c:formatCode>0.00%</c:formatCode>
                <c:ptCount val="14"/>
                <c:pt idx="0">
                  <c:v>1.8438010888807289E-2</c:v>
                </c:pt>
                <c:pt idx="1">
                  <c:v>2.0922941016605533E-2</c:v>
                </c:pt>
                <c:pt idx="2">
                  <c:v>2.2868458811156869E-2</c:v>
                </c:pt>
                <c:pt idx="3">
                  <c:v>2.5213778493935808E-2</c:v>
                </c:pt>
                <c:pt idx="4">
                  <c:v>2.9213503970768419E-2</c:v>
                </c:pt>
                <c:pt idx="5">
                  <c:v>3.2796508417640022E-2</c:v>
                </c:pt>
                <c:pt idx="6">
                  <c:v>3.3132157030921844E-2</c:v>
                </c:pt>
                <c:pt idx="7">
                  <c:v>3.5813437285127356E-2</c:v>
                </c:pt>
                <c:pt idx="8">
                  <c:v>3.9675570869642046E-2</c:v>
                </c:pt>
                <c:pt idx="9">
                  <c:v>4.302646010633368E-2</c:v>
                </c:pt>
                <c:pt idx="10">
                  <c:v>7.1824050468221642E-2</c:v>
                </c:pt>
                <c:pt idx="11">
                  <c:v>7.9047936773057229E-2</c:v>
                </c:pt>
                <c:pt idx="12">
                  <c:v>9.1853341502966632E-2</c:v>
                </c:pt>
                <c:pt idx="13">
                  <c:v>0.37251911156522433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26-A14A-9A4F-E5DC779A8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598107615"/>
        <c:axId val="603867871"/>
      </c:barChart>
      <c:catAx>
        <c:axId val="5981076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3867871"/>
        <c:crossesAt val="0"/>
        <c:auto val="1"/>
        <c:lblAlgn val="ctr"/>
        <c:lblOffset val="100"/>
        <c:noMultiLvlLbl val="0"/>
      </c:catAx>
      <c:valAx>
        <c:axId val="603867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8107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5278C-1A66-46AA-BC3A-019EDEFFB893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FDB26-8149-4908-8285-A75B62040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17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5482" y="1428774"/>
            <a:ext cx="17497035" cy="736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1" i="0">
                <a:solidFill>
                  <a:srgbClr val="58B18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0D7377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1" i="0">
                <a:solidFill>
                  <a:srgbClr val="58B18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1" i="0">
                <a:solidFill>
                  <a:srgbClr val="58B18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5482" y="1428777"/>
            <a:ext cx="6123940" cy="736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50" b="1" i="0">
                <a:solidFill>
                  <a:srgbClr val="58B18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5482" y="2128856"/>
            <a:ext cx="16355060" cy="482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0D7377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arsc-portal.eu/" TargetMode="External"/><Relationship Id="rId3" Type="http://schemas.openxmlformats.org/officeDocument/2006/relationships/image" Target="../media/image2.jpeg"/><Relationship Id="rId7" Type="http://schemas.openxmlformats.org/officeDocument/2006/relationships/hyperlink" Target="mailto:https://africa.eopages.e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eopages.eu/" TargetMode="External"/><Relationship Id="rId5" Type="http://schemas.openxmlformats.org/officeDocument/2006/relationships/hyperlink" Target="http://www.earsc.org/" TargetMode="External"/><Relationship Id="rId10" Type="http://schemas.openxmlformats.org/officeDocument/2006/relationships/hyperlink" Target="http://www.earsc.org/sebs" TargetMode="External"/><Relationship Id="rId4" Type="http://schemas.openxmlformats.org/officeDocument/2006/relationships/hyperlink" Target="mailto:info@earsc.org" TargetMode="External"/><Relationship Id="rId9" Type="http://schemas.openxmlformats.org/officeDocument/2006/relationships/hyperlink" Target="http://www.eomall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189" y="1973044"/>
            <a:ext cx="6848605" cy="451986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68505" cy="1028699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A952FD3-CC47-422F-3642-29781F58867D}"/>
              </a:ext>
            </a:extLst>
          </p:cNvPr>
          <p:cNvSpPr txBox="1"/>
          <p:nvPr/>
        </p:nvSpPr>
        <p:spPr>
          <a:xfrm>
            <a:off x="10515600" y="6819900"/>
            <a:ext cx="756091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EO Sectors perspectives and opportunities, </a:t>
            </a:r>
          </a:p>
          <a:p>
            <a:r>
              <a:rPr lang="en-GB" sz="3200" b="1" dirty="0"/>
              <a:t>Emmanuel PAJOT, Secretary General</a:t>
            </a:r>
          </a:p>
          <a:p>
            <a:endParaRPr lang="en-GB" sz="3200" dirty="0"/>
          </a:p>
          <a:p>
            <a:r>
              <a:rPr lang="en-GB" sz="3200" i="1" dirty="0"/>
              <a:t>Big Data: Space Solution for society</a:t>
            </a:r>
            <a:br>
              <a:rPr lang="en-GB" sz="3200" i="1" dirty="0"/>
            </a:br>
            <a:r>
              <a:rPr lang="en-GB" sz="3200" i="1" dirty="0"/>
              <a:t>Government of Malta, </a:t>
            </a:r>
            <a:r>
              <a:rPr lang="en-GB" sz="3200" i="1" dirty="0" err="1"/>
              <a:t>Eurisy</a:t>
            </a:r>
            <a:r>
              <a:rPr lang="en-GB" sz="3200" i="1" dirty="0"/>
              <a:t>, </a:t>
            </a:r>
            <a:r>
              <a:rPr lang="en-GB" sz="3200" i="1" dirty="0" err="1"/>
              <a:t>Xjenza</a:t>
            </a:r>
            <a:r>
              <a:rPr lang="en-GB" sz="3200" i="1" dirty="0"/>
              <a:t> Malta</a:t>
            </a:r>
          </a:p>
          <a:p>
            <a:r>
              <a:rPr lang="en-GB" sz="3200" i="1" dirty="0"/>
              <a:t>July 01,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013" y="0"/>
            <a:ext cx="1768843" cy="11275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1" y="7254582"/>
            <a:ext cx="11525249" cy="21240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18740" cy="124146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62292"/>
            <a:ext cx="18286099" cy="102470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904999" y="2857500"/>
            <a:ext cx="14454013" cy="4870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799"/>
              </a:lnSpc>
              <a:spcBef>
                <a:spcPts val="100"/>
              </a:spcBef>
              <a:tabLst>
                <a:tab pos="2249170" algn="l"/>
                <a:tab pos="4135120" algn="l"/>
                <a:tab pos="5078730" algn="l"/>
                <a:tab pos="5111115" algn="l"/>
                <a:tab pos="6582409" algn="l"/>
                <a:tab pos="6613525" algn="l"/>
                <a:tab pos="9300210" algn="l"/>
              </a:tabLst>
            </a:pPr>
            <a:r>
              <a:rPr sz="3400" b="1" spc="135" dirty="0">
                <a:solidFill>
                  <a:srgbClr val="306C8B"/>
                </a:solidFill>
                <a:latin typeface="Calibri"/>
                <a:cs typeface="Calibri"/>
              </a:rPr>
              <a:t>Membership-based</a:t>
            </a:r>
            <a:r>
              <a:rPr sz="3400" b="1" dirty="0">
                <a:solidFill>
                  <a:srgbClr val="306C8B"/>
                </a:solidFill>
                <a:latin typeface="Calibri"/>
                <a:cs typeface="Calibri"/>
              </a:rPr>
              <a:t>,	</a:t>
            </a:r>
            <a:r>
              <a:rPr lang="fr-BE" sz="3400" b="1" spc="135" dirty="0">
                <a:solidFill>
                  <a:srgbClr val="306C8B"/>
                </a:solidFill>
                <a:latin typeface="Calibri"/>
                <a:cs typeface="Calibri"/>
              </a:rPr>
              <a:t>non-profit</a:t>
            </a:r>
            <a:r>
              <a:rPr sz="3400" dirty="0">
                <a:solidFill>
                  <a:srgbClr val="306C8B"/>
                </a:solidFill>
                <a:latin typeface="Calibri"/>
                <a:cs typeface="Calibri"/>
              </a:rPr>
              <a:t>,	</a:t>
            </a:r>
            <a:r>
              <a:rPr sz="3400" spc="135" dirty="0">
                <a:solidFill>
                  <a:srgbClr val="306C8B"/>
                </a:solidFill>
                <a:latin typeface="Calibri"/>
                <a:cs typeface="Calibri"/>
              </a:rPr>
              <a:t>Brussels-based</a:t>
            </a:r>
            <a:r>
              <a:rPr sz="3400" dirty="0">
                <a:solidFill>
                  <a:srgbClr val="306C8B"/>
                </a:solidFill>
                <a:latin typeface="Calibri"/>
                <a:cs typeface="Calibri"/>
              </a:rPr>
              <a:t>,  </a:t>
            </a:r>
            <a:r>
              <a:rPr sz="3400" spc="135" dirty="0">
                <a:solidFill>
                  <a:srgbClr val="306C8B"/>
                </a:solidFill>
                <a:latin typeface="Calibri"/>
                <a:cs typeface="Calibri"/>
              </a:rPr>
              <a:t>Europea</a:t>
            </a:r>
            <a:r>
              <a:rPr sz="3400" dirty="0">
                <a:solidFill>
                  <a:srgbClr val="306C8B"/>
                </a:solidFill>
                <a:latin typeface="Calibri"/>
                <a:cs typeface="Calibri"/>
              </a:rPr>
              <a:t>n	</a:t>
            </a:r>
            <a:r>
              <a:rPr sz="3400" spc="135" dirty="0">
                <a:solidFill>
                  <a:srgbClr val="306C8B"/>
                </a:solidFill>
                <a:latin typeface="Calibri"/>
                <a:cs typeface="Calibri"/>
              </a:rPr>
              <a:t>organizatio</a:t>
            </a:r>
            <a:r>
              <a:rPr sz="3400" dirty="0">
                <a:solidFill>
                  <a:srgbClr val="306C8B"/>
                </a:solidFill>
                <a:latin typeface="Calibri"/>
                <a:cs typeface="Calibri"/>
              </a:rPr>
              <a:t>n</a:t>
            </a:r>
            <a:r>
              <a:rPr lang="nl-BE" sz="3400" dirty="0">
                <a:solidFill>
                  <a:srgbClr val="306C8B"/>
                </a:solidFill>
                <a:latin typeface="Calibri"/>
                <a:cs typeface="Calibri"/>
              </a:rPr>
              <a:t> </a:t>
            </a:r>
            <a:r>
              <a:rPr sz="3400" spc="135" dirty="0">
                <a:solidFill>
                  <a:srgbClr val="306C8B"/>
                </a:solidFill>
                <a:latin typeface="Calibri"/>
                <a:cs typeface="Calibri"/>
              </a:rPr>
              <a:t>whic</a:t>
            </a:r>
            <a:r>
              <a:rPr sz="3400" dirty="0">
                <a:solidFill>
                  <a:srgbClr val="306C8B"/>
                </a:solidFill>
                <a:latin typeface="Calibri"/>
                <a:cs typeface="Calibri"/>
              </a:rPr>
              <a:t>h</a:t>
            </a:r>
            <a:r>
              <a:rPr lang="fr-BE" sz="3400" dirty="0">
                <a:solidFill>
                  <a:srgbClr val="306C8B"/>
                </a:solidFill>
                <a:latin typeface="Calibri"/>
                <a:cs typeface="Calibri"/>
              </a:rPr>
              <a:t> </a:t>
            </a:r>
            <a:r>
              <a:rPr sz="3400" spc="135" dirty="0">
                <a:solidFill>
                  <a:srgbClr val="306C8B"/>
                </a:solidFill>
                <a:latin typeface="Calibri"/>
                <a:cs typeface="Calibri"/>
              </a:rPr>
              <a:t>coordinate</a:t>
            </a:r>
            <a:r>
              <a:rPr sz="3400" dirty="0">
                <a:solidFill>
                  <a:srgbClr val="306C8B"/>
                </a:solidFill>
                <a:latin typeface="Calibri"/>
                <a:cs typeface="Calibri"/>
              </a:rPr>
              <a:t>s</a:t>
            </a:r>
            <a:r>
              <a:rPr lang="fr-BE" sz="3400" dirty="0">
                <a:solidFill>
                  <a:srgbClr val="306C8B"/>
                </a:solidFill>
                <a:latin typeface="Calibri"/>
                <a:cs typeface="Calibri"/>
              </a:rPr>
              <a:t> </a:t>
            </a:r>
            <a:r>
              <a:rPr sz="3400" dirty="0">
                <a:solidFill>
                  <a:srgbClr val="306C8B"/>
                </a:solidFill>
                <a:latin typeface="Calibri"/>
                <a:cs typeface="Calibri"/>
              </a:rPr>
              <a:t>&amp;</a:t>
            </a:r>
            <a:r>
              <a:rPr lang="fr-BE" sz="3400" dirty="0">
                <a:solidFill>
                  <a:srgbClr val="306C8B"/>
                </a:solidFill>
                <a:latin typeface="Calibri"/>
                <a:cs typeface="Calibri"/>
              </a:rPr>
              <a:t> </a:t>
            </a:r>
            <a:r>
              <a:rPr lang="en-GB" sz="3400" spc="114" dirty="0">
                <a:solidFill>
                  <a:srgbClr val="306C8B"/>
                </a:solidFill>
                <a:latin typeface="Calibri"/>
                <a:cs typeface="Calibri"/>
              </a:rPr>
              <a:t>promotes </a:t>
            </a:r>
            <a:r>
              <a:rPr lang="en-GB" sz="3400" spc="90" dirty="0">
                <a:solidFill>
                  <a:srgbClr val="306C8B"/>
                </a:solidFill>
                <a:latin typeface="Calibri"/>
                <a:cs typeface="Calibri"/>
              </a:rPr>
              <a:t>the </a:t>
            </a:r>
            <a:r>
              <a:rPr lang="en-GB" sz="3400" spc="120" dirty="0">
                <a:solidFill>
                  <a:srgbClr val="306C8B"/>
                </a:solidFill>
                <a:latin typeface="Calibri"/>
                <a:cs typeface="Calibri"/>
              </a:rPr>
              <a:t>activities </a:t>
            </a:r>
            <a:r>
              <a:rPr lang="en-GB" sz="3400" spc="65" dirty="0">
                <a:solidFill>
                  <a:srgbClr val="306C8B"/>
                </a:solidFill>
                <a:latin typeface="Calibri"/>
                <a:cs typeface="Calibri"/>
              </a:rPr>
              <a:t>of</a:t>
            </a:r>
            <a:r>
              <a:rPr lang="en-GB" sz="3400" spc="70" dirty="0">
                <a:solidFill>
                  <a:srgbClr val="306C8B"/>
                </a:solidFill>
                <a:latin typeface="Calibri"/>
                <a:cs typeface="Calibri"/>
              </a:rPr>
              <a:t> </a:t>
            </a:r>
            <a:r>
              <a:rPr lang="en-GB" sz="3400" b="1" spc="114" dirty="0">
                <a:solidFill>
                  <a:srgbClr val="306C8B"/>
                </a:solidFill>
                <a:latin typeface="Calibri"/>
                <a:cs typeface="Calibri"/>
              </a:rPr>
              <a:t>European </a:t>
            </a:r>
            <a:r>
              <a:rPr lang="en-GB" sz="3400" b="1" spc="120" dirty="0">
                <a:solidFill>
                  <a:srgbClr val="306C8B"/>
                </a:solidFill>
                <a:latin typeface="Calibri"/>
                <a:cs typeface="Calibri"/>
              </a:rPr>
              <a:t>companies </a:t>
            </a:r>
            <a:r>
              <a:rPr lang="en-GB" sz="3400" b="1" spc="114" dirty="0">
                <a:solidFill>
                  <a:srgbClr val="306C8B"/>
                </a:solidFill>
                <a:latin typeface="Calibri"/>
                <a:cs typeface="Calibri"/>
              </a:rPr>
              <a:t>engaged</a:t>
            </a:r>
            <a:r>
              <a:rPr lang="en-GB" sz="3400" b="1" spc="120" dirty="0">
                <a:solidFill>
                  <a:srgbClr val="306C8B"/>
                </a:solidFill>
                <a:latin typeface="Calibri"/>
                <a:cs typeface="Calibri"/>
              </a:rPr>
              <a:t> </a:t>
            </a:r>
            <a:r>
              <a:rPr lang="en-GB" sz="3400" b="1" spc="65" dirty="0">
                <a:solidFill>
                  <a:srgbClr val="306C8B"/>
                </a:solidFill>
                <a:latin typeface="Calibri"/>
                <a:cs typeface="Calibri"/>
              </a:rPr>
              <a:t>in</a:t>
            </a:r>
            <a:r>
              <a:rPr lang="en-GB" sz="3400" b="1" spc="70" dirty="0">
                <a:solidFill>
                  <a:srgbClr val="306C8B"/>
                </a:solidFill>
                <a:latin typeface="Calibri"/>
                <a:cs typeface="Calibri"/>
              </a:rPr>
              <a:t> </a:t>
            </a:r>
            <a:r>
              <a:rPr lang="en-GB" sz="3400" b="1" spc="120" dirty="0">
                <a:solidFill>
                  <a:srgbClr val="306C8B"/>
                </a:solidFill>
                <a:latin typeface="Calibri"/>
                <a:cs typeface="Calibri"/>
              </a:rPr>
              <a:t>delivering</a:t>
            </a:r>
            <a:r>
              <a:rPr lang="en-GB" sz="3400" b="1" spc="125" dirty="0">
                <a:solidFill>
                  <a:srgbClr val="306C8B"/>
                </a:solidFill>
                <a:latin typeface="Calibri"/>
                <a:cs typeface="Calibri"/>
              </a:rPr>
              <a:t> </a:t>
            </a:r>
            <a:r>
              <a:rPr lang="en-GB" sz="3400" b="1" spc="65" dirty="0">
                <a:solidFill>
                  <a:srgbClr val="306C8B"/>
                </a:solidFill>
                <a:latin typeface="Calibri"/>
                <a:cs typeface="Calibri"/>
              </a:rPr>
              <a:t>EO </a:t>
            </a:r>
            <a:r>
              <a:rPr lang="en-GB" sz="3400" b="1" spc="70" dirty="0">
                <a:solidFill>
                  <a:srgbClr val="306C8B"/>
                </a:solidFill>
                <a:latin typeface="Calibri"/>
                <a:cs typeface="Calibri"/>
              </a:rPr>
              <a:t> </a:t>
            </a:r>
            <a:r>
              <a:rPr lang="en-GB" sz="3400" b="1" spc="125" dirty="0">
                <a:solidFill>
                  <a:srgbClr val="306C8B"/>
                </a:solidFill>
                <a:latin typeface="Calibri"/>
                <a:cs typeface="Calibri"/>
              </a:rPr>
              <a:t>geo-information </a:t>
            </a:r>
            <a:r>
              <a:rPr lang="en-GB" sz="3400" b="1" spc="114" dirty="0">
                <a:solidFill>
                  <a:srgbClr val="306C8B"/>
                </a:solidFill>
                <a:latin typeface="Calibri"/>
                <a:cs typeface="Calibri"/>
              </a:rPr>
              <a:t>services</a:t>
            </a:r>
            <a:r>
              <a:rPr lang="en-GB" sz="3400" spc="114" dirty="0">
                <a:solidFill>
                  <a:srgbClr val="306C8B"/>
                </a:solidFill>
                <a:latin typeface="Calibri"/>
                <a:cs typeface="Calibri"/>
              </a:rPr>
              <a:t>.</a:t>
            </a:r>
          </a:p>
          <a:p>
            <a:pPr marL="12700" marR="5080" algn="just">
              <a:lnSpc>
                <a:spcPct val="115799"/>
              </a:lnSpc>
              <a:spcBef>
                <a:spcPts val="100"/>
              </a:spcBef>
              <a:tabLst>
                <a:tab pos="2249170" algn="l"/>
                <a:tab pos="4135120" algn="l"/>
                <a:tab pos="5078730" algn="l"/>
                <a:tab pos="5111115" algn="l"/>
                <a:tab pos="6582409" algn="l"/>
                <a:tab pos="6613525" algn="l"/>
                <a:tab pos="9300210" algn="l"/>
              </a:tabLst>
            </a:pPr>
            <a:endParaRPr lang="en-GB" sz="3400" spc="114" dirty="0">
              <a:solidFill>
                <a:srgbClr val="306C8B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15799"/>
              </a:lnSpc>
              <a:spcBef>
                <a:spcPts val="100"/>
              </a:spcBef>
              <a:tabLst>
                <a:tab pos="2249170" algn="l"/>
                <a:tab pos="4135120" algn="l"/>
                <a:tab pos="5078730" algn="l"/>
                <a:tab pos="5111115" algn="l"/>
                <a:tab pos="6582409" algn="l"/>
                <a:tab pos="6613525" algn="l"/>
                <a:tab pos="9300210" algn="l"/>
              </a:tabLst>
            </a:pPr>
            <a:r>
              <a:rPr lang="en-GB" sz="3400" b="1" spc="120" dirty="0">
                <a:solidFill>
                  <a:srgbClr val="306C8B"/>
                </a:solidFill>
                <a:latin typeface="Calibri"/>
                <a:cs typeface="Calibri"/>
              </a:rPr>
              <a:t>Enabler: </a:t>
            </a:r>
            <a:br>
              <a:rPr lang="en-GB" sz="3400" b="1" spc="120" dirty="0">
                <a:solidFill>
                  <a:srgbClr val="306C8B"/>
                </a:solidFill>
                <a:latin typeface="Calibri"/>
                <a:cs typeface="Calibri"/>
              </a:rPr>
            </a:br>
            <a:r>
              <a:rPr lang="en-GB" sz="3400" spc="120" dirty="0">
                <a:solidFill>
                  <a:srgbClr val="306C8B"/>
                </a:solidFill>
                <a:latin typeface="Calibri"/>
                <a:cs typeface="Calibri"/>
              </a:rPr>
              <a:t>Connect , Facilitate a structured dialog, Support Awareness &amp; Develop the market</a:t>
            </a:r>
          </a:p>
          <a:p>
            <a:pPr marL="12700" marR="5080">
              <a:lnSpc>
                <a:spcPct val="115799"/>
              </a:lnSpc>
              <a:spcBef>
                <a:spcPts val="100"/>
              </a:spcBef>
              <a:tabLst>
                <a:tab pos="2249170" algn="l"/>
                <a:tab pos="4135120" algn="l"/>
                <a:tab pos="5078730" algn="l"/>
                <a:tab pos="5111115" algn="l"/>
                <a:tab pos="6582409" algn="l"/>
                <a:tab pos="6613525" algn="l"/>
                <a:tab pos="9300210" algn="l"/>
              </a:tabLst>
            </a:pPr>
            <a:endParaRPr sz="34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AA9B11-C908-7E66-9EAB-9702A91B50C2}"/>
              </a:ext>
            </a:extLst>
          </p:cNvPr>
          <p:cNvSpPr txBox="1"/>
          <p:nvPr/>
        </p:nvSpPr>
        <p:spPr>
          <a:xfrm>
            <a:off x="685800" y="1215297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0" b="1" dirty="0" err="1">
                <a:solidFill>
                  <a:srgbClr val="306C8B"/>
                </a:solidFill>
              </a:rPr>
              <a:t>What</a:t>
            </a:r>
            <a:r>
              <a:rPr lang="fr-BE" sz="6000" b="1" dirty="0">
                <a:solidFill>
                  <a:srgbClr val="306C8B"/>
                </a:solidFill>
              </a:rPr>
              <a:t> </a:t>
            </a:r>
            <a:r>
              <a:rPr lang="fr-BE" sz="6000" b="1" dirty="0" err="1">
                <a:solidFill>
                  <a:srgbClr val="306C8B"/>
                </a:solidFill>
              </a:rPr>
              <a:t>is</a:t>
            </a:r>
            <a:r>
              <a:rPr lang="fr-BE" sz="6000" b="1" dirty="0">
                <a:solidFill>
                  <a:srgbClr val="306C8B"/>
                </a:solidFill>
              </a:rPr>
              <a:t> EARSC?</a:t>
            </a:r>
            <a:endParaRPr lang="en-GB" sz="6000" b="1" dirty="0">
              <a:solidFill>
                <a:srgbClr val="306C8B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0C811-B584-AFD1-BDBF-9AEBA7CF0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31372A49-4CF7-32C1-890B-6BED96BF1EB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013" y="0"/>
            <a:ext cx="1768843" cy="1127524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25ACF2B1-99BB-3D47-A46C-94FC838011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18740" cy="1241469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789707BC-F22A-A1F4-C9A1-B9C8234B202B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62292"/>
            <a:ext cx="18286099" cy="1024707"/>
          </a:xfrm>
          <a:prstGeom prst="rect">
            <a:avLst/>
          </a:prstGeom>
        </p:spPr>
      </p:pic>
      <p:sp>
        <p:nvSpPr>
          <p:cNvPr id="3" name="Title 18">
            <a:extLst>
              <a:ext uri="{FF2B5EF4-FFF2-40B4-BE49-F238E27FC236}">
                <a16:creationId xmlns:a16="http://schemas.microsoft.com/office/drawing/2014/main" id="{110E9D55-63DA-6DC3-4A19-98219CBEF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81" y="1428777"/>
            <a:ext cx="16118739" cy="715581"/>
          </a:xfrm>
        </p:spPr>
        <p:txBody>
          <a:bodyPr/>
          <a:lstStyle/>
          <a:p>
            <a:r>
              <a:rPr lang="fr-BE" dirty="0">
                <a:solidFill>
                  <a:srgbClr val="00B050"/>
                </a:solidFill>
                <a:latin typeface="+mn-lt"/>
              </a:rPr>
              <a:t>EARSC </a:t>
            </a:r>
            <a:r>
              <a:rPr lang="fr-BE" dirty="0" err="1">
                <a:solidFill>
                  <a:srgbClr val="00B050"/>
                </a:solidFill>
                <a:latin typeface="+mn-lt"/>
              </a:rPr>
              <a:t>Members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8" name="Picture 17" descr="A group of logos&#10;&#10;AI-generated content may be incorrect.">
            <a:extLst>
              <a:ext uri="{FF2B5EF4-FFF2-40B4-BE49-F238E27FC236}">
                <a16:creationId xmlns:a16="http://schemas.microsoft.com/office/drawing/2014/main" id="{4D373118-BD97-389B-5AAF-4D29446A5C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6" b="13885"/>
          <a:stretch>
            <a:fillRect/>
          </a:stretch>
        </p:blipFill>
        <p:spPr>
          <a:xfrm>
            <a:off x="1214588" y="2333688"/>
            <a:ext cx="15838329" cy="6696012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14EECDFE-7730-6BF8-7172-12A5328ABF87}"/>
              </a:ext>
            </a:extLst>
          </p:cNvPr>
          <p:cNvGrpSpPr/>
          <p:nvPr/>
        </p:nvGrpSpPr>
        <p:grpSpPr>
          <a:xfrm>
            <a:off x="1214588" y="2331666"/>
            <a:ext cx="16421554" cy="7207968"/>
            <a:chOff x="1214588" y="2331666"/>
            <a:chExt cx="16421554" cy="7207968"/>
          </a:xfrm>
        </p:grpSpPr>
        <p:grpSp>
          <p:nvGrpSpPr>
            <p:cNvPr id="6" name="Group 150">
              <a:extLst>
                <a:ext uri="{FF2B5EF4-FFF2-40B4-BE49-F238E27FC236}">
                  <a16:creationId xmlns:a16="http://schemas.microsoft.com/office/drawing/2014/main" id="{15595EF6-5A8A-0B51-9989-6E78A6CA8BC1}"/>
                </a:ext>
              </a:extLst>
            </p:cNvPr>
            <p:cNvGrpSpPr/>
            <p:nvPr/>
          </p:nvGrpSpPr>
          <p:grpSpPr>
            <a:xfrm>
              <a:off x="1214588" y="2331666"/>
              <a:ext cx="15858824" cy="6930626"/>
              <a:chOff x="0" y="0"/>
              <a:chExt cx="4900997" cy="2760327"/>
            </a:xfrm>
          </p:grpSpPr>
          <p:sp>
            <p:nvSpPr>
              <p:cNvPr id="7" name="Freeform 151">
                <a:extLst>
                  <a:ext uri="{FF2B5EF4-FFF2-40B4-BE49-F238E27FC236}">
                    <a16:creationId xmlns:a16="http://schemas.microsoft.com/office/drawing/2014/main" id="{CA23414F-A10A-B5DB-42AB-53646221C7C5}"/>
                  </a:ext>
                </a:extLst>
              </p:cNvPr>
              <p:cNvSpPr/>
              <p:nvPr/>
            </p:nvSpPr>
            <p:spPr>
              <a:xfrm>
                <a:off x="0" y="0"/>
                <a:ext cx="4900997" cy="2760327"/>
              </a:xfrm>
              <a:custGeom>
                <a:avLst/>
                <a:gdLst/>
                <a:ahLst/>
                <a:cxnLst/>
                <a:rect l="l" t="t" r="r" b="b"/>
                <a:pathLst>
                  <a:path w="4900997" h="2760327">
                    <a:moveTo>
                      <a:pt x="0" y="0"/>
                    </a:moveTo>
                    <a:lnTo>
                      <a:pt x="4900997" y="0"/>
                    </a:lnTo>
                    <a:lnTo>
                      <a:pt x="4900997" y="2760327"/>
                    </a:lnTo>
                    <a:lnTo>
                      <a:pt x="0" y="2760327"/>
                    </a:lnTo>
                    <a:close/>
                  </a:path>
                </a:pathLst>
              </a:custGeom>
              <a:solidFill>
                <a:srgbClr val="FFFFFF">
                  <a:alpha val="6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152">
                <a:extLst>
                  <a:ext uri="{FF2B5EF4-FFF2-40B4-BE49-F238E27FC236}">
                    <a16:creationId xmlns:a16="http://schemas.microsoft.com/office/drawing/2014/main" id="{27D843BA-7337-6983-B89B-2F40EF53C3F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900997" cy="27984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9" name="Freeform 153">
              <a:extLst>
                <a:ext uri="{FF2B5EF4-FFF2-40B4-BE49-F238E27FC236}">
                  <a16:creationId xmlns:a16="http://schemas.microsoft.com/office/drawing/2014/main" id="{542B5439-CF06-0588-1925-CB9F086535D2}"/>
                </a:ext>
              </a:extLst>
            </p:cNvPr>
            <p:cNvSpPr/>
            <p:nvPr/>
          </p:nvSpPr>
          <p:spPr>
            <a:xfrm>
              <a:off x="11798718" y="2367304"/>
              <a:ext cx="3225164" cy="3225164"/>
            </a:xfrm>
            <a:custGeom>
              <a:avLst/>
              <a:gdLst/>
              <a:ahLst/>
              <a:cxnLst/>
              <a:rect l="l" t="t" r="r" b="b"/>
              <a:pathLst>
                <a:path w="3225164" h="3225164">
                  <a:moveTo>
                    <a:pt x="0" y="0"/>
                  </a:moveTo>
                  <a:lnTo>
                    <a:pt x="3225164" y="0"/>
                  </a:lnTo>
                  <a:lnTo>
                    <a:pt x="3225164" y="3225164"/>
                  </a:lnTo>
                  <a:lnTo>
                    <a:pt x="0" y="3225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55">
              <a:extLst>
                <a:ext uri="{FF2B5EF4-FFF2-40B4-BE49-F238E27FC236}">
                  <a16:creationId xmlns:a16="http://schemas.microsoft.com/office/drawing/2014/main" id="{5E3FB94D-E9B1-DF28-50AB-A443F327EB01}"/>
                </a:ext>
              </a:extLst>
            </p:cNvPr>
            <p:cNvSpPr/>
            <p:nvPr/>
          </p:nvSpPr>
          <p:spPr>
            <a:xfrm>
              <a:off x="2161730" y="2594261"/>
              <a:ext cx="3665178" cy="3550641"/>
            </a:xfrm>
            <a:custGeom>
              <a:avLst/>
              <a:gdLst/>
              <a:ahLst/>
              <a:cxnLst/>
              <a:rect l="l" t="t" r="r" b="b"/>
              <a:pathLst>
                <a:path w="3665178" h="3550641">
                  <a:moveTo>
                    <a:pt x="0" y="0"/>
                  </a:moveTo>
                  <a:lnTo>
                    <a:pt x="3665179" y="0"/>
                  </a:lnTo>
                  <a:lnTo>
                    <a:pt x="3665179" y="3550642"/>
                  </a:lnTo>
                  <a:lnTo>
                    <a:pt x="0" y="35506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56">
              <a:extLst>
                <a:ext uri="{FF2B5EF4-FFF2-40B4-BE49-F238E27FC236}">
                  <a16:creationId xmlns:a16="http://schemas.microsoft.com/office/drawing/2014/main" id="{06C64F75-0175-DF3C-7033-C3D6936AEA21}"/>
                </a:ext>
              </a:extLst>
            </p:cNvPr>
            <p:cNvSpPr txBox="1"/>
            <p:nvPr/>
          </p:nvSpPr>
          <p:spPr>
            <a:xfrm>
              <a:off x="1427045" y="8420100"/>
              <a:ext cx="16209097" cy="11195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8113"/>
                </a:lnSpc>
                <a:spcBef>
                  <a:spcPct val="0"/>
                </a:spcBef>
              </a:pPr>
              <a:r>
                <a:rPr lang="en-US" sz="5795" dirty="0">
                  <a:solidFill>
                    <a:srgbClr val="0678AB"/>
                  </a:solidFill>
                  <a:latin typeface="Calibri"/>
                  <a:ea typeface="Calibri"/>
                  <a:cs typeface="Calibri"/>
                  <a:sym typeface="Calibri"/>
                </a:rPr>
                <a:t>covering the whole Earth Observation  value chain.</a:t>
              </a:r>
            </a:p>
          </p:txBody>
        </p:sp>
        <p:sp>
          <p:nvSpPr>
            <p:cNvPr id="12" name="TextBox 157">
              <a:extLst>
                <a:ext uri="{FF2B5EF4-FFF2-40B4-BE49-F238E27FC236}">
                  <a16:creationId xmlns:a16="http://schemas.microsoft.com/office/drawing/2014/main" id="{4D863A6A-668B-0EE0-F906-D4053C338C66}"/>
                </a:ext>
              </a:extLst>
            </p:cNvPr>
            <p:cNvSpPr txBox="1"/>
            <p:nvPr/>
          </p:nvSpPr>
          <p:spPr>
            <a:xfrm>
              <a:off x="1904525" y="6057900"/>
              <a:ext cx="4179590" cy="2379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639"/>
                </a:lnSpc>
                <a:spcBef>
                  <a:spcPct val="0"/>
                </a:spcBef>
              </a:pPr>
              <a:r>
                <a:rPr lang="en-US" sz="7599" b="1" dirty="0">
                  <a:solidFill>
                    <a:srgbClr val="0678AB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140 </a:t>
              </a:r>
            </a:p>
            <a:p>
              <a:pPr algn="ctr">
                <a:lnSpc>
                  <a:spcPts val="8400"/>
                </a:lnSpc>
                <a:spcBef>
                  <a:spcPct val="0"/>
                </a:spcBef>
              </a:pPr>
              <a:r>
                <a:rPr lang="en-US" sz="6000" dirty="0">
                  <a:solidFill>
                    <a:srgbClr val="0678AB"/>
                  </a:solidFill>
                  <a:latin typeface="Open Sauce"/>
                  <a:ea typeface="Open Sauce"/>
                  <a:cs typeface="Open Sauce"/>
                  <a:sym typeface="Open Sauce"/>
                </a:rPr>
                <a:t>Companies</a:t>
              </a:r>
            </a:p>
          </p:txBody>
        </p:sp>
        <p:sp>
          <p:nvSpPr>
            <p:cNvPr id="13" name="TextBox 158">
              <a:extLst>
                <a:ext uri="{FF2B5EF4-FFF2-40B4-BE49-F238E27FC236}">
                  <a16:creationId xmlns:a16="http://schemas.microsoft.com/office/drawing/2014/main" id="{391673C1-911E-2701-FE59-28E7D2043CBD}"/>
                </a:ext>
              </a:extLst>
            </p:cNvPr>
            <p:cNvSpPr txBox="1"/>
            <p:nvPr/>
          </p:nvSpPr>
          <p:spPr>
            <a:xfrm>
              <a:off x="11798718" y="6134100"/>
              <a:ext cx="3564695" cy="2379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639"/>
                </a:lnSpc>
              </a:pPr>
              <a:r>
                <a:rPr lang="en-US" sz="7599" b="1" dirty="0">
                  <a:solidFill>
                    <a:srgbClr val="0678AB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24</a:t>
              </a:r>
            </a:p>
            <a:p>
              <a:pPr algn="ctr">
                <a:lnSpc>
                  <a:spcPts val="8400"/>
                </a:lnSpc>
                <a:spcBef>
                  <a:spcPct val="0"/>
                </a:spcBef>
              </a:pPr>
              <a:r>
                <a:rPr lang="en-US" sz="6000" dirty="0">
                  <a:solidFill>
                    <a:srgbClr val="0678AB"/>
                  </a:solidFill>
                  <a:latin typeface="Open Sauce"/>
                  <a:ea typeface="Open Sauce"/>
                  <a:cs typeface="Open Sauce"/>
                  <a:sym typeface="Open Sauce"/>
                </a:rPr>
                <a:t>Countries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873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013" y="0"/>
            <a:ext cx="1768843" cy="1127524"/>
          </a:xfrm>
          <a:prstGeom prst="rect">
            <a:avLst/>
          </a:prstGeom>
        </p:spPr>
      </p:pic>
      <p:pic>
        <p:nvPicPr>
          <p:cNvPr id="4" name="object 4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18740" cy="1241469"/>
          </a:xfrm>
          <a:prstGeom prst="rect">
            <a:avLst/>
          </a:prstGeom>
        </p:spPr>
      </p:pic>
      <p:pic>
        <p:nvPicPr>
          <p:cNvPr id="5" name="object 5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62292"/>
            <a:ext cx="18286099" cy="1024707"/>
          </a:xfrm>
          <a:prstGeom prst="rect">
            <a:avLst/>
          </a:prstGeom>
        </p:spPr>
      </p:pic>
      <p:sp>
        <p:nvSpPr>
          <p:cNvPr id="18" name="Title 18">
            <a:extLst>
              <a:ext uri="{FF2B5EF4-FFF2-40B4-BE49-F238E27FC236}">
                <a16:creationId xmlns:a16="http://schemas.microsoft.com/office/drawing/2014/main" id="{F1BCDA61-44AB-BF1F-1496-138422BAB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81" y="1428777"/>
            <a:ext cx="16118739" cy="830997"/>
          </a:xfrm>
        </p:spPr>
        <p:txBody>
          <a:bodyPr/>
          <a:lstStyle/>
          <a:p>
            <a:r>
              <a:rPr lang="fr-BE" dirty="0">
                <a:solidFill>
                  <a:srgbClr val="00B050"/>
                </a:solidFill>
                <a:latin typeface="+mn-lt"/>
              </a:rPr>
              <a:t> </a:t>
            </a:r>
            <a:r>
              <a:rPr kumimoji="0" lang="pl-PL" sz="5400" b="1" i="0" u="none" strike="noStrike" kern="0" cap="none" spc="5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A</a:t>
            </a:r>
            <a:r>
              <a:rPr kumimoji="0" lang="pl-PL" sz="5400" b="1" i="0" u="none" strike="noStrike" kern="0" cap="none" spc="-3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pl-PL" sz="5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Developing</a:t>
            </a:r>
            <a:r>
              <a:rPr kumimoji="0" lang="pl-PL" sz="5400" b="1" i="0" u="none" strike="noStrike" kern="0" cap="none" spc="-3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pl-PL" sz="5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Industry</a:t>
            </a:r>
            <a:r>
              <a:rPr kumimoji="0" lang="fr-BE" sz="5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- </a:t>
            </a:r>
            <a:r>
              <a:rPr lang="en-BE" dirty="0">
                <a:solidFill>
                  <a:srgbClr val="00B050"/>
                </a:solidFill>
                <a:latin typeface="+mn-lt"/>
              </a:rPr>
              <a:t>EARSC Industry Survey 2023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99A185-2A29-8E7C-BF83-4BBBB52D8638}"/>
              </a:ext>
            </a:extLst>
          </p:cNvPr>
          <p:cNvSpPr txBox="1"/>
          <p:nvPr/>
        </p:nvSpPr>
        <p:spPr>
          <a:xfrm>
            <a:off x="5977970" y="5670127"/>
            <a:ext cx="263262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14928 </a:t>
            </a:r>
            <a:endParaRPr lang="en-BE" sz="3200" b="1" dirty="0"/>
          </a:p>
          <a:p>
            <a:pPr algn="ctr"/>
            <a:r>
              <a:rPr lang="en-US" sz="3200" b="1" dirty="0"/>
              <a:t>Employees </a:t>
            </a:r>
            <a:endParaRPr lang="en-BE" sz="3200" b="1" dirty="0"/>
          </a:p>
          <a:p>
            <a:pPr algn="ctr"/>
            <a:r>
              <a:rPr lang="en-US" sz="3200" dirty="0"/>
              <a:t>Up from 13796 (</a:t>
            </a:r>
            <a:r>
              <a:rPr lang="en-US" sz="3200" dirty="0">
                <a:solidFill>
                  <a:srgbClr val="92D050"/>
                </a:solidFill>
              </a:rPr>
              <a:t>+8%</a:t>
            </a:r>
            <a:r>
              <a:rPr lang="en-US" sz="3200" dirty="0"/>
              <a:t>) </a:t>
            </a:r>
            <a:endParaRPr lang="en-BE" sz="3200" dirty="0"/>
          </a:p>
          <a:p>
            <a:pPr algn="ctr"/>
            <a:r>
              <a:rPr lang="en-US" sz="3200" dirty="0"/>
              <a:t>year on year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BF44F9-5845-DD7C-DCCD-498DB22E0F99}"/>
              </a:ext>
            </a:extLst>
          </p:cNvPr>
          <p:cNvSpPr txBox="1"/>
          <p:nvPr/>
        </p:nvSpPr>
        <p:spPr>
          <a:xfrm>
            <a:off x="9798320" y="5669136"/>
            <a:ext cx="320106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2.27b EUR </a:t>
            </a:r>
            <a:endParaRPr lang="en-BE" sz="3200" b="1" dirty="0"/>
          </a:p>
          <a:p>
            <a:pPr algn="ctr"/>
            <a:r>
              <a:rPr lang="en-US" sz="3200" b="1" dirty="0"/>
              <a:t>Revenues</a:t>
            </a:r>
            <a:endParaRPr lang="en-BE" sz="3200" b="1" dirty="0"/>
          </a:p>
          <a:p>
            <a:pPr algn="ctr"/>
            <a:r>
              <a:rPr lang="en-US" sz="3200" dirty="0"/>
              <a:t> Up from 1.79b EUR (</a:t>
            </a:r>
            <a:r>
              <a:rPr lang="en-US" sz="3200" dirty="0">
                <a:solidFill>
                  <a:srgbClr val="92D050"/>
                </a:solidFill>
              </a:rPr>
              <a:t>+27%</a:t>
            </a:r>
            <a:r>
              <a:rPr lang="en-US" sz="3200" dirty="0"/>
              <a:t>)</a:t>
            </a:r>
            <a:r>
              <a:rPr lang="en-US" sz="3200" dirty="0">
                <a:solidFill>
                  <a:srgbClr val="92D050"/>
                </a:solidFill>
              </a:rPr>
              <a:t> </a:t>
            </a:r>
            <a:endParaRPr lang="en-BE" sz="3200" dirty="0">
              <a:solidFill>
                <a:srgbClr val="92D050"/>
              </a:solidFill>
            </a:endParaRPr>
          </a:p>
          <a:p>
            <a:pPr algn="ctr"/>
            <a:r>
              <a:rPr lang="en-US" sz="3200" dirty="0"/>
              <a:t>year on year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534565-0BD0-21E4-95FF-8F91E9F59803}"/>
              </a:ext>
            </a:extLst>
          </p:cNvPr>
          <p:cNvSpPr txBox="1"/>
          <p:nvPr/>
        </p:nvSpPr>
        <p:spPr>
          <a:xfrm>
            <a:off x="1294731" y="5555747"/>
            <a:ext cx="32003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796 </a:t>
            </a:r>
            <a:endParaRPr lang="en-BE" sz="3200" b="1" dirty="0"/>
          </a:p>
          <a:p>
            <a:pPr algn="ctr"/>
            <a:r>
              <a:rPr lang="en-US" sz="3200" b="1" dirty="0"/>
              <a:t>Companies</a:t>
            </a:r>
            <a:endParaRPr lang="en-BE" sz="3200" b="1" dirty="0"/>
          </a:p>
          <a:p>
            <a:pPr algn="ctr"/>
            <a:r>
              <a:rPr lang="en-US" sz="3200" dirty="0"/>
              <a:t> Up from 772 (</a:t>
            </a:r>
            <a:r>
              <a:rPr lang="en-US" sz="3200" dirty="0">
                <a:solidFill>
                  <a:srgbClr val="92D050"/>
                </a:solidFill>
              </a:rPr>
              <a:t>+3%</a:t>
            </a:r>
            <a:r>
              <a:rPr lang="en-US" sz="3200" dirty="0"/>
              <a:t>)</a:t>
            </a:r>
            <a:endParaRPr lang="en-BE" sz="3200" dirty="0"/>
          </a:p>
          <a:p>
            <a:pPr algn="ctr"/>
            <a:r>
              <a:rPr lang="en-US" sz="3200" dirty="0"/>
              <a:t> year on year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0F86CE-CC25-A521-1407-31298183D07B}"/>
              </a:ext>
            </a:extLst>
          </p:cNvPr>
          <p:cNvSpPr txBox="1"/>
          <p:nvPr/>
        </p:nvSpPr>
        <p:spPr>
          <a:xfrm>
            <a:off x="13944600" y="5669136"/>
            <a:ext cx="273545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10.7% </a:t>
            </a:r>
            <a:endParaRPr lang="en-BE" sz="3200" b="1" dirty="0"/>
          </a:p>
          <a:p>
            <a:pPr algn="ctr"/>
            <a:r>
              <a:rPr lang="en-US" sz="3200" b="1" dirty="0"/>
              <a:t>Growth Rate</a:t>
            </a:r>
            <a:endParaRPr lang="en-BE" sz="3200" b="1" dirty="0"/>
          </a:p>
          <a:p>
            <a:pPr algn="ctr"/>
            <a:r>
              <a:rPr lang="en-US" sz="3200" dirty="0"/>
              <a:t> Over the last five years</a:t>
            </a:r>
          </a:p>
        </p:txBody>
      </p:sp>
      <p:pic>
        <p:nvPicPr>
          <p:cNvPr id="15" name="Graphic 14" descr="City outline">
            <a:extLst>
              <a:ext uri="{FF2B5EF4-FFF2-40B4-BE49-F238E27FC236}">
                <a16:creationId xmlns:a16="http://schemas.microsoft.com/office/drawing/2014/main" id="{6D18B60B-AF0A-74B8-958D-1F3CCA590C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13830" y="3162300"/>
            <a:ext cx="2362200" cy="2362200"/>
          </a:xfrm>
          <a:prstGeom prst="rect">
            <a:avLst/>
          </a:prstGeom>
        </p:spPr>
      </p:pic>
      <p:pic>
        <p:nvPicPr>
          <p:cNvPr id="17" name="Graphic 16" descr="Employee badge with solid fill">
            <a:extLst>
              <a:ext uri="{FF2B5EF4-FFF2-40B4-BE49-F238E27FC236}">
                <a16:creationId xmlns:a16="http://schemas.microsoft.com/office/drawing/2014/main" id="{EEA737EA-E0DB-A387-0658-38BD83627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6000" y="3162900"/>
            <a:ext cx="2361600" cy="2361600"/>
          </a:xfrm>
          <a:prstGeom prst="rect">
            <a:avLst/>
          </a:prstGeom>
        </p:spPr>
      </p:pic>
      <p:pic>
        <p:nvPicPr>
          <p:cNvPr id="20" name="Graphic 19" descr="Coins outline">
            <a:extLst>
              <a:ext uri="{FF2B5EF4-FFF2-40B4-BE49-F238E27FC236}">
                <a16:creationId xmlns:a16="http://schemas.microsoft.com/office/drawing/2014/main" id="{C16EB04E-6BA2-3C65-B6F3-A666A54D5F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34600" y="3162900"/>
            <a:ext cx="2361600" cy="2361600"/>
          </a:xfrm>
          <a:prstGeom prst="rect">
            <a:avLst/>
          </a:prstGeom>
        </p:spPr>
      </p:pic>
      <p:pic>
        <p:nvPicPr>
          <p:cNvPr id="22" name="Graphic 21" descr="Upward trend outline">
            <a:extLst>
              <a:ext uri="{FF2B5EF4-FFF2-40B4-BE49-F238E27FC236}">
                <a16:creationId xmlns:a16="http://schemas.microsoft.com/office/drawing/2014/main" id="{699CA94C-2A24-3DE3-CAC8-423DE6EF23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020800" y="3162300"/>
            <a:ext cx="2361600" cy="23616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ABF4673-57C5-4D79-A097-535C2BB30899}"/>
              </a:ext>
            </a:extLst>
          </p:cNvPr>
          <p:cNvSpPr txBox="1"/>
          <p:nvPr/>
        </p:nvSpPr>
        <p:spPr>
          <a:xfrm>
            <a:off x="0" y="8596242"/>
            <a:ext cx="1828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B050"/>
                </a:solidFill>
              </a:rPr>
              <a:t>A collective success </a:t>
            </a:r>
            <a:r>
              <a:rPr lang="en-GB" sz="4000" b="1" dirty="0">
                <a:solidFill>
                  <a:srgbClr val="00B050"/>
                </a:solidFill>
              </a:rPr>
              <a:t>but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D282B-4A32-99A9-F2E1-1B2FC4DF8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621D0294-D123-84BC-6129-AE7C95CF483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944" y="0"/>
            <a:ext cx="1767637" cy="1140488"/>
          </a:xfrm>
          <a:prstGeom prst="rect">
            <a:avLst/>
          </a:prstGeom>
        </p:spPr>
      </p:pic>
      <p:pic>
        <p:nvPicPr>
          <p:cNvPr id="761" name="object 761">
            <a:extLst>
              <a:ext uri="{FF2B5EF4-FFF2-40B4-BE49-F238E27FC236}">
                <a16:creationId xmlns:a16="http://schemas.microsoft.com/office/drawing/2014/main" id="{570B3BDF-C057-08B4-DF77-2AB3D823E3D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633" y="9297246"/>
            <a:ext cx="16177366" cy="989752"/>
          </a:xfrm>
          <a:prstGeom prst="rect">
            <a:avLst/>
          </a:prstGeom>
        </p:spPr>
      </p:pic>
      <p:pic>
        <p:nvPicPr>
          <p:cNvPr id="762" name="object 762">
            <a:extLst>
              <a:ext uri="{FF2B5EF4-FFF2-40B4-BE49-F238E27FC236}">
                <a16:creationId xmlns:a16="http://schemas.microsoft.com/office/drawing/2014/main" id="{0C927B2B-B1CB-2262-92FA-21BF9B76ED6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940610" cy="1218407"/>
          </a:xfrm>
          <a:prstGeom prst="rect">
            <a:avLst/>
          </a:prstGeom>
        </p:spPr>
      </p:pic>
      <p:sp>
        <p:nvSpPr>
          <p:cNvPr id="14" name="object 6">
            <a:extLst>
              <a:ext uri="{FF2B5EF4-FFF2-40B4-BE49-F238E27FC236}">
                <a16:creationId xmlns:a16="http://schemas.microsoft.com/office/drawing/2014/main" id="{3D5622B5-D472-E2F5-3AA6-CF2E8D1027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5482" y="1428775"/>
            <a:ext cx="7376918" cy="84574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nl-BE" sz="5400" spc="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Market &amp; User trends</a:t>
            </a:r>
            <a:endParaRPr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187216F-F49C-40F0-95AD-00288E8D37C4}"/>
              </a:ext>
            </a:extLst>
          </p:cNvPr>
          <p:cNvGrpSpPr/>
          <p:nvPr/>
        </p:nvGrpSpPr>
        <p:grpSpPr>
          <a:xfrm>
            <a:off x="9829800" y="2488212"/>
            <a:ext cx="8229600" cy="6458085"/>
            <a:chOff x="9829800" y="2488212"/>
            <a:chExt cx="8229600" cy="6458085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8D910042-DFE4-B661-8690-04F22DF67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29800" y="2488212"/>
              <a:ext cx="7359084" cy="5110475"/>
            </a:xfrm>
            <a:prstGeom prst="rect">
              <a:avLst/>
            </a:prstGeom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9CA1E93B-D6CC-5A88-59C0-115ADC3B75B0}"/>
                </a:ext>
              </a:extLst>
            </p:cNvPr>
            <p:cNvSpPr txBox="1"/>
            <p:nvPr/>
          </p:nvSpPr>
          <p:spPr>
            <a:xfrm>
              <a:off x="10590689" y="8115300"/>
              <a:ext cx="74687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Public sector share reaches a total of 66% (vs 52% in 2021)</a:t>
              </a:r>
            </a:p>
            <a:p>
              <a:r>
                <a:rPr lang="en-GB" sz="2400" dirty="0">
                  <a:sym typeface="Wingdings" pitchFamily="2" charset="2"/>
                </a:rPr>
                <a:t> Uptake at National/European</a:t>
              </a:r>
              <a:endParaRPr lang="en-GB" sz="2400" dirty="0"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469012E6-91FB-1715-7DEA-6CEB66A5DFAB}"/>
              </a:ext>
            </a:extLst>
          </p:cNvPr>
          <p:cNvGrpSpPr/>
          <p:nvPr/>
        </p:nvGrpSpPr>
        <p:grpSpPr>
          <a:xfrm>
            <a:off x="525391" y="2410293"/>
            <a:ext cx="7323209" cy="7278929"/>
            <a:chOff x="525391" y="2410293"/>
            <a:chExt cx="7323209" cy="7278929"/>
          </a:xfrm>
        </p:grpSpPr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108A71AC-7925-77D2-DE0F-76EB3BCDFD52}"/>
                </a:ext>
              </a:extLst>
            </p:cNvPr>
            <p:cNvGrpSpPr/>
            <p:nvPr/>
          </p:nvGrpSpPr>
          <p:grpSpPr>
            <a:xfrm>
              <a:off x="525391" y="2410293"/>
              <a:ext cx="7323209" cy="6467007"/>
              <a:chOff x="525391" y="2410293"/>
              <a:chExt cx="7323209" cy="6467007"/>
            </a:xfrm>
          </p:grpSpPr>
          <p:graphicFrame>
            <p:nvGraphicFramePr>
              <p:cNvPr id="13" name="Graphique 12">
                <a:extLst>
                  <a:ext uri="{FF2B5EF4-FFF2-40B4-BE49-F238E27FC236}">
                    <a16:creationId xmlns:a16="http://schemas.microsoft.com/office/drawing/2014/main" id="{5248F6DE-6E35-9D9D-D21F-BF927BB046A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41214186"/>
                  </p:ext>
                </p:extLst>
              </p:nvPr>
            </p:nvGraphicFramePr>
            <p:xfrm>
              <a:off x="762000" y="2410293"/>
              <a:ext cx="7086600" cy="646700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cxnSp>
            <p:nvCxnSpPr>
              <p:cNvPr id="16" name="Connecteur droit avec flèche 15">
                <a:extLst>
                  <a:ext uri="{FF2B5EF4-FFF2-40B4-BE49-F238E27FC236}">
                    <a16:creationId xmlns:a16="http://schemas.microsoft.com/office/drawing/2014/main" id="{66D22685-F4D3-BCD3-D96D-59F42B3CBB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96991" y="4229100"/>
                <a:ext cx="312808" cy="228600"/>
              </a:xfrm>
              <a:prstGeom prst="straightConnector1">
                <a:avLst/>
              </a:prstGeom>
              <a:ln w="7620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avec flèche 18">
                <a:extLst>
                  <a:ext uri="{FF2B5EF4-FFF2-40B4-BE49-F238E27FC236}">
                    <a16:creationId xmlns:a16="http://schemas.microsoft.com/office/drawing/2014/main" id="{3F9EB445-E05F-131D-571A-FA402CFD2C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68391" y="5448300"/>
                <a:ext cx="312808" cy="228600"/>
              </a:xfrm>
              <a:prstGeom prst="straightConnector1">
                <a:avLst/>
              </a:prstGeom>
              <a:ln w="7620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avec flèche 19">
                <a:extLst>
                  <a:ext uri="{FF2B5EF4-FFF2-40B4-BE49-F238E27FC236}">
                    <a16:creationId xmlns:a16="http://schemas.microsoft.com/office/drawing/2014/main" id="{36A0E963-4AD1-1242-B858-8740BDE290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5391" y="5829300"/>
                <a:ext cx="312808" cy="228600"/>
              </a:xfrm>
              <a:prstGeom prst="straightConnector1">
                <a:avLst/>
              </a:prstGeom>
              <a:ln w="7620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avec flèche 21">
                <a:extLst>
                  <a:ext uri="{FF2B5EF4-FFF2-40B4-BE49-F238E27FC236}">
                    <a16:creationId xmlns:a16="http://schemas.microsoft.com/office/drawing/2014/main" id="{487DFB03-487E-79D0-1B64-6AFCFA0B7F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65183" y="2628900"/>
                <a:ext cx="312808" cy="228600"/>
              </a:xfrm>
              <a:prstGeom prst="straightConnector1">
                <a:avLst/>
              </a:prstGeom>
              <a:ln w="7620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avec flèche 22">
                <a:extLst>
                  <a:ext uri="{FF2B5EF4-FFF2-40B4-BE49-F238E27FC236}">
                    <a16:creationId xmlns:a16="http://schemas.microsoft.com/office/drawing/2014/main" id="{12F27E1A-9448-6AAC-975E-203340B587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39791" y="3848100"/>
                <a:ext cx="312808" cy="228600"/>
              </a:xfrm>
              <a:prstGeom prst="straightConnector1">
                <a:avLst/>
              </a:prstGeom>
              <a:ln w="7620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Parenthèse ouvrante 25">
                <a:extLst>
                  <a:ext uri="{FF2B5EF4-FFF2-40B4-BE49-F238E27FC236}">
                    <a16:creationId xmlns:a16="http://schemas.microsoft.com/office/drawing/2014/main" id="{206C8C18-7EDF-D656-B5F1-C4193FFAE000}"/>
                  </a:ext>
                </a:extLst>
              </p:cNvPr>
              <p:cNvSpPr/>
              <p:nvPr/>
            </p:nvSpPr>
            <p:spPr>
              <a:xfrm>
                <a:off x="1134991" y="2705100"/>
                <a:ext cx="228600" cy="1333500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BFB059C4-B636-E66B-CAF3-5C0CA61F7493}"/>
                </a:ext>
              </a:extLst>
            </p:cNvPr>
            <p:cNvSpPr txBox="1"/>
            <p:nvPr/>
          </p:nvSpPr>
          <p:spPr>
            <a:xfrm>
              <a:off x="693827" y="8858225"/>
              <a:ext cx="67748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Established and growing markets </a:t>
              </a:r>
            </a:p>
            <a:p>
              <a:r>
                <a:rPr lang="en-GB" sz="2400" dirty="0">
                  <a:sym typeface="Wingdings" pitchFamily="2" charset="2"/>
                </a:rPr>
                <a:t> “global” uptake</a:t>
              </a:r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0263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64410" cy="162463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473" y="126836"/>
            <a:ext cx="1790906" cy="119135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5833"/>
            <a:ext cx="18287999" cy="130116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5482" y="1428775"/>
            <a:ext cx="7376918" cy="84574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5400" spc="5" dirty="0">
                <a:solidFill>
                  <a:srgbClr val="17789A"/>
                </a:solidFill>
              </a:rPr>
              <a:t>EO</a:t>
            </a:r>
            <a:r>
              <a:rPr sz="5400" spc="-35" dirty="0">
                <a:solidFill>
                  <a:srgbClr val="17789A"/>
                </a:solidFill>
              </a:rPr>
              <a:t> </a:t>
            </a:r>
            <a:r>
              <a:rPr lang="nl-BE" sz="5400" dirty="0">
                <a:solidFill>
                  <a:srgbClr val="17789A"/>
                </a:solidFill>
              </a:rPr>
              <a:t>in a changing world</a:t>
            </a:r>
            <a:endParaRPr sz="5400" dirty="0">
              <a:solidFill>
                <a:srgbClr val="17789A"/>
              </a:solidFill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7250346B-DC15-31BF-08AE-3EE524B898BF}"/>
              </a:ext>
            </a:extLst>
          </p:cNvPr>
          <p:cNvSpPr/>
          <p:nvPr/>
        </p:nvSpPr>
        <p:spPr>
          <a:xfrm>
            <a:off x="1295400" y="2457344"/>
            <a:ext cx="4680000" cy="1066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Defence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6A2EA3A4-9969-05FE-0FAD-12B7D6FAD604}"/>
              </a:ext>
            </a:extLst>
          </p:cNvPr>
          <p:cNvSpPr/>
          <p:nvPr/>
        </p:nvSpPr>
        <p:spPr>
          <a:xfrm>
            <a:off x="11811000" y="2457344"/>
            <a:ext cx="4680000" cy="1066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Climate Adaptation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536A9646-FDB7-A141-CF97-590053E5DD15}"/>
              </a:ext>
            </a:extLst>
          </p:cNvPr>
          <p:cNvSpPr/>
          <p:nvPr/>
        </p:nvSpPr>
        <p:spPr>
          <a:xfrm>
            <a:off x="1315845" y="7761248"/>
            <a:ext cx="15676756" cy="6840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93000">
                <a:schemeClr val="tx1">
                  <a:lumMod val="46000"/>
                  <a:lumOff val="54000"/>
                  <a:alpha val="16195"/>
                </a:schemeClr>
              </a:gs>
              <a:gs pos="100000">
                <a:schemeClr val="bg1">
                  <a:lumMod val="75000"/>
                  <a:shade val="100000"/>
                  <a:satMod val="11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International Collaboration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29F0E516-BB7F-3DF9-FBA1-0B9B8F46D8E5}"/>
              </a:ext>
            </a:extLst>
          </p:cNvPr>
          <p:cNvSpPr/>
          <p:nvPr/>
        </p:nvSpPr>
        <p:spPr>
          <a:xfrm>
            <a:off x="1295400" y="8574300"/>
            <a:ext cx="15697200" cy="684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Access to Infrastructure, Data, Platforms, Services and Information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1ECF2799-2903-8C11-5859-630E3CE96CBA}"/>
              </a:ext>
            </a:extLst>
          </p:cNvPr>
          <p:cNvSpPr/>
          <p:nvPr/>
        </p:nvSpPr>
        <p:spPr>
          <a:xfrm>
            <a:off x="1315844" y="6972300"/>
            <a:ext cx="15697200" cy="6840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2000">
                <a:schemeClr val="tx1">
                  <a:lumMod val="46000"/>
                  <a:lumOff val="54000"/>
                  <a:alpha val="16195"/>
                </a:schemeClr>
              </a:gs>
              <a:gs pos="100000">
                <a:schemeClr val="bg1">
                  <a:lumMod val="7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EU Sovereignty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37BFE714-F6D6-B108-F9CE-F58FBE11B352}"/>
              </a:ext>
            </a:extLst>
          </p:cNvPr>
          <p:cNvSpPr/>
          <p:nvPr/>
        </p:nvSpPr>
        <p:spPr>
          <a:xfrm>
            <a:off x="6553200" y="2433984"/>
            <a:ext cx="4680000" cy="1066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Security</a:t>
            </a: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95E612D2-487F-B08C-F511-15213B2D879C}"/>
              </a:ext>
            </a:extLst>
          </p:cNvPr>
          <p:cNvSpPr/>
          <p:nvPr/>
        </p:nvSpPr>
        <p:spPr>
          <a:xfrm>
            <a:off x="11811000" y="3619500"/>
            <a:ext cx="4680000" cy="32182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Numerous capabilities and market development in the making: policy as a driver, innovative procurement, …</a:t>
            </a:r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88B92F36-59FF-DB9B-AF09-774531878BBC}"/>
              </a:ext>
            </a:extLst>
          </p:cNvPr>
          <p:cNvSpPr/>
          <p:nvPr/>
        </p:nvSpPr>
        <p:spPr>
          <a:xfrm>
            <a:off x="1295400" y="3619500"/>
            <a:ext cx="4680000" cy="32182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Call to exploit existing capabilities and THEN develop what is needed</a:t>
            </a:r>
          </a:p>
        </p:txBody>
      </p: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7BD5C0D0-80D6-E28B-5808-5A3AF901BC43}"/>
              </a:ext>
            </a:extLst>
          </p:cNvPr>
          <p:cNvGrpSpPr/>
          <p:nvPr/>
        </p:nvGrpSpPr>
        <p:grpSpPr>
          <a:xfrm>
            <a:off x="5975400" y="3619500"/>
            <a:ext cx="5835600" cy="3218208"/>
            <a:chOff x="5975400" y="3619500"/>
            <a:chExt cx="5835600" cy="3218208"/>
          </a:xfrm>
        </p:grpSpPr>
        <p:grpSp>
          <p:nvGrpSpPr>
            <p:cNvPr id="64" name="Groupe 63">
              <a:extLst>
                <a:ext uri="{FF2B5EF4-FFF2-40B4-BE49-F238E27FC236}">
                  <a16:creationId xmlns:a16="http://schemas.microsoft.com/office/drawing/2014/main" id="{90D2D641-4BDF-EAE6-3C4B-5297A340787F}"/>
                </a:ext>
              </a:extLst>
            </p:cNvPr>
            <p:cNvGrpSpPr/>
            <p:nvPr/>
          </p:nvGrpSpPr>
          <p:grpSpPr>
            <a:xfrm>
              <a:off x="6248400" y="3619500"/>
              <a:ext cx="5562600" cy="3218208"/>
              <a:chOff x="6248400" y="3619500"/>
              <a:chExt cx="5562600" cy="3218208"/>
            </a:xfrm>
          </p:grpSpPr>
          <p:sp>
            <p:nvSpPr>
              <p:cNvPr id="44" name="Rectangle : coins arrondis 43">
                <a:extLst>
                  <a:ext uri="{FF2B5EF4-FFF2-40B4-BE49-F238E27FC236}">
                    <a16:creationId xmlns:a16="http://schemas.microsoft.com/office/drawing/2014/main" id="{25C9456C-581D-9D1F-C91B-E34518B9AF4B}"/>
                  </a:ext>
                </a:extLst>
              </p:cNvPr>
              <p:cNvSpPr/>
              <p:nvPr/>
            </p:nvSpPr>
            <p:spPr>
              <a:xfrm>
                <a:off x="6553200" y="3619500"/>
                <a:ext cx="4680000" cy="321820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dirty="0">
                    <a:solidFill>
                      <a:schemeClr val="tx1"/>
                    </a:solidFill>
                  </a:rPr>
                  <a:t>Solutions exist and are used, significant potential if activities are implemented to support compliancy</a:t>
                </a:r>
              </a:p>
            </p:txBody>
          </p:sp>
          <p:cxnSp>
            <p:nvCxnSpPr>
              <p:cNvPr id="48" name="Connecteur droit avec flèche 47">
                <a:extLst>
                  <a:ext uri="{FF2B5EF4-FFF2-40B4-BE49-F238E27FC236}">
                    <a16:creationId xmlns:a16="http://schemas.microsoft.com/office/drawing/2014/main" id="{23675A85-3509-4B36-F33C-738F7F9A2167}"/>
                  </a:ext>
                </a:extLst>
              </p:cNvPr>
              <p:cNvCxnSpPr>
                <a:cxnSpLocks/>
                <a:stCxn id="42" idx="1"/>
              </p:cNvCxnSpPr>
              <p:nvPr/>
            </p:nvCxnSpPr>
            <p:spPr>
              <a:xfrm flipH="1">
                <a:off x="11233200" y="5228604"/>
                <a:ext cx="577800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>
                <a:extLst>
                  <a:ext uri="{FF2B5EF4-FFF2-40B4-BE49-F238E27FC236}">
                    <a16:creationId xmlns:a16="http://schemas.microsoft.com/office/drawing/2014/main" id="{05810EFF-FC7E-944F-ABBA-06F5DDF78152}"/>
                  </a:ext>
                </a:extLst>
              </p:cNvPr>
              <p:cNvCxnSpPr/>
              <p:nvPr/>
            </p:nvCxnSpPr>
            <p:spPr>
              <a:xfrm>
                <a:off x="6248400" y="3619500"/>
                <a:ext cx="0" cy="3218208"/>
              </a:xfrm>
              <a:prstGeom prst="line">
                <a:avLst/>
              </a:prstGeom>
              <a:ln w="571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Flèche courbée vers la gauche 64">
              <a:extLst>
                <a:ext uri="{FF2B5EF4-FFF2-40B4-BE49-F238E27FC236}">
                  <a16:creationId xmlns:a16="http://schemas.microsoft.com/office/drawing/2014/main" id="{289FD7A9-18D2-8FB9-C80C-DEE2472DA84C}"/>
                </a:ext>
              </a:extLst>
            </p:cNvPr>
            <p:cNvSpPr/>
            <p:nvPr/>
          </p:nvSpPr>
          <p:spPr>
            <a:xfrm>
              <a:off x="5975400" y="4846798"/>
              <a:ext cx="688579" cy="781156"/>
            </a:xfrm>
            <a:prstGeom prst="curved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19" grpId="0" animBg="1"/>
      <p:bldP spid="23" grpId="0" animBg="1"/>
      <p:bldP spid="24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473" y="126836"/>
            <a:ext cx="1790906" cy="1191354"/>
          </a:xfrm>
          <a:prstGeom prst="rect">
            <a:avLst/>
          </a:prstGeom>
        </p:spPr>
      </p:pic>
      <p:pic>
        <p:nvPicPr>
          <p:cNvPr id="25" name="object 4">
            <a:extLst>
              <a:ext uri="{FF2B5EF4-FFF2-40B4-BE49-F238E27FC236}">
                <a16:creationId xmlns:a16="http://schemas.microsoft.com/office/drawing/2014/main" id="{9EA535EB-F66B-BBC8-5354-EAF9DBAFB313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18740" cy="1241469"/>
          </a:xfrm>
          <a:prstGeom prst="rect">
            <a:avLst/>
          </a:prstGeom>
        </p:spPr>
      </p:pic>
      <p:pic>
        <p:nvPicPr>
          <p:cNvPr id="26" name="object 5">
            <a:extLst>
              <a:ext uri="{FF2B5EF4-FFF2-40B4-BE49-F238E27FC236}">
                <a16:creationId xmlns:a16="http://schemas.microsoft.com/office/drawing/2014/main" id="{50963861-560F-BB57-8CBB-34086C249E8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62292"/>
            <a:ext cx="18286099" cy="1024707"/>
          </a:xfrm>
          <a:prstGeom prst="rect">
            <a:avLst/>
          </a:prstGeom>
        </p:spPr>
      </p:pic>
      <p:sp>
        <p:nvSpPr>
          <p:cNvPr id="31" name="TextBox 8">
            <a:extLst>
              <a:ext uri="{FF2B5EF4-FFF2-40B4-BE49-F238E27FC236}">
                <a16:creationId xmlns:a16="http://schemas.microsoft.com/office/drawing/2014/main" id="{84D27FA8-B8AA-BC4F-1920-14A7A2B1119D}"/>
              </a:ext>
            </a:extLst>
          </p:cNvPr>
          <p:cNvSpPr txBox="1"/>
          <p:nvPr/>
        </p:nvSpPr>
        <p:spPr>
          <a:xfrm>
            <a:off x="636494" y="1111668"/>
            <a:ext cx="11433586" cy="72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19"/>
              </a:lnSpc>
              <a:spcBef>
                <a:spcPct val="0"/>
              </a:spcBef>
            </a:pPr>
            <a:r>
              <a:rPr lang="en-US" sz="4299" b="1" dirty="0">
                <a:solidFill>
                  <a:srgbClr val="366977"/>
                </a:solidFill>
                <a:latin typeface="Helios Extended Bold"/>
                <a:ea typeface="Helios Extended Bold"/>
              </a:rPr>
              <a:t>Conclusions</a:t>
            </a:r>
          </a:p>
        </p:txBody>
      </p:sp>
      <p:sp>
        <p:nvSpPr>
          <p:cNvPr id="32" name="TextBox 9">
            <a:extLst>
              <a:ext uri="{FF2B5EF4-FFF2-40B4-BE49-F238E27FC236}">
                <a16:creationId xmlns:a16="http://schemas.microsoft.com/office/drawing/2014/main" id="{861CB4E3-2472-B2EA-53ED-72205891026B}"/>
              </a:ext>
            </a:extLst>
          </p:cNvPr>
          <p:cNvSpPr txBox="1"/>
          <p:nvPr/>
        </p:nvSpPr>
        <p:spPr>
          <a:xfrm>
            <a:off x="648526" y="4053005"/>
            <a:ext cx="7560000" cy="1044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 algn="just" rtl="0" eaLnBrk="1" latinLnBrk="0" hangingPunct="1">
              <a:lnSpc>
                <a:spcPts val="4200"/>
              </a:lnSpc>
              <a:buNone/>
            </a:pPr>
            <a:r>
              <a:rPr lang="en-GB" sz="3000" b="1" noProof="0" dirty="0">
                <a:solidFill>
                  <a:srgbClr val="366977"/>
                </a:solidFill>
                <a:effectLst/>
                <a:latin typeface="Helios Extended Bold"/>
              </a:rPr>
              <a:t>New commercial data opens avenues</a:t>
            </a:r>
            <a:r>
              <a:rPr lang="en-GB" sz="3000" noProof="0" dirty="0">
                <a:solidFill>
                  <a:srgbClr val="366977"/>
                </a:solidFill>
                <a:effectLst/>
                <a:latin typeface="Helios Extended Bold"/>
              </a:rPr>
              <a:t> for new solutions (new payload, revisit, AI onboard, …)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A85C2779-9CC0-C45F-B9A3-0C2F7B6C23B7}"/>
              </a:ext>
            </a:extLst>
          </p:cNvPr>
          <p:cNvSpPr txBox="1"/>
          <p:nvPr/>
        </p:nvSpPr>
        <p:spPr>
          <a:xfrm>
            <a:off x="636494" y="2203628"/>
            <a:ext cx="7560000" cy="15827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 algn="just" rtl="0" eaLnBrk="1" latinLnBrk="0" hangingPunct="1">
              <a:lnSpc>
                <a:spcPts val="4200"/>
              </a:lnSpc>
              <a:buNone/>
            </a:pPr>
            <a:r>
              <a:rPr lang="en-GB" sz="3000" b="1" noProof="0" dirty="0">
                <a:solidFill>
                  <a:srgbClr val="366977"/>
                </a:solidFill>
                <a:effectLst/>
                <a:latin typeface="Helios Extended Bold"/>
              </a:rPr>
              <a:t>SMEs</a:t>
            </a:r>
            <a:r>
              <a:rPr lang="en-GB" sz="3000" noProof="0" dirty="0">
                <a:solidFill>
                  <a:srgbClr val="366977"/>
                </a:solidFill>
                <a:effectLst/>
                <a:latin typeface="Helios Extended Bold"/>
              </a:rPr>
              <a:t> developed cutting edge solutions for local</a:t>
            </a:r>
            <a:r>
              <a:rPr lang="en-GB" sz="3000" dirty="0">
                <a:solidFill>
                  <a:srgbClr val="366977"/>
                </a:solidFill>
                <a:latin typeface="Helios Extended Bold"/>
              </a:rPr>
              <a:t>/regional authorities and </a:t>
            </a:r>
            <a:r>
              <a:rPr lang="en-GB" sz="3000" b="1" dirty="0">
                <a:solidFill>
                  <a:srgbClr val="366977"/>
                </a:solidFill>
                <a:latin typeface="Helios Extended Bold"/>
              </a:rPr>
              <a:t>need support to connect with new customers</a:t>
            </a:r>
            <a:endParaRPr lang="en-GB" sz="3000" b="1" noProof="0" dirty="0">
              <a:solidFill>
                <a:srgbClr val="366977"/>
              </a:solidFill>
              <a:effectLst/>
              <a:latin typeface="Helios Extended Bold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662103A-95CE-5EF3-9E32-94A498F3FECC}"/>
              </a:ext>
            </a:extLst>
          </p:cNvPr>
          <p:cNvSpPr txBox="1"/>
          <p:nvPr/>
        </p:nvSpPr>
        <p:spPr>
          <a:xfrm>
            <a:off x="10177940" y="4460831"/>
            <a:ext cx="7560000" cy="2121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 algn="just" rtl="0" eaLnBrk="1" latinLnBrk="0" hangingPunct="1">
              <a:lnSpc>
                <a:spcPts val="4200"/>
              </a:lnSpc>
              <a:buNone/>
            </a:pPr>
            <a:r>
              <a:rPr lang="en-GB" sz="3000" noProof="0" dirty="0">
                <a:solidFill>
                  <a:srgbClr val="366977"/>
                </a:solidFill>
                <a:effectLst/>
                <a:latin typeface="Helios Extended Bold"/>
              </a:rPr>
              <a:t>National constellations should be instrumental in the </a:t>
            </a:r>
            <a:r>
              <a:rPr lang="en-GB" sz="3000" b="1" noProof="0" dirty="0">
                <a:solidFill>
                  <a:srgbClr val="366977"/>
                </a:solidFill>
                <a:effectLst/>
                <a:latin typeface="Helios Extended Bold"/>
              </a:rPr>
              <a:t>user uptake approach</a:t>
            </a:r>
            <a:r>
              <a:rPr lang="en-GB" sz="3000" noProof="0" dirty="0">
                <a:solidFill>
                  <a:srgbClr val="366977"/>
                </a:solidFill>
                <a:effectLst/>
                <a:latin typeface="Helios Extended Bold"/>
              </a:rPr>
              <a:t>, identifying need for services and could play a role to define </a:t>
            </a:r>
            <a:r>
              <a:rPr lang="en-GB" sz="3000" b="1" noProof="0" dirty="0">
                <a:solidFill>
                  <a:srgbClr val="366977"/>
                </a:solidFill>
                <a:effectLst/>
                <a:latin typeface="Helios Extended Bold"/>
              </a:rPr>
              <a:t>standards and ensure interoperability</a:t>
            </a:r>
            <a:r>
              <a:rPr lang="en-GB" sz="3000" noProof="0" dirty="0">
                <a:solidFill>
                  <a:srgbClr val="366977"/>
                </a:solidFill>
                <a:effectLst/>
                <a:latin typeface="Helios Extended Bold"/>
              </a:rPr>
              <a:t>.</a:t>
            </a:r>
            <a:endParaRPr lang="en-GB" sz="3000" dirty="0">
              <a:solidFill>
                <a:srgbClr val="366977"/>
              </a:solidFill>
              <a:latin typeface="Helios Extended Bold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125395E4-22F5-51FB-F4D5-15DA1FD4C392}"/>
              </a:ext>
            </a:extLst>
          </p:cNvPr>
          <p:cNvSpPr txBox="1"/>
          <p:nvPr/>
        </p:nvSpPr>
        <p:spPr>
          <a:xfrm>
            <a:off x="10174705" y="6765792"/>
            <a:ext cx="7560000" cy="2659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 algn="just" rtl="0" eaLnBrk="1" latinLnBrk="0" hangingPunct="1">
              <a:lnSpc>
                <a:spcPts val="4200"/>
              </a:lnSpc>
              <a:buNone/>
            </a:pPr>
            <a:r>
              <a:rPr lang="en-GB" sz="3000" b="1" noProof="0" dirty="0">
                <a:solidFill>
                  <a:srgbClr val="366977"/>
                </a:solidFill>
                <a:effectLst/>
                <a:latin typeface="Helios Extended Bold"/>
              </a:rPr>
              <a:t>Security can serve as a catalyst</a:t>
            </a:r>
            <a:r>
              <a:rPr lang="en-GB" sz="3000" noProof="0" dirty="0">
                <a:solidFill>
                  <a:srgbClr val="366977"/>
                </a:solidFill>
                <a:effectLst/>
                <a:latin typeface="Helios Extended Bold"/>
              </a:rPr>
              <a:t> for interested SMEs to improve their operations and allow Defence entities to access various solutions provided by the private sector “Purchase what you can, Build what you need”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E941CC90-6336-A2D5-393D-569877ADD26D}"/>
              </a:ext>
            </a:extLst>
          </p:cNvPr>
          <p:cNvSpPr txBox="1"/>
          <p:nvPr/>
        </p:nvSpPr>
        <p:spPr>
          <a:xfrm>
            <a:off x="10174705" y="2155869"/>
            <a:ext cx="7560000" cy="2121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 algn="just" rtl="0" eaLnBrk="1" latinLnBrk="0" hangingPunct="1">
              <a:lnSpc>
                <a:spcPts val="4200"/>
              </a:lnSpc>
              <a:buNone/>
            </a:pPr>
            <a:r>
              <a:rPr lang="en-GB" sz="3000" b="1" noProof="0" dirty="0">
                <a:solidFill>
                  <a:srgbClr val="366977"/>
                </a:solidFill>
                <a:effectLst/>
                <a:latin typeface="Helios Extended Bold"/>
              </a:rPr>
              <a:t>Engagement of local and regional public organizations </a:t>
            </a:r>
            <a:r>
              <a:rPr lang="en-GB" sz="3000" noProof="0" dirty="0">
                <a:solidFill>
                  <a:srgbClr val="366977"/>
                </a:solidFill>
                <a:effectLst/>
                <a:latin typeface="Helios Extended Bold"/>
              </a:rPr>
              <a:t>should be a shared goal that aligns with </a:t>
            </a:r>
            <a:r>
              <a:rPr lang="en-GB" sz="3000" b="1" noProof="0" dirty="0">
                <a:solidFill>
                  <a:srgbClr val="366977"/>
                </a:solidFill>
                <a:effectLst/>
                <a:latin typeface="Helios Extended Bold"/>
              </a:rPr>
              <a:t>digitalization efforts and climate adaptation initiatives</a:t>
            </a:r>
            <a:r>
              <a:rPr lang="en-GB" sz="3000" noProof="0" dirty="0">
                <a:solidFill>
                  <a:srgbClr val="366977"/>
                </a:solidFill>
                <a:effectLst/>
                <a:latin typeface="Helios Extended Bold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F9A89D-B9CF-3509-293B-6764BE0CC39C}"/>
              </a:ext>
            </a:extLst>
          </p:cNvPr>
          <p:cNvSpPr txBox="1"/>
          <p:nvPr/>
        </p:nvSpPr>
        <p:spPr>
          <a:xfrm>
            <a:off x="668579" y="7751759"/>
            <a:ext cx="7560000" cy="15827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 algn="just" rtl="0" eaLnBrk="1" latinLnBrk="0" hangingPunct="1">
              <a:lnSpc>
                <a:spcPts val="4200"/>
              </a:lnSpc>
              <a:buNone/>
            </a:pPr>
            <a:r>
              <a:rPr lang="en-GB" sz="3000" b="1" dirty="0">
                <a:solidFill>
                  <a:srgbClr val="366977"/>
                </a:solidFill>
                <a:latin typeface="Helios Extended Bold"/>
              </a:rPr>
              <a:t>I</a:t>
            </a:r>
            <a:r>
              <a:rPr lang="en-GB" sz="3000" b="1" noProof="0" dirty="0" err="1">
                <a:solidFill>
                  <a:srgbClr val="366977"/>
                </a:solidFill>
                <a:effectLst/>
                <a:latin typeface="Helios Extended Bold"/>
              </a:rPr>
              <a:t>nternational</a:t>
            </a:r>
            <a:r>
              <a:rPr lang="en-GB" sz="3000" b="1" noProof="0" dirty="0">
                <a:solidFill>
                  <a:srgbClr val="366977"/>
                </a:solidFill>
                <a:effectLst/>
                <a:latin typeface="Helios Extended Bold"/>
              </a:rPr>
              <a:t> collaboration </a:t>
            </a:r>
            <a:r>
              <a:rPr lang="en-GB" sz="3000" noProof="0" dirty="0">
                <a:solidFill>
                  <a:srgbClr val="366977"/>
                </a:solidFill>
                <a:effectLst/>
                <a:latin typeface="Helios Extended Bold"/>
              </a:rPr>
              <a:t>is a powerful vector as CC/CA is global and European companies have the expertise.</a:t>
            </a:r>
            <a:endParaRPr lang="en-GB" sz="3000" dirty="0">
              <a:solidFill>
                <a:srgbClr val="366977"/>
              </a:solidFill>
              <a:latin typeface="Helios Extended Bold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D3969356-3A53-70DD-7B12-709D27896B74}"/>
              </a:ext>
            </a:extLst>
          </p:cNvPr>
          <p:cNvSpPr txBox="1"/>
          <p:nvPr/>
        </p:nvSpPr>
        <p:spPr>
          <a:xfrm>
            <a:off x="648526" y="5363773"/>
            <a:ext cx="7560000" cy="2121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 algn="just" rtl="0" eaLnBrk="1" latinLnBrk="0" hangingPunct="1">
              <a:lnSpc>
                <a:spcPts val="4200"/>
              </a:lnSpc>
              <a:buNone/>
            </a:pPr>
            <a:r>
              <a:rPr lang="en-GB" sz="3000" b="1" noProof="0" dirty="0">
                <a:solidFill>
                  <a:srgbClr val="366977"/>
                </a:solidFill>
                <a:effectLst/>
                <a:latin typeface="Helios Extended Bold"/>
              </a:rPr>
              <a:t>Platforms</a:t>
            </a:r>
            <a:r>
              <a:rPr lang="en-GB" sz="3000" noProof="0" dirty="0">
                <a:solidFill>
                  <a:srgbClr val="366977"/>
                </a:solidFill>
                <a:effectLst/>
                <a:latin typeface="Helios Extended Bold"/>
              </a:rPr>
              <a:t> are powerful tools to facilitate the </a:t>
            </a:r>
            <a:r>
              <a:rPr lang="en-GB" sz="3000" b="1" noProof="0" dirty="0">
                <a:solidFill>
                  <a:srgbClr val="366977"/>
                </a:solidFill>
                <a:effectLst/>
                <a:latin typeface="Helios Extended Bold"/>
              </a:rPr>
              <a:t>use of new processing</a:t>
            </a:r>
            <a:r>
              <a:rPr lang="en-GB" sz="3000" b="1" noProof="0" dirty="0">
                <a:solidFill>
                  <a:srgbClr val="366977"/>
                </a:solidFill>
                <a:latin typeface="Helios Extended Bold"/>
              </a:rPr>
              <a:t> technics</a:t>
            </a:r>
            <a:r>
              <a:rPr lang="en-GB" sz="3000" noProof="0" dirty="0">
                <a:solidFill>
                  <a:srgbClr val="366977"/>
                </a:solidFill>
                <a:latin typeface="Helios Extended Bold"/>
              </a:rPr>
              <a:t> (cloud, AI, …), </a:t>
            </a:r>
            <a:r>
              <a:rPr lang="en-GB" sz="3000" b="1" noProof="0" dirty="0">
                <a:solidFill>
                  <a:srgbClr val="366977"/>
                </a:solidFill>
                <a:latin typeface="Helios Extended Bold"/>
              </a:rPr>
              <a:t>scale up</a:t>
            </a:r>
            <a:r>
              <a:rPr lang="en-GB" sz="3000" noProof="0" dirty="0">
                <a:solidFill>
                  <a:srgbClr val="366977"/>
                </a:solidFill>
                <a:latin typeface="Helios Extended Bold"/>
              </a:rPr>
              <a:t> and access diverse type of data inc. non EO data and support </a:t>
            </a:r>
            <a:r>
              <a:rPr lang="en-GB" sz="3000" b="1" noProof="0" dirty="0">
                <a:solidFill>
                  <a:srgbClr val="366977"/>
                </a:solidFill>
                <a:latin typeface="Helios Extended Bold"/>
              </a:rPr>
              <a:t>de</a:t>
            </a:r>
            <a:r>
              <a:rPr lang="en-GB" sz="3000" b="1" dirty="0">
                <a:solidFill>
                  <a:srgbClr val="366977"/>
                </a:solidFill>
                <a:latin typeface="Helios Extended Bold"/>
              </a:rPr>
              <a:t>fragmentation</a:t>
            </a:r>
            <a:endParaRPr lang="en-GB" sz="3000" b="1" noProof="0" dirty="0">
              <a:solidFill>
                <a:srgbClr val="366977"/>
              </a:solidFill>
              <a:effectLst/>
              <a:latin typeface="Helios Extended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6" grpId="0"/>
      <p:bldP spid="7" grpId="0"/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4E02D45-2E21-672D-6EF3-3AC13B0DA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17FC3651-EAD1-0094-D547-99119816C0A3}"/>
              </a:ext>
            </a:extLst>
          </p:cNvPr>
          <p:cNvGrpSpPr/>
          <p:nvPr/>
        </p:nvGrpSpPr>
        <p:grpSpPr>
          <a:xfrm>
            <a:off x="0" y="3"/>
            <a:ext cx="16021050" cy="1705610"/>
            <a:chOff x="0" y="3"/>
            <a:chExt cx="16021050" cy="1705610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01D58205-57B0-B85C-C9A5-CF41256EF20C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"/>
              <a:ext cx="15860993" cy="1552706"/>
            </a:xfrm>
            <a:prstGeom prst="rect">
              <a:avLst/>
            </a:prstGeom>
          </p:spPr>
        </p:pic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A4F4E2D5-39FA-6C13-CA91-791DADD5F59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"/>
              <a:ext cx="16020854" cy="1705106"/>
            </a:xfrm>
            <a:prstGeom prst="rect">
              <a:avLst/>
            </a:prstGeom>
          </p:spPr>
        </p:pic>
      </p:grpSp>
      <p:pic>
        <p:nvPicPr>
          <p:cNvPr id="6" name="object 6">
            <a:extLst>
              <a:ext uri="{FF2B5EF4-FFF2-40B4-BE49-F238E27FC236}">
                <a16:creationId xmlns:a16="http://schemas.microsoft.com/office/drawing/2014/main" id="{A5528B00-42C8-539A-F13D-C4E1F62F0E5B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473" y="126839"/>
            <a:ext cx="1790906" cy="1191354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248ED2A3-AD5F-1918-6FDC-4C431477F6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1978644"/>
            <a:ext cx="13619480" cy="7366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nl-BE" dirty="0">
                <a:solidFill>
                  <a:srgbClr val="0D7377"/>
                </a:solidFill>
              </a:rPr>
              <a:t>A first action?</a:t>
            </a:r>
            <a:endParaRPr dirty="0">
              <a:solidFill>
                <a:srgbClr val="0D7377"/>
              </a:solidFill>
            </a:endParaRPr>
          </a:p>
        </p:txBody>
      </p:sp>
      <p:pic>
        <p:nvPicPr>
          <p:cNvPr id="19" name="Image 18" descr="Une image contenant motif, carré,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379EEB24-20B2-C9B5-DA8E-4DE597D59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715244"/>
            <a:ext cx="7327900" cy="7327900"/>
          </a:xfrm>
          <a:prstGeom prst="rect">
            <a:avLst/>
          </a:prstGeom>
        </p:spPr>
      </p:pic>
      <p:sp>
        <p:nvSpPr>
          <p:cNvPr id="20" name="object 8">
            <a:extLst>
              <a:ext uri="{FF2B5EF4-FFF2-40B4-BE49-F238E27FC236}">
                <a16:creationId xmlns:a16="http://schemas.microsoft.com/office/drawing/2014/main" id="{D380E00C-BA3B-7740-9AEA-E08AFFF546E8}"/>
              </a:ext>
            </a:extLst>
          </p:cNvPr>
          <p:cNvSpPr txBox="1">
            <a:spLocks/>
          </p:cNvSpPr>
          <p:nvPr/>
        </p:nvSpPr>
        <p:spPr>
          <a:xfrm>
            <a:off x="9525000" y="4420802"/>
            <a:ext cx="8605358" cy="3618298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>
            <a:lvl1pPr>
              <a:defRPr sz="4650" b="1" i="0">
                <a:solidFill>
                  <a:srgbClr val="58B18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15"/>
              </a:spcBef>
            </a:pPr>
            <a:r>
              <a:rPr lang="nl-BE" kern="0" dirty="0">
                <a:solidFill>
                  <a:srgbClr val="0D7377"/>
                </a:solidFill>
              </a:rPr>
              <a:t>Support the dissemination of the Industry survey in your country/community !</a:t>
            </a:r>
          </a:p>
          <a:p>
            <a:pPr marL="12700">
              <a:spcBef>
                <a:spcPts val="115"/>
              </a:spcBef>
            </a:pPr>
            <a:endParaRPr lang="nl-BE" kern="0" dirty="0">
              <a:solidFill>
                <a:srgbClr val="0D7377"/>
              </a:solidFill>
            </a:endParaRPr>
          </a:p>
          <a:p>
            <a:pPr marL="12700">
              <a:spcBef>
                <a:spcPts val="115"/>
              </a:spcBef>
            </a:pPr>
            <a:r>
              <a:rPr lang="nl-BE" b="0" kern="0" dirty="0">
                <a:solidFill>
                  <a:srgbClr val="0D7377"/>
                </a:solidFill>
              </a:rPr>
              <a:t>Thank you for your support</a:t>
            </a:r>
          </a:p>
        </p:txBody>
      </p:sp>
    </p:spTree>
    <p:extLst>
      <p:ext uri="{BB962C8B-B14F-4D97-AF65-F5344CB8AC3E}">
        <p14:creationId xmlns:p14="http://schemas.microsoft.com/office/powerpoint/2010/main" val="996766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2" y="190500"/>
            <a:ext cx="5867400" cy="38862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68505" cy="10286999"/>
          </a:xfrm>
          <a:prstGeom prst="rect">
            <a:avLst/>
          </a:prstGeom>
        </p:spPr>
      </p:pic>
      <p:sp>
        <p:nvSpPr>
          <p:cNvPr id="4" name="object 8">
            <a:extLst>
              <a:ext uri="{FF2B5EF4-FFF2-40B4-BE49-F238E27FC236}">
                <a16:creationId xmlns:a16="http://schemas.microsoft.com/office/drawing/2014/main" id="{6DF11CE6-A392-9262-17B6-00CDF1518200}"/>
              </a:ext>
            </a:extLst>
          </p:cNvPr>
          <p:cNvSpPr txBox="1"/>
          <p:nvPr/>
        </p:nvSpPr>
        <p:spPr>
          <a:xfrm>
            <a:off x="10588171" y="3848100"/>
            <a:ext cx="7166429" cy="6363024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 marR="5080">
              <a:lnSpc>
                <a:spcPct val="115599"/>
              </a:lnSpc>
            </a:pPr>
            <a:r>
              <a:rPr sz="4000" spc="-5" dirty="0">
                <a:solidFill>
                  <a:srgbClr val="4F778B"/>
                </a:solidFill>
                <a:latin typeface="Calibri"/>
                <a:cs typeface="Calibri"/>
              </a:rPr>
              <a:t>26, Rue de </a:t>
            </a:r>
            <a:r>
              <a:rPr sz="4000" dirty="0">
                <a:solidFill>
                  <a:srgbClr val="4F778B"/>
                </a:solidFill>
                <a:latin typeface="Calibri"/>
                <a:cs typeface="Calibri"/>
              </a:rPr>
              <a:t>la </a:t>
            </a:r>
            <a:r>
              <a:rPr sz="4000" spc="-5" dirty="0">
                <a:solidFill>
                  <a:srgbClr val="4F778B"/>
                </a:solidFill>
                <a:latin typeface="Calibri"/>
                <a:cs typeface="Calibri"/>
              </a:rPr>
              <a:t>Loi, Brussels </a:t>
            </a:r>
            <a:r>
              <a:rPr sz="4000" spc="-890" dirty="0">
                <a:solidFill>
                  <a:srgbClr val="4F778B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4F778B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info@earsc.org</a:t>
            </a:r>
            <a:endParaRPr sz="4000" dirty="0">
              <a:solidFill>
                <a:srgbClr val="4F778B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800" dirty="0">
              <a:solidFill>
                <a:srgbClr val="4F778B"/>
              </a:solidFill>
              <a:latin typeface="Calibri"/>
              <a:cs typeface="Calibri"/>
            </a:endParaRPr>
          </a:p>
          <a:p>
            <a:pPr marL="12700" marR="956310">
              <a:lnSpc>
                <a:spcPct val="115599"/>
              </a:lnSpc>
            </a:pPr>
            <a:r>
              <a:rPr sz="4000" u="heavy" spc="-5" dirty="0">
                <a:solidFill>
                  <a:srgbClr val="4F778B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www.earsc.or</a:t>
            </a:r>
            <a:r>
              <a:rPr sz="4000" spc="-5" dirty="0">
                <a:solidFill>
                  <a:srgbClr val="4F778B"/>
                </a:solidFill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 </a:t>
            </a:r>
            <a:r>
              <a:rPr sz="4000" dirty="0">
                <a:solidFill>
                  <a:srgbClr val="4F778B"/>
                </a:solidFill>
                <a:latin typeface="Calibri"/>
                <a:cs typeface="Calibri"/>
              </a:rPr>
              <a:t> </a:t>
            </a:r>
            <a:r>
              <a:rPr sz="4000" u="heavy" spc="-5" dirty="0">
                <a:solidFill>
                  <a:srgbClr val="4F778B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www.eo</a:t>
            </a:r>
            <a:r>
              <a:rPr sz="4000" spc="-5" dirty="0">
                <a:solidFill>
                  <a:srgbClr val="4F778B"/>
                </a:solidFill>
                <a:latin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pages.eu </a:t>
            </a:r>
            <a:r>
              <a:rPr lang="nl-BE" sz="4000" spc="-5" dirty="0">
                <a:solidFill>
                  <a:srgbClr val="4F778B"/>
                </a:solidFill>
                <a:latin typeface="Calibri"/>
                <a:cs typeface="Calibri"/>
              </a:rPr>
              <a:t> </a:t>
            </a:r>
            <a:r>
              <a:rPr lang="nl-BE" sz="4000" spc="-5" dirty="0">
                <a:solidFill>
                  <a:srgbClr val="4F778B"/>
                </a:solidFill>
                <a:latin typeface="Calibri"/>
                <a:cs typeface="Calibri"/>
                <a:hlinkClick r:id="rId7"/>
              </a:rPr>
              <a:t>https://africa.eopages.eu</a:t>
            </a:r>
            <a:r>
              <a:rPr sz="4000" dirty="0">
                <a:solidFill>
                  <a:srgbClr val="4F778B"/>
                </a:solidFill>
                <a:latin typeface="Calibri"/>
                <a:cs typeface="Calibri"/>
              </a:rPr>
              <a:t> </a:t>
            </a:r>
            <a:r>
              <a:rPr sz="4000" u="heavy" spc="-5" dirty="0">
                <a:solidFill>
                  <a:srgbClr val="4F778B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sz="4000" u="heavy" dirty="0">
                <a:solidFill>
                  <a:srgbClr val="4F778B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sz="4000" u="heavy" spc="-5" dirty="0">
                <a:solidFill>
                  <a:srgbClr val="4F778B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</a:t>
            </a:r>
            <a:r>
              <a:rPr sz="4000" u="heavy" dirty="0">
                <a:solidFill>
                  <a:srgbClr val="4F778B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sz="4000" u="heavy" spc="-5" dirty="0">
                <a:solidFill>
                  <a:srgbClr val="4F778B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</a:t>
            </a:r>
            <a:r>
              <a:rPr sz="4000" u="heavy" dirty="0">
                <a:solidFill>
                  <a:srgbClr val="4F778B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sz="4000" spc="-5" dirty="0">
                <a:solidFill>
                  <a:srgbClr val="4F778B"/>
                </a:solidFill>
                <a:latin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</a:t>
            </a:r>
            <a:r>
              <a:rPr sz="4000" dirty="0">
                <a:solidFill>
                  <a:srgbClr val="4F778B"/>
                </a:solidFill>
                <a:latin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rt</a:t>
            </a:r>
            <a:r>
              <a:rPr sz="4000" spc="-5" dirty="0">
                <a:solidFill>
                  <a:srgbClr val="4F778B"/>
                </a:solidFill>
                <a:latin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sz="4000" dirty="0">
                <a:solidFill>
                  <a:srgbClr val="4F778B"/>
                </a:solidFill>
                <a:latin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l.</a:t>
            </a:r>
            <a:r>
              <a:rPr sz="4000" spc="-5" dirty="0">
                <a:solidFill>
                  <a:srgbClr val="4F778B"/>
                </a:solidFill>
                <a:latin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sz="4000" dirty="0">
                <a:solidFill>
                  <a:srgbClr val="4F778B"/>
                </a:solidFill>
                <a:latin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 </a:t>
            </a:r>
            <a:r>
              <a:rPr sz="4000" dirty="0">
                <a:solidFill>
                  <a:srgbClr val="4F778B"/>
                </a:solidFill>
                <a:latin typeface="Calibri"/>
                <a:cs typeface="Calibri"/>
              </a:rPr>
              <a:t> </a:t>
            </a:r>
            <a:r>
              <a:rPr sz="4000" u="heavy" spc="-5" dirty="0">
                <a:solidFill>
                  <a:srgbClr val="4F778B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www.eoMALL.eu </a:t>
            </a:r>
            <a:r>
              <a:rPr sz="4000" dirty="0">
                <a:solidFill>
                  <a:srgbClr val="4F778B"/>
                </a:solidFill>
                <a:latin typeface="Calibri"/>
                <a:cs typeface="Calibri"/>
              </a:rPr>
              <a:t> </a:t>
            </a:r>
            <a:r>
              <a:rPr sz="4000" u="heavy" spc="-5" dirty="0">
                <a:solidFill>
                  <a:srgbClr val="4F778B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www.earsc.or</a:t>
            </a:r>
            <a:r>
              <a:rPr sz="4000" spc="-5" dirty="0">
                <a:solidFill>
                  <a:srgbClr val="4F778B"/>
                </a:solidFill>
                <a:latin typeface="Calibri"/>
                <a:cs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g/sebs</a:t>
            </a:r>
            <a:endParaRPr sz="4000" dirty="0">
              <a:solidFill>
                <a:srgbClr val="4F778B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777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5831</TotalTime>
  <Words>502</Words>
  <Application>Microsoft Office PowerPoint</Application>
  <PresentationFormat>Custom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Calibri</vt:lpstr>
      <vt:lpstr>Helios Extended Bold</vt:lpstr>
      <vt:lpstr>Lucida Sans Unicode</vt:lpstr>
      <vt:lpstr>Open Sauce</vt:lpstr>
      <vt:lpstr>Open Sauce Bold</vt:lpstr>
      <vt:lpstr>Wingdings</vt:lpstr>
      <vt:lpstr>Office Theme</vt:lpstr>
      <vt:lpstr>PowerPoint Presentation</vt:lpstr>
      <vt:lpstr>PowerPoint Presentation</vt:lpstr>
      <vt:lpstr>EARSC Members</vt:lpstr>
      <vt:lpstr> A Developing Industry - EARSC Industry Survey 2023</vt:lpstr>
      <vt:lpstr>Market &amp; User trends</vt:lpstr>
      <vt:lpstr>EO in a changing world</vt:lpstr>
      <vt:lpstr>PowerPoint Presentation</vt:lpstr>
      <vt:lpstr>A first action?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EARSC 2023 GENERAL PPT</dc:title>
  <dc:creator>EARSC</dc:creator>
  <cp:keywords>DAFduADG2Dk,BAEL0yB5EZM</cp:keywords>
  <cp:lastModifiedBy>Quinton Michael at XjenzaMalta</cp:lastModifiedBy>
  <cp:revision>53</cp:revision>
  <dcterms:created xsi:type="dcterms:W3CDTF">2023-03-22T15:01:40Z</dcterms:created>
  <dcterms:modified xsi:type="dcterms:W3CDTF">2025-07-01T05:42:31Z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2023-03-22T00:00:00Z</vt:filetime>
  </property>
  <property fmtid="{D5CDD505-2E9C-101B-9397-08002B2CF9AE}" pid="3" name="Creator">
    <vt:lpwstr>Canva</vt:lpwstr>
  </property>
  <property fmtid="{D5CDD505-2E9C-101B-9397-08002B2CF9AE}" pid="4" name="LastSaved">
    <vt:filetime>2023-03-22T00:00:00Z</vt:filetime>
  </property>
</Properties>
</file>