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1" r:id="rId3"/>
    <p:sldId id="270" r:id="rId4"/>
    <p:sldId id="272" r:id="rId5"/>
    <p:sldId id="273" r:id="rId6"/>
    <p:sldId id="274" r:id="rId7"/>
    <p:sldId id="275" r:id="rId8"/>
    <p:sldId id="276" r:id="rId9"/>
    <p:sldId id="280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32086-F1C0-6F11-C254-6DA094E15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621DC8-83AB-1B52-2749-06E56D533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03989-A711-687F-66E4-9D66BCAD7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5FAF-9456-42F4-94AF-0B56D20DB410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FF4D3-0AB3-3F5F-069E-44110B45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2506B-B626-AE1E-5541-6D758B0AD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C1B3-4581-4AB5-9C6B-208552D31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38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C8F46-D96F-9CE5-4C1B-B2FB0281F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62EC08-AA06-F5FD-BE22-2A807A8FC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F5D95-4F0E-66A8-328D-2C4BC661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5FAF-9456-42F4-94AF-0B56D20DB410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56298-EFCD-5E83-66DF-A5C22923C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6D31A-C710-51D8-493A-A5CF842B6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C1B3-4581-4AB5-9C6B-208552D31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107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AE40E9-19EE-A1F6-B382-AAC8708309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2A6817-FB7A-02B5-D76C-8D030E4AE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EFA2-24F2-9310-230B-7155B42F9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5FAF-9456-42F4-94AF-0B56D20DB410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A0E50-E786-6790-A13E-5022C969C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E922E-573E-00FF-1ED6-248704DE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C1B3-4581-4AB5-9C6B-208552D31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32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0DBE-A4D5-BF62-29A7-713FC87AB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7610E-14E0-0AF6-C791-3C67258C9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0D59F-605B-ED60-1E25-C16E57982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5FAF-9456-42F4-94AF-0B56D20DB410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CD496-2770-6504-D2F9-D54E348B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44EBC-E06C-16D1-9A1E-875C504E6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C1B3-4581-4AB5-9C6B-208552D31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01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D0C8-9C5D-06E0-CF28-C57FFF870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58FDAB-E854-26C1-7C49-FAFF692D1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C4A30-119E-4F83-70EF-226FBAF53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5FAF-9456-42F4-94AF-0B56D20DB410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7A284-1BFC-6535-ED06-2FE321796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9A8C2-A1E0-65F9-323D-346769F05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C1B3-4581-4AB5-9C6B-208552D31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57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110EF-A20D-6EA2-9097-FDBD0B44B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370D7-0180-9D36-B1F3-12A54BF39E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B454E4-3EB1-0E9B-30F7-237D109D7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487A2E-4F2E-B0E6-DEC5-F9D05C05F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5FAF-9456-42F4-94AF-0B56D20DB410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437C0-6F74-F027-70C4-1ABE44C7A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CB400D-D8DB-0C69-4908-2C3CB8010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C1B3-4581-4AB5-9C6B-208552D31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04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729BC-C5EA-4440-9D9D-8E39B1197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9664A-1DC4-3929-9622-808B0A488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EEBDA-368F-2038-FFD8-523095700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5C54EA-53F7-9244-A9C5-2BA31881D9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80A454-E91A-E6D9-23DD-4AC9D0454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9A2DFE-FC39-5F88-CFFC-937A97C6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5FAF-9456-42F4-94AF-0B56D20DB410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C4256D-6AD2-C3C5-BB6B-1F5D3123E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6C872F-3149-34B5-0667-F2DB82861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C1B3-4581-4AB5-9C6B-208552D31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2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D6827-9713-9D74-5F04-14D96A9DD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40C58-60AD-3C26-30E3-7028D6859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5FAF-9456-42F4-94AF-0B56D20DB410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771EC-FFFE-9F96-9170-CCB95794F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3F605D-2B1D-2D52-3268-B9055F32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C1B3-4581-4AB5-9C6B-208552D31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331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F10324-FF70-0AA7-EEA0-A5EF433E6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5FAF-9456-42F4-94AF-0B56D20DB410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526A87-5C49-049E-AB60-B227F8C95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73BD3-5845-56D2-7B80-64420104A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C1B3-4581-4AB5-9C6B-208552D31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547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51CC1-2F9D-668C-B1FE-FA24AEE3C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12677-6B54-FF57-07BF-32BC08930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DAB576-00C1-57E7-EF30-857F272A4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EB8BB-390E-EB73-A117-AC3DFF332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5FAF-9456-42F4-94AF-0B56D20DB410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4AD74-4BB2-8ABE-2DAA-385DC9729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6C6DB-7E5C-E52E-3CCD-F5D947F1F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C1B3-4581-4AB5-9C6B-208552D31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542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8604C-40CA-0C1D-4BD7-218BB1CA1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736DAC-B71E-44D9-8147-A28CC1131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D5DC05-88DE-3F50-BF65-099FEE6B3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2BFD8-73A5-02DB-C202-48B57848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5FAF-9456-42F4-94AF-0B56D20DB410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84811-409D-E55E-E3F8-4C26C9C84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D5A6E-0001-DC96-99DE-EE1B0D101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C1B3-4581-4AB5-9C6B-208552D31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20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C3BACB-3D62-B3FB-E3A8-9977CBDB7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8430-8D3F-E2AD-E0F1-17BA6D732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2168C-1FF9-D918-DF61-DBABCF9E9C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915FAF-9456-42F4-94AF-0B56D20DB410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2EBAE-E87D-0076-7313-E0A36A495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E3828-BCC9-38C5-ECA4-A28F5EAB8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DDC1B3-4581-4AB5-9C6B-208552D31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28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79A9BD-F6A0-9746-0F48-CFF85BAF9285}"/>
              </a:ext>
            </a:extLst>
          </p:cNvPr>
          <p:cNvSpPr/>
          <p:nvPr/>
        </p:nvSpPr>
        <p:spPr>
          <a:xfrm>
            <a:off x="350195" y="5037064"/>
            <a:ext cx="953310" cy="875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2DD9A-AA85-B111-D39C-5292E0D16CE0}"/>
              </a:ext>
            </a:extLst>
          </p:cNvPr>
          <p:cNvSpPr/>
          <p:nvPr/>
        </p:nvSpPr>
        <p:spPr>
          <a:xfrm>
            <a:off x="6945550" y="909534"/>
            <a:ext cx="953310" cy="875489"/>
          </a:xfrm>
          <a:prstGeom prst="rect">
            <a:avLst/>
          </a:prstGeom>
          <a:solidFill>
            <a:srgbClr val="0068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21A800-0FCF-B712-48A9-B9658B06183A}"/>
              </a:ext>
            </a:extLst>
          </p:cNvPr>
          <p:cNvSpPr/>
          <p:nvPr/>
        </p:nvSpPr>
        <p:spPr>
          <a:xfrm>
            <a:off x="350195" y="909534"/>
            <a:ext cx="953310" cy="875489"/>
          </a:xfrm>
          <a:prstGeom prst="rect">
            <a:avLst/>
          </a:prstGeom>
          <a:solidFill>
            <a:srgbClr val="EE3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E02C58-FF63-3087-E5C3-D80C157EAA6E}"/>
              </a:ext>
            </a:extLst>
          </p:cNvPr>
          <p:cNvSpPr/>
          <p:nvPr/>
        </p:nvSpPr>
        <p:spPr>
          <a:xfrm>
            <a:off x="535021" y="1096225"/>
            <a:ext cx="7120647" cy="4613911"/>
          </a:xfrm>
          <a:prstGeom prst="rect">
            <a:avLst/>
          </a:prstGeom>
          <a:solidFill>
            <a:srgbClr val="FAA9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512222-2F1A-220F-88B4-AC94A31A1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764" y="5638315"/>
            <a:ext cx="2164080" cy="7467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E53FD5-7E9D-BFD8-8C25-CDD305F8B2B3}"/>
              </a:ext>
            </a:extLst>
          </p:cNvPr>
          <p:cNvSpPr txBox="1"/>
          <p:nvPr/>
        </p:nvSpPr>
        <p:spPr>
          <a:xfrm>
            <a:off x="8631677" y="846305"/>
            <a:ext cx="35603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68AF"/>
                </a:solidFill>
                <a:latin typeface="Bahnschrift Condensed" panose="020B0502040204020203" pitchFamily="34" charset="0"/>
              </a:rPr>
              <a:t>Requirements Gathering Exercise: The Use of Satellite Data in Public Sector Departments</a:t>
            </a:r>
          </a:p>
        </p:txBody>
      </p:sp>
      <p:pic>
        <p:nvPicPr>
          <p:cNvPr id="3" name="Picture 2" descr="A bright light in space&#10;&#10;AI-generated content may be incorrect.">
            <a:extLst>
              <a:ext uri="{FF2B5EF4-FFF2-40B4-BE49-F238E27FC236}">
                <a16:creationId xmlns:a16="http://schemas.microsoft.com/office/drawing/2014/main" id="{3094E8AD-5457-0E3A-EB42-2748203F6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4"/>
          <a:stretch/>
        </p:blipFill>
        <p:spPr>
          <a:xfrm>
            <a:off x="700134" y="1376362"/>
            <a:ext cx="6778028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69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25FD5E-034F-C5DC-A16C-6739BC76E219}"/>
              </a:ext>
            </a:extLst>
          </p:cNvPr>
          <p:cNvSpPr txBox="1"/>
          <p:nvPr/>
        </p:nvSpPr>
        <p:spPr>
          <a:xfrm>
            <a:off x="840046" y="2508339"/>
            <a:ext cx="41925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200" b="1" dirty="0">
                <a:solidFill>
                  <a:srgbClr val="0068AF"/>
                </a:solidFill>
                <a:latin typeface="Bahnschrift Condensed" panose="020B0502040204020203" pitchFamily="34" charset="0"/>
              </a:rPr>
              <a:t>Thank You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FCCD3C5-00A4-C2FD-5B52-B7518306D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23" y="4088462"/>
            <a:ext cx="2498580" cy="86218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BF250A4-13D3-D564-7701-3D1964EF4C75}"/>
              </a:ext>
            </a:extLst>
          </p:cNvPr>
          <p:cNvSpPr/>
          <p:nvPr/>
        </p:nvSpPr>
        <p:spPr>
          <a:xfrm>
            <a:off x="5457217" y="6741268"/>
            <a:ext cx="6734783" cy="1167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4C079A-32FE-BA56-3633-24B83847AA2D}"/>
              </a:ext>
            </a:extLst>
          </p:cNvPr>
          <p:cNvSpPr/>
          <p:nvPr/>
        </p:nvSpPr>
        <p:spPr>
          <a:xfrm>
            <a:off x="5457217" y="6624536"/>
            <a:ext cx="6734783" cy="116732"/>
          </a:xfrm>
          <a:prstGeom prst="rect">
            <a:avLst/>
          </a:prstGeom>
          <a:solidFill>
            <a:srgbClr val="0068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A6003D-11CB-7B2A-FCB3-8735A1EE0189}"/>
              </a:ext>
            </a:extLst>
          </p:cNvPr>
          <p:cNvSpPr/>
          <p:nvPr/>
        </p:nvSpPr>
        <p:spPr>
          <a:xfrm rot="5400000">
            <a:off x="8821364" y="3253419"/>
            <a:ext cx="6624540" cy="116732"/>
          </a:xfrm>
          <a:prstGeom prst="rect">
            <a:avLst/>
          </a:prstGeom>
          <a:solidFill>
            <a:srgbClr val="EE3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F3F09D-D464-418C-0E79-17E42EDB2705}"/>
              </a:ext>
            </a:extLst>
          </p:cNvPr>
          <p:cNvSpPr/>
          <p:nvPr/>
        </p:nvSpPr>
        <p:spPr>
          <a:xfrm rot="5400000">
            <a:off x="8704633" y="3253903"/>
            <a:ext cx="6624538" cy="116732"/>
          </a:xfrm>
          <a:prstGeom prst="rect">
            <a:avLst/>
          </a:prstGeom>
          <a:solidFill>
            <a:srgbClr val="FAA9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FA282-F66D-0076-E336-3CA206762381}"/>
              </a:ext>
            </a:extLst>
          </p:cNvPr>
          <p:cNvSpPr txBox="1"/>
          <p:nvPr/>
        </p:nvSpPr>
        <p:spPr>
          <a:xfrm>
            <a:off x="353083" y="1067068"/>
            <a:ext cx="55316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3090" name="Picture 18" descr="Minimalist Outer Space Posters for Sale | Redbubble">
            <a:extLst>
              <a:ext uri="{FF2B5EF4-FFF2-40B4-BE49-F238E27FC236}">
                <a16:creationId xmlns:a16="http://schemas.microsoft.com/office/drawing/2014/main" id="{9A668FD8-96E8-B033-CB69-8F84FF31D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201" y="390242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173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25FD5E-034F-C5DC-A16C-6739BC76E219}"/>
              </a:ext>
            </a:extLst>
          </p:cNvPr>
          <p:cNvSpPr txBox="1"/>
          <p:nvPr/>
        </p:nvSpPr>
        <p:spPr>
          <a:xfrm>
            <a:off x="191311" y="209305"/>
            <a:ext cx="7503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68AF"/>
                </a:solidFill>
                <a:latin typeface="Bahnschrift Condensed" panose="020B0502040204020203" pitchFamily="34" charset="0"/>
              </a:rPr>
              <a:t>Interviews with the Public Sector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FCCD3C5-00A4-C2FD-5B52-B7518306D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78" y="6105242"/>
            <a:ext cx="1571666" cy="5423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BF250A4-13D3-D564-7701-3D1964EF4C75}"/>
              </a:ext>
            </a:extLst>
          </p:cNvPr>
          <p:cNvSpPr/>
          <p:nvPr/>
        </p:nvSpPr>
        <p:spPr>
          <a:xfrm>
            <a:off x="5457217" y="6741268"/>
            <a:ext cx="6734783" cy="1167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4C079A-32FE-BA56-3633-24B83847AA2D}"/>
              </a:ext>
            </a:extLst>
          </p:cNvPr>
          <p:cNvSpPr/>
          <p:nvPr/>
        </p:nvSpPr>
        <p:spPr>
          <a:xfrm>
            <a:off x="5457217" y="6624536"/>
            <a:ext cx="6734783" cy="116732"/>
          </a:xfrm>
          <a:prstGeom prst="rect">
            <a:avLst/>
          </a:prstGeom>
          <a:solidFill>
            <a:srgbClr val="0068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A6003D-11CB-7B2A-FCB3-8735A1EE0189}"/>
              </a:ext>
            </a:extLst>
          </p:cNvPr>
          <p:cNvSpPr/>
          <p:nvPr/>
        </p:nvSpPr>
        <p:spPr>
          <a:xfrm rot="5400000">
            <a:off x="8821364" y="3253419"/>
            <a:ext cx="6624540" cy="116732"/>
          </a:xfrm>
          <a:prstGeom prst="rect">
            <a:avLst/>
          </a:prstGeom>
          <a:solidFill>
            <a:srgbClr val="EE3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F3F09D-D464-418C-0E79-17E42EDB2705}"/>
              </a:ext>
            </a:extLst>
          </p:cNvPr>
          <p:cNvSpPr/>
          <p:nvPr/>
        </p:nvSpPr>
        <p:spPr>
          <a:xfrm rot="5400000">
            <a:off x="8704633" y="3253903"/>
            <a:ext cx="6624538" cy="116732"/>
          </a:xfrm>
          <a:prstGeom prst="rect">
            <a:avLst/>
          </a:prstGeom>
          <a:solidFill>
            <a:srgbClr val="FAA9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FA282-F66D-0076-E336-3CA206762381}"/>
              </a:ext>
            </a:extLst>
          </p:cNvPr>
          <p:cNvSpPr txBox="1"/>
          <p:nvPr/>
        </p:nvSpPr>
        <p:spPr>
          <a:xfrm>
            <a:off x="380243" y="1425884"/>
            <a:ext cx="4852659" cy="4006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Bahnschrift SemiBold" panose="020B0502040204020203" pitchFamily="34" charset="0"/>
              </a:rPr>
              <a:t>14 Public Sector Entities</a:t>
            </a:r>
          </a:p>
          <a:p>
            <a:endParaRPr lang="en-GB" dirty="0">
              <a:latin typeface="Bahnschrift SemiBol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Bahnschrift SemiBold" panose="020B0502040204020203" pitchFamily="34" charset="0"/>
              </a:rPr>
              <a:t>1 Private Sector Entity (Meteorological Department MIA)</a:t>
            </a:r>
          </a:p>
          <a:p>
            <a:endParaRPr lang="en-GB" dirty="0">
              <a:latin typeface="Bahnschrift SemiBol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Bahnschrift SemiBold" panose="020B0502040204020203" pitchFamily="34" charset="0"/>
              </a:rPr>
              <a:t>Interviews semi-structured (Method used in UI design)</a:t>
            </a:r>
          </a:p>
          <a:p>
            <a:endParaRPr lang="en-GB" dirty="0">
              <a:latin typeface="Bahnschrift SemiBol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Bahnschrift SemiBold" panose="020B0502040204020203" pitchFamily="34" charset="0"/>
              </a:rPr>
              <a:t>In person and recorded </a:t>
            </a:r>
          </a:p>
          <a:p>
            <a:endParaRPr lang="en-GB" dirty="0">
              <a:latin typeface="Bahnschrift SemiBol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Bahnschrift SemiBold" panose="020B0502040204020203" pitchFamily="34" charset="0"/>
              </a:rPr>
              <a:t>Results have been transcribed</a:t>
            </a:r>
          </a:p>
          <a:p>
            <a:endParaRPr lang="en-GB" dirty="0">
              <a:latin typeface="Bahnschrift SemiBol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Bahnschrift SemiBold" panose="020B0502040204020203" pitchFamily="34" charset="0"/>
              </a:rPr>
              <a:t>Data analysis uses Grounded Theory as analysis method</a:t>
            </a:r>
          </a:p>
        </p:txBody>
      </p:sp>
      <p:pic>
        <p:nvPicPr>
          <p:cNvPr id="1026" name="Picture 2" descr="The ultimate guide to conducting a stakeholder interview - TestingTime">
            <a:extLst>
              <a:ext uri="{FF2B5EF4-FFF2-40B4-BE49-F238E27FC236}">
                <a16:creationId xmlns:a16="http://schemas.microsoft.com/office/drawing/2014/main" id="{849EC7A8-0353-F610-1E86-B1779345B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276" y="1308669"/>
            <a:ext cx="6011202" cy="400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85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25FD5E-034F-C5DC-A16C-6739BC76E219}"/>
              </a:ext>
            </a:extLst>
          </p:cNvPr>
          <p:cNvSpPr txBox="1"/>
          <p:nvPr/>
        </p:nvSpPr>
        <p:spPr>
          <a:xfrm>
            <a:off x="191311" y="209305"/>
            <a:ext cx="7503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68AF"/>
                </a:solidFill>
                <a:latin typeface="Bahnschrift Condensed" panose="020B0502040204020203" pitchFamily="34" charset="0"/>
              </a:rPr>
              <a:t>Key points for Discussion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FCCD3C5-00A4-C2FD-5B52-B7518306D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78" y="6105242"/>
            <a:ext cx="1571666" cy="5423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BF250A4-13D3-D564-7701-3D1964EF4C75}"/>
              </a:ext>
            </a:extLst>
          </p:cNvPr>
          <p:cNvSpPr/>
          <p:nvPr/>
        </p:nvSpPr>
        <p:spPr>
          <a:xfrm>
            <a:off x="5457217" y="6741268"/>
            <a:ext cx="6734783" cy="1167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4C079A-32FE-BA56-3633-24B83847AA2D}"/>
              </a:ext>
            </a:extLst>
          </p:cNvPr>
          <p:cNvSpPr/>
          <p:nvPr/>
        </p:nvSpPr>
        <p:spPr>
          <a:xfrm>
            <a:off x="5457217" y="6624536"/>
            <a:ext cx="6734783" cy="116732"/>
          </a:xfrm>
          <a:prstGeom prst="rect">
            <a:avLst/>
          </a:prstGeom>
          <a:solidFill>
            <a:srgbClr val="0068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A6003D-11CB-7B2A-FCB3-8735A1EE0189}"/>
              </a:ext>
            </a:extLst>
          </p:cNvPr>
          <p:cNvSpPr/>
          <p:nvPr/>
        </p:nvSpPr>
        <p:spPr>
          <a:xfrm rot="5400000">
            <a:off x="8821364" y="3253419"/>
            <a:ext cx="6624540" cy="116732"/>
          </a:xfrm>
          <a:prstGeom prst="rect">
            <a:avLst/>
          </a:prstGeom>
          <a:solidFill>
            <a:srgbClr val="EE3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F3F09D-D464-418C-0E79-17E42EDB2705}"/>
              </a:ext>
            </a:extLst>
          </p:cNvPr>
          <p:cNvSpPr/>
          <p:nvPr/>
        </p:nvSpPr>
        <p:spPr>
          <a:xfrm rot="5400000">
            <a:off x="8704633" y="3253903"/>
            <a:ext cx="6624538" cy="116732"/>
          </a:xfrm>
          <a:prstGeom prst="rect">
            <a:avLst/>
          </a:prstGeom>
          <a:solidFill>
            <a:srgbClr val="FAA9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FA282-F66D-0076-E336-3CA206762381}"/>
              </a:ext>
            </a:extLst>
          </p:cNvPr>
          <p:cNvSpPr txBox="1"/>
          <p:nvPr/>
        </p:nvSpPr>
        <p:spPr>
          <a:xfrm>
            <a:off x="353083" y="1067068"/>
            <a:ext cx="55316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C3C9AB-9AFB-9DF5-6623-1ACCD63F9F3D}"/>
              </a:ext>
            </a:extLst>
          </p:cNvPr>
          <p:cNvSpPr txBox="1"/>
          <p:nvPr/>
        </p:nvSpPr>
        <p:spPr>
          <a:xfrm>
            <a:off x="276540" y="1437223"/>
            <a:ext cx="5608212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Bahnschrift SemiBold" panose="020B0502040204020203" pitchFamily="34" charset="0"/>
              </a:rPr>
              <a:t>Satellite-Data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latin typeface="Bahnschrift SemiBol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Bahnschrift SemiBold" panose="020B0502040204020203" pitchFamily="34" charset="0"/>
              </a:rPr>
              <a:t>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latin typeface="Bahnschrift SemiBol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Bahnschrift SemiBold" panose="020B0502040204020203" pitchFamily="34" charset="0"/>
              </a:rPr>
              <a:t>Sustainable Satellite-Data Infrastructure</a:t>
            </a:r>
          </a:p>
          <a:p>
            <a:endParaRPr lang="en-GB" sz="2000" b="1" dirty="0">
              <a:latin typeface="Bahnschrift SemiBol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Bahnschrift SemiBold" panose="020B0502040204020203" pitchFamily="34" charset="0"/>
              </a:rPr>
              <a:t>The Function of a Centralised Hub</a:t>
            </a:r>
          </a:p>
          <a:p>
            <a:endParaRPr lang="en-GB" sz="2000" b="1" dirty="0">
              <a:latin typeface="Bahnschrift SemiBol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Bahnschrift SemiBold" panose="020B0502040204020203" pitchFamily="34" charset="0"/>
              </a:rPr>
              <a:t>ESA PECS or Horizon Europe as a Mechanism to Develop a Satellite Data Ecosystem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latin typeface="Bahnschrift SemiBold" panose="020B0502040204020203" pitchFamily="34" charset="0"/>
            </a:endParaRPr>
          </a:p>
          <a:p>
            <a:endParaRPr lang="en-GB" sz="14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r>
              <a:rPr lang="en-GB" sz="1600" b="1" dirty="0">
                <a:latin typeface="Bahnschrift SemiBold" panose="020B0502040204020203" pitchFamily="34" charset="0"/>
              </a:rPr>
              <a:t> </a:t>
            </a: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3F5D65-C57F-D5FA-6065-F95C59198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920" y="1027059"/>
            <a:ext cx="5323132" cy="2992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36210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50E82-CC27-33E2-EB7C-6EBCFB1C1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F7F8F5-B6D1-B781-30B5-3113DE1268C2}"/>
              </a:ext>
            </a:extLst>
          </p:cNvPr>
          <p:cNvSpPr txBox="1"/>
          <p:nvPr/>
        </p:nvSpPr>
        <p:spPr>
          <a:xfrm>
            <a:off x="191311" y="209305"/>
            <a:ext cx="7503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68AF"/>
                </a:solidFill>
                <a:latin typeface="Bahnschrift Condensed" panose="020B0502040204020203" pitchFamily="34" charset="0"/>
              </a:rPr>
              <a:t>Satellite-Data Use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410CFA5-F319-9AA4-39CE-B2C922DE6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78" y="6105242"/>
            <a:ext cx="1571666" cy="5423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6A5FA83-43CA-EB51-C39A-166A23D511FB}"/>
              </a:ext>
            </a:extLst>
          </p:cNvPr>
          <p:cNvSpPr/>
          <p:nvPr/>
        </p:nvSpPr>
        <p:spPr>
          <a:xfrm>
            <a:off x="5457217" y="6741268"/>
            <a:ext cx="6734783" cy="1167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8C7758-1D40-6303-4886-E05C6F33604B}"/>
              </a:ext>
            </a:extLst>
          </p:cNvPr>
          <p:cNvSpPr/>
          <p:nvPr/>
        </p:nvSpPr>
        <p:spPr>
          <a:xfrm>
            <a:off x="5457217" y="6624536"/>
            <a:ext cx="6734783" cy="116732"/>
          </a:xfrm>
          <a:prstGeom prst="rect">
            <a:avLst/>
          </a:prstGeom>
          <a:solidFill>
            <a:srgbClr val="0068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B9D3506-0978-DB4A-A123-9FB954352185}"/>
              </a:ext>
            </a:extLst>
          </p:cNvPr>
          <p:cNvSpPr/>
          <p:nvPr/>
        </p:nvSpPr>
        <p:spPr>
          <a:xfrm rot="5400000">
            <a:off x="8821364" y="3253419"/>
            <a:ext cx="6624540" cy="116732"/>
          </a:xfrm>
          <a:prstGeom prst="rect">
            <a:avLst/>
          </a:prstGeom>
          <a:solidFill>
            <a:srgbClr val="EE3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3F499C-8566-E14B-CF27-9E2B2B0A9A64}"/>
              </a:ext>
            </a:extLst>
          </p:cNvPr>
          <p:cNvSpPr/>
          <p:nvPr/>
        </p:nvSpPr>
        <p:spPr>
          <a:xfrm rot="5400000">
            <a:off x="8704633" y="3253903"/>
            <a:ext cx="6624538" cy="116732"/>
          </a:xfrm>
          <a:prstGeom prst="rect">
            <a:avLst/>
          </a:prstGeom>
          <a:solidFill>
            <a:srgbClr val="FAA9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4ACBB4-96BA-4458-E97D-D4982EC6DAD8}"/>
              </a:ext>
            </a:extLst>
          </p:cNvPr>
          <p:cNvSpPr txBox="1"/>
          <p:nvPr/>
        </p:nvSpPr>
        <p:spPr>
          <a:xfrm>
            <a:off x="353083" y="1067068"/>
            <a:ext cx="55316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E785B-F368-34AD-284A-7D908A454D1A}"/>
              </a:ext>
            </a:extLst>
          </p:cNvPr>
          <p:cNvSpPr txBox="1"/>
          <p:nvPr/>
        </p:nvSpPr>
        <p:spPr>
          <a:xfrm>
            <a:off x="118030" y="1120268"/>
            <a:ext cx="6133313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Bahnschrift SemiBold" panose="020B0502040204020203" pitchFamily="34" charset="0"/>
              </a:rPr>
              <a:t>Satellite data use is being perceived within a limited 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latin typeface="Bahnschrift SemiBol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Bahnschrift SemiBold" panose="020B0502040204020203" pitchFamily="34" charset="0"/>
              </a:rPr>
              <a:t>Knowledge about data stitching is limited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latin typeface="Bahnschrift SemiBol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Bahnschrift SemiBold" panose="020B0502040204020203" pitchFamily="34" charset="0"/>
              </a:rPr>
              <a:t>Satellite data use is only being perceived as provision for basemaps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latin typeface="Bahnschrift SemiBol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Bahnschrift SemiBold" panose="020B0502040204020203" pitchFamily="34" charset="0"/>
              </a:rPr>
              <a:t>Satellite data compared to drone data and standards for satellite data resolution are being made on-par with drone imaging standards </a:t>
            </a:r>
          </a:p>
          <a:p>
            <a:endParaRPr lang="en-GB" sz="1400" b="1" dirty="0">
              <a:latin typeface="Bahnschrift SemiBol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Bahnschrift SemiBold" panose="020B0502040204020203" pitchFamily="34" charset="0"/>
              </a:rPr>
              <a:t>Frequency of satellite fly-overs allows for constant data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latin typeface="Bahnschrift SemiBol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Bahnschrift SemiBold" panose="020B0502040204020203" pitchFamily="34" charset="0"/>
              </a:rPr>
              <a:t>Use of satellite data fosters collaboration between researchers and organisations encourages global data-sharing which influence large scale decision 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latin typeface="Bahnschrift SemiBol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Bahnschrift SemiBold" panose="020B0502040204020203" pitchFamily="34" charset="0"/>
              </a:rPr>
              <a:t>Long-Term observation and pattern recognition are used to identify trends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latin typeface="Bahnschrift SemiBol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Bahnschrift SemiBold" panose="020B0502040204020203" pitchFamily="34" charset="0"/>
              </a:rPr>
              <a:t>Use of various bandwidths allows for wide range data collection and the use of various analysis methods </a:t>
            </a:r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r>
              <a:rPr lang="en-GB" sz="1600" b="1" dirty="0">
                <a:latin typeface="Bahnschrift SemiBold" panose="020B0502040204020203" pitchFamily="34" charset="0"/>
              </a:rPr>
              <a:t> </a:t>
            </a: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</p:txBody>
      </p:sp>
      <p:pic>
        <p:nvPicPr>
          <p:cNvPr id="2050" name="Picture 2" descr="UK Space Agency wants to help businesses access satellite data">
            <a:extLst>
              <a:ext uri="{FF2B5EF4-FFF2-40B4-BE49-F238E27FC236}">
                <a16:creationId xmlns:a16="http://schemas.microsoft.com/office/drawing/2014/main" id="{E4D82AC2-E248-60EA-B93B-CFE65298D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75" y="764136"/>
            <a:ext cx="5550545" cy="369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34176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2E1D0-49F5-9B65-A23B-E994FB6EE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321834-30C9-8C0C-0B73-10671FFE787B}"/>
              </a:ext>
            </a:extLst>
          </p:cNvPr>
          <p:cNvSpPr txBox="1"/>
          <p:nvPr/>
        </p:nvSpPr>
        <p:spPr>
          <a:xfrm>
            <a:off x="291830" y="209305"/>
            <a:ext cx="7503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68AF"/>
                </a:solidFill>
                <a:latin typeface="Bahnschrift Condensed" panose="020B0502040204020203" pitchFamily="34" charset="0"/>
              </a:rPr>
              <a:t>Education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9FA5D9B-E280-955B-18FC-2F9A16ECA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78" y="6105242"/>
            <a:ext cx="1571666" cy="5423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E248846-1836-5866-205E-34A42B6C99E2}"/>
              </a:ext>
            </a:extLst>
          </p:cNvPr>
          <p:cNvSpPr/>
          <p:nvPr/>
        </p:nvSpPr>
        <p:spPr>
          <a:xfrm>
            <a:off x="5457217" y="6741268"/>
            <a:ext cx="6734783" cy="1167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B33A71-793D-6619-9141-93F199528DDB}"/>
              </a:ext>
            </a:extLst>
          </p:cNvPr>
          <p:cNvSpPr/>
          <p:nvPr/>
        </p:nvSpPr>
        <p:spPr>
          <a:xfrm>
            <a:off x="5457217" y="6624536"/>
            <a:ext cx="6734783" cy="116732"/>
          </a:xfrm>
          <a:prstGeom prst="rect">
            <a:avLst/>
          </a:prstGeom>
          <a:solidFill>
            <a:srgbClr val="0068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F490BA-0E89-544A-12D4-D653485D5A75}"/>
              </a:ext>
            </a:extLst>
          </p:cNvPr>
          <p:cNvSpPr/>
          <p:nvPr/>
        </p:nvSpPr>
        <p:spPr>
          <a:xfrm rot="5400000">
            <a:off x="8821364" y="3253419"/>
            <a:ext cx="6624540" cy="116732"/>
          </a:xfrm>
          <a:prstGeom prst="rect">
            <a:avLst/>
          </a:prstGeom>
          <a:solidFill>
            <a:srgbClr val="EE3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950EE5-30F9-3BE1-873E-362B7D38D4A1}"/>
              </a:ext>
            </a:extLst>
          </p:cNvPr>
          <p:cNvSpPr/>
          <p:nvPr/>
        </p:nvSpPr>
        <p:spPr>
          <a:xfrm rot="5400000">
            <a:off x="8704633" y="3253903"/>
            <a:ext cx="6624538" cy="116732"/>
          </a:xfrm>
          <a:prstGeom prst="rect">
            <a:avLst/>
          </a:prstGeom>
          <a:solidFill>
            <a:srgbClr val="FAA9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4A1F35-601C-80CA-6B04-DE9AAC18E783}"/>
              </a:ext>
            </a:extLst>
          </p:cNvPr>
          <p:cNvSpPr txBox="1"/>
          <p:nvPr/>
        </p:nvSpPr>
        <p:spPr>
          <a:xfrm>
            <a:off x="353083" y="1067068"/>
            <a:ext cx="55316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B0B1E8-D602-9BA1-C333-781C10850988}"/>
              </a:ext>
            </a:extLst>
          </p:cNvPr>
          <p:cNvSpPr txBox="1"/>
          <p:nvPr/>
        </p:nvSpPr>
        <p:spPr>
          <a:xfrm>
            <a:off x="118030" y="1120268"/>
            <a:ext cx="61333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r>
              <a:rPr lang="en-GB" sz="1600" b="1" dirty="0">
                <a:latin typeface="Bahnschrift SemiBold" panose="020B0502040204020203" pitchFamily="34" charset="0"/>
              </a:rPr>
              <a:t> </a:t>
            </a: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491CB1-EB3D-EDAB-A48C-4393F0579B36}"/>
              </a:ext>
            </a:extLst>
          </p:cNvPr>
          <p:cNvSpPr txBox="1"/>
          <p:nvPr/>
        </p:nvSpPr>
        <p:spPr>
          <a:xfrm>
            <a:off x="237678" y="1335711"/>
            <a:ext cx="574291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Bahnschrift SemiLight Condensed" panose="020B0502040204020203" pitchFamily="34" charset="0"/>
              </a:rPr>
              <a:t>Education about satellite data does not necessarily have to be about being able to process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Bahnschrift SemiLight Condensed" panose="020B0502040204020203" pitchFamily="34" charset="0"/>
              </a:rPr>
              <a:t>A good understanding of Satellite data use is required to be able to deliver effective requirements gathering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Bahnschrift SemiLight Condensed" panose="020B0502040204020203" pitchFamily="34" charset="0"/>
              </a:rPr>
              <a:t>Better understanding of the variety of satellite data products allows broader manipulation of the data and being able to adapt it to broader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Bahnschrift SemiLight Condensed" panose="020B0502040204020203" pitchFamily="34" charset="0"/>
              </a:rPr>
              <a:t>Degrees in GIS education and remote sensing are lacking locally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Bahnschrift SemiLight Condensed" panose="020B0502040204020203" pitchFamily="34" charset="0"/>
              </a:rPr>
              <a:t>ESA PECS used as a means to create university modules and degrees to teach about satellite data, its use, how it can be accessed, data manipulation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Bahnschrift SemiLight Condensed" panose="020B0502040204020203" pitchFamily="34" charset="0"/>
              </a:rPr>
              <a:t>Lack of personnel proficient in GIS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Bahnschrift SemiLight Condensed" panose="020B0502040204020203" pitchFamily="34" charset="0"/>
              </a:rPr>
              <a:t>Lack of interested workers who aspire to work with GIS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Bahnschrift SemiLight Condensed" panose="020B0502040204020203" pitchFamily="34" charset="0"/>
              </a:rPr>
              <a:t>Education and awareness campaigns have to start from a lower level than university </a:t>
            </a:r>
          </a:p>
          <a:p>
            <a:endParaRPr lang="en-GB" sz="1400" dirty="0"/>
          </a:p>
          <a:p>
            <a:endParaRPr lang="en-GB" dirty="0"/>
          </a:p>
        </p:txBody>
      </p:sp>
      <p:pic>
        <p:nvPicPr>
          <p:cNvPr id="3074" name="Picture 2" descr="The Surge of Education Operatings Systems: Transforming Discovering in the  Digital Age - Kassandra Palace">
            <a:extLst>
              <a:ext uri="{FF2B5EF4-FFF2-40B4-BE49-F238E27FC236}">
                <a16:creationId xmlns:a16="http://schemas.microsoft.com/office/drawing/2014/main" id="{C5710C87-BC64-BEF7-0E2A-5C9D94AC8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4" r="16171"/>
          <a:stretch/>
        </p:blipFill>
        <p:spPr bwMode="auto">
          <a:xfrm>
            <a:off x="6139895" y="209305"/>
            <a:ext cx="5760275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74790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ED914-1BB0-9C20-012E-86649C5C9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E0B2B0-F822-919D-B170-989042B366BE}"/>
              </a:ext>
            </a:extLst>
          </p:cNvPr>
          <p:cNvSpPr txBox="1"/>
          <p:nvPr/>
        </p:nvSpPr>
        <p:spPr>
          <a:xfrm>
            <a:off x="291830" y="209305"/>
            <a:ext cx="7503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68AF"/>
                </a:solidFill>
                <a:latin typeface="Bahnschrift Condensed" panose="020B0502040204020203" pitchFamily="34" charset="0"/>
              </a:rPr>
              <a:t>Sustainable Satellite-data Infrastructure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DF74F0-F3B6-61F4-E559-21A8FFFED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78" y="6105242"/>
            <a:ext cx="1571666" cy="5423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992B973-A4D2-EF27-282B-78FC3A7BB054}"/>
              </a:ext>
            </a:extLst>
          </p:cNvPr>
          <p:cNvSpPr/>
          <p:nvPr/>
        </p:nvSpPr>
        <p:spPr>
          <a:xfrm>
            <a:off x="5457217" y="6741268"/>
            <a:ext cx="6734783" cy="1167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74346A-D593-5FC1-8D87-65DF060915D4}"/>
              </a:ext>
            </a:extLst>
          </p:cNvPr>
          <p:cNvSpPr/>
          <p:nvPr/>
        </p:nvSpPr>
        <p:spPr>
          <a:xfrm>
            <a:off x="5457217" y="6624536"/>
            <a:ext cx="6734783" cy="116732"/>
          </a:xfrm>
          <a:prstGeom prst="rect">
            <a:avLst/>
          </a:prstGeom>
          <a:solidFill>
            <a:srgbClr val="0068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C047AC-655C-161C-D390-BE75944EECF9}"/>
              </a:ext>
            </a:extLst>
          </p:cNvPr>
          <p:cNvSpPr/>
          <p:nvPr/>
        </p:nvSpPr>
        <p:spPr>
          <a:xfrm rot="5400000">
            <a:off x="8821364" y="3253419"/>
            <a:ext cx="6624540" cy="116732"/>
          </a:xfrm>
          <a:prstGeom prst="rect">
            <a:avLst/>
          </a:prstGeom>
          <a:solidFill>
            <a:srgbClr val="EE3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C0C9A2-5B98-1E55-C39D-5B4DA02E86C2}"/>
              </a:ext>
            </a:extLst>
          </p:cNvPr>
          <p:cNvSpPr/>
          <p:nvPr/>
        </p:nvSpPr>
        <p:spPr>
          <a:xfrm rot="5400000">
            <a:off x="8704633" y="3253903"/>
            <a:ext cx="6624538" cy="116732"/>
          </a:xfrm>
          <a:prstGeom prst="rect">
            <a:avLst/>
          </a:prstGeom>
          <a:solidFill>
            <a:srgbClr val="FAA9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C9C3E9-2632-5B7A-4DDB-B255DEF84155}"/>
              </a:ext>
            </a:extLst>
          </p:cNvPr>
          <p:cNvSpPr txBox="1"/>
          <p:nvPr/>
        </p:nvSpPr>
        <p:spPr>
          <a:xfrm>
            <a:off x="353083" y="1067068"/>
            <a:ext cx="55316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AEE4CB-AC61-9517-2638-C5467C99B43A}"/>
              </a:ext>
            </a:extLst>
          </p:cNvPr>
          <p:cNvSpPr txBox="1"/>
          <p:nvPr/>
        </p:nvSpPr>
        <p:spPr>
          <a:xfrm>
            <a:off x="118030" y="1120268"/>
            <a:ext cx="61333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r>
              <a:rPr lang="en-GB" sz="1600" b="1" dirty="0">
                <a:latin typeface="Bahnschrift SemiBold" panose="020B0502040204020203" pitchFamily="34" charset="0"/>
              </a:rPr>
              <a:t> </a:t>
            </a: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587CD3-064C-A35E-2FD7-57803D3E3E12}"/>
              </a:ext>
            </a:extLst>
          </p:cNvPr>
          <p:cNvSpPr txBox="1"/>
          <p:nvPr/>
        </p:nvSpPr>
        <p:spPr>
          <a:xfrm>
            <a:off x="237679" y="1187713"/>
            <a:ext cx="529632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Bahnschrift SemiLight Condensed" panose="020B0502040204020203" pitchFamily="34" charset="0"/>
              </a:rPr>
              <a:t>The creation of GIS professionals with competitive wages and scales created purposely for these roles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Bahnschrift SemiLight Condensed" panose="020B0502040204020203" pitchFamily="34" charset="0"/>
              </a:rPr>
              <a:t>Satellite data integration will increase and infrastructural changes and adaptation to a new modus operandi will be needed at government level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Bahnschrift SemiLight Condensed" panose="020B0502040204020203" pitchFamily="34" charset="0"/>
              </a:rPr>
              <a:t>Ongoing training is required to ensure personnel’s knowledge is on-par with technological developments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Bahnschrift SemiLight Condensed" panose="020B0502040204020203" pitchFamily="34" charset="0"/>
              </a:rPr>
              <a:t>The creation of a central datahub that can purchase commercial satellite data is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Bahnschrift SemiLight Condensed" panose="020B0502040204020203" pitchFamily="34" charset="0"/>
              </a:rPr>
              <a:t>The formation of an Action Committee is needed to establish a central datahub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Bahnschrift SemiLight Condensed" panose="020B0502040204020203" pitchFamily="34" charset="0"/>
              </a:rPr>
              <a:t>With an organised government ecosystem academia and the private sector will be able to produce specific services and products based on government sector needs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Bahnschrift SemiLight Condensed" panose="020B0502040204020203" pitchFamily="34" charset="0"/>
            </a:endParaRPr>
          </a:p>
          <a:p>
            <a:endParaRPr lang="en-GB" sz="1400" dirty="0"/>
          </a:p>
          <a:p>
            <a:endParaRPr lang="en-GB" dirty="0"/>
          </a:p>
        </p:txBody>
      </p:sp>
      <p:pic>
        <p:nvPicPr>
          <p:cNvPr id="4098" name="Picture 2" descr="The Swiss data cube, analysis ready data archive using earth observations  of Switzerland | Scientific Data">
            <a:extLst>
              <a:ext uri="{FF2B5EF4-FFF2-40B4-BE49-F238E27FC236}">
                <a16:creationId xmlns:a16="http://schemas.microsoft.com/office/drawing/2014/main" id="{BE292F33-EE40-F391-B06E-F88B2A9A5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156" y="1816477"/>
            <a:ext cx="5753012" cy="322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273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F19D8-1FEE-13EB-BCCF-9B5B562F2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4D5482-2263-1569-01FC-154A78BA2BD0}"/>
              </a:ext>
            </a:extLst>
          </p:cNvPr>
          <p:cNvSpPr txBox="1"/>
          <p:nvPr/>
        </p:nvSpPr>
        <p:spPr>
          <a:xfrm>
            <a:off x="291830" y="209305"/>
            <a:ext cx="7503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68AF"/>
                </a:solidFill>
                <a:latin typeface="Bahnschrift Condensed" panose="020B0502040204020203" pitchFamily="34" charset="0"/>
              </a:rPr>
              <a:t>The Function of a Centralised Data Hub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BD65792-F842-2628-C33D-0FA99BE7D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78" y="6105242"/>
            <a:ext cx="1571666" cy="5423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773CDD1-57D9-563D-596B-73C82AB1DBC1}"/>
              </a:ext>
            </a:extLst>
          </p:cNvPr>
          <p:cNvSpPr/>
          <p:nvPr/>
        </p:nvSpPr>
        <p:spPr>
          <a:xfrm>
            <a:off x="5457217" y="6741268"/>
            <a:ext cx="6734783" cy="1167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1A5D81-B0AF-0EFA-140D-DD395453F164}"/>
              </a:ext>
            </a:extLst>
          </p:cNvPr>
          <p:cNvSpPr/>
          <p:nvPr/>
        </p:nvSpPr>
        <p:spPr>
          <a:xfrm>
            <a:off x="5457217" y="6624536"/>
            <a:ext cx="6734783" cy="116732"/>
          </a:xfrm>
          <a:prstGeom prst="rect">
            <a:avLst/>
          </a:prstGeom>
          <a:solidFill>
            <a:srgbClr val="0068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E7AEFA-9908-2440-E3AA-85A853CEBB4F}"/>
              </a:ext>
            </a:extLst>
          </p:cNvPr>
          <p:cNvSpPr/>
          <p:nvPr/>
        </p:nvSpPr>
        <p:spPr>
          <a:xfrm rot="5400000">
            <a:off x="8821364" y="3253419"/>
            <a:ext cx="6624540" cy="116732"/>
          </a:xfrm>
          <a:prstGeom prst="rect">
            <a:avLst/>
          </a:prstGeom>
          <a:solidFill>
            <a:srgbClr val="EE3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29A490-F9BA-5219-D1B2-A14E79CCBBBA}"/>
              </a:ext>
            </a:extLst>
          </p:cNvPr>
          <p:cNvSpPr/>
          <p:nvPr/>
        </p:nvSpPr>
        <p:spPr>
          <a:xfrm rot="5400000">
            <a:off x="8704633" y="3253903"/>
            <a:ext cx="6624538" cy="116732"/>
          </a:xfrm>
          <a:prstGeom prst="rect">
            <a:avLst/>
          </a:prstGeom>
          <a:solidFill>
            <a:srgbClr val="FAA9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2EB9FE-4B62-DE11-4328-E5FE1234FB85}"/>
              </a:ext>
            </a:extLst>
          </p:cNvPr>
          <p:cNvSpPr txBox="1"/>
          <p:nvPr/>
        </p:nvSpPr>
        <p:spPr>
          <a:xfrm>
            <a:off x="353083" y="1067068"/>
            <a:ext cx="55316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6C047-2773-D1C8-8D47-4B05B04E24B2}"/>
              </a:ext>
            </a:extLst>
          </p:cNvPr>
          <p:cNvSpPr txBox="1"/>
          <p:nvPr/>
        </p:nvSpPr>
        <p:spPr>
          <a:xfrm>
            <a:off x="118030" y="1120268"/>
            <a:ext cx="61333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r>
              <a:rPr lang="en-GB" sz="1600" b="1" dirty="0">
                <a:latin typeface="Bahnschrift SemiBold" panose="020B0502040204020203" pitchFamily="34" charset="0"/>
              </a:rPr>
              <a:t> </a:t>
            </a: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7B972E-9FD3-F19F-9E6E-7B15C4EF1958}"/>
              </a:ext>
            </a:extLst>
          </p:cNvPr>
          <p:cNvSpPr txBox="1"/>
          <p:nvPr/>
        </p:nvSpPr>
        <p:spPr>
          <a:xfrm>
            <a:off x="190967" y="1625181"/>
            <a:ext cx="529632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>
                <a:latin typeface="Bahnschrift SemiLight Condensed" panose="020B0502040204020203" pitchFamily="34" charset="0"/>
              </a:rPr>
              <a:t>A centralised data hub forms a focal point where data is collected from multiple sources and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noProof="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>
                <a:latin typeface="Bahnschrift SemiLight Condensed" panose="020B0502040204020203" pitchFamily="34" charset="0"/>
              </a:rPr>
              <a:t>Data can be organised and distributed amongst its different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noProof="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>
                <a:latin typeface="Bahnschrift SemiLight Condensed" panose="020B0502040204020203" pitchFamily="34" charset="0"/>
              </a:rPr>
              <a:t>Facilitates data collection, integration and data-efficiency management between organisations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noProof="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>
                <a:latin typeface="Bahnschrift SemiLight Condensed" panose="020B0502040204020203" pitchFamily="34" charset="0"/>
              </a:rPr>
              <a:t>Acts as a repository that can store large volumes of data and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noProof="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>
                <a:latin typeface="Bahnschrift SemiLight Condensed" panose="020B0502040204020203" pitchFamily="34" charset="0"/>
              </a:rPr>
              <a:t>Responsible for collecting, organising and harmonising data for redistribution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noProof="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>
                <a:latin typeface="Bahnschrift SemiLight Condensed" panose="020B0502040204020203" pitchFamily="34" charset="0"/>
              </a:rPr>
              <a:t>Improves data quality and security reducing redundancy and replication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noProof="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>
                <a:latin typeface="Bahnschrift SemiLight Condensed" panose="020B0502040204020203" pitchFamily="34" charset="0"/>
              </a:rPr>
              <a:t>Handles the purchasing, compiling and processing based on end-user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noProof="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noProof="0" dirty="0">
                <a:latin typeface="Bahnschrift SemiLight Condensed" panose="020B0502040204020203" pitchFamily="34" charset="0"/>
              </a:rPr>
              <a:t>Democratises data through easy access fostering 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Bahnschrift SemiLight Condensed" panose="020B0502040204020203" pitchFamily="34" charset="0"/>
            </a:endParaRPr>
          </a:p>
          <a:p>
            <a:endParaRPr lang="en-GB" sz="1400" dirty="0"/>
          </a:p>
          <a:p>
            <a:endParaRPr lang="en-GB" dirty="0"/>
          </a:p>
        </p:txBody>
      </p:sp>
      <p:pic>
        <p:nvPicPr>
          <p:cNvPr id="5122" name="Picture 2" descr="How to Build Data Infrastructure With Strategies for a Strong Platform?">
            <a:extLst>
              <a:ext uri="{FF2B5EF4-FFF2-40B4-BE49-F238E27FC236}">
                <a16:creationId xmlns:a16="http://schemas.microsoft.com/office/drawing/2014/main" id="{7BB0D66D-9741-8554-B63C-73D82B808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20034" r="3375" b="7539"/>
          <a:stretch/>
        </p:blipFill>
        <p:spPr bwMode="auto">
          <a:xfrm>
            <a:off x="5982327" y="2544396"/>
            <a:ext cx="5696643" cy="248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214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9C9FB-1139-3D8B-E7D7-2BEB7510F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D525F1-0F7A-1FBE-954B-F18D90C94EE5}"/>
              </a:ext>
            </a:extLst>
          </p:cNvPr>
          <p:cNvSpPr txBox="1"/>
          <p:nvPr/>
        </p:nvSpPr>
        <p:spPr>
          <a:xfrm>
            <a:off x="291830" y="209305"/>
            <a:ext cx="75032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68AF"/>
                </a:solidFill>
                <a:latin typeface="Bahnschrift Condensed" panose="020B0502040204020203" pitchFamily="34" charset="0"/>
              </a:rPr>
              <a:t>ESA PECS as a Mechanism to Develop a Satellite Data Echo System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E517915-4B90-51B3-E414-8DB903231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78" y="6105242"/>
            <a:ext cx="1571666" cy="5423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F60741F-747F-5E6E-5C1A-578AD0DCB93F}"/>
              </a:ext>
            </a:extLst>
          </p:cNvPr>
          <p:cNvSpPr/>
          <p:nvPr/>
        </p:nvSpPr>
        <p:spPr>
          <a:xfrm>
            <a:off x="5457217" y="6741268"/>
            <a:ext cx="6734783" cy="1167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64415A-3078-A7A4-C7ED-743EEBD21443}"/>
              </a:ext>
            </a:extLst>
          </p:cNvPr>
          <p:cNvSpPr/>
          <p:nvPr/>
        </p:nvSpPr>
        <p:spPr>
          <a:xfrm>
            <a:off x="5457217" y="6624536"/>
            <a:ext cx="6734783" cy="116732"/>
          </a:xfrm>
          <a:prstGeom prst="rect">
            <a:avLst/>
          </a:prstGeom>
          <a:solidFill>
            <a:srgbClr val="0068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4D93B4-2DC1-B30D-8781-DFFCF89FEBC2}"/>
              </a:ext>
            </a:extLst>
          </p:cNvPr>
          <p:cNvSpPr/>
          <p:nvPr/>
        </p:nvSpPr>
        <p:spPr>
          <a:xfrm rot="5400000">
            <a:off x="8821364" y="3253419"/>
            <a:ext cx="6624540" cy="116732"/>
          </a:xfrm>
          <a:prstGeom prst="rect">
            <a:avLst/>
          </a:prstGeom>
          <a:solidFill>
            <a:srgbClr val="EE3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5E8DDCC-584F-241A-0D88-945017BAC0E3}"/>
              </a:ext>
            </a:extLst>
          </p:cNvPr>
          <p:cNvSpPr/>
          <p:nvPr/>
        </p:nvSpPr>
        <p:spPr>
          <a:xfrm rot="5400000">
            <a:off x="8704633" y="3253903"/>
            <a:ext cx="6624538" cy="116732"/>
          </a:xfrm>
          <a:prstGeom prst="rect">
            <a:avLst/>
          </a:prstGeom>
          <a:solidFill>
            <a:srgbClr val="FAA9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D09086-A96A-788C-43CE-8516C776DE55}"/>
              </a:ext>
            </a:extLst>
          </p:cNvPr>
          <p:cNvSpPr txBox="1"/>
          <p:nvPr/>
        </p:nvSpPr>
        <p:spPr>
          <a:xfrm>
            <a:off x="353083" y="1067068"/>
            <a:ext cx="55316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514DF0-08F9-4E22-6788-D41A9FCB116B}"/>
              </a:ext>
            </a:extLst>
          </p:cNvPr>
          <p:cNvSpPr txBox="1"/>
          <p:nvPr/>
        </p:nvSpPr>
        <p:spPr>
          <a:xfrm>
            <a:off x="118030" y="1120268"/>
            <a:ext cx="61333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r>
              <a:rPr lang="en-GB" sz="1600" b="1" dirty="0">
                <a:latin typeface="Bahnschrift SemiBold" panose="020B0502040204020203" pitchFamily="34" charset="0"/>
              </a:rPr>
              <a:t> </a:t>
            </a: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9D3A36-DE9A-4FD2-64DF-F5F76BD89C1E}"/>
              </a:ext>
            </a:extLst>
          </p:cNvPr>
          <p:cNvSpPr txBox="1"/>
          <p:nvPr/>
        </p:nvSpPr>
        <p:spPr>
          <a:xfrm>
            <a:off x="160893" y="1689151"/>
            <a:ext cx="5296324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noProof="0" dirty="0">
                <a:latin typeface="Bahnschrift SemiLight Condensed" panose="020B0502040204020203" pitchFamily="34" charset="0"/>
              </a:rPr>
              <a:t>PECS – Plan for European Cooperating States acts as an incubator that allows domestic stakeholders to compete for ESA Tenders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30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noProof="0" dirty="0">
                <a:latin typeface="Bahnschrift SemiLight Condensed" panose="020B0502040204020203" pitchFamily="34" charset="0"/>
              </a:rPr>
              <a:t>PECS calls are issued every year calls can be designed to suit a country’s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30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noProof="0" dirty="0">
                <a:latin typeface="Bahnschrift SemiLight Condensed" panose="020B0502040204020203" pitchFamily="34" charset="0"/>
              </a:rPr>
              <a:t>PECS allows for the development and creation of satellite products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30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Bahnschrift SemiLight Condensed" panose="020B0502040204020203" pitchFamily="34" charset="0"/>
              </a:rPr>
              <a:t>Consortiums can be formed between private companies, academic institutions and public institutions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30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noProof="0" dirty="0">
                <a:latin typeface="Bahnschrift SemiLight Condensed" panose="020B0502040204020203" pitchFamily="34" charset="0"/>
              </a:rPr>
              <a:t>Through a Type A criterion stakeholders can start fundamental research (€125,000)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30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noProof="0" dirty="0">
                <a:latin typeface="Bahnschrift SemiLight Condensed" panose="020B0502040204020203" pitchFamily="34" charset="0"/>
              </a:rPr>
              <a:t>Through a Type F criterion stakeholders can develop their product to be ready for Market (€200,000, 25% must be co-funded)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30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Bahnschrift SemiLight Condensed" panose="020B0502040204020203" pitchFamily="34" charset="0"/>
              </a:rPr>
              <a:t>Criteria specifically dedicated to Space Education (Types G1 and G2) cater for the development of university degrees, Bachelors and Masters. G2 is for PhD’s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30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Bahnschrift SemiLight Condensed" panose="020B0502040204020203" pitchFamily="34" charset="0"/>
              </a:rPr>
              <a:t>ESA PECS brings lots of training opportunities in the form of webinars and in-person training.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noProof="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noProof="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Bahnschrift SemiLight Condensed" panose="020B0502040204020203" pitchFamily="34" charset="0"/>
            </a:endParaRPr>
          </a:p>
          <a:p>
            <a:endParaRPr lang="en-GB" sz="1400" dirty="0"/>
          </a:p>
          <a:p>
            <a:endParaRPr lang="en-GB" dirty="0"/>
          </a:p>
        </p:txBody>
      </p:sp>
      <p:pic>
        <p:nvPicPr>
          <p:cNvPr id="7170" name="Picture 2" descr="European Space Agency - Wikipedia">
            <a:extLst>
              <a:ext uri="{FF2B5EF4-FFF2-40B4-BE49-F238E27FC236}">
                <a16:creationId xmlns:a16="http://schemas.microsoft.com/office/drawing/2014/main" id="{F69A26E0-5A62-B46F-2A25-345BF8146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785" y="1374239"/>
            <a:ext cx="4601148" cy="460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796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5A54D-27AA-546D-894C-5A2555D60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BAE5D7-5E67-3E79-F9F3-3A25C4B87F4C}"/>
              </a:ext>
            </a:extLst>
          </p:cNvPr>
          <p:cNvSpPr txBox="1"/>
          <p:nvPr/>
        </p:nvSpPr>
        <p:spPr>
          <a:xfrm>
            <a:off x="291830" y="209305"/>
            <a:ext cx="75032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68AF"/>
                </a:solidFill>
                <a:latin typeface="Bahnschrift Condensed" panose="020B0502040204020203" pitchFamily="34" charset="0"/>
              </a:rPr>
              <a:t>Horizon Europe as a Mechanism to Develop National &amp; pan-European Satellite Data Echo Systems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F3C06D-7A85-1301-5D58-8E82456AF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78" y="6105242"/>
            <a:ext cx="1571666" cy="5423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FF3E8CD-E8EA-02AE-3EAA-C9257CF6E879}"/>
              </a:ext>
            </a:extLst>
          </p:cNvPr>
          <p:cNvSpPr/>
          <p:nvPr/>
        </p:nvSpPr>
        <p:spPr>
          <a:xfrm>
            <a:off x="5457217" y="6741268"/>
            <a:ext cx="6734783" cy="1167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D9DC86-7ACB-412C-19B8-94CCBCA96F81}"/>
              </a:ext>
            </a:extLst>
          </p:cNvPr>
          <p:cNvSpPr/>
          <p:nvPr/>
        </p:nvSpPr>
        <p:spPr>
          <a:xfrm>
            <a:off x="5457217" y="6624536"/>
            <a:ext cx="6734783" cy="116732"/>
          </a:xfrm>
          <a:prstGeom prst="rect">
            <a:avLst/>
          </a:prstGeom>
          <a:solidFill>
            <a:srgbClr val="0068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5AFA7AF-AC70-8E6C-7A56-91A776971C28}"/>
              </a:ext>
            </a:extLst>
          </p:cNvPr>
          <p:cNvSpPr/>
          <p:nvPr/>
        </p:nvSpPr>
        <p:spPr>
          <a:xfrm rot="5400000">
            <a:off x="8821364" y="3253419"/>
            <a:ext cx="6624540" cy="116732"/>
          </a:xfrm>
          <a:prstGeom prst="rect">
            <a:avLst/>
          </a:prstGeom>
          <a:solidFill>
            <a:srgbClr val="EE3A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9D90D4-36C3-E654-229A-77584C4C8006}"/>
              </a:ext>
            </a:extLst>
          </p:cNvPr>
          <p:cNvSpPr/>
          <p:nvPr/>
        </p:nvSpPr>
        <p:spPr>
          <a:xfrm rot="5400000">
            <a:off x="8704633" y="3253903"/>
            <a:ext cx="6624538" cy="116732"/>
          </a:xfrm>
          <a:prstGeom prst="rect">
            <a:avLst/>
          </a:prstGeom>
          <a:solidFill>
            <a:srgbClr val="FAA9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04BD9B-FCA8-97F7-69AC-92EE9C80AEBB}"/>
              </a:ext>
            </a:extLst>
          </p:cNvPr>
          <p:cNvSpPr txBox="1"/>
          <p:nvPr/>
        </p:nvSpPr>
        <p:spPr>
          <a:xfrm>
            <a:off x="353083" y="1067068"/>
            <a:ext cx="55316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1557D1-D108-A5DC-F8B1-9E64B66D438E}"/>
              </a:ext>
            </a:extLst>
          </p:cNvPr>
          <p:cNvSpPr txBox="1"/>
          <p:nvPr/>
        </p:nvSpPr>
        <p:spPr>
          <a:xfrm>
            <a:off x="118030" y="1120268"/>
            <a:ext cx="61333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r>
              <a:rPr lang="en-GB" sz="1600" b="1" dirty="0">
                <a:latin typeface="Bahnschrift SemiBold" panose="020B0502040204020203" pitchFamily="34" charset="0"/>
              </a:rPr>
              <a:t> </a:t>
            </a: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  <a:p>
            <a:endParaRPr lang="en-GB" sz="1600" b="1" dirty="0">
              <a:latin typeface="Bahnschrift SemiBold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17477E-1D14-6AFC-80B7-D10E4448F456}"/>
              </a:ext>
            </a:extLst>
          </p:cNvPr>
          <p:cNvSpPr txBox="1"/>
          <p:nvPr/>
        </p:nvSpPr>
        <p:spPr>
          <a:xfrm>
            <a:off x="422536" y="2230900"/>
            <a:ext cx="642149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latin typeface="Bahnschrift SemiLight Condensed" panose="020B0502040204020203" pitchFamily="34" charset="0"/>
              </a:rPr>
              <a:t>National Potential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Bahnschrift SemiLight Condensed" panose="020B0502040204020203" pitchFamily="34" charset="0"/>
              </a:rPr>
              <a:t>Horizon Europe as a platform to develop a national satellite infrastructure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Bahnschrift SemiLight Condensed" panose="020B0502040204020203" pitchFamily="34" charset="0"/>
              </a:rPr>
              <a:t>Large scale projects that could be used to develop various smaller scale infrastructures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Bahnschrift SemiLight Condensed" panose="020B0502040204020203" pitchFamily="34" charset="0"/>
            </a:endParaRPr>
          </a:p>
          <a:p>
            <a:r>
              <a:rPr lang="en-GB" sz="1600" dirty="0">
                <a:latin typeface="Bahnschrift SemiLight Condensed" panose="020B0502040204020203" pitchFamily="34" charset="0"/>
              </a:rPr>
              <a:t>________________________________________________________________________________________</a:t>
            </a:r>
          </a:p>
          <a:p>
            <a:endParaRPr lang="en-GB" sz="1600" dirty="0">
              <a:latin typeface="Bahnschrift SemiLight Condensed" panose="020B0502040204020203" pitchFamily="34" charset="0"/>
            </a:endParaRPr>
          </a:p>
          <a:p>
            <a:r>
              <a:rPr lang="en-GB" sz="1600" b="1" u="sng" dirty="0">
                <a:latin typeface="Bahnschrift SemiLight Condensed" panose="020B0502040204020203" pitchFamily="34" charset="0"/>
              </a:rPr>
              <a:t>International Potential </a:t>
            </a:r>
          </a:p>
          <a:p>
            <a:endParaRPr lang="en-GB" sz="160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Bahnschrift SemiLight Condensed" panose="020B0502040204020203" pitchFamily="34" charset="0"/>
              </a:rPr>
              <a:t>Horizon Europe as a platform to develop a pan-European Satellite data infrastructure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Bahnschrift SemiLight Condensed" panose="020B0502040204020203" pitchFamily="34" charset="0"/>
              </a:rPr>
              <a:t>Common data systems between European Countries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300" dirty="0">
              <a:latin typeface="Bahnschrift SemiLight Condensed" panose="020B0502040204020203" pitchFamily="34" charset="0"/>
            </a:endParaRPr>
          </a:p>
          <a:p>
            <a:endParaRPr lang="en-GB" sz="130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30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30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noProof="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noProof="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Bahnschrift SemiLigh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Bahnschrift SemiLight Condensed" panose="020B0502040204020203" pitchFamily="34" charset="0"/>
            </a:endParaRPr>
          </a:p>
          <a:p>
            <a:endParaRPr lang="en-GB" sz="1400" dirty="0"/>
          </a:p>
          <a:p>
            <a:endParaRPr lang="en-GB" dirty="0"/>
          </a:p>
        </p:txBody>
      </p:sp>
      <p:pic>
        <p:nvPicPr>
          <p:cNvPr id="1026" name="Picture 2" descr="Commission publishes Horizon Europe Work Programme 2025 –  westernbalkans-infohub.eu">
            <a:extLst>
              <a:ext uri="{FF2B5EF4-FFF2-40B4-BE49-F238E27FC236}">
                <a16:creationId xmlns:a16="http://schemas.microsoft.com/office/drawing/2014/main" id="{5C23C769-F815-E8AF-A93B-F34C1DB4A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6" r="35213"/>
          <a:stretch>
            <a:fillRect/>
          </a:stretch>
        </p:blipFill>
        <p:spPr bwMode="auto">
          <a:xfrm>
            <a:off x="7148532" y="1580306"/>
            <a:ext cx="4645766" cy="38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227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736</Words>
  <Application>Microsoft Office PowerPoint</Application>
  <PresentationFormat>Widescreen</PresentationFormat>
  <Paragraphs>229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Bahnschrift Condensed</vt:lpstr>
      <vt:lpstr>Bahnschrift SemiBold</vt:lpstr>
      <vt:lpstr>Bahnschrift SemiLight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Quinton Michael at XjenzaMalta</dc:creator>
  <cp:lastModifiedBy>Michael Quinton</cp:lastModifiedBy>
  <cp:revision>13</cp:revision>
  <dcterms:created xsi:type="dcterms:W3CDTF">2025-04-29T09:32:13Z</dcterms:created>
  <dcterms:modified xsi:type="dcterms:W3CDTF">2025-06-23T09:07:09Z</dcterms:modified>
</cp:coreProperties>
</file>