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Proxima Nova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roximaNova-bold.fntdata"/><Relationship Id="rId10" Type="http://schemas.openxmlformats.org/officeDocument/2006/relationships/slide" Target="slides/slide5.xml"/><Relationship Id="rId32" Type="http://schemas.openxmlformats.org/officeDocument/2006/relationships/font" Target="fonts/ProximaNova-regular.fntdata"/><Relationship Id="rId13" Type="http://schemas.openxmlformats.org/officeDocument/2006/relationships/slide" Target="slides/slide8.xml"/><Relationship Id="rId35" Type="http://schemas.openxmlformats.org/officeDocument/2006/relationships/font" Target="fonts/ProximaNova-boldItalic.fntdata"/><Relationship Id="rId12" Type="http://schemas.openxmlformats.org/officeDocument/2006/relationships/slide" Target="slides/slide7.xml"/><Relationship Id="rId34" Type="http://schemas.openxmlformats.org/officeDocument/2006/relationships/font" Target="fonts/ProximaNova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6fb36dea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6fb36dea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6fb36deae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6fb36dea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ae6e9c4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6ae6e9c4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6fb36deae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6fb36deae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6adf33bd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6adf33bd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07a8a3f9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07a8a3f9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085926016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085926016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08592601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08592601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08592601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08592601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6adf33bd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6adf33bd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6fb36deae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6fb36dea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 - CAP SP - TARGETS + eligibility conditions e.g. production of specific crop | crop diversification |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6adf33bd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6adf33bd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6adf33bd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6adf33bd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08592601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08592601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07a8a3f9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07a8a3f9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6fb36deae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6fb36deae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ae6e9c4f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6ae6e9c4f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085926016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085926016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24bd7aaf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24bd7aaf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 - CAP SP - TARGETS + eligibility conditions e.g. production of specific crop | crop diversification |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24bd7aaf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624bd7aaf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 - CAP SP - TARGETS + eligibility conditions e.g. production of specific crop | crop diversification |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7d28bbb9d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7d28bbb9d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7d28bbb9d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7d28bbb9d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7d28bbb9d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7d28bbb9d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7d28bbb9d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67d28bbb9d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7d28bbb9d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7d28bbb9d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7.png"/><Relationship Id="rId7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55850"/>
            <a:ext cx="9144002" cy="331086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957138" y="4234300"/>
            <a:ext cx="203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Johan Zammit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Founder &amp; CEO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Smart Studios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johan@smartstudios.io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56450" y="2357125"/>
            <a:ext cx="8831100" cy="18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Empowering Farmers</a:t>
            </a:r>
            <a:endParaRPr sz="4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 Support From Space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3" title="logo 1-no bk RG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8288" y="4477700"/>
            <a:ext cx="1995325" cy="3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00" y="4368900"/>
            <a:ext cx="1234125" cy="7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865263" y="4234300"/>
            <a:ext cx="203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Emanuel Azzopardi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Senior Manager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ARPA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emanuel.b.azzopardi@gov.mt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400" y="-880699"/>
            <a:ext cx="378450" cy="37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1638" y="-1504275"/>
            <a:ext cx="846441" cy="8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2900" y="-1323781"/>
            <a:ext cx="664337" cy="658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2500" y="-1274437"/>
            <a:ext cx="564750" cy="55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33475" y="-837450"/>
            <a:ext cx="378451" cy="3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>
            <a:off x="839850" y="2015775"/>
            <a:ext cx="7464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Why Is </a:t>
            </a:r>
            <a:r>
              <a:rPr lang="en" sz="33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AI-Based</a:t>
            </a: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33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Land Use Identification</a:t>
            </a: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From </a:t>
            </a:r>
            <a:r>
              <a:rPr lang="en" sz="33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Satellite Images</a:t>
            </a: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Needed?</a:t>
            </a:r>
            <a:endParaRPr sz="3300">
              <a:solidFill>
                <a:schemeClr val="dk1"/>
              </a:solidFill>
              <a:highlight>
                <a:schemeClr val="accent6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/>
        </p:nvSpPr>
        <p:spPr>
          <a:xfrm>
            <a:off x="181850" y="261625"/>
            <a:ext cx="8712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only way ARPA can feasibly check land use nationwide is through </a:t>
            </a:r>
            <a:r>
              <a:rPr lang="en" sz="25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satellite images.</a:t>
            </a: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4200525" y="3676650"/>
            <a:ext cx="48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2598" y="1381222"/>
            <a:ext cx="6290498" cy="34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/>
        </p:nvSpPr>
        <p:spPr>
          <a:xfrm>
            <a:off x="451300" y="1658300"/>
            <a:ext cx="3399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And the only feasible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way of processing 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huge satellite images 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is through </a:t>
            </a:r>
            <a:r>
              <a:rPr lang="en" sz="25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AI</a:t>
            </a: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4200525" y="3676650"/>
            <a:ext cx="48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4" title="AI_geospatial_remote_sens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/>
        </p:nvSpPr>
        <p:spPr>
          <a:xfrm>
            <a:off x="839850" y="2015775"/>
            <a:ext cx="7464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Why Not Procure</a:t>
            </a: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 Off The Shelf AI  Geospatial Analytics System Instead?</a:t>
            </a:r>
            <a:endParaRPr sz="3300">
              <a:solidFill>
                <a:schemeClr val="dk1"/>
              </a:solidFill>
              <a:highlight>
                <a:schemeClr val="accent6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/>
        </p:nvSpPr>
        <p:spPr>
          <a:xfrm>
            <a:off x="6436750" y="540000"/>
            <a:ext cx="25077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Malta’s </a:t>
            </a: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vegetation</a:t>
            </a: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is different!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Custom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AI models built </a:t>
            </a: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specifically for Malta</a:t>
            </a: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’s land surface.</a:t>
            </a:r>
            <a:endParaRPr sz="2800">
              <a:solidFill>
                <a:schemeClr val="dk1"/>
              </a:solidFill>
              <a:highlight>
                <a:schemeClr val="accent6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2850" y="0"/>
            <a:ext cx="7229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-1014200" y="470885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ESA</a:t>
            </a:r>
            <a:endParaRPr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/>
        </p:nvSpPr>
        <p:spPr>
          <a:xfrm>
            <a:off x="5034125" y="971700"/>
            <a:ext cx="3925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X Data is abundant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X AI is abundant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? Custom AI models are scarce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/>
          <p:nvPr/>
        </p:nvSpPr>
        <p:spPr>
          <a:xfrm>
            <a:off x="321675" y="243375"/>
            <a:ext cx="86055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answer</a:t>
            </a: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is </a:t>
            </a:r>
            <a:r>
              <a:rPr lang="en" sz="33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AI Accuracy</a:t>
            </a:r>
            <a:endParaRPr sz="33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75" y="1022300"/>
            <a:ext cx="7017450" cy="40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88" y="1371600"/>
            <a:ext cx="7896225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/>
          <p:nvPr/>
        </p:nvSpPr>
        <p:spPr>
          <a:xfrm>
            <a:off x="353300" y="367825"/>
            <a:ext cx="2550900" cy="3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For ARPA</a:t>
            </a:r>
            <a:r>
              <a:rPr lang="en" sz="23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3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Skeye</a:t>
            </a:r>
            <a:r>
              <a:rPr lang="en" sz="2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identifies </a:t>
            </a:r>
            <a:endParaRPr sz="2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✅Arable Land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✅Trees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✅Greenhouses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✅Water Reservoirs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with high precision from VHR satellite images.  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775" y="0"/>
            <a:ext cx="59682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8597100" y="4884850"/>
            <a:ext cx="54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Airbus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/>
        </p:nvSpPr>
        <p:spPr>
          <a:xfrm>
            <a:off x="746250" y="110075"/>
            <a:ext cx="835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Select </a:t>
            </a: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 area, </a:t>
            </a: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 object &amp; </a:t>
            </a: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 sat image.</a:t>
            </a:r>
            <a:endParaRPr sz="2800">
              <a:solidFill>
                <a:schemeClr val="dk1"/>
              </a:solidFill>
              <a:highlight>
                <a:schemeClr val="accent6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51" y="635125"/>
            <a:ext cx="8351401" cy="4432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4200525" y="3676650"/>
            <a:ext cx="48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201800" y="340225"/>
            <a:ext cx="87534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(CAP)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Agricultural Policy - System for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Agricultural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Subsidies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the EU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 ✅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supply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 ✅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Sustainable farming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725" y="3912375"/>
            <a:ext cx="1532550" cy="10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050" y="3839900"/>
            <a:ext cx="1815281" cy="10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1674" y="2380776"/>
            <a:ext cx="2737650" cy="203607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2976172" y="4374000"/>
            <a:ext cx="3384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</a:rPr>
              <a:t>Land Parcel Identification System (LPIS)</a:t>
            </a:r>
            <a:endParaRPr sz="1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/>
        </p:nvSpPr>
        <p:spPr>
          <a:xfrm>
            <a:off x="5075600" y="648900"/>
            <a:ext cx="3925500" cy="3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Actionable Intelligence</a:t>
            </a:r>
            <a:endParaRPr sz="28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✅All insights are available on screen &amp; also via API.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You can build active alerts when certain criteria are met.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805200"/>
            <a:ext cx="4995375" cy="39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/>
        </p:nvSpPr>
        <p:spPr>
          <a:xfrm>
            <a:off x="328350" y="1226750"/>
            <a:ext cx="84873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3249"/>
                </a:solidFill>
                <a:highlight>
                  <a:srgbClr val="FFFF00"/>
                </a:highlight>
              </a:rPr>
              <a:t>All the benefits of a SaaS product</a:t>
            </a:r>
            <a:endParaRPr sz="2000">
              <a:solidFill>
                <a:srgbClr val="003249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An easy-to-use web-based user interface.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Advanced search, filter and alert capabilities.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Long list of identified objects &amp; and land use.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Supports Sentinel-2, VHR etc.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No technical/geospatial/AI knowledge required.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Actionable intelligence &amp; insights.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Cloud-based scalability to process large images.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✅ Seamless integration with sat &amp; GIS platforms</a:t>
            </a:r>
            <a:r>
              <a:rPr lang="en" sz="2000">
                <a:solidFill>
                  <a:srgbClr val="003249"/>
                </a:solidFill>
                <a:highlight>
                  <a:srgbClr val="FEFFFF"/>
                </a:highlight>
              </a:rPr>
              <a:t>.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429550" y="220525"/>
            <a:ext cx="2563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Why SKEYE?</a:t>
            </a:r>
            <a:endParaRPr sz="3300">
              <a:solidFill>
                <a:schemeClr val="dk1"/>
              </a:solidFill>
              <a:highlight>
                <a:schemeClr val="accent6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1" name="Google Shape;241;p33"/>
          <p:cNvSpPr/>
          <p:nvPr/>
        </p:nvSpPr>
        <p:spPr>
          <a:xfrm>
            <a:off x="6022950" y="2462900"/>
            <a:ext cx="650400" cy="615600"/>
          </a:xfrm>
          <a:prstGeom prst="mathPlus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335E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3"/>
          <p:cNvSpPr txBox="1"/>
          <p:nvPr/>
        </p:nvSpPr>
        <p:spPr>
          <a:xfrm>
            <a:off x="6739850" y="2216600"/>
            <a:ext cx="228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249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Plus the accuracy of custom </a:t>
            </a:r>
            <a:endParaRPr sz="2000">
              <a:solidFill>
                <a:srgbClr val="003249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249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AI models. </a:t>
            </a:r>
            <a:endParaRPr>
              <a:solidFill>
                <a:srgbClr val="00324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/>
          <p:nvPr/>
        </p:nvSpPr>
        <p:spPr>
          <a:xfrm>
            <a:off x="5131925" y="119025"/>
            <a:ext cx="3925500" cy="334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249" name="Google Shape;249;p34"/>
          <p:cNvSpPr txBox="1"/>
          <p:nvPr/>
        </p:nvSpPr>
        <p:spPr>
          <a:xfrm>
            <a:off x="5277075" y="190725"/>
            <a:ext cx="39255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The same technology can be used to identify 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✅buildings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✅ships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✅planes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✅solar panels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and much more</a:t>
            </a:r>
            <a:r>
              <a:rPr lang="en" sz="280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/>
        </p:nvSpPr>
        <p:spPr>
          <a:xfrm>
            <a:off x="301425" y="324450"/>
            <a:ext cx="79311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Before using custom AI models built specifically for Malta ARPA did a lot of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❌slow</a:t>
            </a:r>
            <a:endParaRPr sz="28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❌costly</a:t>
            </a:r>
            <a:endParaRPr sz="28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❌</a:t>
            </a: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error-prone</a:t>
            </a:r>
            <a:endParaRPr sz="28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manual analysis.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Now the </a:t>
            </a:r>
            <a:r>
              <a:rPr lang="en" sz="28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AI does 90%</a:t>
            </a: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of the work.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400" y="1607275"/>
            <a:ext cx="5695950" cy="2470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/>
        </p:nvSpPr>
        <p:spPr>
          <a:xfrm>
            <a:off x="229100" y="478675"/>
            <a:ext cx="3171900" cy="4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Benefits For ARPA</a:t>
            </a: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✅Reduced manual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     errors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✅</a:t>
            </a:r>
            <a:r>
              <a:rPr lang="en" sz="1900"/>
              <a:t>Freed up</a:t>
            </a:r>
            <a:r>
              <a:rPr lang="en" sz="1900"/>
              <a:t> staff   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     from manual checks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✅Better help farmers and reduce fraudulent claims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/>
              <a:t>✅ N</a:t>
            </a:r>
            <a:r>
              <a:rPr lang="en" sz="1900"/>
              <a:t>on-technical staff can use geospatial analytics</a:t>
            </a:r>
            <a:endParaRPr sz="2100"/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475" y="300200"/>
            <a:ext cx="5486400" cy="43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/>
        </p:nvSpPr>
        <p:spPr>
          <a:xfrm>
            <a:off x="6957138" y="4234300"/>
            <a:ext cx="203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Johan Zammit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Founder &amp; CEO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Smart Studios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johan@smartstudios.io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4865263" y="4234300"/>
            <a:ext cx="203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Emanuel Azzopardi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Senior Manager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ARPA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emanuel.b.azzopardi@gov.mt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00" y="-880699"/>
            <a:ext cx="378450" cy="37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638" y="-1504275"/>
            <a:ext cx="846441" cy="8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900" y="-1323781"/>
            <a:ext cx="664337" cy="658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2500" y="-1274437"/>
            <a:ext cx="564750" cy="55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3475" y="-837450"/>
            <a:ext cx="378451" cy="3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9406" y="0"/>
            <a:ext cx="68543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7"/>
          <p:cNvSpPr txBox="1"/>
          <p:nvPr/>
        </p:nvSpPr>
        <p:spPr>
          <a:xfrm>
            <a:off x="161050" y="16650"/>
            <a:ext cx="34128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Benefits For Farmers</a:t>
            </a: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✅</a:t>
            </a:r>
            <a:r>
              <a:rPr lang="en" sz="1900">
                <a:highlight>
                  <a:srgbClr val="FFFF00"/>
                </a:highlight>
              </a:rPr>
              <a:t>Simplification</a:t>
            </a:r>
            <a:r>
              <a:rPr lang="en" sz="1900"/>
              <a:t> - Instead of listing parcels in advance, eligible parcels can be identified directly from satellite data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✅</a:t>
            </a:r>
            <a:r>
              <a:rPr lang="en" sz="1900">
                <a:highlight>
                  <a:srgbClr val="FFFF00"/>
                </a:highlight>
              </a:rPr>
              <a:t>Faster</a:t>
            </a:r>
            <a:r>
              <a:rPr lang="en" sz="1900"/>
              <a:t> Payment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✅</a:t>
            </a:r>
            <a:r>
              <a:rPr lang="en" sz="1900">
                <a:highlight>
                  <a:srgbClr val="FFFF00"/>
                </a:highlight>
              </a:rPr>
              <a:t>Fairer</a:t>
            </a:r>
            <a:r>
              <a:rPr lang="en" sz="1900"/>
              <a:t> system - amendment possibility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✅ </a:t>
            </a:r>
            <a:r>
              <a:rPr lang="en" sz="1900">
                <a:highlight>
                  <a:srgbClr val="FFFF00"/>
                </a:highlight>
              </a:rPr>
              <a:t>Higher absorption of EU funds</a:t>
            </a:r>
            <a:r>
              <a:rPr lang="en" sz="1900"/>
              <a:t> through these innovative methods</a:t>
            </a:r>
            <a:endParaRPr sz="19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 txBox="1"/>
          <p:nvPr/>
        </p:nvSpPr>
        <p:spPr>
          <a:xfrm>
            <a:off x="1749000" y="485425"/>
            <a:ext cx="5646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Ideas? Questions? Comments?</a:t>
            </a:r>
            <a:endParaRPr b="1" sz="2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Come </a:t>
            </a:r>
            <a:r>
              <a:rPr lang="en" sz="22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speak to us </a:t>
            </a:r>
            <a:r>
              <a:rPr lang="en" sz="2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after this presentation or send us an email on </a:t>
            </a:r>
            <a:endParaRPr sz="2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emanuel.b.azzopardi@gov.mt</a:t>
            </a:r>
            <a:endParaRPr sz="22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johan@smartstudios.io </a:t>
            </a:r>
            <a:endParaRPr sz="22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0" name="Google Shape;280;p38" title="logo 1-no bk 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225" y="3898275"/>
            <a:ext cx="1995325" cy="3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8"/>
          <p:cNvSpPr txBox="1"/>
          <p:nvPr/>
        </p:nvSpPr>
        <p:spPr>
          <a:xfrm>
            <a:off x="4611688" y="2701825"/>
            <a:ext cx="203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Johan Zammit</a:t>
            </a:r>
            <a:endParaRPr sz="2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Founder &amp; CEO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Smart Studios</a:t>
            </a: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johan@smartstudios.io</a:t>
            </a: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2" name="Google Shape;28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6538" y="3779125"/>
            <a:ext cx="1234125" cy="7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 txBox="1"/>
          <p:nvPr/>
        </p:nvSpPr>
        <p:spPr>
          <a:xfrm>
            <a:off x="2075503" y="2701825"/>
            <a:ext cx="2536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Emanuel Azzopardi</a:t>
            </a:r>
            <a:endParaRPr sz="2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Senior Manager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ARPA</a:t>
            </a: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emanuel.b.azzopardi@gov.mt</a:t>
            </a: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4200525" y="3676650"/>
            <a:ext cx="48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201800" y="340225"/>
            <a:ext cx="8753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(CAP) Common Agricultural Policy - System for Agricultural </a:t>
            </a: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Subsidies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the EU - </a:t>
            </a: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HOW do farmers </a:t>
            </a: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receive</a:t>
            </a: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subsidies - HOW GIS and EO help?</a:t>
            </a:r>
            <a:endParaRPr b="1" sz="2000" u="sng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725" y="3912375"/>
            <a:ext cx="1532550" cy="10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300" y="1235750"/>
            <a:ext cx="4665039" cy="311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1127550" y="2492100"/>
            <a:ext cx="3372475" cy="894175"/>
          </a:xfrm>
          <a:custGeom>
            <a:rect b="b" l="l" r="r" t="t"/>
            <a:pathLst>
              <a:path extrusionOk="0" h="35767" w="134899">
                <a:moveTo>
                  <a:pt x="0" y="10367"/>
                </a:moveTo>
                <a:lnTo>
                  <a:pt x="54428" y="0"/>
                </a:lnTo>
                <a:lnTo>
                  <a:pt x="104969" y="6998"/>
                </a:lnTo>
                <a:lnTo>
                  <a:pt x="134899" y="6648"/>
                </a:lnTo>
                <a:lnTo>
                  <a:pt x="127777" y="15033"/>
                </a:lnTo>
                <a:lnTo>
                  <a:pt x="112195" y="13350"/>
                </a:lnTo>
                <a:lnTo>
                  <a:pt x="83716" y="31880"/>
                </a:lnTo>
                <a:lnTo>
                  <a:pt x="76718" y="35767"/>
                </a:lnTo>
                <a:close/>
              </a:path>
            </a:pathLst>
          </a:custGeom>
          <a:solidFill>
            <a:srgbClr val="FFFF00">
              <a:alpha val="5818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Google Shape;84;p15"/>
          <p:cNvSpPr/>
          <p:nvPr/>
        </p:nvSpPr>
        <p:spPr>
          <a:xfrm>
            <a:off x="3019575" y="2829050"/>
            <a:ext cx="2157700" cy="1133925"/>
          </a:xfrm>
          <a:custGeom>
            <a:rect b="b" l="l" r="r" t="t"/>
            <a:pathLst>
              <a:path extrusionOk="0" h="45357" w="86308">
                <a:moveTo>
                  <a:pt x="0" y="22549"/>
                </a:moveTo>
                <a:lnTo>
                  <a:pt x="22549" y="8812"/>
                </a:lnTo>
                <a:lnTo>
                  <a:pt x="36027" y="0"/>
                </a:lnTo>
                <a:lnTo>
                  <a:pt x="64796" y="2851"/>
                </a:lnTo>
                <a:lnTo>
                  <a:pt x="74127" y="259"/>
                </a:lnTo>
                <a:lnTo>
                  <a:pt x="85272" y="4147"/>
                </a:lnTo>
                <a:lnTo>
                  <a:pt x="84753" y="12700"/>
                </a:lnTo>
                <a:lnTo>
                  <a:pt x="86308" y="23067"/>
                </a:lnTo>
                <a:lnTo>
                  <a:pt x="80865" y="45357"/>
                </a:lnTo>
                <a:lnTo>
                  <a:pt x="66610" y="43283"/>
                </a:lnTo>
                <a:lnTo>
                  <a:pt x="47431" y="31102"/>
                </a:lnTo>
                <a:lnTo>
                  <a:pt x="36545" y="33175"/>
                </a:lnTo>
                <a:close/>
              </a:path>
            </a:pathLst>
          </a:custGeom>
          <a:solidFill>
            <a:srgbClr val="FFFF00">
              <a:alpha val="4250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Google Shape;85;p15"/>
          <p:cNvSpPr/>
          <p:nvPr/>
        </p:nvSpPr>
        <p:spPr>
          <a:xfrm>
            <a:off x="2026225" y="2838425"/>
            <a:ext cx="306750" cy="113725"/>
          </a:xfrm>
          <a:custGeom>
            <a:rect b="b" l="l" r="r" t="t"/>
            <a:pathLst>
              <a:path extrusionOk="0" h="4549" w="12270">
                <a:moveTo>
                  <a:pt x="0" y="1937"/>
                </a:moveTo>
                <a:lnTo>
                  <a:pt x="7595" y="4549"/>
                </a:lnTo>
                <a:lnTo>
                  <a:pt x="12270" y="2045"/>
                </a:lnTo>
                <a:lnTo>
                  <a:pt x="5866" y="0"/>
                </a:lnTo>
                <a:close/>
              </a:path>
            </a:pathLst>
          </a:cu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Google Shape;86;p15"/>
          <p:cNvSpPr/>
          <p:nvPr/>
        </p:nvSpPr>
        <p:spPr>
          <a:xfrm>
            <a:off x="3039875" y="2829000"/>
            <a:ext cx="1252500" cy="703625"/>
          </a:xfrm>
          <a:custGeom>
            <a:rect b="b" l="l" r="r" t="t"/>
            <a:pathLst>
              <a:path extrusionOk="0" h="28145" w="50100">
                <a:moveTo>
                  <a:pt x="18619" y="28145"/>
                </a:moveTo>
                <a:lnTo>
                  <a:pt x="50100" y="1669"/>
                </a:lnTo>
                <a:lnTo>
                  <a:pt x="34979" y="0"/>
                </a:lnTo>
                <a:lnTo>
                  <a:pt x="0" y="22548"/>
                </a:lnTo>
                <a:close/>
              </a:path>
            </a:pathLst>
          </a:cu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" name="Google Shape;87;p15"/>
          <p:cNvSpPr txBox="1"/>
          <p:nvPr/>
        </p:nvSpPr>
        <p:spPr>
          <a:xfrm>
            <a:off x="5991950" y="1235750"/>
            <a:ext cx="2729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1. Real world - Aerial Shot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991950" y="1602325"/>
            <a:ext cx="311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2. Farmer declare their parcels to quantify DIRECT support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4320650" y="2653250"/>
            <a:ext cx="838800" cy="277925"/>
          </a:xfrm>
          <a:custGeom>
            <a:rect b="b" l="l" r="r" t="t"/>
            <a:pathLst>
              <a:path extrusionOk="0" h="11117" w="33552">
                <a:moveTo>
                  <a:pt x="0" y="8590"/>
                </a:moveTo>
                <a:lnTo>
                  <a:pt x="7175" y="0"/>
                </a:lnTo>
                <a:lnTo>
                  <a:pt x="31228" y="2324"/>
                </a:lnTo>
                <a:lnTo>
                  <a:pt x="33552" y="11117"/>
                </a:lnTo>
                <a:lnTo>
                  <a:pt x="22334" y="6973"/>
                </a:lnTo>
                <a:lnTo>
                  <a:pt x="12127" y="9601"/>
                </a:lnTo>
                <a:close/>
              </a:path>
            </a:pathLst>
          </a:cu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Google Shape;90;p15"/>
          <p:cNvSpPr txBox="1"/>
          <p:nvPr/>
        </p:nvSpPr>
        <p:spPr>
          <a:xfrm>
            <a:off x="5991950" y="2187313"/>
            <a:ext cx="3113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3</a:t>
            </a:r>
            <a:r>
              <a:rPr lang="en" sz="1300">
                <a:solidFill>
                  <a:schemeClr val="dk1"/>
                </a:solidFill>
              </a:rPr>
              <a:t>. Controls - Land cover updates</a:t>
            </a:r>
            <a:endParaRPr sz="1300">
              <a:solidFill>
                <a:schemeClr val="dk1"/>
              </a:solidFill>
            </a:endParaRPr>
          </a:p>
        </p:txBody>
      </p:sp>
      <p:grpSp>
        <p:nvGrpSpPr>
          <p:cNvPr id="91" name="Google Shape;91;p15"/>
          <p:cNvGrpSpPr/>
          <p:nvPr/>
        </p:nvGrpSpPr>
        <p:grpSpPr>
          <a:xfrm>
            <a:off x="99200" y="2910425"/>
            <a:ext cx="6113250" cy="2134525"/>
            <a:chOff x="99200" y="2910425"/>
            <a:chExt cx="6113250" cy="2134525"/>
          </a:xfrm>
        </p:grpSpPr>
        <p:cxnSp>
          <p:nvCxnSpPr>
            <p:cNvPr id="92" name="Google Shape;92;p15"/>
            <p:cNvCxnSpPr/>
            <p:nvPr/>
          </p:nvCxnSpPr>
          <p:spPr>
            <a:xfrm flipH="1">
              <a:off x="515375" y="2910425"/>
              <a:ext cx="2261100" cy="711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oval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93" name="Google Shape;93;p15"/>
            <p:cNvCxnSpPr/>
            <p:nvPr/>
          </p:nvCxnSpPr>
          <p:spPr>
            <a:xfrm>
              <a:off x="4761600" y="3488050"/>
              <a:ext cx="649800" cy="11484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oval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94" name="Google Shape;94;p15"/>
            <p:cNvCxnSpPr/>
            <p:nvPr/>
          </p:nvCxnSpPr>
          <p:spPr>
            <a:xfrm flipH="1">
              <a:off x="3186150" y="3512775"/>
              <a:ext cx="827700" cy="11238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oval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95" name="Google Shape;95;p15"/>
            <p:cNvSpPr txBox="1"/>
            <p:nvPr/>
          </p:nvSpPr>
          <p:spPr>
            <a:xfrm>
              <a:off x="2936725" y="4636475"/>
              <a:ext cx="649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Wheat</a:t>
              </a:r>
              <a:endParaRPr sz="1100">
                <a:solidFill>
                  <a:schemeClr val="dk1"/>
                </a:solidFill>
              </a:endParaRPr>
            </a:p>
          </p:txBody>
        </p:sp>
        <p:sp>
          <p:nvSpPr>
            <p:cNvPr id="96" name="Google Shape;96;p15"/>
            <p:cNvSpPr txBox="1"/>
            <p:nvPr/>
          </p:nvSpPr>
          <p:spPr>
            <a:xfrm>
              <a:off x="5159450" y="4690950"/>
              <a:ext cx="1053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Strawberries</a:t>
              </a:r>
              <a:endParaRPr sz="1100">
                <a:solidFill>
                  <a:schemeClr val="dk1"/>
                </a:solidFill>
              </a:endParaRPr>
            </a:p>
          </p:txBody>
        </p:sp>
        <p:sp>
          <p:nvSpPr>
            <p:cNvPr id="97" name="Google Shape;97;p15"/>
            <p:cNvSpPr txBox="1"/>
            <p:nvPr/>
          </p:nvSpPr>
          <p:spPr>
            <a:xfrm>
              <a:off x="99200" y="3621725"/>
              <a:ext cx="649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Potato</a:t>
              </a:r>
              <a:endParaRPr sz="1100">
                <a:solidFill>
                  <a:schemeClr val="dk1"/>
                </a:solidFill>
              </a:endParaRPr>
            </a:p>
          </p:txBody>
        </p:sp>
      </p:grpSp>
      <p:sp>
        <p:nvSpPr>
          <p:cNvPr id="98" name="Google Shape;98;p15"/>
          <p:cNvSpPr txBox="1"/>
          <p:nvPr/>
        </p:nvSpPr>
        <p:spPr>
          <a:xfrm>
            <a:off x="5991938" y="2593863"/>
            <a:ext cx="3113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4</a:t>
            </a:r>
            <a:r>
              <a:rPr lang="en" sz="1300">
                <a:solidFill>
                  <a:schemeClr val="dk1"/>
                </a:solidFill>
              </a:rPr>
              <a:t>. Farmer declare crops or </a:t>
            </a:r>
            <a:r>
              <a:rPr lang="en" sz="1300">
                <a:solidFill>
                  <a:schemeClr val="dk1"/>
                </a:solidFill>
              </a:rPr>
              <a:t>commit</a:t>
            </a:r>
            <a:r>
              <a:rPr lang="en" sz="1300">
                <a:solidFill>
                  <a:schemeClr val="dk1"/>
                </a:solidFill>
              </a:rPr>
              <a:t> to environmental agric. Practices - RD Support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5991938" y="3336238"/>
            <a:ext cx="3113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5</a:t>
            </a:r>
            <a:r>
              <a:rPr lang="en" sz="1300">
                <a:solidFill>
                  <a:schemeClr val="dk1"/>
                </a:solidFill>
              </a:rPr>
              <a:t>. Controls - </a:t>
            </a:r>
            <a:r>
              <a:rPr lang="en" sz="1300">
                <a:solidFill>
                  <a:schemeClr val="dk1"/>
                </a:solidFill>
              </a:rPr>
              <a:t>Declared</a:t>
            </a:r>
            <a:r>
              <a:rPr lang="en" sz="1300">
                <a:solidFill>
                  <a:schemeClr val="dk1"/>
                </a:solidFill>
              </a:rPr>
              <a:t> practices</a:t>
            </a:r>
            <a:endParaRPr sz="1300">
              <a:solidFill>
                <a:schemeClr val="dk1"/>
              </a:solidFill>
            </a:endParaRPr>
          </a:p>
        </p:txBody>
      </p:sp>
      <p:grpSp>
        <p:nvGrpSpPr>
          <p:cNvPr id="100" name="Google Shape;100;p15"/>
          <p:cNvGrpSpPr/>
          <p:nvPr/>
        </p:nvGrpSpPr>
        <p:grpSpPr>
          <a:xfrm>
            <a:off x="586625" y="2951950"/>
            <a:ext cx="4210575" cy="1921725"/>
            <a:chOff x="586625" y="2951950"/>
            <a:chExt cx="4210575" cy="1921725"/>
          </a:xfrm>
        </p:grpSpPr>
        <p:sp>
          <p:nvSpPr>
            <p:cNvPr id="101" name="Google Shape;101;p15"/>
            <p:cNvSpPr/>
            <p:nvPr/>
          </p:nvSpPr>
          <p:spPr>
            <a:xfrm>
              <a:off x="586625" y="3676650"/>
              <a:ext cx="267000" cy="277800"/>
            </a:xfrm>
            <a:prstGeom prst="mathMultiply">
              <a:avLst>
                <a:gd fmla="val 23520" name="adj1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2" name="Google Shape;102;p15"/>
            <p:cNvCxnSpPr/>
            <p:nvPr/>
          </p:nvCxnSpPr>
          <p:spPr>
            <a:xfrm flipH="1">
              <a:off x="1685300" y="2951950"/>
              <a:ext cx="3111900" cy="16212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oval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103" name="Google Shape;103;p15"/>
            <p:cNvSpPr txBox="1"/>
            <p:nvPr/>
          </p:nvSpPr>
          <p:spPr>
            <a:xfrm>
              <a:off x="811350" y="4519675"/>
              <a:ext cx="1333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0000"/>
                  </a:solidFill>
                </a:rPr>
                <a:t>Abandoned land</a:t>
              </a:r>
              <a:endParaRPr b="1" sz="11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/>
        </p:nvSpPr>
        <p:spPr>
          <a:xfrm>
            <a:off x="4200525" y="3676650"/>
            <a:ext cx="48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201800" y="340225"/>
            <a:ext cx="875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(CAP) Common Agricultural Policy - System for Agricultural </a:t>
            </a: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Subsidies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the EU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 u="sng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HOW are farmers declaration checked?</a:t>
            </a:r>
            <a:endParaRPr sz="1000">
              <a:highlight>
                <a:srgbClr val="FFFF00"/>
              </a:highlight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145175" y="1312350"/>
            <a:ext cx="6245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Checks and Controls: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 ✅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 methods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based (1-5%) - On the spot inspection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Rule based - High financial penalty rates</a:t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237425" y="2814750"/>
            <a:ext cx="6153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✅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New methods</a:t>
            </a:r>
            <a:endParaRPr sz="20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 Monitoring System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(100%)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Satellite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financial penalty rates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725" y="3912375"/>
            <a:ext cx="1532550" cy="10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" type="subTitle"/>
          </p:nvPr>
        </p:nvSpPr>
        <p:spPr>
          <a:xfrm>
            <a:off x="198450" y="1849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 CASE 1: Monitoring of Tomato crop - ‘Markers’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25" y="897275"/>
            <a:ext cx="1537798" cy="9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250" y="849550"/>
            <a:ext cx="1930000" cy="13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938663"/>
            <a:ext cx="1724800" cy="93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925" y="1877375"/>
            <a:ext cx="8442988" cy="30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3175" y="865712"/>
            <a:ext cx="3073490" cy="10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idx="1" type="subTitle"/>
          </p:nvPr>
        </p:nvSpPr>
        <p:spPr>
          <a:xfrm>
            <a:off x="198450" y="1849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 CASE 1: </a:t>
            </a:r>
            <a:r>
              <a:rPr lang="en">
                <a:solidFill>
                  <a:schemeClr val="dk1"/>
                </a:solidFill>
              </a:rPr>
              <a:t>Monitoring of Tomato crop - ‘Traffic Light’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25" y="897275"/>
            <a:ext cx="1537798" cy="9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250" y="849550"/>
            <a:ext cx="1930000" cy="13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938663"/>
            <a:ext cx="1724800" cy="93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3175" y="865712"/>
            <a:ext cx="3073490" cy="10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7">
            <a:alphaModFix/>
          </a:blip>
          <a:srcRect b="45277" l="0" r="24800" t="0"/>
          <a:stretch/>
        </p:blipFill>
        <p:spPr>
          <a:xfrm>
            <a:off x="1320025" y="1984325"/>
            <a:ext cx="6503925" cy="284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idx="1" type="subTitle"/>
          </p:nvPr>
        </p:nvSpPr>
        <p:spPr>
          <a:xfrm>
            <a:off x="198450" y="21299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 CASE 1: </a:t>
            </a:r>
            <a:r>
              <a:rPr lang="en">
                <a:solidFill>
                  <a:schemeClr val="dk1"/>
                </a:solidFill>
              </a:rPr>
              <a:t>Monitoring of Tomato crop - ‘Success Stories’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873" y="1094130"/>
            <a:ext cx="3982375" cy="379569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201800" y="1094125"/>
            <a:ext cx="4560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✅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Farmers active players in the   Monitoring process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✅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GeoTagged photos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✅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amend their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aid application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✅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ZERO aid application with penalties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idx="1" type="subTitle"/>
          </p:nvPr>
        </p:nvSpPr>
        <p:spPr>
          <a:xfrm>
            <a:off x="198450" y="21299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 CASE 2: </a:t>
            </a:r>
            <a:r>
              <a:rPr lang="en">
                <a:solidFill>
                  <a:schemeClr val="dk1"/>
                </a:solidFill>
              </a:rPr>
              <a:t>Monitoring </a:t>
            </a:r>
            <a:r>
              <a:rPr lang="en">
                <a:solidFill>
                  <a:schemeClr val="dk1"/>
                </a:solidFill>
              </a:rPr>
              <a:t>Agricultural</a:t>
            </a:r>
            <a:r>
              <a:rPr lang="en">
                <a:solidFill>
                  <a:schemeClr val="dk1"/>
                </a:solidFill>
              </a:rPr>
              <a:t> Activities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154350" y="1109025"/>
            <a:ext cx="860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b="47523" l="0" r="0" t="0"/>
          <a:stretch/>
        </p:blipFill>
        <p:spPr>
          <a:xfrm>
            <a:off x="589625" y="897275"/>
            <a:ext cx="153780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4">
            <a:alphaModFix/>
          </a:blip>
          <a:srcRect b="50975" l="0" r="0" t="0"/>
          <a:stretch/>
        </p:blipFill>
        <p:spPr>
          <a:xfrm>
            <a:off x="4558325" y="932013"/>
            <a:ext cx="1930000" cy="6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5">
            <a:alphaModFix/>
          </a:blip>
          <a:srcRect b="47523" l="0" r="0" t="0"/>
          <a:stretch/>
        </p:blipFill>
        <p:spPr>
          <a:xfrm>
            <a:off x="2526125" y="865694"/>
            <a:ext cx="172480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7450" y="854412"/>
            <a:ext cx="3073490" cy="100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-42750" y="1292475"/>
            <a:ext cx="2530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✅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Baseline Condition: Avoidance of land abandonment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4167800" y="1308638"/>
            <a:ext cx="253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9,000ha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2006950" y="13041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 Yn-1 - Sep Yn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0"/>
          <p:cNvPicPr preferRelativeResize="0"/>
          <p:nvPr>
            <p:ph idx="4294967295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30450" y="2707913"/>
            <a:ext cx="2467500" cy="23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/>
          <p:nvPr/>
        </p:nvSpPr>
        <p:spPr>
          <a:xfrm rot="-3028084">
            <a:off x="5441160" y="3645509"/>
            <a:ext cx="747987" cy="147830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8">
            <a:alphaModFix/>
          </a:blip>
          <a:srcRect b="16794" l="23157" r="23862" t="22356"/>
          <a:stretch/>
        </p:blipFill>
        <p:spPr>
          <a:xfrm>
            <a:off x="4665174" y="2095325"/>
            <a:ext cx="1674900" cy="18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6399100" y="2215325"/>
            <a:ext cx="253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Bare Soil = Blue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-42750" y="2522575"/>
            <a:ext cx="256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✅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up payments: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7% of holding left as fallow land</a:t>
            </a:r>
            <a:endParaRPr/>
          </a:p>
        </p:txBody>
      </p:sp>
      <p:sp>
        <p:nvSpPr>
          <p:cNvPr id="158" name="Google Shape;158;p20"/>
          <p:cNvSpPr txBox="1"/>
          <p:nvPr/>
        </p:nvSpPr>
        <p:spPr>
          <a:xfrm>
            <a:off x="1962575" y="27640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- October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" name="Google Shape;159;p20"/>
          <p:cNvCxnSpPr/>
          <p:nvPr/>
        </p:nvCxnSpPr>
        <p:spPr>
          <a:xfrm rot="10800000">
            <a:off x="376750" y="2444875"/>
            <a:ext cx="17811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0"/>
          <p:cNvCxnSpPr/>
          <p:nvPr/>
        </p:nvCxnSpPr>
        <p:spPr>
          <a:xfrm rot="10800000">
            <a:off x="2497975" y="2458025"/>
            <a:ext cx="17811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7990"/>
            <a:ext cx="6489954" cy="38331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6239575" y="1709850"/>
            <a:ext cx="2720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Nationwide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maps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for policy makers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When, How much?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 txBox="1"/>
          <p:nvPr>
            <p:ph idx="1" type="subTitle"/>
          </p:nvPr>
        </p:nvSpPr>
        <p:spPr>
          <a:xfrm>
            <a:off x="198450" y="21299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USE CASE 2: Monitoring Agricultural Activities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