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65" r:id="rId5"/>
    <p:sldId id="258" r:id="rId6"/>
    <p:sldId id="266" r:id="rId7"/>
    <p:sldId id="259" r:id="rId8"/>
    <p:sldId id="263" r:id="rId9"/>
    <p:sldId id="261" r:id="rId10"/>
    <p:sldId id="269" r:id="rId11"/>
    <p:sldId id="267" r:id="rId12"/>
    <p:sldId id="262" r:id="rId13"/>
  </p:sldIdLst>
  <p:sldSz cx="12192000" cy="6858000"/>
  <p:notesSz cx="6858000" cy="9144000"/>
  <p:defaultTextStyle>
    <a:defPPr>
      <a:defRPr lang="en-M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405"/>
  </p:normalViewPr>
  <p:slideViewPr>
    <p:cSldViewPr snapToGrid="0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A210B-4B86-5E64-6E8A-4BD87A6CC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8FE40C-B699-F044-2685-0B2D9FCF83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33BC1-B2CC-3418-2F62-B0E50EC67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8A83-9546-DD4C-9BFD-C532A8F9320E}" type="datetimeFigureOut">
              <a:rPr lang="en-MT" smtClean="0"/>
              <a:t>25/06/2025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0EE05-F93E-7ABA-E714-1DC06EB6B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D2-98ED-84C6-668A-A9F35F64B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67C50-061D-5149-9FD7-3D0549AC36EB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407450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5ECDE-A778-F0F8-8D64-6E2CAF001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1E471C-6449-C75A-F1D3-9D112BA66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78FE6-24A9-78F1-79AE-71D6207CD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8A83-9546-DD4C-9BFD-C532A8F9320E}" type="datetimeFigureOut">
              <a:rPr lang="en-MT" smtClean="0"/>
              <a:t>25/06/2025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93D04-317E-6990-69ED-BD6AA615F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9491A-D300-33AF-16EC-26B169401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67C50-061D-5149-9FD7-3D0549AC36EB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4017695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8F44D8-6A75-B647-8D36-F131C24B55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DAE89F-3458-3D24-DD28-A25AFA43F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41454-71A4-67C9-1A64-085F8226A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8A83-9546-DD4C-9BFD-C532A8F9320E}" type="datetimeFigureOut">
              <a:rPr lang="en-MT" smtClean="0"/>
              <a:t>25/06/2025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1AE02-35C6-F71E-EF42-0A1C11153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3CB7D-5B28-9EB5-6F15-7F312DD90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67C50-061D-5149-9FD7-3D0549AC36EB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458722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96EA7-01B1-D590-D256-0AE168E26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B5DF8-86D0-2280-7438-7C32FDD9D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AE078-FEE5-7CDF-A0A8-BFB34CAA0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8A83-9546-DD4C-9BFD-C532A8F9320E}" type="datetimeFigureOut">
              <a:rPr lang="en-MT" smtClean="0"/>
              <a:t>25/06/2025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74D4B-88A3-3C4F-54C4-81C53F6A2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B36E8-DACF-74E0-860E-457E78FF9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67C50-061D-5149-9FD7-3D0549AC36EB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76843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4750F-F114-AFC1-EF01-2FFDD61E9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EFBC6-F30F-66A5-296A-DABEDB003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517E0-5745-11B7-74F4-E51C7965F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8A83-9546-DD4C-9BFD-C532A8F9320E}" type="datetimeFigureOut">
              <a:rPr lang="en-MT" smtClean="0"/>
              <a:t>25/06/2025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7FB67-BBFC-E0BC-9108-0269FE14B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7B79F-D152-7686-56AC-00049FED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67C50-061D-5149-9FD7-3D0549AC36EB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566964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705CD-6B6F-D62B-4575-15227327B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AF8FC-524B-065C-6189-7BB97268F2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75129-1602-FF18-344C-DA1846A5D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7B046-6F9B-F7E3-1A27-65D47988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8A83-9546-DD4C-9BFD-C532A8F9320E}" type="datetimeFigureOut">
              <a:rPr lang="en-MT" smtClean="0"/>
              <a:t>25/06/2025</a:t>
            </a:fld>
            <a:endParaRPr lang="en-M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2838E-A6FA-7621-95DB-1F5C7C0F1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61333-FF8B-EB8E-F2AB-256AF40DC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67C50-061D-5149-9FD7-3D0549AC36EB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652356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72C8A-B8F2-E339-7EDE-8B71DA237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9EFD5-F4DC-F68C-9583-33E2F862F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DB7A4-729D-7789-F2E1-12637B51F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CA10B8-AD96-4616-18D7-89E323303C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039560-6F74-53D7-DDDE-7253AD0DC9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15EE09-871D-04C2-BE9B-13D4E7B3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8A83-9546-DD4C-9BFD-C532A8F9320E}" type="datetimeFigureOut">
              <a:rPr lang="en-MT" smtClean="0"/>
              <a:t>25/06/2025</a:t>
            </a:fld>
            <a:endParaRPr lang="en-M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2479E-A611-CE56-C23F-9D361DC7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898FD8-BF65-5126-BB6B-51362B86A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67C50-061D-5149-9FD7-3D0549AC36EB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099727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1A4BB-EADE-127F-CF83-51D110A47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10A570-F13F-B700-BDEB-B4A96B5F8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8A83-9546-DD4C-9BFD-C532A8F9320E}" type="datetimeFigureOut">
              <a:rPr lang="en-MT" smtClean="0"/>
              <a:t>25/06/2025</a:t>
            </a:fld>
            <a:endParaRPr lang="en-M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BA4A5-7007-D814-1EB5-836EF4272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C4CB85-00F2-EA66-E59F-A6002928B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67C50-061D-5149-9FD7-3D0549AC36EB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627903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9AF283-3340-A83C-0C99-CA9440C2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8A83-9546-DD4C-9BFD-C532A8F9320E}" type="datetimeFigureOut">
              <a:rPr lang="en-MT" smtClean="0"/>
              <a:t>25/06/2025</a:t>
            </a:fld>
            <a:endParaRPr lang="en-M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3880B7-ED78-AF39-0559-8A5ACC516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B5F2A-E9B4-EB36-6255-5D7806FD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67C50-061D-5149-9FD7-3D0549AC36EB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602490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22ECD-68A7-9622-2B1E-707525211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204DF-C322-6C43-3072-F798D213E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4D81F-2EF7-874B-AC14-612FDE5C9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E4355-BBBF-472A-91EB-6D93DE87E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8A83-9546-DD4C-9BFD-C532A8F9320E}" type="datetimeFigureOut">
              <a:rPr lang="en-MT" smtClean="0"/>
              <a:t>25/06/2025</a:t>
            </a:fld>
            <a:endParaRPr lang="en-M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FA43F-C8E5-283B-24FC-567ACBBF7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BBFCF-9DC2-3294-460F-FC46DF46F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67C50-061D-5149-9FD7-3D0549AC36EB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4010027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8FAE1-BE7E-AB44-E0F7-7519D5D7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768DF3-5EF1-7699-A3B5-F0E0476AB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FA336-CF1B-A5B3-F0AC-86D077E59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F6C6D-3904-4BA3-62D9-195899A80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8A83-9546-DD4C-9BFD-C532A8F9320E}" type="datetimeFigureOut">
              <a:rPr lang="en-MT" smtClean="0"/>
              <a:t>25/06/2025</a:t>
            </a:fld>
            <a:endParaRPr lang="en-M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CF812-5BF0-0831-BD66-AE9ED3760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76B5F-15EC-8215-828A-781774F08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67C50-061D-5149-9FD7-3D0549AC36EB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292303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BBBEEC-E17B-2C24-EBDA-F393E730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56CBC-6DE0-845E-FF14-D424953C1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BB9AE-527F-2D32-83ED-41D3F65AAF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A8A83-9546-DD4C-9BFD-C532A8F9320E}" type="datetimeFigureOut">
              <a:rPr lang="en-MT" smtClean="0"/>
              <a:t>25/06/2025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49005-A0BB-0078-45F9-3625CBCAC6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CACE2-CA2D-1F59-E81B-FBEC29FDC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67C50-061D-5149-9FD7-3D0549AC36EB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278692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emablu.com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C7B97-1750-048F-8132-8BC443ADE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646" y="227653"/>
            <a:ext cx="10904707" cy="2387600"/>
          </a:xfrm>
        </p:spPr>
        <p:txBody>
          <a:bodyPr>
            <a:normAutofit/>
          </a:bodyPr>
          <a:lstStyle/>
          <a:p>
            <a:r>
              <a:rPr lang="en-MT" b="1" dirty="0"/>
              <a:t>- AI4EO -</a:t>
            </a:r>
            <a:br>
              <a:rPr lang="en-MT" dirty="0"/>
            </a:br>
            <a:r>
              <a:rPr lang="en-MT" sz="5300" dirty="0"/>
              <a:t>Harnessing AI techniques and models to enhance remote sensing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185949-974D-E480-5CD3-77EFC79DB4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543" y="2988551"/>
            <a:ext cx="9144000" cy="1346200"/>
          </a:xfrm>
        </p:spPr>
        <p:txBody>
          <a:bodyPr>
            <a:noAutofit/>
          </a:bodyPr>
          <a:lstStyle/>
          <a:p>
            <a:r>
              <a:rPr lang="en-MT" sz="2600" dirty="0"/>
              <a:t>Prof. Ing. Gianluca Valentino</a:t>
            </a:r>
          </a:p>
          <a:p>
            <a:r>
              <a:rPr lang="en-MT" sz="2600" dirty="0"/>
              <a:t>Director, Semablu Limited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C79245-0DC9-3E21-225F-02A689B66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512" y="3850355"/>
            <a:ext cx="3461345" cy="1088182"/>
          </a:xfrm>
          <a:prstGeom prst="rect">
            <a:avLst/>
          </a:prstGeom>
        </p:spPr>
      </p:pic>
      <p:pic>
        <p:nvPicPr>
          <p:cNvPr id="2050" name="Picture 2" descr="Welcome | Plumtri">
            <a:extLst>
              <a:ext uri="{FF2B5EF4-FFF2-40B4-BE49-F238E27FC236}">
                <a16:creationId xmlns:a16="http://schemas.microsoft.com/office/drawing/2014/main" id="{9F80B471-4046-7A3D-5708-729F4AA7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961" y="6003053"/>
            <a:ext cx="2771830" cy="85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rdLife Malta NGO | Home">
            <a:extLst>
              <a:ext uri="{FF2B5EF4-FFF2-40B4-BE49-F238E27FC236}">
                <a16:creationId xmlns:a16="http://schemas.microsoft.com/office/drawing/2014/main" id="{E0FB120A-C909-4724-BB3D-4E7318A8D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6" y="5962895"/>
            <a:ext cx="3295110" cy="85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atellite Applications for society - About Eurisy">
            <a:extLst>
              <a:ext uri="{FF2B5EF4-FFF2-40B4-BE49-F238E27FC236}">
                <a16:creationId xmlns:a16="http://schemas.microsoft.com/office/drawing/2014/main" id="{AA141AF2-2A6A-ECB8-FB28-4FD99AA22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856" y="5943358"/>
            <a:ext cx="895105" cy="89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C03F3EDB-AC80-B783-4E63-D8C573273AD8}"/>
              </a:ext>
            </a:extLst>
          </p:cNvPr>
          <p:cNvSpPr txBox="1">
            <a:spLocks/>
          </p:cNvSpPr>
          <p:nvPr/>
        </p:nvSpPr>
        <p:spPr>
          <a:xfrm>
            <a:off x="8162896" y="6054250"/>
            <a:ext cx="3985328" cy="803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MT" sz="2000" i="1" dirty="0"/>
              <a:t>Big Data: Space Solutions for Society</a:t>
            </a:r>
          </a:p>
          <a:p>
            <a:r>
              <a:rPr lang="en-MT" sz="2000" i="1" dirty="0"/>
              <a:t>30 June – 1 July 2025, Kalkara, Malta</a:t>
            </a:r>
          </a:p>
        </p:txBody>
      </p:sp>
    </p:spTree>
    <p:extLst>
      <p:ext uri="{BB962C8B-B14F-4D97-AF65-F5344CB8AC3E}">
        <p14:creationId xmlns:p14="http://schemas.microsoft.com/office/powerpoint/2010/main" val="3006494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178B9BA1-7101-97E8-7D16-08DEB5C6E0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0297CA-A979-738A-CABB-C6CD02FB0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638" y="1732715"/>
            <a:ext cx="5285362" cy="3011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3916B9-B518-CF31-41EB-177C87032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MT" dirty="0"/>
              <a:t>Our product – enhanced resolution for 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6C020-1761-3A7D-4E14-0EE0FA1EB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825625"/>
            <a:ext cx="5954787" cy="4351338"/>
          </a:xfrm>
        </p:spPr>
        <p:txBody>
          <a:bodyPr>
            <a:normAutofit fontScale="85000" lnSpcReduction="20000"/>
          </a:bodyPr>
          <a:lstStyle/>
          <a:p>
            <a:r>
              <a:rPr lang="en-GB" altLang="en-US" dirty="0"/>
              <a:t>Access via API and/or GIS client</a:t>
            </a:r>
          </a:p>
          <a:p>
            <a:endParaRPr lang="en-GB" dirty="0"/>
          </a:p>
          <a:p>
            <a:r>
              <a:rPr lang="en-GB" dirty="0"/>
              <a:t>Similar workflow to most EO data providers:</a:t>
            </a:r>
          </a:p>
          <a:p>
            <a:pPr lvl="1"/>
            <a:r>
              <a:rPr lang="en-GB" dirty="0"/>
              <a:t>Time period</a:t>
            </a:r>
          </a:p>
          <a:p>
            <a:pPr lvl="1"/>
            <a:r>
              <a:rPr lang="en-GB" dirty="0"/>
              <a:t>AOI</a:t>
            </a:r>
          </a:p>
          <a:p>
            <a:pPr lvl="1"/>
            <a:r>
              <a:rPr lang="en-GB" dirty="0"/>
              <a:t>Resolution</a:t>
            </a:r>
          </a:p>
          <a:p>
            <a:endParaRPr lang="en-GB" dirty="0"/>
          </a:p>
          <a:p>
            <a:r>
              <a:rPr lang="en-MT" dirty="0"/>
              <a:t>Target: deploy first resolution-enhanced data products by Q3 2025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Get in touch for more details:</a:t>
            </a:r>
          </a:p>
          <a:p>
            <a:pPr lvl="1"/>
            <a:r>
              <a:rPr lang="en-GB" dirty="0">
                <a:hlinkClick r:id="rId3"/>
              </a:rPr>
              <a:t>info@semablu.com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5187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8F26-52EF-5435-9477-CC272F8F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T" dirty="0"/>
              <a:t>Current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7C817-2B60-2731-C92B-6FC9357F6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887" y="1784984"/>
            <a:ext cx="7269480" cy="5073016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Soil Erosion Monitoring using Super-Resolved Sentinel-2 Data (SEMS-2D)</a:t>
            </a:r>
          </a:p>
          <a:p>
            <a:pPr marL="106680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Funded through 1</a:t>
            </a:r>
            <a:r>
              <a:rPr lang="en-US" baseline="30000" dirty="0"/>
              <a:t>st</a:t>
            </a:r>
            <a:r>
              <a:rPr lang="en-US" dirty="0"/>
              <a:t> Malta ESA PECS call</a:t>
            </a:r>
          </a:p>
          <a:p>
            <a:pPr marL="781050" lvl="1" indent="0">
              <a:spcBef>
                <a:spcPts val="0"/>
              </a:spcBef>
              <a:buNone/>
            </a:pPr>
            <a:endParaRPr lang="en-US" dirty="0"/>
          </a:p>
          <a:p>
            <a:pPr marL="781050" lvl="1" indent="0">
              <a:spcBef>
                <a:spcPts val="0"/>
              </a:spcBef>
              <a:buNone/>
            </a:pPr>
            <a:endParaRPr lang="en-US" dirty="0"/>
          </a:p>
          <a:p>
            <a:pPr marL="781050" lvl="1" indent="0">
              <a:spcBef>
                <a:spcPts val="0"/>
              </a:spcBef>
              <a:buNone/>
            </a:pPr>
            <a:endParaRPr lang="en-US" dirty="0"/>
          </a:p>
          <a:p>
            <a:pPr marL="781050" lvl="1" indent="0">
              <a:spcBef>
                <a:spcPts val="0"/>
              </a:spcBef>
              <a:buNone/>
            </a:pP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Performance Improvement of Earth Observation monitoring applications using Super-Resolution (PI-EOS)</a:t>
            </a:r>
          </a:p>
          <a:p>
            <a:pPr marL="106680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Funded through </a:t>
            </a:r>
            <a:r>
              <a:rPr lang="en-US" dirty="0" err="1"/>
              <a:t>Xjenza</a:t>
            </a:r>
            <a:r>
              <a:rPr lang="en-US" dirty="0"/>
              <a:t> Malta Research Excellence </a:t>
            </a:r>
            <a:r>
              <a:rPr lang="en-US" dirty="0" err="1"/>
              <a:t>Programme</a:t>
            </a:r>
            <a:r>
              <a:rPr lang="en-US" dirty="0"/>
              <a:t> 2024</a:t>
            </a:r>
          </a:p>
          <a:p>
            <a:pPr marL="1643063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643063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Semablu</a:t>
            </a:r>
            <a:r>
              <a:rPr lang="en-US" dirty="0"/>
              <a:t> has also submitted 2 further proposals for the 2</a:t>
            </a:r>
            <a:r>
              <a:rPr lang="en-US" baseline="30000" dirty="0"/>
              <a:t>nd</a:t>
            </a:r>
            <a:r>
              <a:rPr lang="en-US" dirty="0"/>
              <a:t> Malta ESA PECS call (awaiting results)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82EA6-A652-D12A-E4D4-9501A8908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367" y="1242061"/>
            <a:ext cx="4670971" cy="1787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11CC88-2227-C12C-16FC-2441B62CA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31" y="3535681"/>
            <a:ext cx="4763607" cy="242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8F26-52EF-5435-9477-CC272F8F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T" dirty="0"/>
              <a:t>Our partners</a:t>
            </a:r>
          </a:p>
        </p:txBody>
      </p:sp>
      <p:pic>
        <p:nvPicPr>
          <p:cNvPr id="1026" name="Picture 2" descr="GE Transport Geotechnics 2022 - nodes">
            <a:extLst>
              <a:ext uri="{FF2B5EF4-FFF2-40B4-BE49-F238E27FC236}">
                <a16:creationId xmlns:a16="http://schemas.microsoft.com/office/drawing/2014/main" id="{A887505B-547B-0314-796E-5F773707E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" t="22029" r="7392" b="20677"/>
          <a:stretch/>
        </p:blipFill>
        <p:spPr bwMode="auto">
          <a:xfrm>
            <a:off x="2133047" y="5271135"/>
            <a:ext cx="4074160" cy="96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– ESA Brand Centre">
            <a:extLst>
              <a:ext uri="{FF2B5EF4-FFF2-40B4-BE49-F238E27FC236}">
                <a16:creationId xmlns:a16="http://schemas.microsoft.com/office/drawing/2014/main" id="{E394AA53-060F-D15C-4D17-C39C0E0AA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2" t="32309" r="19657" b="30941"/>
          <a:stretch/>
        </p:blipFill>
        <p:spPr bwMode="auto">
          <a:xfrm>
            <a:off x="1540965" y="1913200"/>
            <a:ext cx="3050817" cy="11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Malta – NUCLEUS">
            <a:extLst>
              <a:ext uri="{FF2B5EF4-FFF2-40B4-BE49-F238E27FC236}">
                <a16:creationId xmlns:a16="http://schemas.microsoft.com/office/drawing/2014/main" id="{1F199B81-E106-4925-0334-2766BC5AF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795" y="4440841"/>
            <a:ext cx="3837940" cy="141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P Labs - Wikipedia">
            <a:extLst>
              <a:ext uri="{FF2B5EF4-FFF2-40B4-BE49-F238E27FC236}">
                <a16:creationId xmlns:a16="http://schemas.microsoft.com/office/drawing/2014/main" id="{C5F7CF3B-011B-41B6-445C-8742A3D8D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t="18999" r="6002" b="9215"/>
          <a:stretch/>
        </p:blipFill>
        <p:spPr bwMode="auto">
          <a:xfrm>
            <a:off x="8357153" y="2840785"/>
            <a:ext cx="3606800" cy="11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ilesian University of Technology, Poland – Friends">
            <a:extLst>
              <a:ext uri="{FF2B5EF4-FFF2-40B4-BE49-F238E27FC236}">
                <a16:creationId xmlns:a16="http://schemas.microsoft.com/office/drawing/2014/main" id="{9CE571B5-76B0-06C7-DB26-4E8A4B672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02" y="3379823"/>
            <a:ext cx="5140960" cy="14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lezione per Assegno di Ricerca - CNR IRPI - Geosmart Magazine">
            <a:extLst>
              <a:ext uri="{FF2B5EF4-FFF2-40B4-BE49-F238E27FC236}">
                <a16:creationId xmlns:a16="http://schemas.microsoft.com/office/drawing/2014/main" id="{ACE37E8D-DF19-EB7F-71D5-D36AE816E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885" y="1000419"/>
            <a:ext cx="2217030" cy="164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034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8F26-52EF-5435-9477-CC272F8F0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646"/>
            <a:ext cx="10515600" cy="1325563"/>
          </a:xfrm>
        </p:spPr>
        <p:txBody>
          <a:bodyPr/>
          <a:lstStyle/>
          <a:p>
            <a:r>
              <a:rPr lang="en-MT" dirty="0"/>
              <a:t>Types of remote sensing data</a:t>
            </a:r>
          </a:p>
        </p:txBody>
      </p:sp>
      <p:pic>
        <p:nvPicPr>
          <p:cNvPr id="2050" name="Picture 2" descr="Black and white image of coast with water on right and land on left; numerous ships are in the water.">
            <a:extLst>
              <a:ext uri="{FF2B5EF4-FFF2-40B4-BE49-F238E27FC236}">
                <a16:creationId xmlns:a16="http://schemas.microsoft.com/office/drawing/2014/main" id="{1C97EB90-28F7-B5D2-A464-64674FBEF8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47"/>
          <a:stretch/>
        </p:blipFill>
        <p:spPr bwMode="auto">
          <a:xfrm>
            <a:off x="9307530" y="1288707"/>
            <a:ext cx="2815994" cy="234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lta, Gozo island">
            <a:extLst>
              <a:ext uri="{FF2B5EF4-FFF2-40B4-BE49-F238E27FC236}">
                <a16:creationId xmlns:a16="http://schemas.microsoft.com/office/drawing/2014/main" id="{E25AE6C1-4FE3-5998-2FD3-43518D16E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3" t="1565" r="1507" b="14782"/>
          <a:stretch/>
        </p:blipFill>
        <p:spPr bwMode="auto">
          <a:xfrm>
            <a:off x="1" y="1152674"/>
            <a:ext cx="3454400" cy="241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yperspectral Imaging - eoPortal">
            <a:extLst>
              <a:ext uri="{FF2B5EF4-FFF2-40B4-BE49-F238E27FC236}">
                <a16:creationId xmlns:a16="http://schemas.microsoft.com/office/drawing/2014/main" id="{75E65A1E-6420-7A72-A773-7BCCEA7B6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027" y="3746649"/>
            <a:ext cx="3690013" cy="309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8E70F0-6189-0B65-E415-75F89F631A06}"/>
              </a:ext>
            </a:extLst>
          </p:cNvPr>
          <p:cNvSpPr txBox="1"/>
          <p:nvPr/>
        </p:nvSpPr>
        <p:spPr>
          <a:xfrm>
            <a:off x="-2058" y="1163982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i="1" dirty="0">
                <a:solidFill>
                  <a:schemeClr val="bg1"/>
                </a:solidFill>
              </a:rPr>
              <a:t>Optical bands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8EE1-D564-8A7D-6C33-CE13B77DFA24}"/>
              </a:ext>
            </a:extLst>
          </p:cNvPr>
          <p:cNvSpPr txBox="1"/>
          <p:nvPr/>
        </p:nvSpPr>
        <p:spPr>
          <a:xfrm>
            <a:off x="1247747" y="4523655"/>
            <a:ext cx="219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i="1" dirty="0"/>
              <a:t>Hyperspectral sensing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26F51F-64CE-2733-7028-C1DE6122D624}"/>
              </a:ext>
            </a:extLst>
          </p:cNvPr>
          <p:cNvSpPr txBox="1"/>
          <p:nvPr/>
        </p:nvSpPr>
        <p:spPr>
          <a:xfrm>
            <a:off x="10580669" y="3308255"/>
            <a:ext cx="2155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i="1" dirty="0">
                <a:solidFill>
                  <a:schemeClr val="bg1"/>
                </a:solidFill>
              </a:rPr>
              <a:t>SAR amplitude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4BD9DC-65FF-6C41-2CA1-CA1F04264F61}"/>
              </a:ext>
            </a:extLst>
          </p:cNvPr>
          <p:cNvSpPr txBox="1"/>
          <p:nvPr/>
        </p:nvSpPr>
        <p:spPr>
          <a:xfrm>
            <a:off x="9307530" y="912152"/>
            <a:ext cx="272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i="1" dirty="0"/>
              <a:t>Radar (active sensing)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28AFFC-28CA-BFEE-76B3-F49EE01E94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035"/>
          <a:stretch/>
        </p:blipFill>
        <p:spPr>
          <a:xfrm>
            <a:off x="3468425" y="1193315"/>
            <a:ext cx="5563815" cy="24568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21E583-8E00-B9B5-D6AA-7E7E3F15FE33}"/>
              </a:ext>
            </a:extLst>
          </p:cNvPr>
          <p:cNvSpPr txBox="1"/>
          <p:nvPr/>
        </p:nvSpPr>
        <p:spPr>
          <a:xfrm>
            <a:off x="9032240" y="6488668"/>
            <a:ext cx="35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i="1" dirty="0"/>
              <a:t>InSAR displacement estimation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44E2E8-5AD4-9ADA-634E-59A7ABC23825}"/>
              </a:ext>
            </a:extLst>
          </p:cNvPr>
          <p:cNvSpPr txBox="1"/>
          <p:nvPr/>
        </p:nvSpPr>
        <p:spPr>
          <a:xfrm>
            <a:off x="5511928" y="979316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i="1" dirty="0"/>
              <a:t>Infrared bands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3ACDACD9-C01F-3693-514E-C8AE15B05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232" y="3742330"/>
            <a:ext cx="3995768" cy="278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25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8F26-52EF-5435-9477-CC272F8F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T" dirty="0"/>
              <a:t>Applications of remote sensing data</a:t>
            </a:r>
          </a:p>
        </p:txBody>
      </p:sp>
      <p:pic>
        <p:nvPicPr>
          <p:cNvPr id="4098" name="Picture 2" descr="Map of land/use land/cover across the Maltese archipelago. Source: land...  | Download Scientific Diagram">
            <a:extLst>
              <a:ext uri="{FF2B5EF4-FFF2-40B4-BE49-F238E27FC236}">
                <a16:creationId xmlns:a16="http://schemas.microsoft.com/office/drawing/2014/main" id="{73D3F5EB-D551-8F79-B30A-A9D12D34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70" y="1710078"/>
            <a:ext cx="3474277" cy="25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etect Solar Panels | ArcGIS Hub">
            <a:extLst>
              <a:ext uri="{FF2B5EF4-FFF2-40B4-BE49-F238E27FC236}">
                <a16:creationId xmlns:a16="http://schemas.microsoft.com/office/drawing/2014/main" id="{49BFCB8E-082C-056B-F1E6-65A09D8A1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78" y="4601096"/>
            <a:ext cx="3389630" cy="225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utomating Vessel Detection in SAR Satellite Imagery">
            <a:extLst>
              <a:ext uri="{FF2B5EF4-FFF2-40B4-BE49-F238E27FC236}">
                <a16:creationId xmlns:a16="http://schemas.microsoft.com/office/drawing/2014/main" id="{83845747-BBE9-B2EF-92E6-8B0A7F43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8"/>
          <a:stretch/>
        </p:blipFill>
        <p:spPr bwMode="auto">
          <a:xfrm>
            <a:off x="3175" y="4602480"/>
            <a:ext cx="3126105" cy="22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rop type classification with satellite imagery | by Quantum | Geek Culture  | Medium">
            <a:extLst>
              <a:ext uri="{FF2B5EF4-FFF2-40B4-BE49-F238E27FC236}">
                <a16:creationId xmlns:a16="http://schemas.microsoft.com/office/drawing/2014/main" id="{C92A110D-FB1D-9DEE-995E-21BDA724A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177" y="1659970"/>
            <a:ext cx="3801646" cy="255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3FE4C9-3EE8-A4DC-7988-6F21CB01D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0466" y="4601096"/>
            <a:ext cx="3022537" cy="2256904"/>
          </a:xfrm>
          <a:prstGeom prst="rect">
            <a:avLst/>
          </a:prstGeom>
        </p:spPr>
      </p:pic>
      <p:pic>
        <p:nvPicPr>
          <p:cNvPr id="4106" name="Picture 10" descr="Malta's Urban Heat Islands. Exploring the Factors Behind Malta's… | by  Peter Borg | The New Climate. | Medium">
            <a:extLst>
              <a:ext uri="{FF2B5EF4-FFF2-40B4-BE49-F238E27FC236}">
                <a16:creationId xmlns:a16="http://schemas.microsoft.com/office/drawing/2014/main" id="{0152B242-1BE2-174E-D93A-266098FEE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013" y="1798796"/>
            <a:ext cx="3362117" cy="24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ESA - Sentinel-5P brings air pollution into focus">
            <a:extLst>
              <a:ext uri="{FF2B5EF4-FFF2-40B4-BE49-F238E27FC236}">
                <a16:creationId xmlns:a16="http://schemas.microsoft.com/office/drawing/2014/main" id="{923E3A03-5052-7694-6E7C-88F453034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515" y="4577442"/>
            <a:ext cx="2470578" cy="225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7C1123-10BC-1D0F-3389-A033F21EBB45}"/>
              </a:ext>
            </a:extLst>
          </p:cNvPr>
          <p:cNvSpPr txBox="1"/>
          <p:nvPr/>
        </p:nvSpPr>
        <p:spPr>
          <a:xfrm>
            <a:off x="112730" y="1375410"/>
            <a:ext cx="272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i="1" dirty="0"/>
              <a:t>Land cover mapping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85BEAC-00F7-89DF-7B3E-8BD1EF985388}"/>
              </a:ext>
            </a:extLst>
          </p:cNvPr>
          <p:cNvSpPr txBox="1"/>
          <p:nvPr/>
        </p:nvSpPr>
        <p:spPr>
          <a:xfrm>
            <a:off x="4369770" y="1375410"/>
            <a:ext cx="272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i="1" dirty="0"/>
              <a:t>Crop mapping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22DD9E-1428-B149-6F8F-9BDF54AD4B86}"/>
              </a:ext>
            </a:extLst>
          </p:cNvPr>
          <p:cNvSpPr txBox="1"/>
          <p:nvPr/>
        </p:nvSpPr>
        <p:spPr>
          <a:xfrm>
            <a:off x="8494853" y="1429464"/>
            <a:ext cx="347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i="1" dirty="0"/>
              <a:t>Urban Heat Island monitoring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288B8-9971-A8B7-51B1-9F596FB1ACD2}"/>
              </a:ext>
            </a:extLst>
          </p:cNvPr>
          <p:cNvSpPr txBox="1"/>
          <p:nvPr/>
        </p:nvSpPr>
        <p:spPr>
          <a:xfrm>
            <a:off x="9773920" y="4255576"/>
            <a:ext cx="305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i="1" dirty="0"/>
              <a:t>Air pollution monitoring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5D7A7-0450-F882-71CB-194865E7B964}"/>
              </a:ext>
            </a:extLst>
          </p:cNvPr>
          <p:cNvSpPr txBox="1"/>
          <p:nvPr/>
        </p:nvSpPr>
        <p:spPr>
          <a:xfrm>
            <a:off x="6721282" y="4265930"/>
            <a:ext cx="305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i="1" dirty="0"/>
              <a:t>Water quality monitoring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02B96C-B925-C795-10C0-0696797DFFE3}"/>
              </a:ext>
            </a:extLst>
          </p:cNvPr>
          <p:cNvSpPr txBox="1"/>
          <p:nvPr/>
        </p:nvSpPr>
        <p:spPr>
          <a:xfrm>
            <a:off x="3260634" y="4265930"/>
            <a:ext cx="305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i="1" dirty="0"/>
              <a:t>Object detection / count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F89C36-7329-FBC1-480E-1F6A9EFC6C99}"/>
              </a:ext>
            </a:extLst>
          </p:cNvPr>
          <p:cNvSpPr txBox="1"/>
          <p:nvPr/>
        </p:nvSpPr>
        <p:spPr>
          <a:xfrm>
            <a:off x="3991" y="4242276"/>
            <a:ext cx="305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i="1" dirty="0"/>
              <a:t>Ship detection and tracking</a:t>
            </a:r>
          </a:p>
        </p:txBody>
      </p:sp>
    </p:spTree>
    <p:extLst>
      <p:ext uri="{BB962C8B-B14F-4D97-AF65-F5344CB8AC3E}">
        <p14:creationId xmlns:p14="http://schemas.microsoft.com/office/powerpoint/2010/main" val="22020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8F26-52EF-5435-9477-CC272F8F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T" dirty="0"/>
              <a:t>Why AI techniques?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7C817-2B60-2731-C92B-6FC9357F6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51" y="1599761"/>
            <a:ext cx="10030081" cy="5270587"/>
          </a:xfrm>
        </p:spPr>
        <p:txBody>
          <a:bodyPr>
            <a:normAutofit fontScale="92500" lnSpcReduction="20000"/>
          </a:bodyPr>
          <a:lstStyle/>
          <a:p>
            <a:r>
              <a:rPr lang="en-MT" dirty="0"/>
              <a:t>Earth Observation data is essentially 2D (or 3D in time) – can apply computer vision and time-series techniques!</a:t>
            </a:r>
          </a:p>
          <a:p>
            <a:endParaRPr lang="en-MT" dirty="0"/>
          </a:p>
          <a:p>
            <a:r>
              <a:rPr lang="en-MT" dirty="0"/>
              <a:t>These techniques are now the state-of-the-art in many EO applications:</a:t>
            </a:r>
          </a:p>
          <a:p>
            <a:pPr lvl="1"/>
            <a:r>
              <a:rPr lang="en-GB" dirty="0"/>
              <a:t>S</a:t>
            </a:r>
            <a:r>
              <a:rPr lang="en-MT" dirty="0"/>
              <a:t>uper-resolution </a:t>
            </a:r>
          </a:p>
          <a:p>
            <a:pPr lvl="1"/>
            <a:r>
              <a:rPr lang="en-MT" dirty="0"/>
              <a:t>Cloud cover removal</a:t>
            </a:r>
          </a:p>
          <a:p>
            <a:pPr lvl="1"/>
            <a:r>
              <a:rPr lang="en-MT" dirty="0"/>
              <a:t>Change / anomaly detection</a:t>
            </a:r>
          </a:p>
          <a:p>
            <a:pPr lvl="1"/>
            <a:r>
              <a:rPr lang="en-MT" dirty="0"/>
              <a:t>Object detection (e.g. vessels, aircraft, buildings, roads, PV panels, …)</a:t>
            </a:r>
          </a:p>
          <a:p>
            <a:pPr lvl="1"/>
            <a:r>
              <a:rPr lang="en-MT" dirty="0"/>
              <a:t>Multi-sensor (optical and/or infrared and/or SAR) data fusion</a:t>
            </a:r>
          </a:p>
          <a:p>
            <a:pPr lvl="1"/>
            <a:r>
              <a:rPr lang="en-MT" dirty="0"/>
              <a:t>Segmentation (land cover mapping etc)</a:t>
            </a:r>
          </a:p>
          <a:p>
            <a:pPr lvl="1"/>
            <a:r>
              <a:rPr lang="en-MT" dirty="0"/>
              <a:t>Inference / prediction of ground parameters (e.g. crop yield, evapotranspiration, air pollution at ground level, road damage)</a:t>
            </a:r>
          </a:p>
          <a:p>
            <a:pPr lvl="1"/>
            <a:r>
              <a:rPr lang="en-MT" dirty="0"/>
              <a:t>…</a:t>
            </a:r>
          </a:p>
          <a:p>
            <a:pPr lvl="1"/>
            <a:endParaRPr lang="en-MT" dirty="0"/>
          </a:p>
          <a:p>
            <a:r>
              <a:rPr lang="en-MT" dirty="0"/>
              <a:t>Not only data-driven.. </a:t>
            </a:r>
          </a:p>
          <a:p>
            <a:pPr lvl="1"/>
            <a:r>
              <a:rPr lang="en-GB" dirty="0"/>
              <a:t>B</a:t>
            </a:r>
            <a:r>
              <a:rPr lang="en-MT" dirty="0"/>
              <a:t>ut also physics-informed models!</a:t>
            </a:r>
          </a:p>
          <a:p>
            <a:pPr marL="457200" lvl="1" indent="0">
              <a:buNone/>
            </a:pPr>
            <a:endParaRPr lang="en-MT" dirty="0"/>
          </a:p>
        </p:txBody>
      </p:sp>
      <p:pic>
        <p:nvPicPr>
          <p:cNvPr id="1026" name="Picture 2" descr="Full article: RS-DeepSuperLearner: fusion of CNN ensemble for remote sensing  scene classification">
            <a:extLst>
              <a:ext uri="{FF2B5EF4-FFF2-40B4-BE49-F238E27FC236}">
                <a16:creationId xmlns:a16="http://schemas.microsoft.com/office/drawing/2014/main" id="{6412350C-2C2D-A4BF-B7C2-4A56CDA73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177" y="0"/>
            <a:ext cx="3215072" cy="151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ysics-informed CNN architecture, including (a) regular CNN and (b)... |  Download Scientific Diagram">
            <a:extLst>
              <a:ext uri="{FF2B5EF4-FFF2-40B4-BE49-F238E27FC236}">
                <a16:creationId xmlns:a16="http://schemas.microsoft.com/office/drawing/2014/main" id="{6228E7D8-97A6-3553-2E80-64F197A36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38" y="5120554"/>
            <a:ext cx="5742562" cy="174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91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8F26-52EF-5435-9477-CC272F8F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T" dirty="0"/>
              <a:t>Background and past projects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7C817-2B60-2731-C92B-6FC9357F6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1" y="1376680"/>
            <a:ext cx="6386830" cy="5476240"/>
          </a:xfrm>
        </p:spPr>
        <p:txBody>
          <a:bodyPr>
            <a:normAutofit/>
          </a:bodyPr>
          <a:lstStyle/>
          <a:p>
            <a:r>
              <a:rPr lang="en-MT" dirty="0"/>
              <a:t>MCST Space Research Fund</a:t>
            </a:r>
          </a:p>
          <a:p>
            <a:pPr lvl="1"/>
            <a:r>
              <a:rPr lang="en-MT" dirty="0"/>
              <a:t>SAT-FIRE (2018-2020)</a:t>
            </a:r>
          </a:p>
          <a:p>
            <a:pPr lvl="2"/>
            <a:r>
              <a:rPr lang="en-MT" dirty="0"/>
              <a:t>SATellite data Fusion and Imaging Resolution Enhancement for coastal areas</a:t>
            </a:r>
          </a:p>
          <a:p>
            <a:pPr lvl="1"/>
            <a:endParaRPr lang="en-MT" dirty="0"/>
          </a:p>
          <a:p>
            <a:pPr lvl="1"/>
            <a:endParaRPr lang="en-MT" dirty="0"/>
          </a:p>
          <a:p>
            <a:pPr lvl="1"/>
            <a:endParaRPr lang="en-MT" dirty="0"/>
          </a:p>
          <a:p>
            <a:pPr lvl="1"/>
            <a:endParaRPr lang="en-MT" dirty="0"/>
          </a:p>
          <a:p>
            <a:pPr lvl="1"/>
            <a:r>
              <a:rPr lang="en-MT" dirty="0"/>
              <a:t>WARM-EO (2020-2022) with Energy &amp; Water Agency</a:t>
            </a:r>
          </a:p>
          <a:p>
            <a:pPr lvl="2"/>
            <a:r>
              <a:rPr lang="en-MT" dirty="0"/>
              <a:t>W</a:t>
            </a:r>
            <a:r>
              <a:rPr lang="en-GB" dirty="0"/>
              <a:t>a</a:t>
            </a:r>
            <a:r>
              <a:rPr lang="en-MT" dirty="0"/>
              <a:t>ter Resource Management platform using Earth Observation</a:t>
            </a:r>
          </a:p>
          <a:p>
            <a:pPr lvl="1"/>
            <a:endParaRPr lang="en-MT" dirty="0"/>
          </a:p>
          <a:p>
            <a:pPr lvl="1"/>
            <a:endParaRPr lang="en-M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00B289-071E-AE03-3E2E-D3B58344B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819" y="2926005"/>
            <a:ext cx="3513051" cy="14736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DDE658-51C6-6090-330B-103AD3853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139" y="60960"/>
            <a:ext cx="3462251" cy="1407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2F4F8E-B810-A972-997C-63515993C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619" y="1470497"/>
            <a:ext cx="3462251" cy="1455508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CCDAEB3-1779-2084-037D-6C5E7CD70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910" y="4413795"/>
            <a:ext cx="5648960" cy="244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288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8F26-52EF-5435-9477-CC272F8F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T" dirty="0"/>
              <a:t>Background and past projects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7C817-2B60-2731-C92B-6FC9357F6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80" y="1599248"/>
            <a:ext cx="8341360" cy="5476240"/>
          </a:xfrm>
        </p:spPr>
        <p:txBody>
          <a:bodyPr>
            <a:normAutofit/>
          </a:bodyPr>
          <a:lstStyle/>
          <a:p>
            <a:r>
              <a:rPr lang="en-MT" dirty="0"/>
              <a:t>MCST-CNES</a:t>
            </a:r>
          </a:p>
          <a:p>
            <a:pPr lvl="1"/>
            <a:r>
              <a:rPr lang="en-MT" dirty="0"/>
              <a:t>SATINET (2019-2020)</a:t>
            </a:r>
          </a:p>
          <a:p>
            <a:pPr lvl="2"/>
            <a:r>
              <a:rPr lang="en-MT" dirty="0"/>
              <a:t>SATellite TraIning and NETworking</a:t>
            </a:r>
          </a:p>
          <a:p>
            <a:pPr lvl="2"/>
            <a:r>
              <a:rPr lang="en-MT" dirty="0"/>
              <a:t>3D reconstruction of urban areas from stereo</a:t>
            </a:r>
          </a:p>
          <a:p>
            <a:pPr lvl="2"/>
            <a:r>
              <a:rPr lang="en-MT" dirty="0"/>
              <a:t>Sentinel-2 based forest cover mapping</a:t>
            </a:r>
          </a:p>
          <a:p>
            <a:pPr lvl="1"/>
            <a:endParaRPr lang="en-MT" dirty="0"/>
          </a:p>
          <a:p>
            <a:pPr lvl="1"/>
            <a:endParaRPr lang="en-MT" dirty="0"/>
          </a:p>
          <a:p>
            <a:pPr lvl="1"/>
            <a:endParaRPr lang="en-MT" dirty="0"/>
          </a:p>
          <a:p>
            <a:r>
              <a:rPr lang="en-MT" dirty="0"/>
              <a:t>XM Techology Development Programme</a:t>
            </a:r>
          </a:p>
          <a:p>
            <a:pPr lvl="1"/>
            <a:r>
              <a:rPr lang="en-MT" dirty="0"/>
              <a:t>ADVISER (2023-2026) with Ministry for Home Affairs, Security and Employment and TrustStamp Malta</a:t>
            </a:r>
          </a:p>
          <a:p>
            <a:pPr lvl="2"/>
            <a:r>
              <a:rPr lang="en-MT" dirty="0"/>
              <a:t>Anomaly Detection of Vessel activity using Intelligent SERvices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1C08A6-B630-F64C-F69E-1E81E1A1E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729890" y="1761687"/>
            <a:ext cx="2884602" cy="20396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4B5085-BE10-9792-BDDA-85D7CBA906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12"/>
          <a:stretch/>
        </p:blipFill>
        <p:spPr>
          <a:xfrm>
            <a:off x="6198233" y="1520327"/>
            <a:ext cx="3874770" cy="1109797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310EEC60-8FBC-DDF0-3D61-FFA066A29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95340" y="2595799"/>
            <a:ext cx="1338765" cy="140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3AA0F38F-130B-F2DD-A41D-6763A85DD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52" y="2629093"/>
            <a:ext cx="1819148" cy="139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EB1F9C-8443-1388-8A81-8B9760D1B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2306" y="4797300"/>
            <a:ext cx="2029694" cy="1630171"/>
          </a:xfrm>
          <a:prstGeom prst="rect">
            <a:avLst/>
          </a:prstGeom>
        </p:spPr>
      </p:pic>
      <p:pic>
        <p:nvPicPr>
          <p:cNvPr id="7174" name="Picture 6" descr="Using Sentinel-1 SAR data for Imagery Intelligence — Detection of vessels |  by Jan Tschada | Geospatial Intelligence | Medium">
            <a:extLst>
              <a:ext uri="{FF2B5EF4-FFF2-40B4-BE49-F238E27FC236}">
                <a16:creationId xmlns:a16="http://schemas.microsoft.com/office/drawing/2014/main" id="{711F0871-D57E-C198-5DAE-D73D452AF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634" y="4833875"/>
            <a:ext cx="1831788" cy="155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B394A8-8290-643E-6B10-7ECD9FC4D745}"/>
              </a:ext>
            </a:extLst>
          </p:cNvPr>
          <p:cNvSpPr txBox="1"/>
          <p:nvPr/>
        </p:nvSpPr>
        <p:spPr>
          <a:xfrm>
            <a:off x="8135618" y="6427471"/>
            <a:ext cx="272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i="1" dirty="0"/>
              <a:t>Sentinel-1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FF201A-4EBF-3678-2A5D-FB5AC296C649}"/>
              </a:ext>
            </a:extLst>
          </p:cNvPr>
          <p:cNvSpPr txBox="1"/>
          <p:nvPr/>
        </p:nvSpPr>
        <p:spPr>
          <a:xfrm>
            <a:off x="10152382" y="6399032"/>
            <a:ext cx="272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i="1" dirty="0"/>
              <a:t>Sentinel-2</a:t>
            </a:r>
          </a:p>
        </p:txBody>
      </p:sp>
    </p:spTree>
    <p:extLst>
      <p:ext uri="{BB962C8B-B14F-4D97-AF65-F5344CB8AC3E}">
        <p14:creationId xmlns:p14="http://schemas.microsoft.com/office/powerpoint/2010/main" val="1669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D9FBD7-3EDB-A4CC-D210-B625C8D9D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78"/>
            <a:ext cx="5825490" cy="1639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0E682-BD3C-BA46-9FD7-881584A72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490" y="1022736"/>
            <a:ext cx="6366510" cy="15938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C1354A-CD4F-AFDA-EE0C-B588E1636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30" y="4375059"/>
            <a:ext cx="5634990" cy="1793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A284C0-8D32-032F-70F4-B754A0A803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2290" y="2917183"/>
            <a:ext cx="5933440" cy="10674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7C5078-2678-5EEA-60BF-FA623D27B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914441"/>
            <a:ext cx="6017260" cy="19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84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8F26-52EF-5435-9477-CC272F8F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T" dirty="0"/>
              <a:t>Company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7C817-2B60-2731-C92B-6FC9357F6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825624"/>
            <a:ext cx="11772900" cy="5032375"/>
          </a:xfrm>
        </p:spPr>
        <p:txBody>
          <a:bodyPr>
            <a:normAutofit fontScale="77500" lnSpcReduction="20000"/>
          </a:bodyPr>
          <a:lstStyle/>
          <a:p>
            <a:r>
              <a:rPr lang="en-GB" altLang="en-US" b="1" dirty="0" err="1"/>
              <a:t>Semablu</a:t>
            </a:r>
            <a:r>
              <a:rPr lang="en-GB" altLang="en-US" dirty="0"/>
              <a:t> is an AI4EO start-up which develops AI models and techniques to provide knowledge and insights from Earth Observation data.</a:t>
            </a:r>
          </a:p>
          <a:p>
            <a:endParaRPr lang="en-GB" altLang="en-US" dirty="0"/>
          </a:p>
          <a:p>
            <a:r>
              <a:rPr lang="en-GB" altLang="en-US" dirty="0"/>
              <a:t>Founded in 2023, with 5 remote sensing and AI researchers engineers and developers.</a:t>
            </a:r>
          </a:p>
          <a:p>
            <a:endParaRPr lang="en-GB" dirty="0"/>
          </a:p>
          <a:p>
            <a:endParaRPr lang="en-GB" altLang="en-US" b="1" dirty="0"/>
          </a:p>
          <a:p>
            <a:endParaRPr lang="en-GB" altLang="en-US" b="1" dirty="0"/>
          </a:p>
          <a:p>
            <a:endParaRPr lang="en-GB" altLang="en-US" b="1" dirty="0"/>
          </a:p>
          <a:p>
            <a:endParaRPr lang="en-GB" altLang="en-US" b="1" dirty="0"/>
          </a:p>
          <a:p>
            <a:r>
              <a:rPr lang="en-GB" altLang="en-US" b="1" dirty="0"/>
              <a:t>Core competences and expertise:</a:t>
            </a:r>
            <a:endParaRPr lang="en-GB" altLang="en-US" dirty="0"/>
          </a:p>
          <a:p>
            <a:pPr marL="742950" lvl="1" indent="-285750"/>
            <a:r>
              <a:rPr lang="en-GB" altLang="en-US" dirty="0"/>
              <a:t>Remote sensing data and related processing (optical, thermal, SAR)</a:t>
            </a:r>
          </a:p>
          <a:p>
            <a:pPr marL="742950" lvl="1" indent="-285750"/>
            <a:r>
              <a:rPr lang="en-GB" altLang="en-US" dirty="0"/>
              <a:t>Bespoke AI models (resolution enhancement, object detection, anomaly/change detection etc)</a:t>
            </a:r>
          </a:p>
          <a:p>
            <a:pPr marL="742950" lvl="1" indent="-285750"/>
            <a:r>
              <a:rPr lang="en-GB" altLang="en-US" dirty="0"/>
              <a:t>GIS product development</a:t>
            </a:r>
          </a:p>
          <a:p>
            <a:pPr marL="742950" lvl="1" indent="-285750"/>
            <a:endParaRPr lang="en-GB" altLang="en-US" dirty="0"/>
          </a:p>
          <a:p>
            <a:pPr marL="285750" indent="-285750"/>
            <a:r>
              <a:rPr lang="en-GB" altLang="en-US" b="1" dirty="0"/>
              <a:t>Main product: </a:t>
            </a:r>
            <a:r>
              <a:rPr lang="en-GB" altLang="en-US" dirty="0"/>
              <a:t>deep learning based resolution enhancement of optical data</a:t>
            </a:r>
            <a:endParaRPr lang="en-GB" altLang="en-US" b="1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C9B48-BEE2-BB31-7E95-FCD94F539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920" y="341175"/>
            <a:ext cx="4292600" cy="1349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E17D72-5E38-F853-177E-7401FC42F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336" y="3429000"/>
            <a:ext cx="1382654" cy="1343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F9A4D8-BEB4-2D2A-DA28-DA1E9C7014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1" b="13531"/>
          <a:stretch/>
        </p:blipFill>
        <p:spPr>
          <a:xfrm>
            <a:off x="4545971" y="3425570"/>
            <a:ext cx="1287531" cy="1343805"/>
          </a:xfrm>
          <a:prstGeom prst="rect">
            <a:avLst/>
          </a:prstGeom>
        </p:spPr>
      </p:pic>
      <p:pic>
        <p:nvPicPr>
          <p:cNvPr id="7" name="Picture 4" descr="Cardless Hotel Guest Experience">
            <a:extLst>
              <a:ext uri="{FF2B5EF4-FFF2-40B4-BE49-F238E27FC236}">
                <a16:creationId xmlns:a16="http://schemas.microsoft.com/office/drawing/2014/main" id="{7838BF63-F49B-DDFE-E869-9AFDC871D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255" y="3419600"/>
            <a:ext cx="1355625" cy="134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eet the research team – THINK Magazine">
            <a:extLst>
              <a:ext uri="{FF2B5EF4-FFF2-40B4-BE49-F238E27FC236}">
                <a16:creationId xmlns:a16="http://schemas.microsoft.com/office/drawing/2014/main" id="{05D19CCB-882C-457E-A2F8-E0F9980BA4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1" t="9932" r="16319" b="24365"/>
          <a:stretch/>
        </p:blipFill>
        <p:spPr bwMode="auto">
          <a:xfrm>
            <a:off x="7523668" y="3419600"/>
            <a:ext cx="1246876" cy="13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I powered Earth observation solutions for a better future - The Malta  Independent">
            <a:extLst>
              <a:ext uri="{FF2B5EF4-FFF2-40B4-BE49-F238E27FC236}">
                <a16:creationId xmlns:a16="http://schemas.microsoft.com/office/drawing/2014/main" id="{3A50CCD9-DAB4-BA80-4514-634115029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9" r="20256"/>
          <a:stretch/>
        </p:blipFill>
        <p:spPr bwMode="auto">
          <a:xfrm>
            <a:off x="9009309" y="3429000"/>
            <a:ext cx="1311106" cy="134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84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8F26-52EF-5435-9477-CC272F8F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T" dirty="0"/>
              <a:t>Super-resolution of EO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7C817-2B60-2731-C92B-6FC9357F6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0" y="4039884"/>
            <a:ext cx="7997190" cy="281811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MT" dirty="0"/>
              <a:t>Deep learning super-resolution techniques can achieve a factor 4-5 resolution enhancement with excellent image quality and preserving spectral information and spatial features</a:t>
            </a:r>
          </a:p>
          <a:p>
            <a:pPr lvl="1">
              <a:lnSpc>
                <a:spcPct val="120000"/>
              </a:lnSpc>
            </a:pPr>
            <a:r>
              <a:rPr lang="en-MT" dirty="0"/>
              <a:t>E.g. obtain 2 m imagery which would cost $800 / sq km from free Sentinel-2 data</a:t>
            </a:r>
          </a:p>
          <a:p>
            <a:pPr lvl="1">
              <a:lnSpc>
                <a:spcPct val="120000"/>
              </a:lnSpc>
            </a:pPr>
            <a:endParaRPr lang="en-MT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0BA109D2-7403-B246-337C-DDF622214B7F}"/>
              </a:ext>
            </a:extLst>
          </p:cNvPr>
          <p:cNvSpPr/>
          <p:nvPr/>
        </p:nvSpPr>
        <p:spPr>
          <a:xfrm>
            <a:off x="1238250" y="2196734"/>
            <a:ext cx="9715500" cy="1131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1FBD2E-C755-BB2D-B14A-8CFB796AA2D5}"/>
              </a:ext>
            </a:extLst>
          </p:cNvPr>
          <p:cNvSpPr txBox="1"/>
          <p:nvPr/>
        </p:nvSpPr>
        <p:spPr>
          <a:xfrm>
            <a:off x="5008880" y="2541412"/>
            <a:ext cx="2528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sz="2400" b="1" dirty="0">
                <a:solidFill>
                  <a:schemeClr val="bg1"/>
                </a:solidFill>
              </a:rPr>
              <a:t>Spatial resolution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9FABF7-9D0E-7B4C-6D6F-3E93081348C2}"/>
              </a:ext>
            </a:extLst>
          </p:cNvPr>
          <p:cNvSpPr txBox="1"/>
          <p:nvPr/>
        </p:nvSpPr>
        <p:spPr>
          <a:xfrm>
            <a:off x="588010" y="3143162"/>
            <a:ext cx="203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dirty="0"/>
              <a:t>10 m (Sentinel-2)</a:t>
            </a:r>
          </a:p>
          <a:p>
            <a:r>
              <a:rPr lang="en-MT" b="1" dirty="0"/>
              <a:t>Price: free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FD2FCE-D43E-E1A2-08AE-E6DAE891C7E1}"/>
              </a:ext>
            </a:extLst>
          </p:cNvPr>
          <p:cNvSpPr txBox="1"/>
          <p:nvPr/>
        </p:nvSpPr>
        <p:spPr>
          <a:xfrm>
            <a:off x="2552700" y="1714357"/>
            <a:ext cx="331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dirty="0"/>
              <a:t>5-3 m (Planet, Maxar, Airbus)</a:t>
            </a:r>
          </a:p>
          <a:p>
            <a:r>
              <a:rPr lang="en-MT" b="1" dirty="0"/>
              <a:t>Price: $100-500 per sq km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CA6360-3D92-90F3-04A7-EA886202DEDF}"/>
              </a:ext>
            </a:extLst>
          </p:cNvPr>
          <p:cNvSpPr txBox="1"/>
          <p:nvPr/>
        </p:nvSpPr>
        <p:spPr>
          <a:xfrm>
            <a:off x="5130800" y="3163874"/>
            <a:ext cx="331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dirty="0"/>
              <a:t>2-1 m (Maxar)</a:t>
            </a:r>
          </a:p>
          <a:p>
            <a:r>
              <a:rPr lang="en-MT" b="1" dirty="0"/>
              <a:t>Price: $800-3,000 per sq km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90016C-1A1D-21DB-179F-EC7D5B128344}"/>
              </a:ext>
            </a:extLst>
          </p:cNvPr>
          <p:cNvSpPr txBox="1"/>
          <p:nvPr/>
        </p:nvSpPr>
        <p:spPr>
          <a:xfrm>
            <a:off x="7517130" y="1690688"/>
            <a:ext cx="374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b="1" dirty="0"/>
              <a:t>50-30 cm (Maxar, BlackSky, Cappella)</a:t>
            </a:r>
          </a:p>
          <a:p>
            <a:r>
              <a:rPr lang="en-MT" b="1" dirty="0"/>
              <a:t>Price: $3,000-10,000 per sq km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2893EA-182C-B0B5-44A2-71F05E3E39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0623"/>
          <a:stretch/>
        </p:blipFill>
        <p:spPr>
          <a:xfrm>
            <a:off x="8544560" y="4934787"/>
            <a:ext cx="3608070" cy="18487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BF5380-75AB-8FE6-612E-1B7ABA4824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705"/>
          <a:stretch/>
        </p:blipFill>
        <p:spPr>
          <a:xfrm>
            <a:off x="8534400" y="4004419"/>
            <a:ext cx="3608070" cy="9303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E9FC11-AA7C-221D-6233-51F32F51181B}"/>
              </a:ext>
            </a:extLst>
          </p:cNvPr>
          <p:cNvSpPr txBox="1"/>
          <p:nvPr/>
        </p:nvSpPr>
        <p:spPr>
          <a:xfrm>
            <a:off x="8534400" y="3718873"/>
            <a:ext cx="360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T" dirty="0"/>
              <a:t> S2 10m     SR 4m      SR 2m      GT 2m</a:t>
            </a:r>
          </a:p>
        </p:txBody>
      </p:sp>
    </p:spTree>
    <p:extLst>
      <p:ext uri="{BB962C8B-B14F-4D97-AF65-F5344CB8AC3E}">
        <p14:creationId xmlns:p14="http://schemas.microsoft.com/office/powerpoint/2010/main" val="3669136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7834</TotalTime>
  <Words>615</Words>
  <Application>Microsoft Macintosh PowerPoint</Application>
  <PresentationFormat>Widescreen</PresentationFormat>
  <Paragraphs>112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- AI4EO - Harnessing AI techniques and models to enhance remote sensing data</vt:lpstr>
      <vt:lpstr>Types of remote sensing data</vt:lpstr>
      <vt:lpstr>Applications of remote sensing data</vt:lpstr>
      <vt:lpstr>Why AI techniques?</vt:lpstr>
      <vt:lpstr>Background and past projects (1)</vt:lpstr>
      <vt:lpstr>Background and past projects (2)</vt:lpstr>
      <vt:lpstr>PowerPoint Presentation</vt:lpstr>
      <vt:lpstr>Company overview</vt:lpstr>
      <vt:lpstr>Super-resolution of EO data</vt:lpstr>
      <vt:lpstr>Our product – enhanced resolution for EO</vt:lpstr>
      <vt:lpstr>Current projects</vt:lpstr>
      <vt:lpstr>Our partners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99</cp:revision>
  <cp:lastPrinted>2025-06-25T13:39:26Z</cp:lastPrinted>
  <dcterms:created xsi:type="dcterms:W3CDTF">2025-04-30T20:02:56Z</dcterms:created>
  <dcterms:modified xsi:type="dcterms:W3CDTF">2025-06-25T13:52:50Z</dcterms:modified>
</cp:coreProperties>
</file>