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256" r:id="rId5"/>
    <p:sldId id="261" r:id="rId6"/>
    <p:sldId id="283" r:id="rId7"/>
    <p:sldId id="296" r:id="rId8"/>
    <p:sldId id="258" r:id="rId9"/>
    <p:sldId id="284" r:id="rId10"/>
    <p:sldId id="295" r:id="rId11"/>
    <p:sldId id="285" r:id="rId12"/>
    <p:sldId id="259" r:id="rId13"/>
    <p:sldId id="288" r:id="rId14"/>
    <p:sldId id="300" r:id="rId15"/>
    <p:sldId id="299" r:id="rId16"/>
    <p:sldId id="289" r:id="rId17"/>
    <p:sldId id="297" r:id="rId18"/>
    <p:sldId id="298" r:id="rId19"/>
    <p:sldId id="302" r:id="rId20"/>
    <p:sldId id="291" r:id="rId21"/>
    <p:sldId id="265" r:id="rId22"/>
    <p:sldId id="294" r:id="rId23"/>
    <p:sldId id="2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72"/>
    <a:srgbClr val="014E52"/>
    <a:srgbClr val="01C6FD"/>
    <a:srgbClr val="79AE02"/>
    <a:srgbClr val="067F9C"/>
    <a:srgbClr val="0C596D"/>
    <a:srgbClr val="03556D"/>
    <a:srgbClr val="0000A4"/>
    <a:srgbClr val="1ABEEB"/>
    <a:srgbClr val="1DA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83353" autoAdjust="0"/>
  </p:normalViewPr>
  <p:slideViewPr>
    <p:cSldViewPr snapToGrid="0">
      <p:cViewPr>
        <p:scale>
          <a:sx n="78" d="100"/>
          <a:sy n="78" d="100"/>
        </p:scale>
        <p:origin x="768" y="62"/>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6/25/2025</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US" noProof="0" smtClean="0"/>
              <a:t>6/25/2025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raw data ≠ knowledge. We must blend kinetic, thermohaline, bio-optical and bathymetric drivers quickly enough for decision-makers.” </a:t>
            </a:r>
            <a:br>
              <a:rPr lang="en-GB" dirty="0"/>
            </a:br>
            <a:r>
              <a:rPr lang="en-GB" i="1" dirty="0"/>
              <a:t>Plant the ‘trust’ question:</a:t>
            </a:r>
            <a:r>
              <a:rPr lang="en-GB" dirty="0"/>
              <a:t> “Does the model earn its keep?” (1 min)</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3</a:t>
            </a:fld>
            <a:endParaRPr lang="en-US" noProof="0" dirty="0"/>
          </a:p>
        </p:txBody>
      </p:sp>
    </p:spTree>
    <p:extLst>
      <p:ext uri="{BB962C8B-B14F-4D97-AF65-F5344CB8AC3E}">
        <p14:creationId xmlns:p14="http://schemas.microsoft.com/office/powerpoint/2010/main" val="2404874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OA-refugia example—pH metrics for site management </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17</a:t>
            </a:fld>
            <a:endParaRPr lang="en-US" noProof="0" dirty="0"/>
          </a:p>
        </p:txBody>
      </p:sp>
    </p:spTree>
    <p:extLst>
      <p:ext uri="{BB962C8B-B14F-4D97-AF65-F5344CB8AC3E}">
        <p14:creationId xmlns:p14="http://schemas.microsoft.com/office/powerpoint/2010/main" val="276563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Close:</a:t>
            </a:r>
            <a:r>
              <a:rPr lang="en-GB" dirty="0"/>
              <a:t> recap, invite collaboration, thank organisers. Leave URL/QR to code repo &amp; email. (0.5 min)</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19</a:t>
            </a:fld>
            <a:endParaRPr lang="en-US" noProof="0" dirty="0"/>
          </a:p>
        </p:txBody>
      </p:sp>
    </p:spTree>
    <p:extLst>
      <p:ext uri="{BB962C8B-B14F-4D97-AF65-F5344CB8AC3E}">
        <p14:creationId xmlns:p14="http://schemas.microsoft.com/office/powerpoint/2010/main" val="38226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Why here:</a:t>
            </a:r>
            <a:r>
              <a:rPr lang="en-GB" dirty="0"/>
              <a:t> strong gradients, frequent cruises for ground-truth, remote-sensing clear water. </a:t>
            </a:r>
            <a:r>
              <a:rPr lang="en-GB" i="1" dirty="0"/>
              <a:t>Data:</a:t>
            </a:r>
            <a:r>
              <a:rPr lang="en-GB" dirty="0"/>
              <a:t> 2015-16 Equinox DIC/TA/pH sets; 17 daily drivers. (1 min)</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6</a:t>
            </a:fld>
            <a:endParaRPr lang="en-US" noProof="0" dirty="0"/>
          </a:p>
        </p:txBody>
      </p:sp>
    </p:spTree>
    <p:extLst>
      <p:ext uri="{BB962C8B-B14F-4D97-AF65-F5344CB8AC3E}">
        <p14:creationId xmlns:p14="http://schemas.microsoft.com/office/powerpoint/2010/main" val="18126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raw data ≠ knowledge. We must blend kinetic, thermohaline, bio-optical and bathymetric drivers quickly enough for decision-makers.” </a:t>
            </a:r>
            <a:br>
              <a:rPr lang="en-GB" dirty="0"/>
            </a:br>
            <a:r>
              <a:rPr lang="en-GB" i="1" dirty="0"/>
              <a:t>Plant the ‘trust’ question:</a:t>
            </a:r>
            <a:r>
              <a:rPr lang="en-GB" dirty="0"/>
              <a:t> “Does the model earn its keep?” (1 min)</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7</a:t>
            </a:fld>
            <a:endParaRPr lang="en-US" noProof="0" dirty="0"/>
          </a:p>
        </p:txBody>
      </p:sp>
    </p:spTree>
    <p:extLst>
      <p:ext uri="{BB962C8B-B14F-4D97-AF65-F5344CB8AC3E}">
        <p14:creationId xmlns:p14="http://schemas.microsoft.com/office/powerpoint/2010/main" val="184029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17 satellite &amp; model inputs in, three carbonate outputs out. Five hidden neurons was the sweet spot—anything bigger over-fitted.” </a:t>
            </a:r>
            <a:br>
              <a:rPr lang="en-GB" dirty="0"/>
            </a:br>
            <a:r>
              <a:rPr lang="en-GB" i="1" dirty="0"/>
              <a:t>Counter scepticism:</a:t>
            </a:r>
            <a:r>
              <a:rPr lang="en-GB" dirty="0"/>
              <a:t> stress simplicity &amp; interpretability. (1 min)</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8</a:t>
            </a:fld>
            <a:endParaRPr lang="en-US" noProof="0" dirty="0"/>
          </a:p>
        </p:txBody>
      </p:sp>
    </p:spTree>
    <p:extLst>
      <p:ext uri="{BB962C8B-B14F-4D97-AF65-F5344CB8AC3E}">
        <p14:creationId xmlns:p14="http://schemas.microsoft.com/office/powerpoint/2010/main" val="3552829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“Biases are an order of magnitude smaller than natural variability; RMSE &lt; 0.02 for </a:t>
            </a:r>
            <a:r>
              <a:rPr lang="en-GB" dirty="0" err="1"/>
              <a:t>pH.</a:t>
            </a:r>
            <a:r>
              <a:rPr lang="en-GB" dirty="0"/>
              <a:t>” Address error bars frankly; relate to </a:t>
            </a:r>
            <a:r>
              <a:rPr lang="en-GB" dirty="0" err="1"/>
              <a:t>Fourrier</a:t>
            </a:r>
            <a:r>
              <a:rPr lang="en-GB" dirty="0"/>
              <a:t> et al. med-sea benchmark</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10</a:t>
            </a:fld>
            <a:endParaRPr lang="en-US" noProof="0" dirty="0"/>
          </a:p>
        </p:txBody>
      </p:sp>
    </p:spTree>
    <p:extLst>
      <p:ext uri="{BB962C8B-B14F-4D97-AF65-F5344CB8AC3E}">
        <p14:creationId xmlns:p14="http://schemas.microsoft.com/office/powerpoint/2010/main" val="118779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“Biases are an order of magnitude smaller than natural variability; RMSE &lt; 0.02 for </a:t>
            </a:r>
            <a:r>
              <a:rPr lang="en-GB" dirty="0" err="1"/>
              <a:t>pH.</a:t>
            </a:r>
            <a:r>
              <a:rPr lang="en-GB" dirty="0"/>
              <a:t>” Address error bars frankly; relate to </a:t>
            </a:r>
            <a:r>
              <a:rPr lang="en-GB" dirty="0" err="1"/>
              <a:t>Fourrier</a:t>
            </a:r>
            <a:r>
              <a:rPr lang="en-GB" dirty="0"/>
              <a:t> et al. med-sea benchmark</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11</a:t>
            </a:fld>
            <a:endParaRPr lang="en-US" noProof="0" dirty="0"/>
          </a:p>
        </p:txBody>
      </p:sp>
    </p:spTree>
    <p:extLst>
      <p:ext uri="{BB962C8B-B14F-4D97-AF65-F5344CB8AC3E}">
        <p14:creationId xmlns:p14="http://schemas.microsoft.com/office/powerpoint/2010/main" val="33144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“Biases are an order of magnitude smaller than natural variability; RMSE &lt; 0.02 for </a:t>
            </a:r>
            <a:r>
              <a:rPr lang="en-GB" dirty="0" err="1"/>
              <a:t>pH.</a:t>
            </a:r>
            <a:r>
              <a:rPr lang="en-GB" dirty="0"/>
              <a:t>” Address error bars frankly; relate to </a:t>
            </a:r>
            <a:r>
              <a:rPr lang="en-GB" dirty="0" err="1"/>
              <a:t>Fourrier</a:t>
            </a:r>
            <a:r>
              <a:rPr lang="en-GB" dirty="0"/>
              <a:t> et al. med-sea benchmark</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12</a:t>
            </a:fld>
            <a:endParaRPr lang="en-US" noProof="0" dirty="0"/>
          </a:p>
        </p:txBody>
      </p:sp>
    </p:spTree>
    <p:extLst>
      <p:ext uri="{BB962C8B-B14F-4D97-AF65-F5344CB8AC3E}">
        <p14:creationId xmlns:p14="http://schemas.microsoft.com/office/powerpoint/2010/main" val="112520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zoom into eddies, highlight east-west pH gradient tracking </a:t>
            </a:r>
            <a:r>
              <a:rPr lang="en-GB" dirty="0" err="1"/>
              <a:t>pCO</a:t>
            </a:r>
            <a:r>
              <a:rPr lang="en-GB" dirty="0"/>
              <a:t>₂ tongue. (1 min)</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13</a:t>
            </a:fld>
            <a:endParaRPr lang="en-US" noProof="0" dirty="0"/>
          </a:p>
        </p:txBody>
      </p:sp>
    </p:spTree>
    <p:extLst>
      <p:ext uri="{BB962C8B-B14F-4D97-AF65-F5344CB8AC3E}">
        <p14:creationId xmlns:p14="http://schemas.microsoft.com/office/powerpoint/2010/main" val="2274074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zoom into eddies, highlight east-west pH gradient tracking </a:t>
            </a:r>
            <a:r>
              <a:rPr lang="en-GB" dirty="0" err="1"/>
              <a:t>pCO</a:t>
            </a:r>
            <a:r>
              <a:rPr lang="en-GB" dirty="0"/>
              <a:t>₂ tongue. (1 min)</a:t>
            </a:r>
            <a:endParaRPr lang="en-MT"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14</a:t>
            </a:fld>
            <a:endParaRPr lang="en-US" noProof="0" dirty="0"/>
          </a:p>
        </p:txBody>
      </p:sp>
    </p:spTree>
    <p:extLst>
      <p:ext uri="{BB962C8B-B14F-4D97-AF65-F5344CB8AC3E}">
        <p14:creationId xmlns:p14="http://schemas.microsoft.com/office/powerpoint/2010/main" val="1259098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urtle in ocean">
            <a:extLst>
              <a:ext uri="{FF2B5EF4-FFF2-40B4-BE49-F238E27FC236}">
                <a16:creationId xmlns:a16="http://schemas.microsoft.com/office/drawing/2014/main" id="{1BF8833C-D907-D24E-949C-65190DF62995}"/>
              </a:ext>
            </a:extLst>
          </p:cNvPr>
          <p:cNvPicPr>
            <a:picLocks noGrp="1" noChangeAspect="1"/>
          </p:cNvPicPr>
          <p:nvPr>
            <p:ph type="pic" sz="quarter" idx="10"/>
          </p:nvPr>
        </p:nvPicPr>
        <p:blipFill rotWithShape="1">
          <a:blip r:embed="rId2"/>
          <a:srcRect l="-101" t="28284" r="101" b="22912"/>
          <a:stretch/>
        </p:blipFill>
        <p:spPr>
          <a:xfrm>
            <a:off x="123992" y="124953"/>
            <a:ext cx="11944014" cy="4372387"/>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5140518"/>
            <a:ext cx="10607040" cy="223594"/>
          </a:xfrm>
        </p:spPr>
        <p:txBody>
          <a:bodyPr/>
          <a:lstStyle/>
          <a:p>
            <a:r>
              <a:rPr lang="en-US" dirty="0"/>
              <a:t>BIG DATA MEETS OCEAN HEALTH</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358283"/>
            <a:ext cx="10681052" cy="1512209"/>
          </a:xfrm>
        </p:spPr>
        <p:txBody>
          <a:bodyPr/>
          <a:lstStyle/>
          <a:p>
            <a:r>
              <a:rPr lang="en-GB" sz="2400" b="1" dirty="0">
                <a:solidFill>
                  <a:srgbClr val="014E52"/>
                </a:solidFill>
                <a:latin typeface="Trebuchet MS" panose="020B0603020202020204" pitchFamily="34" charset="0"/>
              </a:rPr>
              <a:t>Toward trusted, globe-ready ocean carbonate intel—at 4 km, every day</a:t>
            </a:r>
            <a:endParaRPr lang="en-US" b="1" dirty="0"/>
          </a:p>
          <a:p>
            <a:r>
              <a:rPr lang="en-US" dirty="0"/>
              <a:t>Charles Galdies, Institute of Earth Systems, University of Malta</a:t>
            </a:r>
          </a:p>
          <a:p>
            <a:r>
              <a:rPr lang="en-US" b="1" dirty="0"/>
              <a:t>charles.galdies@um.edu.mt</a:t>
            </a:r>
          </a:p>
        </p:txBody>
      </p:sp>
      <p:pic>
        <p:nvPicPr>
          <p:cNvPr id="5" name="Picture 4">
            <a:extLst>
              <a:ext uri="{FF2B5EF4-FFF2-40B4-BE49-F238E27FC236}">
                <a16:creationId xmlns:a16="http://schemas.microsoft.com/office/drawing/2014/main" id="{3A31DF3C-481D-4F68-9AF4-4D5C29CD42CE}"/>
              </a:ext>
            </a:extLst>
          </p:cNvPr>
          <p:cNvPicPr>
            <a:picLocks noChangeAspect="1"/>
          </p:cNvPicPr>
          <p:nvPr/>
        </p:nvPicPr>
        <p:blipFill>
          <a:blip r:embed="rId3"/>
          <a:stretch>
            <a:fillRect/>
          </a:stretch>
        </p:blipFill>
        <p:spPr>
          <a:xfrm>
            <a:off x="-9322" y="31155"/>
            <a:ext cx="3445500" cy="1185252"/>
          </a:xfrm>
          <a:prstGeom prst="rect">
            <a:avLst/>
          </a:prstGeom>
        </p:spPr>
      </p:pic>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2731-2F40-4F56-A3B7-6B5DE9F917E5}"/>
              </a:ext>
            </a:extLst>
          </p:cNvPr>
          <p:cNvSpPr>
            <a:spLocks noGrp="1"/>
          </p:cNvSpPr>
          <p:nvPr>
            <p:ph type="title"/>
          </p:nvPr>
        </p:nvSpPr>
        <p:spPr/>
        <p:txBody>
          <a:bodyPr/>
          <a:lstStyle/>
          <a:p>
            <a:r>
              <a:rPr lang="en-GB" dirty="0"/>
              <a:t>How well does it work?</a:t>
            </a:r>
            <a:endParaRPr lang="en-MT" dirty="0"/>
          </a:p>
        </p:txBody>
      </p:sp>
      <p:sp>
        <p:nvSpPr>
          <p:cNvPr id="3" name="Content Placeholder 2">
            <a:extLst>
              <a:ext uri="{FF2B5EF4-FFF2-40B4-BE49-F238E27FC236}">
                <a16:creationId xmlns:a16="http://schemas.microsoft.com/office/drawing/2014/main" id="{C1BB2CD0-F775-4DAD-B57B-B2F3BAD8D1E0}"/>
              </a:ext>
            </a:extLst>
          </p:cNvPr>
          <p:cNvSpPr>
            <a:spLocks noGrp="1"/>
          </p:cNvSpPr>
          <p:nvPr>
            <p:ph idx="1"/>
          </p:nvPr>
        </p:nvSpPr>
        <p:spPr>
          <a:xfrm>
            <a:off x="446314" y="1463040"/>
            <a:ext cx="10909943" cy="4770098"/>
          </a:xfrm>
        </p:spPr>
        <p:txBody>
          <a:bodyPr/>
          <a:lstStyle/>
          <a:p>
            <a:r>
              <a:rPr lang="en-US" dirty="0"/>
              <a:t>Mean bias for DIC, TA and pH are -2.5 </a:t>
            </a:r>
            <a:r>
              <a:rPr lang="en-US" i="1" dirty="0" err="1"/>
              <a:t>μ</a:t>
            </a:r>
            <a:r>
              <a:rPr lang="en-US" dirty="0" err="1"/>
              <a:t>mol</a:t>
            </a:r>
            <a:r>
              <a:rPr lang="en-US" dirty="0"/>
              <a:t> kg</a:t>
            </a:r>
            <a:r>
              <a:rPr lang="en-US" baseline="30000" dirty="0"/>
              <a:t>-1</a:t>
            </a:r>
            <a:r>
              <a:rPr lang="en-US" dirty="0"/>
              <a:t>, -3.2 </a:t>
            </a:r>
            <a:r>
              <a:rPr lang="en-US" i="1" dirty="0" err="1"/>
              <a:t>μ</a:t>
            </a:r>
            <a:r>
              <a:rPr lang="en-US" dirty="0" err="1"/>
              <a:t>mol</a:t>
            </a:r>
            <a:r>
              <a:rPr lang="en-US" dirty="0"/>
              <a:t> kg</a:t>
            </a:r>
            <a:r>
              <a:rPr lang="en-US" baseline="30000" dirty="0"/>
              <a:t>-1 </a:t>
            </a:r>
            <a:r>
              <a:rPr lang="en-US" dirty="0"/>
              <a:t>and 0.0048 respectively</a:t>
            </a:r>
            <a:endParaRPr lang="en-MT" dirty="0"/>
          </a:p>
        </p:txBody>
      </p:sp>
      <p:pic>
        <p:nvPicPr>
          <p:cNvPr id="4" name="Picture 3">
            <a:extLst>
              <a:ext uri="{FF2B5EF4-FFF2-40B4-BE49-F238E27FC236}">
                <a16:creationId xmlns:a16="http://schemas.microsoft.com/office/drawing/2014/main" id="{AB9DF183-7FA9-4E0B-9BE4-0C9DB8A0E3A9}"/>
              </a:ext>
            </a:extLst>
          </p:cNvPr>
          <p:cNvPicPr/>
          <p:nvPr/>
        </p:nvPicPr>
        <p:blipFill>
          <a:blip r:embed="rId3"/>
          <a:stretch>
            <a:fillRect/>
          </a:stretch>
        </p:blipFill>
        <p:spPr>
          <a:xfrm>
            <a:off x="1139929" y="2151296"/>
            <a:ext cx="9522711" cy="2646961"/>
          </a:xfrm>
          <a:prstGeom prst="rect">
            <a:avLst/>
          </a:prstGeom>
        </p:spPr>
      </p:pic>
      <p:sp>
        <p:nvSpPr>
          <p:cNvPr id="5" name="TextBox 4">
            <a:extLst>
              <a:ext uri="{FF2B5EF4-FFF2-40B4-BE49-F238E27FC236}">
                <a16:creationId xmlns:a16="http://schemas.microsoft.com/office/drawing/2014/main" id="{492601B8-5F73-4FD9-B9C5-95E021878742}"/>
              </a:ext>
            </a:extLst>
          </p:cNvPr>
          <p:cNvSpPr txBox="1"/>
          <p:nvPr/>
        </p:nvSpPr>
        <p:spPr>
          <a:xfrm>
            <a:off x="1713187" y="5087007"/>
            <a:ext cx="8576440" cy="923330"/>
          </a:xfrm>
          <a:prstGeom prst="rect">
            <a:avLst/>
          </a:prstGeom>
          <a:noFill/>
        </p:spPr>
        <p:txBody>
          <a:bodyPr wrap="square" rtlCol="0">
            <a:spAutoFit/>
          </a:bodyPr>
          <a:lstStyle/>
          <a:p>
            <a:r>
              <a:rPr lang="en-US" dirty="0"/>
              <a:t>Median and variability of ANN-estimated values fall within those shown by discrete underway measurements (Winter 2015 cruise transect). The means of the two datasets are similar at the 99% C.L. </a:t>
            </a:r>
            <a:endParaRPr lang="en-MT" dirty="0"/>
          </a:p>
        </p:txBody>
      </p:sp>
    </p:spTree>
    <p:extLst>
      <p:ext uri="{BB962C8B-B14F-4D97-AF65-F5344CB8AC3E}">
        <p14:creationId xmlns:p14="http://schemas.microsoft.com/office/powerpoint/2010/main" val="3894740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2731-2F40-4F56-A3B7-6B5DE9F917E5}"/>
              </a:ext>
            </a:extLst>
          </p:cNvPr>
          <p:cNvSpPr>
            <a:spLocks noGrp="1"/>
          </p:cNvSpPr>
          <p:nvPr>
            <p:ph type="title"/>
          </p:nvPr>
        </p:nvSpPr>
        <p:spPr/>
        <p:txBody>
          <a:bodyPr/>
          <a:lstStyle/>
          <a:p>
            <a:r>
              <a:rPr lang="en-GB" dirty="0"/>
              <a:t>How well does it work?</a:t>
            </a:r>
            <a:endParaRPr lang="en-MT" dirty="0"/>
          </a:p>
        </p:txBody>
      </p:sp>
      <p:sp>
        <p:nvSpPr>
          <p:cNvPr id="5" name="TextBox 4">
            <a:extLst>
              <a:ext uri="{FF2B5EF4-FFF2-40B4-BE49-F238E27FC236}">
                <a16:creationId xmlns:a16="http://schemas.microsoft.com/office/drawing/2014/main" id="{492601B8-5F73-4FD9-B9C5-95E021878742}"/>
              </a:ext>
            </a:extLst>
          </p:cNvPr>
          <p:cNvSpPr txBox="1"/>
          <p:nvPr/>
        </p:nvSpPr>
        <p:spPr>
          <a:xfrm>
            <a:off x="1713187" y="5087007"/>
            <a:ext cx="8576440" cy="923330"/>
          </a:xfrm>
          <a:prstGeom prst="rect">
            <a:avLst/>
          </a:prstGeom>
          <a:noFill/>
        </p:spPr>
        <p:txBody>
          <a:bodyPr wrap="square" rtlCol="0">
            <a:spAutoFit/>
          </a:bodyPr>
          <a:lstStyle/>
          <a:p>
            <a:r>
              <a:rPr lang="en-US" dirty="0"/>
              <a:t>Median and variability of ANN-estimated values fall within those shown by discrete underway measurements (Autumn 2016 cruise transect). The means of the two datasets are similar at the 99% C.L. </a:t>
            </a:r>
            <a:endParaRPr lang="en-MT" dirty="0"/>
          </a:p>
        </p:txBody>
      </p:sp>
      <p:pic>
        <p:nvPicPr>
          <p:cNvPr id="7" name="Picture 6">
            <a:extLst>
              <a:ext uri="{FF2B5EF4-FFF2-40B4-BE49-F238E27FC236}">
                <a16:creationId xmlns:a16="http://schemas.microsoft.com/office/drawing/2014/main" id="{EE5B4CD1-2B15-4DC7-91DB-1A032E74FE21}"/>
              </a:ext>
            </a:extLst>
          </p:cNvPr>
          <p:cNvPicPr/>
          <p:nvPr/>
        </p:nvPicPr>
        <p:blipFill>
          <a:blip r:embed="rId3"/>
          <a:stretch>
            <a:fillRect/>
          </a:stretch>
        </p:blipFill>
        <p:spPr>
          <a:xfrm>
            <a:off x="1214284" y="2172929"/>
            <a:ext cx="9453716" cy="2688414"/>
          </a:xfrm>
          <a:prstGeom prst="rect">
            <a:avLst/>
          </a:prstGeom>
        </p:spPr>
      </p:pic>
    </p:spTree>
    <p:extLst>
      <p:ext uri="{BB962C8B-B14F-4D97-AF65-F5344CB8AC3E}">
        <p14:creationId xmlns:p14="http://schemas.microsoft.com/office/powerpoint/2010/main" val="3215592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2731-2F40-4F56-A3B7-6B5DE9F917E5}"/>
              </a:ext>
            </a:extLst>
          </p:cNvPr>
          <p:cNvSpPr>
            <a:spLocks noGrp="1"/>
          </p:cNvSpPr>
          <p:nvPr>
            <p:ph type="title"/>
          </p:nvPr>
        </p:nvSpPr>
        <p:spPr/>
        <p:txBody>
          <a:bodyPr/>
          <a:lstStyle/>
          <a:p>
            <a:r>
              <a:rPr lang="en-GB" dirty="0"/>
              <a:t>How well does it work?</a:t>
            </a:r>
            <a:endParaRPr lang="en-MT" dirty="0"/>
          </a:p>
        </p:txBody>
      </p:sp>
      <p:sp>
        <p:nvSpPr>
          <p:cNvPr id="3" name="Content Placeholder 2">
            <a:extLst>
              <a:ext uri="{FF2B5EF4-FFF2-40B4-BE49-F238E27FC236}">
                <a16:creationId xmlns:a16="http://schemas.microsoft.com/office/drawing/2014/main" id="{C1BB2CD0-F775-4DAD-B57B-B2F3BAD8D1E0}"/>
              </a:ext>
            </a:extLst>
          </p:cNvPr>
          <p:cNvSpPr>
            <a:spLocks noGrp="1"/>
          </p:cNvSpPr>
          <p:nvPr>
            <p:ph idx="1"/>
          </p:nvPr>
        </p:nvSpPr>
        <p:spPr/>
        <p:txBody>
          <a:bodyPr/>
          <a:lstStyle/>
          <a:p>
            <a:endParaRPr lang="en-MT" dirty="0"/>
          </a:p>
        </p:txBody>
      </p:sp>
      <p:graphicFrame>
        <p:nvGraphicFramePr>
          <p:cNvPr id="6" name="Table 5">
            <a:extLst>
              <a:ext uri="{FF2B5EF4-FFF2-40B4-BE49-F238E27FC236}">
                <a16:creationId xmlns:a16="http://schemas.microsoft.com/office/drawing/2014/main" id="{D133A8D7-3273-4FD4-A46E-6792BAE06926}"/>
              </a:ext>
            </a:extLst>
          </p:cNvPr>
          <p:cNvGraphicFramePr>
            <a:graphicFrameLocks noGrp="1"/>
          </p:cNvGraphicFramePr>
          <p:nvPr>
            <p:extLst>
              <p:ext uri="{D42A27DB-BD31-4B8C-83A1-F6EECF244321}">
                <p14:modId xmlns:p14="http://schemas.microsoft.com/office/powerpoint/2010/main" val="1353333452"/>
              </p:ext>
            </p:extLst>
          </p:nvPr>
        </p:nvGraphicFramePr>
        <p:xfrm>
          <a:off x="446314" y="1847931"/>
          <a:ext cx="7418359" cy="3134635"/>
        </p:xfrm>
        <a:graphic>
          <a:graphicData uri="http://schemas.openxmlformats.org/drawingml/2006/table">
            <a:tbl>
              <a:tblPr firstRow="1" firstCol="1" bandRow="1">
                <a:tableStyleId>{D03447BB-5D67-496B-8E87-E561075AD55C}</a:tableStyleId>
              </a:tblPr>
              <a:tblGrid>
                <a:gridCol w="721618">
                  <a:extLst>
                    <a:ext uri="{9D8B030D-6E8A-4147-A177-3AD203B41FA5}">
                      <a16:colId xmlns:a16="http://schemas.microsoft.com/office/drawing/2014/main" val="1014998274"/>
                    </a:ext>
                  </a:extLst>
                </a:gridCol>
                <a:gridCol w="807094">
                  <a:extLst>
                    <a:ext uri="{9D8B030D-6E8A-4147-A177-3AD203B41FA5}">
                      <a16:colId xmlns:a16="http://schemas.microsoft.com/office/drawing/2014/main" val="638615827"/>
                    </a:ext>
                  </a:extLst>
                </a:gridCol>
                <a:gridCol w="805451">
                  <a:extLst>
                    <a:ext uri="{9D8B030D-6E8A-4147-A177-3AD203B41FA5}">
                      <a16:colId xmlns:a16="http://schemas.microsoft.com/office/drawing/2014/main" val="499606733"/>
                    </a:ext>
                  </a:extLst>
                </a:gridCol>
                <a:gridCol w="595047">
                  <a:extLst>
                    <a:ext uri="{9D8B030D-6E8A-4147-A177-3AD203B41FA5}">
                      <a16:colId xmlns:a16="http://schemas.microsoft.com/office/drawing/2014/main" val="3559656676"/>
                    </a:ext>
                  </a:extLst>
                </a:gridCol>
                <a:gridCol w="795587">
                  <a:extLst>
                    <a:ext uri="{9D8B030D-6E8A-4147-A177-3AD203B41FA5}">
                      <a16:colId xmlns:a16="http://schemas.microsoft.com/office/drawing/2014/main" val="1000127286"/>
                    </a:ext>
                  </a:extLst>
                </a:gridCol>
                <a:gridCol w="798053">
                  <a:extLst>
                    <a:ext uri="{9D8B030D-6E8A-4147-A177-3AD203B41FA5}">
                      <a16:colId xmlns:a16="http://schemas.microsoft.com/office/drawing/2014/main" val="2298273374"/>
                    </a:ext>
                  </a:extLst>
                </a:gridCol>
                <a:gridCol w="751205">
                  <a:extLst>
                    <a:ext uri="{9D8B030D-6E8A-4147-A177-3AD203B41FA5}">
                      <a16:colId xmlns:a16="http://schemas.microsoft.com/office/drawing/2014/main" val="1342634390"/>
                    </a:ext>
                  </a:extLst>
                </a:gridCol>
                <a:gridCol w="836681">
                  <a:extLst>
                    <a:ext uri="{9D8B030D-6E8A-4147-A177-3AD203B41FA5}">
                      <a16:colId xmlns:a16="http://schemas.microsoft.com/office/drawing/2014/main" val="2877103016"/>
                    </a:ext>
                  </a:extLst>
                </a:gridCol>
                <a:gridCol w="795587">
                  <a:extLst>
                    <a:ext uri="{9D8B030D-6E8A-4147-A177-3AD203B41FA5}">
                      <a16:colId xmlns:a16="http://schemas.microsoft.com/office/drawing/2014/main" val="524059408"/>
                    </a:ext>
                  </a:extLst>
                </a:gridCol>
                <a:gridCol w="512036">
                  <a:extLst>
                    <a:ext uri="{9D8B030D-6E8A-4147-A177-3AD203B41FA5}">
                      <a16:colId xmlns:a16="http://schemas.microsoft.com/office/drawing/2014/main" val="306930297"/>
                    </a:ext>
                  </a:extLst>
                </a:gridCol>
              </a:tblGrid>
              <a:tr h="711652">
                <a:tc>
                  <a:txBody>
                    <a:bodyPr/>
                    <a:lstStyle/>
                    <a:p>
                      <a:pPr algn="ctr">
                        <a:lnSpc>
                          <a:spcPts val="1300"/>
                        </a:lnSpc>
                        <a:spcAft>
                          <a:spcPts val="0"/>
                        </a:spcAft>
                      </a:pPr>
                      <a:r>
                        <a:rPr lang="en-GB" sz="1000">
                          <a:effectLst/>
                        </a:rPr>
                        <a:t> </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gridSpan="3">
                  <a:txBody>
                    <a:bodyPr/>
                    <a:lstStyle/>
                    <a:p>
                      <a:pPr algn="ctr">
                        <a:lnSpc>
                          <a:spcPts val="1300"/>
                        </a:lnSpc>
                        <a:spcAft>
                          <a:spcPts val="0"/>
                        </a:spcAft>
                      </a:pPr>
                      <a:r>
                        <a:rPr lang="en-GB" sz="1100" dirty="0">
                          <a:effectLst/>
                        </a:rPr>
                        <a:t>Discrete underway </a:t>
                      </a:r>
                      <a:endParaRPr lang="en-MT" sz="1200" dirty="0">
                        <a:effectLst/>
                      </a:endParaRPr>
                    </a:p>
                    <a:p>
                      <a:pPr algn="ctr">
                        <a:lnSpc>
                          <a:spcPts val="1300"/>
                        </a:lnSpc>
                        <a:spcAft>
                          <a:spcPts val="0"/>
                        </a:spcAft>
                      </a:pPr>
                      <a:r>
                        <a:rPr lang="en-GB" sz="1100" dirty="0">
                          <a:effectLst/>
                        </a:rPr>
                        <a:t>measurements</a:t>
                      </a:r>
                      <a:endParaRPr lang="en-MT" sz="1200" dirty="0">
                        <a:effectLst/>
                      </a:endParaRPr>
                    </a:p>
                    <a:p>
                      <a:pPr algn="ctr">
                        <a:lnSpc>
                          <a:spcPts val="1300"/>
                        </a:lnSpc>
                        <a:spcAft>
                          <a:spcPts val="0"/>
                        </a:spcAft>
                      </a:pPr>
                      <a:r>
                        <a:rPr lang="en-GB" sz="1100" dirty="0">
                          <a:effectLst/>
                        </a:rPr>
                        <a:t> </a:t>
                      </a:r>
                      <a:endParaRPr lang="en-MT"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MT"/>
                    </a:p>
                  </a:txBody>
                  <a:tcPr/>
                </a:tc>
                <a:tc hMerge="1">
                  <a:txBody>
                    <a:bodyPr/>
                    <a:lstStyle/>
                    <a:p>
                      <a:endParaRPr lang="en-MT"/>
                    </a:p>
                  </a:txBody>
                  <a:tcPr/>
                </a:tc>
                <a:tc gridSpan="3">
                  <a:txBody>
                    <a:bodyPr/>
                    <a:lstStyle/>
                    <a:p>
                      <a:pPr algn="ctr">
                        <a:lnSpc>
                          <a:spcPts val="1300"/>
                        </a:lnSpc>
                        <a:spcAft>
                          <a:spcPts val="0"/>
                        </a:spcAft>
                      </a:pPr>
                      <a:r>
                        <a:rPr lang="en-GB" sz="1100" dirty="0">
                          <a:effectLst/>
                        </a:rPr>
                        <a:t>ANN estimation </a:t>
                      </a:r>
                      <a:endParaRPr lang="en-MT" sz="1200" dirty="0">
                        <a:effectLst/>
                      </a:endParaRPr>
                    </a:p>
                    <a:p>
                      <a:pPr algn="ctr">
                        <a:lnSpc>
                          <a:spcPts val="1300"/>
                        </a:lnSpc>
                        <a:spcAft>
                          <a:spcPts val="0"/>
                        </a:spcAft>
                      </a:pPr>
                      <a:r>
                        <a:rPr lang="en-GB" sz="1100" dirty="0">
                          <a:effectLst/>
                        </a:rPr>
                        <a:t> </a:t>
                      </a:r>
                      <a:endParaRPr lang="en-MT"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MT"/>
                    </a:p>
                  </a:txBody>
                  <a:tcPr/>
                </a:tc>
                <a:tc hMerge="1">
                  <a:txBody>
                    <a:bodyPr/>
                    <a:lstStyle/>
                    <a:p>
                      <a:endParaRPr lang="en-MT"/>
                    </a:p>
                  </a:txBody>
                  <a:tcPr/>
                </a:tc>
                <a:tc gridSpan="3">
                  <a:txBody>
                    <a:bodyPr/>
                    <a:lstStyle/>
                    <a:p>
                      <a:pPr algn="ctr">
                        <a:lnSpc>
                          <a:spcPts val="1300"/>
                        </a:lnSpc>
                        <a:spcAft>
                          <a:spcPts val="0"/>
                        </a:spcAft>
                      </a:pPr>
                      <a:r>
                        <a:rPr lang="en-GB" sz="1100" dirty="0">
                          <a:effectLst/>
                        </a:rPr>
                        <a:t>Mean bias</a:t>
                      </a:r>
                      <a:endParaRPr lang="en-MT"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MT"/>
                    </a:p>
                  </a:txBody>
                  <a:tcPr/>
                </a:tc>
                <a:tc hMerge="1">
                  <a:txBody>
                    <a:bodyPr/>
                    <a:lstStyle/>
                    <a:p>
                      <a:endParaRPr lang="en-MT"/>
                    </a:p>
                  </a:txBody>
                  <a:tcPr/>
                </a:tc>
                <a:extLst>
                  <a:ext uri="{0D108BD9-81ED-4DB2-BD59-A6C34878D82A}">
                    <a16:rowId xmlns:a16="http://schemas.microsoft.com/office/drawing/2014/main" val="713469522"/>
                  </a:ext>
                </a:extLst>
              </a:tr>
              <a:tr h="459161">
                <a:tc>
                  <a:txBody>
                    <a:bodyPr/>
                    <a:lstStyle/>
                    <a:p>
                      <a:pPr algn="ctr">
                        <a:lnSpc>
                          <a:spcPts val="1300"/>
                        </a:lnSpc>
                        <a:spcAft>
                          <a:spcPts val="0"/>
                        </a:spcAft>
                      </a:pPr>
                      <a:r>
                        <a:rPr lang="en-GB" sz="1000">
                          <a:effectLst/>
                        </a:rPr>
                        <a:t>StationID </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300"/>
                        </a:lnSpc>
                        <a:spcAft>
                          <a:spcPts val="0"/>
                        </a:spcAft>
                      </a:pPr>
                      <a:r>
                        <a:rPr lang="en-GB" sz="900" b="1" dirty="0">
                          <a:effectLst/>
                        </a:rPr>
                        <a:t>DIC</a:t>
                      </a:r>
                      <a:endParaRPr lang="en-MT" sz="1100" b="1" dirty="0">
                        <a:effectLst/>
                      </a:endParaRPr>
                    </a:p>
                    <a:p>
                      <a:pPr algn="ctr">
                        <a:lnSpc>
                          <a:spcPts val="1300"/>
                        </a:lnSpc>
                        <a:spcAft>
                          <a:spcPts val="0"/>
                        </a:spcAft>
                      </a:pPr>
                      <a:r>
                        <a:rPr lang="en-GB" sz="900" b="1" dirty="0">
                          <a:effectLst/>
                        </a:rPr>
                        <a:t>(</a:t>
                      </a:r>
                      <a:r>
                        <a:rPr lang="en-GB" sz="900" b="1" dirty="0" err="1">
                          <a:effectLst/>
                        </a:rPr>
                        <a:t>μmol</a:t>
                      </a:r>
                      <a:r>
                        <a:rPr lang="en-GB" sz="900" b="1" dirty="0">
                          <a:effectLst/>
                        </a:rPr>
                        <a:t> kg</a:t>
                      </a:r>
                      <a:r>
                        <a:rPr lang="en-GB" sz="900" b="1" baseline="30000" dirty="0">
                          <a:effectLst/>
                        </a:rPr>
                        <a:t>-1</a:t>
                      </a:r>
                      <a:r>
                        <a:rPr lang="en-GB" sz="900" b="1" dirty="0">
                          <a:effectLst/>
                        </a:rPr>
                        <a:t>)</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900" b="1" dirty="0">
                          <a:effectLst/>
                        </a:rPr>
                        <a:t>TA</a:t>
                      </a:r>
                      <a:endParaRPr lang="en-MT" sz="1100" b="1" dirty="0">
                        <a:effectLst/>
                      </a:endParaRPr>
                    </a:p>
                    <a:p>
                      <a:pPr algn="ctr">
                        <a:lnSpc>
                          <a:spcPts val="1300"/>
                        </a:lnSpc>
                        <a:spcAft>
                          <a:spcPts val="0"/>
                        </a:spcAft>
                      </a:pPr>
                      <a:r>
                        <a:rPr lang="en-GB" sz="900" b="1" dirty="0">
                          <a:effectLst/>
                        </a:rPr>
                        <a:t>(</a:t>
                      </a:r>
                      <a:r>
                        <a:rPr lang="en-GB" sz="900" b="1" dirty="0" err="1">
                          <a:effectLst/>
                        </a:rPr>
                        <a:t>μmol</a:t>
                      </a:r>
                      <a:r>
                        <a:rPr lang="en-GB" sz="900" b="1" dirty="0">
                          <a:effectLst/>
                        </a:rPr>
                        <a:t> kg</a:t>
                      </a:r>
                      <a:r>
                        <a:rPr lang="en-GB" sz="900" b="1" baseline="30000" dirty="0">
                          <a:effectLst/>
                        </a:rPr>
                        <a:t>-1</a:t>
                      </a:r>
                      <a:r>
                        <a:rPr lang="en-GB" sz="900" b="1" dirty="0">
                          <a:effectLst/>
                        </a:rPr>
                        <a:t>)</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900" b="1" dirty="0">
                          <a:effectLst/>
                        </a:rPr>
                        <a:t>pH</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300"/>
                        </a:lnSpc>
                        <a:spcAft>
                          <a:spcPts val="0"/>
                        </a:spcAft>
                      </a:pPr>
                      <a:r>
                        <a:rPr lang="en-GB" sz="900" b="1" dirty="0">
                          <a:effectLst/>
                        </a:rPr>
                        <a:t>DIC</a:t>
                      </a:r>
                      <a:endParaRPr lang="en-MT" sz="1100" b="1" dirty="0">
                        <a:effectLst/>
                      </a:endParaRPr>
                    </a:p>
                    <a:p>
                      <a:pPr algn="ctr">
                        <a:lnSpc>
                          <a:spcPts val="1300"/>
                        </a:lnSpc>
                        <a:spcAft>
                          <a:spcPts val="0"/>
                        </a:spcAft>
                      </a:pPr>
                      <a:r>
                        <a:rPr lang="en-GB" sz="900" b="1" dirty="0">
                          <a:effectLst/>
                        </a:rPr>
                        <a:t>(</a:t>
                      </a:r>
                      <a:r>
                        <a:rPr lang="en-GB" sz="900" b="1" dirty="0" err="1">
                          <a:effectLst/>
                        </a:rPr>
                        <a:t>μmol</a:t>
                      </a:r>
                      <a:r>
                        <a:rPr lang="en-GB" sz="900" b="1" dirty="0">
                          <a:effectLst/>
                        </a:rPr>
                        <a:t> kg</a:t>
                      </a:r>
                      <a:r>
                        <a:rPr lang="en-GB" sz="900" b="1" baseline="30000" dirty="0">
                          <a:effectLst/>
                        </a:rPr>
                        <a:t>-1</a:t>
                      </a:r>
                      <a:r>
                        <a:rPr lang="en-GB" sz="900" b="1" dirty="0">
                          <a:effectLst/>
                        </a:rPr>
                        <a:t>)</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900" b="1" dirty="0">
                          <a:effectLst/>
                        </a:rPr>
                        <a:t>TA</a:t>
                      </a:r>
                      <a:endParaRPr lang="en-MT" sz="1100" b="1" dirty="0">
                        <a:effectLst/>
                      </a:endParaRPr>
                    </a:p>
                    <a:p>
                      <a:pPr algn="ctr">
                        <a:lnSpc>
                          <a:spcPts val="1300"/>
                        </a:lnSpc>
                        <a:spcAft>
                          <a:spcPts val="0"/>
                        </a:spcAft>
                      </a:pPr>
                      <a:r>
                        <a:rPr lang="en-GB" sz="900" b="1" dirty="0">
                          <a:effectLst/>
                        </a:rPr>
                        <a:t>(</a:t>
                      </a:r>
                      <a:r>
                        <a:rPr lang="en-GB" sz="900" b="1" dirty="0" err="1">
                          <a:effectLst/>
                        </a:rPr>
                        <a:t>μmol</a:t>
                      </a:r>
                      <a:r>
                        <a:rPr lang="en-GB" sz="900" b="1" dirty="0">
                          <a:effectLst/>
                        </a:rPr>
                        <a:t> kg</a:t>
                      </a:r>
                      <a:r>
                        <a:rPr lang="en-GB" sz="900" b="1" baseline="30000" dirty="0">
                          <a:effectLst/>
                        </a:rPr>
                        <a:t>-1</a:t>
                      </a:r>
                      <a:r>
                        <a:rPr lang="en-GB" sz="900" b="1" dirty="0">
                          <a:effectLst/>
                        </a:rPr>
                        <a:t>)</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900" b="1" dirty="0">
                          <a:effectLst/>
                        </a:rPr>
                        <a:t>pH</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ts val="1300"/>
                        </a:lnSpc>
                        <a:spcAft>
                          <a:spcPts val="0"/>
                        </a:spcAft>
                      </a:pPr>
                      <a:r>
                        <a:rPr lang="en-GB" sz="900" b="1" dirty="0">
                          <a:effectLst/>
                        </a:rPr>
                        <a:t>DIC</a:t>
                      </a:r>
                      <a:endParaRPr lang="en-MT" sz="1100" b="1" dirty="0">
                        <a:effectLst/>
                      </a:endParaRPr>
                    </a:p>
                    <a:p>
                      <a:pPr algn="ctr">
                        <a:lnSpc>
                          <a:spcPts val="1300"/>
                        </a:lnSpc>
                        <a:spcAft>
                          <a:spcPts val="0"/>
                        </a:spcAft>
                      </a:pPr>
                      <a:r>
                        <a:rPr lang="en-GB" sz="900" b="1" dirty="0">
                          <a:effectLst/>
                        </a:rPr>
                        <a:t>(</a:t>
                      </a:r>
                      <a:r>
                        <a:rPr lang="en-GB" sz="900" b="1" dirty="0" err="1">
                          <a:effectLst/>
                        </a:rPr>
                        <a:t>μmol</a:t>
                      </a:r>
                      <a:r>
                        <a:rPr lang="en-GB" sz="900" b="1" dirty="0">
                          <a:effectLst/>
                        </a:rPr>
                        <a:t> kg</a:t>
                      </a:r>
                      <a:r>
                        <a:rPr lang="en-GB" sz="900" b="1" baseline="30000" dirty="0">
                          <a:effectLst/>
                        </a:rPr>
                        <a:t>-1</a:t>
                      </a:r>
                      <a:r>
                        <a:rPr lang="en-GB" sz="900" b="1" dirty="0">
                          <a:effectLst/>
                        </a:rPr>
                        <a:t>)</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900" b="1" dirty="0">
                          <a:effectLst/>
                        </a:rPr>
                        <a:t>TA</a:t>
                      </a:r>
                      <a:endParaRPr lang="en-MT" sz="1100" b="1" dirty="0">
                        <a:effectLst/>
                      </a:endParaRPr>
                    </a:p>
                    <a:p>
                      <a:pPr algn="ctr">
                        <a:lnSpc>
                          <a:spcPts val="1300"/>
                        </a:lnSpc>
                        <a:spcAft>
                          <a:spcPts val="0"/>
                        </a:spcAft>
                      </a:pPr>
                      <a:r>
                        <a:rPr lang="en-GB" sz="900" b="1" dirty="0">
                          <a:effectLst/>
                        </a:rPr>
                        <a:t>(</a:t>
                      </a:r>
                      <a:r>
                        <a:rPr lang="en-GB" sz="900" b="1" dirty="0" err="1">
                          <a:effectLst/>
                        </a:rPr>
                        <a:t>μmol</a:t>
                      </a:r>
                      <a:r>
                        <a:rPr lang="en-GB" sz="900" b="1" dirty="0">
                          <a:effectLst/>
                        </a:rPr>
                        <a:t> kg</a:t>
                      </a:r>
                      <a:r>
                        <a:rPr lang="en-GB" sz="900" b="1" baseline="30000" dirty="0">
                          <a:effectLst/>
                        </a:rPr>
                        <a:t>-1</a:t>
                      </a:r>
                      <a:r>
                        <a:rPr lang="en-GB" sz="900" b="1" dirty="0">
                          <a:effectLst/>
                        </a:rPr>
                        <a:t>)</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900" b="1" dirty="0">
                          <a:effectLst/>
                        </a:rPr>
                        <a:t>pH</a:t>
                      </a:r>
                      <a:endParaRPr lang="en-MT" sz="11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1766862"/>
                  </a:ext>
                </a:extLst>
              </a:tr>
              <a:tr h="280546">
                <a:tc>
                  <a:txBody>
                    <a:bodyPr/>
                    <a:lstStyle/>
                    <a:p>
                      <a:pPr algn="ctr">
                        <a:lnSpc>
                          <a:spcPts val="1300"/>
                        </a:lnSpc>
                        <a:spcAft>
                          <a:spcPts val="0"/>
                        </a:spcAft>
                      </a:pPr>
                      <a:r>
                        <a:rPr lang="en-GB" sz="1000">
                          <a:effectLst/>
                        </a:rPr>
                        <a:t>1120000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2074</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2387</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2064</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2385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8.111</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10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670847755"/>
                  </a:ext>
                </a:extLst>
              </a:tr>
              <a:tr h="280546">
                <a:tc>
                  <a:txBody>
                    <a:bodyPr/>
                    <a:lstStyle/>
                    <a:p>
                      <a:pPr algn="ctr">
                        <a:lnSpc>
                          <a:spcPts val="1300"/>
                        </a:lnSpc>
                        <a:spcAft>
                          <a:spcPts val="0"/>
                        </a:spcAft>
                      </a:pPr>
                      <a:r>
                        <a:rPr lang="en-GB" sz="1000">
                          <a:effectLst/>
                        </a:rPr>
                        <a:t>1130000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2078</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2397</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2066</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2378</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8.105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12</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19</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74865874"/>
                  </a:ext>
                </a:extLst>
              </a:tr>
              <a:tr h="280546">
                <a:tc>
                  <a:txBody>
                    <a:bodyPr/>
                    <a:lstStyle/>
                    <a:p>
                      <a:pPr algn="ctr">
                        <a:lnSpc>
                          <a:spcPts val="1300"/>
                        </a:lnSpc>
                        <a:spcAft>
                          <a:spcPts val="0"/>
                        </a:spcAft>
                      </a:pPr>
                      <a:r>
                        <a:rPr lang="en-GB" sz="1000">
                          <a:effectLst/>
                        </a:rPr>
                        <a:t>1140000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2076</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2404</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tabLst>
                          <a:tab pos="128905" algn="ctr"/>
                        </a:tabLs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2071</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2368</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8.099</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36</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tabLst>
                          <a:tab pos="128905" algn="ctr"/>
                        </a:tabLs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19818649"/>
                  </a:ext>
                </a:extLst>
              </a:tr>
              <a:tr h="280546">
                <a:tc>
                  <a:txBody>
                    <a:bodyPr/>
                    <a:lstStyle/>
                    <a:p>
                      <a:pPr algn="ctr">
                        <a:lnSpc>
                          <a:spcPts val="1300"/>
                        </a:lnSpc>
                        <a:spcAft>
                          <a:spcPts val="0"/>
                        </a:spcAft>
                      </a:pPr>
                      <a:r>
                        <a:rPr lang="en-GB" sz="1000">
                          <a:effectLst/>
                        </a:rPr>
                        <a:t>1150000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2081</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2400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2066</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2375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8.104</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15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68904738"/>
                  </a:ext>
                </a:extLst>
              </a:tr>
              <a:tr h="280546">
                <a:tc>
                  <a:txBody>
                    <a:bodyPr/>
                    <a:lstStyle/>
                    <a:p>
                      <a:pPr algn="ctr">
                        <a:lnSpc>
                          <a:spcPts val="1300"/>
                        </a:lnSpc>
                        <a:spcAft>
                          <a:spcPts val="0"/>
                        </a:spcAft>
                      </a:pPr>
                      <a:r>
                        <a:rPr lang="en-GB" sz="1000">
                          <a:effectLst/>
                        </a:rPr>
                        <a:t>1160000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2083</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2392</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2062</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2384</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8.112</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21</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7</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rPr>
                        <a:t>-</a:t>
                      </a:r>
                      <a:endParaRPr lang="en-MT" sz="1200" dirty="0">
                        <a:solidFill>
                          <a:schemeClr val="bg1"/>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89599864"/>
                  </a:ext>
                </a:extLst>
              </a:tr>
              <a:tr h="280546">
                <a:tc>
                  <a:txBody>
                    <a:bodyPr/>
                    <a:lstStyle/>
                    <a:p>
                      <a:pPr algn="ctr">
                        <a:lnSpc>
                          <a:spcPts val="1300"/>
                        </a:lnSpc>
                        <a:spcAft>
                          <a:spcPts val="0"/>
                        </a:spcAft>
                      </a:pPr>
                      <a:r>
                        <a:rPr lang="en-GB" sz="1000">
                          <a:effectLst/>
                        </a:rPr>
                        <a:t>1200000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2078</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2382</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8.073</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2075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2378</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8.096</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3</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4</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-0.023</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84479625"/>
                  </a:ext>
                </a:extLst>
              </a:tr>
              <a:tr h="280546">
                <a:tc>
                  <a:txBody>
                    <a:bodyPr/>
                    <a:lstStyle/>
                    <a:p>
                      <a:pPr algn="ctr">
                        <a:lnSpc>
                          <a:spcPts val="1300"/>
                        </a:lnSpc>
                        <a:spcAft>
                          <a:spcPts val="0"/>
                        </a:spcAft>
                      </a:pPr>
                      <a:r>
                        <a:rPr lang="en-GB" sz="1000">
                          <a:effectLst/>
                        </a:rPr>
                        <a:t>1330000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2095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2390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8.073</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2073</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2388</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8.099</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21</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a:effectLst/>
                        </a:rPr>
                        <a:t>1</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ts val="1300"/>
                        </a:lnSpc>
                        <a:spcAft>
                          <a:spcPts val="0"/>
                        </a:spcAft>
                      </a:pPr>
                      <a:r>
                        <a:rPr lang="en-GB" sz="1000" dirty="0">
                          <a:effectLst/>
                        </a:rPr>
                        <a:t>-0.025</a:t>
                      </a:r>
                      <a:endParaRPr lang="en-MT"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76128220"/>
                  </a:ext>
                </a:extLst>
              </a:tr>
            </a:tbl>
          </a:graphicData>
        </a:graphic>
      </p:graphicFrame>
      <p:graphicFrame>
        <p:nvGraphicFramePr>
          <p:cNvPr id="7" name="Table 6">
            <a:extLst>
              <a:ext uri="{FF2B5EF4-FFF2-40B4-BE49-F238E27FC236}">
                <a16:creationId xmlns:a16="http://schemas.microsoft.com/office/drawing/2014/main" id="{CF067DE2-EC07-4093-8D57-7F8082214FA2}"/>
              </a:ext>
            </a:extLst>
          </p:cNvPr>
          <p:cNvGraphicFramePr>
            <a:graphicFrameLocks noGrp="1"/>
          </p:cNvGraphicFramePr>
          <p:nvPr>
            <p:extLst>
              <p:ext uri="{D42A27DB-BD31-4B8C-83A1-F6EECF244321}">
                <p14:modId xmlns:p14="http://schemas.microsoft.com/office/powerpoint/2010/main" val="1759258690"/>
              </p:ext>
            </p:extLst>
          </p:nvPr>
        </p:nvGraphicFramePr>
        <p:xfrm>
          <a:off x="8124498" y="1847931"/>
          <a:ext cx="3621188" cy="3134634"/>
        </p:xfrm>
        <a:graphic>
          <a:graphicData uri="http://schemas.openxmlformats.org/drawingml/2006/table">
            <a:tbl>
              <a:tblPr firstRow="1" firstCol="1" bandRow="1">
                <a:tableStyleId>{D03447BB-5D67-496B-8E87-E561075AD55C}</a:tableStyleId>
              </a:tblPr>
              <a:tblGrid>
                <a:gridCol w="1080219">
                  <a:extLst>
                    <a:ext uri="{9D8B030D-6E8A-4147-A177-3AD203B41FA5}">
                      <a16:colId xmlns:a16="http://schemas.microsoft.com/office/drawing/2014/main" val="4142356766"/>
                    </a:ext>
                  </a:extLst>
                </a:gridCol>
                <a:gridCol w="1257848">
                  <a:extLst>
                    <a:ext uri="{9D8B030D-6E8A-4147-A177-3AD203B41FA5}">
                      <a16:colId xmlns:a16="http://schemas.microsoft.com/office/drawing/2014/main" val="107924492"/>
                    </a:ext>
                  </a:extLst>
                </a:gridCol>
                <a:gridCol w="1283121">
                  <a:extLst>
                    <a:ext uri="{9D8B030D-6E8A-4147-A177-3AD203B41FA5}">
                      <a16:colId xmlns:a16="http://schemas.microsoft.com/office/drawing/2014/main" val="3485809542"/>
                    </a:ext>
                  </a:extLst>
                </a:gridCol>
              </a:tblGrid>
              <a:tr h="1044878">
                <a:tc>
                  <a:txBody>
                    <a:bodyPr/>
                    <a:lstStyle/>
                    <a:p>
                      <a:pPr algn="ctr">
                        <a:lnSpc>
                          <a:spcPts val="1300"/>
                        </a:lnSpc>
                        <a:spcAft>
                          <a:spcPts val="0"/>
                        </a:spcAft>
                      </a:pPr>
                      <a:r>
                        <a:rPr lang="en-GB" sz="1200" dirty="0">
                          <a:effectLst/>
                        </a:rPr>
                        <a:t>Sampling period</a:t>
                      </a:r>
                      <a:endParaRPr lang="en-MT"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dirty="0">
                          <a:effectLst/>
                        </a:rPr>
                        <a:t>Pearson correlation R - Sea   Surface</a:t>
                      </a:r>
                      <a:endParaRPr lang="en-MT" sz="1200" dirty="0">
                        <a:effectLst/>
                      </a:endParaRPr>
                    </a:p>
                    <a:p>
                      <a:pPr algn="ctr">
                        <a:lnSpc>
                          <a:spcPts val="1300"/>
                        </a:lnSpc>
                        <a:spcAft>
                          <a:spcPts val="0"/>
                        </a:spcAft>
                      </a:pPr>
                      <a:r>
                        <a:rPr lang="en-GB" sz="1200" dirty="0">
                          <a:effectLst/>
                        </a:rPr>
                        <a:t>Temperature</a:t>
                      </a:r>
                      <a:endParaRPr lang="en-MT"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dirty="0">
                          <a:effectLst/>
                        </a:rPr>
                        <a:t>Pearson correlation R - Sea Surface  Salinity</a:t>
                      </a:r>
                      <a:endParaRPr lang="en-MT"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358959812"/>
                  </a:ext>
                </a:extLst>
              </a:tr>
              <a:tr h="522439">
                <a:tc>
                  <a:txBody>
                    <a:bodyPr/>
                    <a:lstStyle/>
                    <a:p>
                      <a:pPr algn="ctr">
                        <a:lnSpc>
                          <a:spcPts val="1300"/>
                        </a:lnSpc>
                        <a:spcAft>
                          <a:spcPts val="0"/>
                        </a:spcAft>
                      </a:pPr>
                      <a:r>
                        <a:rPr lang="en-GB" sz="1200">
                          <a:effectLst/>
                        </a:rPr>
                        <a:t>Mar 07-08, 2015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a:effectLst/>
                        </a:rPr>
                        <a:t>0.78</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a:effectLst/>
                        </a:rPr>
                        <a:t>0.93</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890963275"/>
                  </a:ext>
                </a:extLst>
              </a:tr>
              <a:tr h="522439">
                <a:tc>
                  <a:txBody>
                    <a:bodyPr/>
                    <a:lstStyle/>
                    <a:p>
                      <a:pPr algn="ctr">
                        <a:lnSpc>
                          <a:spcPts val="1300"/>
                        </a:lnSpc>
                        <a:spcAft>
                          <a:spcPts val="0"/>
                        </a:spcAft>
                      </a:pPr>
                      <a:r>
                        <a:rPr lang="en-GB" sz="1200">
                          <a:effectLst/>
                        </a:rPr>
                        <a:t>Apr 28- May 6, 2015</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a:effectLst/>
                        </a:rPr>
                        <a:t>0.99 </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a:effectLst/>
                        </a:rPr>
                        <a:t>0.69</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616752970"/>
                  </a:ext>
                </a:extLst>
              </a:tr>
              <a:tr h="522439">
                <a:tc>
                  <a:txBody>
                    <a:bodyPr/>
                    <a:lstStyle/>
                    <a:p>
                      <a:pPr algn="ctr">
                        <a:lnSpc>
                          <a:spcPts val="1300"/>
                        </a:lnSpc>
                        <a:spcAft>
                          <a:spcPts val="0"/>
                        </a:spcAft>
                      </a:pPr>
                      <a:r>
                        <a:rPr lang="en-GB" sz="1200">
                          <a:effectLst/>
                        </a:rPr>
                        <a:t>Apr 16-24, 2016</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a:effectLst/>
                        </a:rPr>
                        <a:t>0.98</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a:effectLst/>
                        </a:rPr>
                        <a:t>0.90</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972391573"/>
                  </a:ext>
                </a:extLst>
              </a:tr>
              <a:tr h="522439">
                <a:tc>
                  <a:txBody>
                    <a:bodyPr/>
                    <a:lstStyle/>
                    <a:p>
                      <a:pPr algn="ctr">
                        <a:lnSpc>
                          <a:spcPts val="1300"/>
                        </a:lnSpc>
                        <a:spcAft>
                          <a:spcPts val="0"/>
                        </a:spcAft>
                      </a:pPr>
                      <a:r>
                        <a:rPr lang="en-GB" sz="1200">
                          <a:effectLst/>
                        </a:rPr>
                        <a:t>Oct 30 – Nov 06, 2016</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a:effectLst/>
                        </a:rPr>
                        <a:t>0.97</a:t>
                      </a:r>
                      <a:endParaRPr lang="en-MT" sz="12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200" dirty="0">
                          <a:effectLst/>
                        </a:rPr>
                        <a:t>0.63</a:t>
                      </a:r>
                      <a:endParaRPr lang="en-MT" sz="12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817031753"/>
                  </a:ext>
                </a:extLst>
              </a:tr>
            </a:tbl>
          </a:graphicData>
        </a:graphic>
      </p:graphicFrame>
    </p:spTree>
    <p:extLst>
      <p:ext uri="{BB962C8B-B14F-4D97-AF65-F5344CB8AC3E}">
        <p14:creationId xmlns:p14="http://schemas.microsoft.com/office/powerpoint/2010/main" val="819469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8DF2-11B6-4397-96C5-32153CD83FF9}"/>
              </a:ext>
            </a:extLst>
          </p:cNvPr>
          <p:cNvSpPr>
            <a:spLocks noGrp="1"/>
          </p:cNvSpPr>
          <p:nvPr>
            <p:ph type="title"/>
          </p:nvPr>
        </p:nvSpPr>
        <p:spPr>
          <a:xfrm>
            <a:off x="446314" y="250916"/>
            <a:ext cx="11174186" cy="1089529"/>
          </a:xfrm>
        </p:spPr>
        <p:txBody>
          <a:bodyPr/>
          <a:lstStyle/>
          <a:p>
            <a:r>
              <a:rPr lang="en-GB" dirty="0"/>
              <a:t>Daily 4-km ocean carbonate chemistry maps: </a:t>
            </a:r>
            <a:br>
              <a:rPr lang="en-GB" dirty="0"/>
            </a:br>
            <a:r>
              <a:rPr lang="en-GB" dirty="0"/>
              <a:t>&gt;1 million pH data points </a:t>
            </a:r>
            <a:endParaRPr lang="en-MT" dirty="0"/>
          </a:p>
        </p:txBody>
      </p:sp>
      <p:pic>
        <p:nvPicPr>
          <p:cNvPr id="13" name="Picture 2">
            <a:extLst>
              <a:ext uri="{FF2B5EF4-FFF2-40B4-BE49-F238E27FC236}">
                <a16:creationId xmlns:a16="http://schemas.microsoft.com/office/drawing/2014/main" id="{4AE9ED69-3717-4F40-9A13-383540B62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41" y="2070537"/>
            <a:ext cx="5107466" cy="322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595CF45D-4526-49A0-B1B0-1A72D41FE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767" y="2070537"/>
            <a:ext cx="5124544" cy="322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sellaDiTesto 3">
            <a:extLst>
              <a:ext uri="{FF2B5EF4-FFF2-40B4-BE49-F238E27FC236}">
                <a16:creationId xmlns:a16="http://schemas.microsoft.com/office/drawing/2014/main" id="{26558A69-6A75-4AC1-B8BA-76C9DE75B03A}"/>
              </a:ext>
            </a:extLst>
          </p:cNvPr>
          <p:cNvSpPr txBox="1"/>
          <p:nvPr/>
        </p:nvSpPr>
        <p:spPr>
          <a:xfrm>
            <a:off x="6822313" y="5269948"/>
            <a:ext cx="4554404" cy="646331"/>
          </a:xfrm>
          <a:prstGeom prst="rect">
            <a:avLst/>
          </a:prstGeom>
          <a:noFill/>
        </p:spPr>
        <p:txBody>
          <a:bodyPr wrap="square" rtlCol="0">
            <a:spAutoFit/>
          </a:bodyPr>
          <a:lstStyle/>
          <a:p>
            <a:r>
              <a:rPr lang="en-GB" dirty="0"/>
              <a:t> more than 1 million data points to derive rasterised maps of pH</a:t>
            </a:r>
            <a:endParaRPr lang="it-IT" dirty="0"/>
          </a:p>
        </p:txBody>
      </p:sp>
      <p:sp>
        <p:nvSpPr>
          <p:cNvPr id="5" name="Rectangle 4">
            <a:extLst>
              <a:ext uri="{FF2B5EF4-FFF2-40B4-BE49-F238E27FC236}">
                <a16:creationId xmlns:a16="http://schemas.microsoft.com/office/drawing/2014/main" id="{9E5BCCC4-5AAE-47B0-8D1E-785BEAEF1DAE}"/>
              </a:ext>
            </a:extLst>
          </p:cNvPr>
          <p:cNvSpPr/>
          <p:nvPr/>
        </p:nvSpPr>
        <p:spPr>
          <a:xfrm>
            <a:off x="8681545" y="1093076"/>
            <a:ext cx="1008993" cy="226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solidFill>
                <a:schemeClr val="tx1"/>
              </a:solidFill>
            </a:endParaRPr>
          </a:p>
        </p:txBody>
      </p:sp>
      <p:sp>
        <p:nvSpPr>
          <p:cNvPr id="17" name="Rectangle 16">
            <a:extLst>
              <a:ext uri="{FF2B5EF4-FFF2-40B4-BE49-F238E27FC236}">
                <a16:creationId xmlns:a16="http://schemas.microsoft.com/office/drawing/2014/main" id="{10C98A9D-3C3D-4E39-B66B-A62398BC4697}"/>
              </a:ext>
            </a:extLst>
          </p:cNvPr>
          <p:cNvSpPr/>
          <p:nvPr/>
        </p:nvSpPr>
        <p:spPr>
          <a:xfrm>
            <a:off x="10158249" y="2070537"/>
            <a:ext cx="1008993" cy="226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solidFill>
                <a:schemeClr val="tx1"/>
              </a:solidFill>
            </a:endParaRPr>
          </a:p>
        </p:txBody>
      </p:sp>
      <p:sp>
        <p:nvSpPr>
          <p:cNvPr id="18" name="Rectangle 17">
            <a:extLst>
              <a:ext uri="{FF2B5EF4-FFF2-40B4-BE49-F238E27FC236}">
                <a16:creationId xmlns:a16="http://schemas.microsoft.com/office/drawing/2014/main" id="{C04653C0-7CFE-491C-A768-D01CF13192D5}"/>
              </a:ext>
            </a:extLst>
          </p:cNvPr>
          <p:cNvSpPr/>
          <p:nvPr/>
        </p:nvSpPr>
        <p:spPr>
          <a:xfrm>
            <a:off x="4828026" y="2033529"/>
            <a:ext cx="1008993" cy="226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solidFill>
                <a:schemeClr val="tx1"/>
              </a:solidFill>
            </a:endParaRPr>
          </a:p>
        </p:txBody>
      </p:sp>
      <p:sp>
        <p:nvSpPr>
          <p:cNvPr id="19" name="Rectangle 18">
            <a:extLst>
              <a:ext uri="{FF2B5EF4-FFF2-40B4-BE49-F238E27FC236}">
                <a16:creationId xmlns:a16="http://schemas.microsoft.com/office/drawing/2014/main" id="{450400C3-1128-41CA-820B-377D66F045C7}"/>
              </a:ext>
            </a:extLst>
          </p:cNvPr>
          <p:cNvSpPr/>
          <p:nvPr/>
        </p:nvSpPr>
        <p:spPr>
          <a:xfrm>
            <a:off x="8523621" y="1920460"/>
            <a:ext cx="1513758" cy="24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solidFill>
                <a:schemeClr val="tx1"/>
              </a:solidFill>
            </a:endParaRPr>
          </a:p>
        </p:txBody>
      </p:sp>
    </p:spTree>
    <p:extLst>
      <p:ext uri="{BB962C8B-B14F-4D97-AF65-F5344CB8AC3E}">
        <p14:creationId xmlns:p14="http://schemas.microsoft.com/office/powerpoint/2010/main" val="268217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8DF2-11B6-4397-96C5-32153CD83FF9}"/>
              </a:ext>
            </a:extLst>
          </p:cNvPr>
          <p:cNvSpPr>
            <a:spLocks noGrp="1"/>
          </p:cNvSpPr>
          <p:nvPr>
            <p:ph type="title"/>
          </p:nvPr>
        </p:nvSpPr>
        <p:spPr/>
        <p:txBody>
          <a:bodyPr/>
          <a:lstStyle/>
          <a:p>
            <a:r>
              <a:rPr lang="en-GB" dirty="0"/>
              <a:t>Daily 4-km ocean carbonate Maps</a:t>
            </a:r>
            <a:endParaRPr lang="en-MT" dirty="0"/>
          </a:p>
        </p:txBody>
      </p:sp>
      <p:sp>
        <p:nvSpPr>
          <p:cNvPr id="3" name="Content Placeholder 2">
            <a:extLst>
              <a:ext uri="{FF2B5EF4-FFF2-40B4-BE49-F238E27FC236}">
                <a16:creationId xmlns:a16="http://schemas.microsoft.com/office/drawing/2014/main" id="{B4274CC4-1702-43C6-84A8-B2801AAC6073}"/>
              </a:ext>
            </a:extLst>
          </p:cNvPr>
          <p:cNvSpPr>
            <a:spLocks noGrp="1"/>
          </p:cNvSpPr>
          <p:nvPr>
            <p:ph idx="1"/>
          </p:nvPr>
        </p:nvSpPr>
        <p:spPr/>
        <p:txBody>
          <a:bodyPr/>
          <a:lstStyle/>
          <a:p>
            <a:endParaRPr lang="en-MT" dirty="0"/>
          </a:p>
        </p:txBody>
      </p:sp>
      <p:pic>
        <p:nvPicPr>
          <p:cNvPr id="8" name="Picture 1">
            <a:extLst>
              <a:ext uri="{FF2B5EF4-FFF2-40B4-BE49-F238E27FC236}">
                <a16:creationId xmlns:a16="http://schemas.microsoft.com/office/drawing/2014/main" id="{B6AE4FB4-21B8-4E81-8958-F7574C56E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087" y="1374258"/>
            <a:ext cx="7767826" cy="531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DB7F04D2-FCDB-4626-BD6A-5B7387D2F590}"/>
              </a:ext>
            </a:extLst>
          </p:cNvPr>
          <p:cNvSpPr/>
          <p:nvPr/>
        </p:nvSpPr>
        <p:spPr>
          <a:xfrm>
            <a:off x="8219588" y="1420456"/>
            <a:ext cx="1008993" cy="226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solidFill>
                <a:schemeClr val="tx1"/>
              </a:solidFill>
            </a:endParaRPr>
          </a:p>
        </p:txBody>
      </p:sp>
      <p:sp>
        <p:nvSpPr>
          <p:cNvPr id="10" name="Rectangle 9">
            <a:extLst>
              <a:ext uri="{FF2B5EF4-FFF2-40B4-BE49-F238E27FC236}">
                <a16:creationId xmlns:a16="http://schemas.microsoft.com/office/drawing/2014/main" id="{09C3418C-0AD4-4A5D-A0B8-75C72A61C85F}"/>
              </a:ext>
            </a:extLst>
          </p:cNvPr>
          <p:cNvSpPr/>
          <p:nvPr/>
        </p:nvSpPr>
        <p:spPr>
          <a:xfrm>
            <a:off x="4917609" y="1208217"/>
            <a:ext cx="2639329" cy="212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T">
              <a:solidFill>
                <a:schemeClr val="tx1"/>
              </a:solidFill>
            </a:endParaRPr>
          </a:p>
        </p:txBody>
      </p:sp>
      <p:pic>
        <p:nvPicPr>
          <p:cNvPr id="4099" name="Picture 266">
            <a:extLst>
              <a:ext uri="{FF2B5EF4-FFF2-40B4-BE49-F238E27FC236}">
                <a16:creationId xmlns:a16="http://schemas.microsoft.com/office/drawing/2014/main" id="{73DD16E8-B12D-476A-8711-979F54E14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09625" cy="8572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61">
            <a:extLst>
              <a:ext uri="{FF2B5EF4-FFF2-40B4-BE49-F238E27FC236}">
                <a16:creationId xmlns:a16="http://schemas.microsoft.com/office/drawing/2014/main" id="{3AA4CC8A-7510-4438-88DA-7D29947BA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524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267">
            <a:extLst>
              <a:ext uri="{FF2B5EF4-FFF2-40B4-BE49-F238E27FC236}">
                <a16:creationId xmlns:a16="http://schemas.microsoft.com/office/drawing/2014/main" id="{5BB666BC-C042-4AED-A1F3-EF5F9C910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0075" cy="86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7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79A0A-EE0C-46A2-92F5-8F454DBFC32A}"/>
              </a:ext>
            </a:extLst>
          </p:cNvPr>
          <p:cNvSpPr>
            <a:spLocks noGrp="1"/>
          </p:cNvSpPr>
          <p:nvPr>
            <p:ph type="title"/>
          </p:nvPr>
        </p:nvSpPr>
        <p:spPr>
          <a:xfrm>
            <a:off x="446314" y="250916"/>
            <a:ext cx="11174186" cy="1089529"/>
          </a:xfrm>
        </p:spPr>
        <p:txBody>
          <a:bodyPr/>
          <a:lstStyle/>
          <a:p>
            <a:r>
              <a:rPr lang="en-GB" dirty="0"/>
              <a:t>Novel insights into spatial distribution of surface ocean pH </a:t>
            </a:r>
            <a:endParaRPr lang="en-MT" dirty="0"/>
          </a:p>
        </p:txBody>
      </p:sp>
      <p:pic>
        <p:nvPicPr>
          <p:cNvPr id="5124" name="Picture 265">
            <a:extLst>
              <a:ext uri="{FF2B5EF4-FFF2-40B4-BE49-F238E27FC236}">
                <a16:creationId xmlns:a16="http://schemas.microsoft.com/office/drawing/2014/main" id="{59A20161-7A47-475F-BD59-DEE2C4FF1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203" y="2031019"/>
            <a:ext cx="38766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270">
            <a:extLst>
              <a:ext uri="{FF2B5EF4-FFF2-40B4-BE49-F238E27FC236}">
                <a16:creationId xmlns:a16="http://schemas.microsoft.com/office/drawing/2014/main" id="{1E361D52-56BA-4C40-A5F2-2C5EF9252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3504" y="3995029"/>
            <a:ext cx="6477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68">
            <a:extLst>
              <a:ext uri="{FF2B5EF4-FFF2-40B4-BE49-F238E27FC236}">
                <a16:creationId xmlns:a16="http://schemas.microsoft.com/office/drawing/2014/main" id="{87CF3625-887D-4A88-AEFD-D1C6431B0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407" y="2031019"/>
            <a:ext cx="38576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272">
            <a:extLst>
              <a:ext uri="{FF2B5EF4-FFF2-40B4-BE49-F238E27FC236}">
                <a16:creationId xmlns:a16="http://schemas.microsoft.com/office/drawing/2014/main" id="{133D4CD6-F23C-4B7E-8F7A-3478F1BAF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828" y="3964594"/>
            <a:ext cx="647700" cy="1876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1C1D26-5E07-472B-9CBC-85A747D77BDE}"/>
              </a:ext>
            </a:extLst>
          </p:cNvPr>
          <p:cNvSpPr txBox="1"/>
          <p:nvPr/>
        </p:nvSpPr>
        <p:spPr>
          <a:xfrm>
            <a:off x="10163504" y="2176299"/>
            <a:ext cx="1345324" cy="1443985"/>
          </a:xfrm>
          <a:prstGeom prst="rect">
            <a:avLst/>
          </a:prstGeom>
          <a:noFill/>
        </p:spPr>
        <p:txBody>
          <a:bodyPr wrap="square" rtlCol="0">
            <a:spAutoFit/>
          </a:bodyPr>
          <a:lstStyle/>
          <a:p>
            <a:pPr>
              <a:lnSpc>
                <a:spcPts val="1300"/>
              </a:lnSpc>
            </a:pPr>
            <a:r>
              <a:rPr lang="en-GB" sz="1200" b="1" dirty="0"/>
              <a:t>pH</a:t>
            </a:r>
            <a:r>
              <a:rPr lang="en-GB" sz="1200" dirty="0"/>
              <a:t> </a:t>
            </a:r>
            <a:r>
              <a:rPr lang="en-US" sz="1200" dirty="0"/>
              <a:t>(Global Ocean Biochemistry Hindcast </a:t>
            </a:r>
          </a:p>
          <a:p>
            <a:pPr>
              <a:lnSpc>
                <a:spcPts val="1300"/>
              </a:lnSpc>
            </a:pPr>
            <a:r>
              <a:rPr lang="en-US" sz="1200" b="1" dirty="0"/>
              <a:t>(October 16</a:t>
            </a:r>
            <a:r>
              <a:rPr lang="en-US" sz="1200" b="1" baseline="30000" dirty="0"/>
              <a:t>th</a:t>
            </a:r>
            <a:r>
              <a:rPr lang="en-US" sz="1200" b="1" dirty="0"/>
              <a:t> - November 15</a:t>
            </a:r>
            <a:r>
              <a:rPr lang="en-US" sz="1200" b="1" baseline="30000" dirty="0"/>
              <a:t>th</a:t>
            </a:r>
            <a:r>
              <a:rPr lang="en-US" sz="1200" b="1" dirty="0"/>
              <a:t>, 2016)</a:t>
            </a:r>
            <a:endParaRPr lang="en-MT" sz="12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endParaRPr lang="en-MT" sz="1200" dirty="0"/>
          </a:p>
        </p:txBody>
      </p:sp>
      <p:sp>
        <p:nvSpPr>
          <p:cNvPr id="8" name="TextBox 7">
            <a:extLst>
              <a:ext uri="{FF2B5EF4-FFF2-40B4-BE49-F238E27FC236}">
                <a16:creationId xmlns:a16="http://schemas.microsoft.com/office/drawing/2014/main" id="{97176A31-8A23-41B6-8BF4-7BFBEB2561DE}"/>
              </a:ext>
            </a:extLst>
          </p:cNvPr>
          <p:cNvSpPr txBox="1"/>
          <p:nvPr/>
        </p:nvSpPr>
        <p:spPr>
          <a:xfrm>
            <a:off x="4834759" y="2031019"/>
            <a:ext cx="1019503" cy="1384995"/>
          </a:xfrm>
          <a:prstGeom prst="rect">
            <a:avLst/>
          </a:prstGeom>
          <a:noFill/>
        </p:spPr>
        <p:txBody>
          <a:bodyPr wrap="square" rtlCol="0">
            <a:spAutoFit/>
          </a:bodyPr>
          <a:lstStyle/>
          <a:p>
            <a:pPr fontAlgn="t"/>
            <a:r>
              <a:rPr lang="en-GB" sz="1200" b="1" dirty="0"/>
              <a:t>pH</a:t>
            </a:r>
            <a:r>
              <a:rPr lang="en-GB" sz="1200" dirty="0"/>
              <a:t> (ANN-estimated over ROI)</a:t>
            </a:r>
          </a:p>
          <a:p>
            <a:pPr fontAlgn="t"/>
            <a:endParaRPr lang="en-GB" sz="1200" dirty="0"/>
          </a:p>
          <a:p>
            <a:pPr fontAlgn="t"/>
            <a:r>
              <a:rPr lang="en-US" sz="1200" dirty="0"/>
              <a:t>(</a:t>
            </a:r>
            <a:r>
              <a:rPr lang="en-US" sz="1200" b="1" dirty="0"/>
              <a:t>October 30, 2016)</a:t>
            </a:r>
            <a:endParaRPr lang="en-MT" sz="1200" b="1" dirty="0"/>
          </a:p>
          <a:p>
            <a:endParaRPr lang="en-MT" sz="1200" dirty="0"/>
          </a:p>
        </p:txBody>
      </p:sp>
      <p:sp>
        <p:nvSpPr>
          <p:cNvPr id="11" name="TextBox 10">
            <a:extLst>
              <a:ext uri="{FF2B5EF4-FFF2-40B4-BE49-F238E27FC236}">
                <a16:creationId xmlns:a16="http://schemas.microsoft.com/office/drawing/2014/main" id="{AA86CCE4-0E1A-4B4C-BFC8-630C83BFDF56}"/>
              </a:ext>
            </a:extLst>
          </p:cNvPr>
          <p:cNvSpPr txBox="1"/>
          <p:nvPr/>
        </p:nvSpPr>
        <p:spPr>
          <a:xfrm>
            <a:off x="4466897" y="5931146"/>
            <a:ext cx="4918841" cy="646331"/>
          </a:xfrm>
          <a:prstGeom prst="rect">
            <a:avLst/>
          </a:prstGeom>
          <a:noFill/>
        </p:spPr>
        <p:txBody>
          <a:bodyPr wrap="square" rtlCol="0">
            <a:spAutoFit/>
          </a:bodyPr>
          <a:lstStyle/>
          <a:p>
            <a:r>
              <a:rPr lang="en-US" dirty="0"/>
              <a:t>scatterplot R</a:t>
            </a:r>
            <a:r>
              <a:rPr lang="en-US" baseline="30000" dirty="0"/>
              <a:t>2</a:t>
            </a:r>
            <a:r>
              <a:rPr lang="en-US" dirty="0"/>
              <a:t>=0.81</a:t>
            </a:r>
            <a:endParaRPr lang="en-MT" dirty="0"/>
          </a:p>
          <a:p>
            <a:endParaRPr lang="en-MT" dirty="0"/>
          </a:p>
        </p:txBody>
      </p:sp>
    </p:spTree>
    <p:extLst>
      <p:ext uri="{BB962C8B-B14F-4D97-AF65-F5344CB8AC3E}">
        <p14:creationId xmlns:p14="http://schemas.microsoft.com/office/powerpoint/2010/main" val="2651758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55">
            <a:extLst>
              <a:ext uri="{FF2B5EF4-FFF2-40B4-BE49-F238E27FC236}">
                <a16:creationId xmlns:a16="http://schemas.microsoft.com/office/drawing/2014/main" id="{5DEF506E-7F74-4E54-B66E-39AEFBE10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261" y="2060518"/>
            <a:ext cx="5260257" cy="3809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179A0A-EE0C-46A2-92F5-8F454DBFC32A}"/>
              </a:ext>
            </a:extLst>
          </p:cNvPr>
          <p:cNvSpPr>
            <a:spLocks noGrp="1"/>
          </p:cNvSpPr>
          <p:nvPr>
            <p:ph type="title"/>
          </p:nvPr>
        </p:nvSpPr>
        <p:spPr>
          <a:xfrm>
            <a:off x="446314" y="250916"/>
            <a:ext cx="11174186" cy="1089529"/>
          </a:xfrm>
        </p:spPr>
        <p:txBody>
          <a:bodyPr/>
          <a:lstStyle/>
          <a:p>
            <a:r>
              <a:rPr lang="en-GB" dirty="0"/>
              <a:t>Novel insights into spatial distribution of surface ocean pH </a:t>
            </a:r>
            <a:endParaRPr lang="en-MT" dirty="0"/>
          </a:p>
        </p:txBody>
      </p:sp>
      <p:pic>
        <p:nvPicPr>
          <p:cNvPr id="5124" name="Picture 265">
            <a:extLst>
              <a:ext uri="{FF2B5EF4-FFF2-40B4-BE49-F238E27FC236}">
                <a16:creationId xmlns:a16="http://schemas.microsoft.com/office/drawing/2014/main" id="{59A20161-7A47-475F-BD59-DEE2C4FF1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203" y="2060519"/>
            <a:ext cx="38766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272">
            <a:extLst>
              <a:ext uri="{FF2B5EF4-FFF2-40B4-BE49-F238E27FC236}">
                <a16:creationId xmlns:a16="http://schemas.microsoft.com/office/drawing/2014/main" id="{133D4CD6-F23C-4B7E-8F7A-3478F1BAF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828" y="3994094"/>
            <a:ext cx="647700" cy="1876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1C1D26-5E07-472B-9CBC-85A747D77BDE}"/>
              </a:ext>
            </a:extLst>
          </p:cNvPr>
          <p:cNvSpPr txBox="1"/>
          <p:nvPr/>
        </p:nvSpPr>
        <p:spPr>
          <a:xfrm>
            <a:off x="9534240" y="2225460"/>
            <a:ext cx="1654870" cy="443711"/>
          </a:xfrm>
          <a:prstGeom prst="rect">
            <a:avLst/>
          </a:prstGeom>
          <a:noFill/>
        </p:spPr>
        <p:txBody>
          <a:bodyPr wrap="square" rtlCol="0">
            <a:spAutoFit/>
          </a:bodyPr>
          <a:lstStyle/>
          <a:p>
            <a:pPr>
              <a:lnSpc>
                <a:spcPts val="1300"/>
              </a:lnSpc>
            </a:pPr>
            <a:r>
              <a:rPr lang="en-GB" sz="1200" b="1" dirty="0"/>
              <a:t>Sea surface pCO2 </a:t>
            </a:r>
          </a:p>
          <a:p>
            <a:endParaRPr lang="en-MT" sz="1200" dirty="0"/>
          </a:p>
        </p:txBody>
      </p:sp>
      <p:sp>
        <p:nvSpPr>
          <p:cNvPr id="8" name="TextBox 7">
            <a:extLst>
              <a:ext uri="{FF2B5EF4-FFF2-40B4-BE49-F238E27FC236}">
                <a16:creationId xmlns:a16="http://schemas.microsoft.com/office/drawing/2014/main" id="{97176A31-8A23-41B6-8BF4-7BFBEB2561DE}"/>
              </a:ext>
            </a:extLst>
          </p:cNvPr>
          <p:cNvSpPr txBox="1"/>
          <p:nvPr/>
        </p:nvSpPr>
        <p:spPr>
          <a:xfrm>
            <a:off x="4834759" y="2060519"/>
            <a:ext cx="1019503" cy="1384995"/>
          </a:xfrm>
          <a:prstGeom prst="rect">
            <a:avLst/>
          </a:prstGeom>
          <a:noFill/>
        </p:spPr>
        <p:txBody>
          <a:bodyPr wrap="square" rtlCol="0">
            <a:spAutoFit/>
          </a:bodyPr>
          <a:lstStyle/>
          <a:p>
            <a:pPr fontAlgn="t"/>
            <a:r>
              <a:rPr lang="en-GB" sz="1200" b="1" dirty="0"/>
              <a:t>pH</a:t>
            </a:r>
            <a:r>
              <a:rPr lang="en-GB" sz="1200" dirty="0"/>
              <a:t> (ANN-estimated over ROI)</a:t>
            </a:r>
          </a:p>
          <a:p>
            <a:pPr fontAlgn="t"/>
            <a:endParaRPr lang="en-GB" sz="1200" dirty="0"/>
          </a:p>
          <a:p>
            <a:pPr fontAlgn="t"/>
            <a:r>
              <a:rPr lang="en-US" sz="1200" dirty="0"/>
              <a:t>(</a:t>
            </a:r>
            <a:r>
              <a:rPr lang="en-US" sz="1200" b="1" dirty="0"/>
              <a:t>October 30, 2016)</a:t>
            </a:r>
            <a:endParaRPr lang="en-MT" sz="1200" b="1" dirty="0"/>
          </a:p>
          <a:p>
            <a:endParaRPr lang="en-MT" sz="1200" dirty="0"/>
          </a:p>
        </p:txBody>
      </p:sp>
      <p:pic>
        <p:nvPicPr>
          <p:cNvPr id="12" name="Picture 264">
            <a:extLst>
              <a:ext uri="{FF2B5EF4-FFF2-40B4-BE49-F238E27FC236}">
                <a16:creationId xmlns:a16="http://schemas.microsoft.com/office/drawing/2014/main" id="{90FF56F2-45F4-48F9-B328-9AEE6F28F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2054" y="5827529"/>
            <a:ext cx="4285342" cy="55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198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C09D-E5BA-4D53-8E91-9908F6945EF9}"/>
              </a:ext>
            </a:extLst>
          </p:cNvPr>
          <p:cNvSpPr>
            <a:spLocks noGrp="1"/>
          </p:cNvSpPr>
          <p:nvPr>
            <p:ph type="title"/>
          </p:nvPr>
        </p:nvSpPr>
        <p:spPr/>
        <p:txBody>
          <a:bodyPr/>
          <a:lstStyle/>
          <a:p>
            <a:r>
              <a:rPr lang="en-GB" dirty="0"/>
              <a:t>Who uses these maps?</a:t>
            </a:r>
            <a:endParaRPr lang="en-MT" dirty="0"/>
          </a:p>
        </p:txBody>
      </p:sp>
      <p:pic>
        <p:nvPicPr>
          <p:cNvPr id="10" name="Picture 9">
            <a:extLst>
              <a:ext uri="{FF2B5EF4-FFF2-40B4-BE49-F238E27FC236}">
                <a16:creationId xmlns:a16="http://schemas.microsoft.com/office/drawing/2014/main" id="{9B725C9E-269F-424C-99F4-1D23A2743B21}"/>
              </a:ext>
            </a:extLst>
          </p:cNvPr>
          <p:cNvPicPr>
            <a:picLocks noChangeAspect="1"/>
          </p:cNvPicPr>
          <p:nvPr/>
        </p:nvPicPr>
        <p:blipFill>
          <a:blip r:embed="rId3"/>
          <a:stretch>
            <a:fillRect/>
          </a:stretch>
        </p:blipFill>
        <p:spPr>
          <a:xfrm>
            <a:off x="2359197" y="1190295"/>
            <a:ext cx="6837355" cy="3576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a:extLst>
              <a:ext uri="{FF2B5EF4-FFF2-40B4-BE49-F238E27FC236}">
                <a16:creationId xmlns:a16="http://schemas.microsoft.com/office/drawing/2014/main" id="{57604AC6-F65F-450D-867D-93E117A1CFC4}"/>
              </a:ext>
            </a:extLst>
          </p:cNvPr>
          <p:cNvSpPr txBox="1"/>
          <p:nvPr/>
        </p:nvSpPr>
        <p:spPr>
          <a:xfrm>
            <a:off x="2272863" y="4923752"/>
            <a:ext cx="1498100" cy="738664"/>
          </a:xfrm>
          <a:prstGeom prst="rect">
            <a:avLst/>
          </a:prstGeom>
          <a:noFill/>
        </p:spPr>
        <p:txBody>
          <a:bodyPr wrap="square" rtlCol="0">
            <a:spAutoFit/>
          </a:bodyPr>
          <a:lstStyle/>
          <a:p>
            <a:pPr algn="ctr"/>
            <a:r>
              <a:rPr lang="en-GB" sz="1400" b="1" dirty="0">
                <a:solidFill>
                  <a:schemeClr val="accent6">
                    <a:lumMod val="75000"/>
                  </a:schemeClr>
                </a:solidFill>
              </a:rPr>
              <a:t>Hatcheries &amp; wild capture fisheries</a:t>
            </a:r>
            <a:endParaRPr lang="en-MT" sz="1400" b="1" dirty="0">
              <a:solidFill>
                <a:schemeClr val="accent6">
                  <a:lumMod val="75000"/>
                </a:schemeClr>
              </a:solidFill>
            </a:endParaRPr>
          </a:p>
        </p:txBody>
      </p:sp>
      <p:sp>
        <p:nvSpPr>
          <p:cNvPr id="12" name="TextBox 11">
            <a:extLst>
              <a:ext uri="{FF2B5EF4-FFF2-40B4-BE49-F238E27FC236}">
                <a16:creationId xmlns:a16="http://schemas.microsoft.com/office/drawing/2014/main" id="{B359474A-4FE8-444B-B67C-01971A69E631}"/>
              </a:ext>
            </a:extLst>
          </p:cNvPr>
          <p:cNvSpPr txBox="1"/>
          <p:nvPr/>
        </p:nvSpPr>
        <p:spPr>
          <a:xfrm>
            <a:off x="4003598" y="4923752"/>
            <a:ext cx="1498100" cy="1384995"/>
          </a:xfrm>
          <a:prstGeom prst="rect">
            <a:avLst/>
          </a:prstGeom>
          <a:noFill/>
        </p:spPr>
        <p:txBody>
          <a:bodyPr wrap="square" rtlCol="0">
            <a:spAutoFit/>
          </a:bodyPr>
          <a:lstStyle/>
          <a:p>
            <a:pPr algn="ctr"/>
            <a:r>
              <a:rPr lang="en-GB" sz="1400" b="1" dirty="0">
                <a:solidFill>
                  <a:schemeClr val="accent6">
                    <a:lumMod val="75000"/>
                  </a:schemeClr>
                </a:solidFill>
              </a:rPr>
              <a:t>Blue carbon and coastal restoration projects; monitoring of OA-refugia</a:t>
            </a:r>
            <a:endParaRPr lang="en-MT" sz="1400" b="1" dirty="0">
              <a:solidFill>
                <a:schemeClr val="accent6">
                  <a:lumMod val="75000"/>
                </a:schemeClr>
              </a:solidFill>
            </a:endParaRPr>
          </a:p>
        </p:txBody>
      </p:sp>
      <p:sp>
        <p:nvSpPr>
          <p:cNvPr id="13" name="TextBox 12">
            <a:extLst>
              <a:ext uri="{FF2B5EF4-FFF2-40B4-BE49-F238E27FC236}">
                <a16:creationId xmlns:a16="http://schemas.microsoft.com/office/drawing/2014/main" id="{1201BCDB-3F03-49C5-ADFF-649B787EA73A}"/>
              </a:ext>
            </a:extLst>
          </p:cNvPr>
          <p:cNvSpPr txBox="1"/>
          <p:nvPr/>
        </p:nvSpPr>
        <p:spPr>
          <a:xfrm>
            <a:off x="5734333" y="4928380"/>
            <a:ext cx="1498100" cy="954107"/>
          </a:xfrm>
          <a:prstGeom prst="rect">
            <a:avLst/>
          </a:prstGeom>
          <a:noFill/>
        </p:spPr>
        <p:txBody>
          <a:bodyPr wrap="square" rtlCol="0">
            <a:spAutoFit/>
          </a:bodyPr>
          <a:lstStyle/>
          <a:p>
            <a:pPr algn="ctr"/>
            <a:r>
              <a:rPr lang="en-GB" sz="1400" b="1" dirty="0">
                <a:solidFill>
                  <a:schemeClr val="accent6">
                    <a:lumMod val="75000"/>
                  </a:schemeClr>
                </a:solidFill>
              </a:rPr>
              <a:t>Operational oceanography and Research centres</a:t>
            </a:r>
            <a:endParaRPr lang="en-MT" sz="1400" b="1" dirty="0">
              <a:solidFill>
                <a:schemeClr val="accent6">
                  <a:lumMod val="75000"/>
                </a:schemeClr>
              </a:solidFill>
            </a:endParaRPr>
          </a:p>
        </p:txBody>
      </p:sp>
      <p:sp>
        <p:nvSpPr>
          <p:cNvPr id="14" name="TextBox 13">
            <a:extLst>
              <a:ext uri="{FF2B5EF4-FFF2-40B4-BE49-F238E27FC236}">
                <a16:creationId xmlns:a16="http://schemas.microsoft.com/office/drawing/2014/main" id="{C878C21C-2CA6-4551-BA60-78839D147F19}"/>
              </a:ext>
            </a:extLst>
          </p:cNvPr>
          <p:cNvSpPr txBox="1"/>
          <p:nvPr/>
        </p:nvSpPr>
        <p:spPr>
          <a:xfrm>
            <a:off x="7598650" y="4923752"/>
            <a:ext cx="1597901" cy="738664"/>
          </a:xfrm>
          <a:prstGeom prst="rect">
            <a:avLst/>
          </a:prstGeom>
          <a:noFill/>
        </p:spPr>
        <p:txBody>
          <a:bodyPr wrap="square" rtlCol="0">
            <a:spAutoFit/>
          </a:bodyPr>
          <a:lstStyle/>
          <a:p>
            <a:pPr algn="ctr"/>
            <a:r>
              <a:rPr lang="en-GB" sz="1400" b="1" dirty="0">
                <a:solidFill>
                  <a:schemeClr val="accent6">
                    <a:lumMod val="75000"/>
                  </a:schemeClr>
                </a:solidFill>
              </a:rPr>
              <a:t>Policy makers &amp; environmental regulators </a:t>
            </a:r>
            <a:endParaRPr lang="en-MT" sz="1400" b="1" dirty="0">
              <a:solidFill>
                <a:schemeClr val="accent6">
                  <a:lumMod val="75000"/>
                </a:schemeClr>
              </a:solidFill>
            </a:endParaRPr>
          </a:p>
        </p:txBody>
      </p:sp>
    </p:spTree>
    <p:extLst>
      <p:ext uri="{BB962C8B-B14F-4D97-AF65-F5344CB8AC3E}">
        <p14:creationId xmlns:p14="http://schemas.microsoft.com/office/powerpoint/2010/main" val="1734155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GB" dirty="0"/>
              <a:t>Limitations and next steps</a:t>
            </a:r>
            <a:endParaRPr lang="en-US" dirty="0"/>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p:txBody>
          <a:bodyPr/>
          <a:lstStyle/>
          <a:p>
            <a:r>
              <a:rPr lang="en-US" dirty="0"/>
              <a:t>Current caveats</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p:txBody>
          <a:bodyPr/>
          <a:lstStyle/>
          <a:p>
            <a:pPr marL="285750" indent="-285750">
              <a:buFont typeface="Wingdings" panose="05000000000000000000" pitchFamily="2" charset="2"/>
              <a:buChar char="ü"/>
            </a:pPr>
            <a:r>
              <a:rPr lang="en-US" dirty="0"/>
              <a:t>North Atlantic only – model trained on 2015-16 mid-latitude data; transferability to other basins/regions untested</a:t>
            </a:r>
          </a:p>
          <a:p>
            <a:pPr marL="285750" indent="-285750">
              <a:buFont typeface="Wingdings" panose="05000000000000000000" pitchFamily="2" charset="2"/>
              <a:buChar char="ü"/>
            </a:pPr>
            <a:r>
              <a:rPr lang="en-US" dirty="0"/>
              <a:t>Optical cloud gaps – predictions are nulled where cloud block key EO drivers, leaving spatial holes in daily maps</a:t>
            </a:r>
          </a:p>
          <a:p>
            <a:pPr marL="285750" indent="-285750">
              <a:buFont typeface="Wingdings" panose="05000000000000000000" pitchFamily="2" charset="2"/>
              <a:buChar char="ü"/>
            </a:pPr>
            <a:r>
              <a:rPr lang="en-US" dirty="0"/>
              <a:t>Unknown in situ error budget – </a:t>
            </a:r>
          </a:p>
          <a:p>
            <a:pPr marL="285750" indent="-285750">
              <a:buFont typeface="Wingdings" panose="05000000000000000000" pitchFamily="2" charset="2"/>
              <a:buChar char="ü"/>
            </a:pPr>
            <a:r>
              <a:rPr lang="en-US" dirty="0"/>
              <a:t>Driver set still narrow – no air sea heat fluxes, pressure, precipitation or freshwater inputs yet included</a:t>
            </a:r>
          </a:p>
          <a:p>
            <a:pPr marL="285750" indent="-285750">
              <a:buFont typeface="Wingdings" panose="05000000000000000000" pitchFamily="2" charset="2"/>
              <a:buChar char="ü"/>
            </a:pPr>
            <a:r>
              <a:rPr lang="en-US" dirty="0"/>
              <a:t>Coastal/high productivity bias risk – algorithm may mis-estimate in chlorophyll-rich waters; further learning required</a:t>
            </a:r>
          </a:p>
        </p:txBody>
      </p:sp>
      <p:sp>
        <p:nvSpPr>
          <p:cNvPr id="15" name="Text Placeholder 14">
            <a:extLst>
              <a:ext uri="{FF2B5EF4-FFF2-40B4-BE49-F238E27FC236}">
                <a16:creationId xmlns:a16="http://schemas.microsoft.com/office/drawing/2014/main" id="{E16F1686-F366-46A5-AE17-1A563B77E882}"/>
              </a:ext>
            </a:extLst>
          </p:cNvPr>
          <p:cNvSpPr>
            <a:spLocks noGrp="1"/>
          </p:cNvSpPr>
          <p:nvPr>
            <p:ph type="body" sz="quarter" idx="15"/>
          </p:nvPr>
        </p:nvSpPr>
        <p:spPr/>
        <p:txBody>
          <a:bodyPr/>
          <a:lstStyle/>
          <a:p>
            <a:r>
              <a:rPr lang="en-US" dirty="0"/>
              <a:t>Roadmap forward</a:t>
            </a:r>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p:txBody>
          <a:bodyPr/>
          <a:lstStyle/>
          <a:p>
            <a:pPr marL="285750" indent="-285750">
              <a:buFont typeface="Wingdings" panose="05000000000000000000" pitchFamily="2" charset="2"/>
              <a:buChar char="ü"/>
            </a:pPr>
            <a:r>
              <a:rPr lang="en-US" dirty="0"/>
              <a:t>Broaden training matrix with global, seasonally diverse samples and finer scale variability of existing drivers</a:t>
            </a:r>
          </a:p>
          <a:p>
            <a:pPr marL="285750" indent="-285750">
              <a:buFont typeface="Wingdings" panose="05000000000000000000" pitchFamily="2" charset="2"/>
              <a:buChar char="ü"/>
            </a:pPr>
            <a:r>
              <a:rPr lang="en-US" dirty="0"/>
              <a:t>Add new drivers</a:t>
            </a:r>
          </a:p>
          <a:p>
            <a:pPr marL="285750" indent="-285750">
              <a:buFont typeface="Wingdings" panose="05000000000000000000" pitchFamily="2" charset="2"/>
              <a:buChar char="ü"/>
            </a:pPr>
            <a:r>
              <a:rPr lang="en-US" dirty="0"/>
              <a:t>Predict pCO2 next (reaching the full carbonate quartet (</a:t>
            </a:r>
            <a:r>
              <a:rPr lang="en-GB" dirty="0"/>
              <a:t>DIC, TA, pH, </a:t>
            </a:r>
            <a:r>
              <a:rPr lang="en-GB" dirty="0" err="1"/>
              <a:t>pCO</a:t>
            </a:r>
            <a:r>
              <a:rPr lang="en-GB" dirty="0"/>
              <a:t>₂)</a:t>
            </a:r>
          </a:p>
          <a:p>
            <a:pPr marL="285750" indent="-285750">
              <a:buFont typeface="Wingdings" panose="05000000000000000000" pitchFamily="2" charset="2"/>
              <a:buChar char="ü"/>
            </a:pPr>
            <a:r>
              <a:rPr lang="en-GB" dirty="0"/>
              <a:t>Physics-based adjustments from numerical ocean models to reduce bias</a:t>
            </a:r>
          </a:p>
          <a:p>
            <a:pPr marL="285750" indent="-285750">
              <a:buFont typeface="Wingdings" panose="05000000000000000000" pitchFamily="2" charset="2"/>
              <a:buChar char="ü"/>
            </a:pPr>
            <a:r>
              <a:rPr lang="en-GB" dirty="0"/>
              <a:t>Cloud-scale automation – exploit EO data cubes on cloud servers to deliver global daily 4km maps on demand. </a:t>
            </a:r>
          </a:p>
          <a:p>
            <a:pPr marL="285750" indent="-285750">
              <a:buFont typeface="Wingdings" panose="05000000000000000000" pitchFamily="2" charset="2"/>
              <a:buChar char="ü"/>
            </a:pPr>
            <a:r>
              <a:rPr lang="en-GB" dirty="0"/>
              <a:t>Assimilate model dynamics - </a:t>
            </a:r>
            <a:r>
              <a:rPr lang="en-US" dirty="0"/>
              <a:t>Use of AI to fill in spatial holes</a:t>
            </a:r>
          </a:p>
        </p:txBody>
      </p:sp>
    </p:spTree>
    <p:extLst>
      <p:ext uri="{BB962C8B-B14F-4D97-AF65-F5344CB8AC3E}">
        <p14:creationId xmlns:p14="http://schemas.microsoft.com/office/powerpoint/2010/main" val="1651428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CDC3-11E7-497A-AA17-D6D4C5886F32}"/>
              </a:ext>
            </a:extLst>
          </p:cNvPr>
          <p:cNvSpPr>
            <a:spLocks noGrp="1"/>
          </p:cNvSpPr>
          <p:nvPr>
            <p:ph type="title"/>
          </p:nvPr>
        </p:nvSpPr>
        <p:spPr/>
        <p:txBody>
          <a:bodyPr/>
          <a:lstStyle/>
          <a:p>
            <a:r>
              <a:rPr lang="en-GB" dirty="0"/>
              <a:t>Take-home messages</a:t>
            </a:r>
            <a:endParaRPr lang="en-MT" dirty="0"/>
          </a:p>
        </p:txBody>
      </p:sp>
      <p:sp>
        <p:nvSpPr>
          <p:cNvPr id="3" name="Content Placeholder 2">
            <a:extLst>
              <a:ext uri="{FF2B5EF4-FFF2-40B4-BE49-F238E27FC236}">
                <a16:creationId xmlns:a16="http://schemas.microsoft.com/office/drawing/2014/main" id="{7DAA8857-F673-4AC6-BE6B-A425CD7F2282}"/>
              </a:ext>
            </a:extLst>
          </p:cNvPr>
          <p:cNvSpPr>
            <a:spLocks noGrp="1"/>
          </p:cNvSpPr>
          <p:nvPr>
            <p:ph idx="1"/>
          </p:nvPr>
        </p:nvSpPr>
        <p:spPr>
          <a:xfrm>
            <a:off x="446315" y="1463040"/>
            <a:ext cx="9985711" cy="4770098"/>
          </a:xfrm>
        </p:spPr>
        <p:txBody>
          <a:bodyPr/>
          <a:lstStyle/>
          <a:p>
            <a:r>
              <a:rPr lang="en-GB" dirty="0"/>
              <a:t>AI + Big Earth Data → daily 4 km maps of DIC, TA &amp; pH</a:t>
            </a:r>
          </a:p>
          <a:p>
            <a:r>
              <a:rPr lang="en-GB" dirty="0"/>
              <a:t>Bias &lt; ±0.02 pH units; RMSE within natural variability</a:t>
            </a:r>
          </a:p>
          <a:p>
            <a:r>
              <a:rPr lang="en-GB" dirty="0"/>
              <a:t>Outputs inform aquaculture, blue-carbon, SDG 14.3 indicators</a:t>
            </a:r>
          </a:p>
          <a:p>
            <a:r>
              <a:rPr lang="en-GB" dirty="0"/>
              <a:t>Open data + open code = transparency &amp; trust</a:t>
            </a:r>
          </a:p>
          <a:p>
            <a:r>
              <a:rPr lang="en-GB" dirty="0"/>
              <a:t>Facility of a National Data Hub will democratise and scale this workflow</a:t>
            </a:r>
          </a:p>
          <a:p>
            <a:pPr marL="457200" lvl="1" indent="0">
              <a:buNone/>
            </a:pPr>
            <a:endParaRPr lang="en-GB" sz="2400" b="1" dirty="0"/>
          </a:p>
          <a:p>
            <a:pPr marL="1371600" lvl="3" indent="0">
              <a:buNone/>
            </a:pPr>
            <a:r>
              <a:rPr lang="en-GB" sz="2200" b="1" dirty="0"/>
              <a:t>   “</a:t>
            </a:r>
            <a:r>
              <a:rPr lang="en-GB" sz="2400" b="1" dirty="0">
                <a:solidFill>
                  <a:schemeClr val="accent6">
                    <a:lumMod val="75000"/>
                  </a:schemeClr>
                </a:solidFill>
              </a:rPr>
              <a:t>Ocean-health intelligence at cloud speed</a:t>
            </a:r>
            <a:r>
              <a:rPr lang="en-GB" sz="2200" b="1" dirty="0">
                <a:solidFill>
                  <a:schemeClr val="accent6">
                    <a:lumMod val="75000"/>
                  </a:schemeClr>
                </a:solidFill>
              </a:rPr>
              <a:t>”</a:t>
            </a:r>
            <a:endParaRPr lang="en-MT" b="1" dirty="0">
              <a:solidFill>
                <a:schemeClr val="accent6">
                  <a:lumMod val="75000"/>
                </a:schemeClr>
              </a:solidFill>
            </a:endParaRPr>
          </a:p>
        </p:txBody>
      </p:sp>
    </p:spTree>
    <p:extLst>
      <p:ext uri="{BB962C8B-B14F-4D97-AF65-F5344CB8AC3E}">
        <p14:creationId xmlns:p14="http://schemas.microsoft.com/office/powerpoint/2010/main" val="198249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98F218-174D-4DEB-B1D8-EE6DFBB5941C}"/>
              </a:ext>
            </a:extLst>
          </p:cNvPr>
          <p:cNvPicPr>
            <a:picLocks noChangeAspect="1"/>
          </p:cNvPicPr>
          <p:nvPr/>
        </p:nvPicPr>
        <p:blipFill>
          <a:blip r:embed="rId2"/>
          <a:stretch>
            <a:fillRect/>
          </a:stretch>
        </p:blipFill>
        <p:spPr>
          <a:xfrm>
            <a:off x="6445095" y="1463039"/>
            <a:ext cx="5500286" cy="4770099"/>
          </a:xfrm>
          <a:prstGeom prst="rect">
            <a:avLst/>
          </a:prstGeom>
        </p:spPr>
      </p:pic>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Why care about Carbonate Chemistry </a:t>
            </a: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6" y="1463040"/>
            <a:ext cx="5799084" cy="4770098"/>
          </a:xfrm>
        </p:spPr>
        <p:txBody>
          <a:bodyPr/>
          <a:lstStyle/>
          <a:p>
            <a:r>
              <a:rPr lang="en-US" sz="2400" dirty="0"/>
              <a:t>Surface pH ↓ 0.1 since 1860 – acidification accelerating</a:t>
            </a:r>
          </a:p>
          <a:p>
            <a:r>
              <a:rPr lang="en-US" sz="2400" dirty="0"/>
              <a:t>Shellfish, reefs, </a:t>
            </a:r>
            <a:r>
              <a:rPr lang="en-GB" sz="2400" dirty="0"/>
              <a:t>€-billion aquaculture industries at stake</a:t>
            </a:r>
          </a:p>
          <a:p>
            <a:r>
              <a:rPr lang="en-GB" sz="2400" dirty="0"/>
              <a:t>Ship surveys cover &lt; 0.01 % of the ocean each month</a:t>
            </a:r>
          </a:p>
          <a:p>
            <a:r>
              <a:rPr lang="en-GB" sz="2400" dirty="0"/>
              <a:t>Big-Earth Data + AI can fill the gap:</a:t>
            </a:r>
          </a:p>
          <a:p>
            <a:r>
              <a:rPr lang="en-GB" sz="2400" b="1" dirty="0"/>
              <a:t>Case Study: AI-Driven Estimation of Ocean Carbonate Chemistry from Big Earth Data</a:t>
            </a:r>
            <a:endParaRPr lang="en-US" sz="2400" dirty="0"/>
          </a:p>
          <a:p>
            <a:endParaRPr lang="en-US" sz="2400" dirty="0"/>
          </a:p>
        </p:txBody>
      </p:sp>
    </p:spTree>
    <p:extLst>
      <p:ext uri="{BB962C8B-B14F-4D97-AF65-F5344CB8AC3E}">
        <p14:creationId xmlns:p14="http://schemas.microsoft.com/office/powerpoint/2010/main" val="299479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turtle in ocean">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rotWithShape="1">
          <a:blip r:embed="rId2"/>
          <a:srcRect t="20921" b="4079"/>
          <a:stretch/>
        </p:blipFill>
        <p:spPr>
          <a:xfrm>
            <a:off x="0" y="0"/>
            <a:ext cx="12192000" cy="6858000"/>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a:extLst>
              <a:ext uri="{FF2B5EF4-FFF2-40B4-BE49-F238E27FC236}">
                <a16:creationId xmlns:a16="http://schemas.microsoft.com/office/drawing/2014/main" id="{D7F67FDF-D697-3249-AD21-75F6353FFBA5}"/>
              </a:ext>
              <a:ext uri="{C183D7F6-B498-43B3-948B-1728B52AA6E4}">
                <adec:decorative xmlns:adec="http://schemas.microsoft.com/office/drawing/2017/decorative" val="1"/>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US" dirty="0"/>
              <a:t>THANK YOU</a:t>
            </a:r>
          </a:p>
        </p:txBody>
      </p:sp>
      <p:pic>
        <p:nvPicPr>
          <p:cNvPr id="6" name="Picture 5">
            <a:extLst>
              <a:ext uri="{FF2B5EF4-FFF2-40B4-BE49-F238E27FC236}">
                <a16:creationId xmlns:a16="http://schemas.microsoft.com/office/drawing/2014/main" id="{81F4494D-2AA4-425E-B05A-5728283A183E}"/>
              </a:ext>
            </a:extLst>
          </p:cNvPr>
          <p:cNvPicPr>
            <a:picLocks noChangeAspect="1"/>
          </p:cNvPicPr>
          <p:nvPr/>
        </p:nvPicPr>
        <p:blipFill>
          <a:blip r:embed="rId3"/>
          <a:stretch>
            <a:fillRect/>
          </a:stretch>
        </p:blipFill>
        <p:spPr>
          <a:xfrm>
            <a:off x="-9322" y="31155"/>
            <a:ext cx="3445500" cy="1185252"/>
          </a:xfrm>
          <a:prstGeom prst="rect">
            <a:avLst/>
          </a:prstGeom>
        </p:spPr>
      </p:pic>
    </p:spTree>
    <p:extLst>
      <p:ext uri="{BB962C8B-B14F-4D97-AF65-F5344CB8AC3E}">
        <p14:creationId xmlns:p14="http://schemas.microsoft.com/office/powerpoint/2010/main" val="308218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84B7D1-42E9-48B7-9BDB-1CDC9576A9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2946" y="1233054"/>
            <a:ext cx="8887240" cy="5283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A730942-1896-46BF-A9B6-9A869A7D6F3A}"/>
              </a:ext>
            </a:extLst>
          </p:cNvPr>
          <p:cNvSpPr>
            <a:spLocks noGrp="1"/>
          </p:cNvSpPr>
          <p:nvPr>
            <p:ph type="title"/>
          </p:nvPr>
        </p:nvSpPr>
        <p:spPr/>
        <p:txBody>
          <a:bodyPr/>
          <a:lstStyle/>
          <a:p>
            <a:r>
              <a:rPr lang="en-GB" dirty="0"/>
              <a:t>From Data Deluge to Insight</a:t>
            </a:r>
            <a:endParaRPr lang="en-MT" dirty="0"/>
          </a:p>
        </p:txBody>
      </p:sp>
      <p:graphicFrame>
        <p:nvGraphicFramePr>
          <p:cNvPr id="5" name="Content Placeholder 4">
            <a:extLst>
              <a:ext uri="{FF2B5EF4-FFF2-40B4-BE49-F238E27FC236}">
                <a16:creationId xmlns:a16="http://schemas.microsoft.com/office/drawing/2014/main" id="{5C3CBF9A-C365-46D9-8A27-34206DD9BE30}"/>
              </a:ext>
            </a:extLst>
          </p:cNvPr>
          <p:cNvGraphicFramePr>
            <a:graphicFrameLocks noGrp="1"/>
          </p:cNvGraphicFramePr>
          <p:nvPr>
            <p:ph idx="1"/>
            <p:extLst>
              <p:ext uri="{D42A27DB-BD31-4B8C-83A1-F6EECF244321}">
                <p14:modId xmlns:p14="http://schemas.microsoft.com/office/powerpoint/2010/main" val="1880097605"/>
              </p:ext>
            </p:extLst>
          </p:nvPr>
        </p:nvGraphicFramePr>
        <p:xfrm>
          <a:off x="6551705" y="1491703"/>
          <a:ext cx="4732020" cy="1100328"/>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4732020">
                  <a:extLst>
                    <a:ext uri="{9D8B030D-6E8A-4147-A177-3AD203B41FA5}">
                      <a16:colId xmlns:a16="http://schemas.microsoft.com/office/drawing/2014/main" val="1099534606"/>
                    </a:ext>
                  </a:extLst>
                </a:gridCol>
              </a:tblGrid>
              <a:tr h="0">
                <a:tc>
                  <a:txBody>
                    <a:bodyPr/>
                    <a:lstStyle/>
                    <a:p>
                      <a:pPr marL="179388" indent="0" algn="just">
                        <a:lnSpc>
                          <a:spcPct val="95000"/>
                        </a:lnSpc>
                        <a:spcAft>
                          <a:spcPts val="0"/>
                        </a:spcAft>
                      </a:pPr>
                      <a:r>
                        <a:rPr lang="en-US" sz="2800" i="1" dirty="0">
                          <a:solidFill>
                            <a:schemeClr val="accent6">
                              <a:lumMod val="75000"/>
                            </a:schemeClr>
                          </a:solidFill>
                          <a:effectLst/>
                        </a:rPr>
                        <a:t>f</a:t>
                      </a:r>
                      <a:r>
                        <a:rPr lang="en-US" sz="1600" i="1" dirty="0">
                          <a:solidFill>
                            <a:schemeClr val="accent6">
                              <a:lumMod val="75000"/>
                            </a:schemeClr>
                          </a:solidFill>
                          <a:effectLst/>
                        </a:rPr>
                        <a:t>(DIC, TA, pH) = (U</a:t>
                      </a:r>
                      <a:r>
                        <a:rPr lang="en-US" sz="1600" i="1" baseline="-25000" dirty="0">
                          <a:solidFill>
                            <a:schemeClr val="accent6">
                              <a:lumMod val="75000"/>
                            </a:schemeClr>
                          </a:solidFill>
                          <a:effectLst/>
                        </a:rPr>
                        <a:t>10</a:t>
                      </a:r>
                      <a:r>
                        <a:rPr lang="en-US" sz="1600" i="1" dirty="0">
                          <a:solidFill>
                            <a:schemeClr val="accent6">
                              <a:lumMod val="75000"/>
                            </a:schemeClr>
                          </a:solidFill>
                          <a:effectLst/>
                        </a:rPr>
                        <a:t>, DD, wind stress, transfer velocity, depth, SSS, chlorophyll-a, SST, </a:t>
                      </a:r>
                      <a:r>
                        <a:rPr lang="en-US" sz="1600" i="1" dirty="0" err="1">
                          <a:solidFill>
                            <a:schemeClr val="accent6">
                              <a:lumMod val="75000"/>
                            </a:schemeClr>
                          </a:solidFill>
                          <a:effectLst/>
                        </a:rPr>
                        <a:t>R</a:t>
                      </a:r>
                      <a:r>
                        <a:rPr lang="en-US" sz="1600" i="1" baseline="-25000" dirty="0" err="1">
                          <a:solidFill>
                            <a:schemeClr val="accent6">
                              <a:lumMod val="75000"/>
                            </a:schemeClr>
                          </a:solidFill>
                          <a:effectLst/>
                        </a:rPr>
                        <a:t>rs</a:t>
                      </a:r>
                      <a:r>
                        <a:rPr lang="en-US" sz="1600" i="1" dirty="0">
                          <a:solidFill>
                            <a:schemeClr val="accent6">
                              <a:lumMod val="75000"/>
                            </a:schemeClr>
                          </a:solidFill>
                          <a:effectLst/>
                        </a:rPr>
                        <a:t> 412, </a:t>
                      </a:r>
                      <a:r>
                        <a:rPr lang="en-US" sz="1600" i="1" dirty="0" err="1">
                          <a:solidFill>
                            <a:schemeClr val="accent6">
                              <a:lumMod val="75000"/>
                            </a:schemeClr>
                          </a:solidFill>
                          <a:effectLst/>
                        </a:rPr>
                        <a:t>R</a:t>
                      </a:r>
                      <a:r>
                        <a:rPr lang="en-US" sz="1600" i="1" baseline="-25000" dirty="0" err="1">
                          <a:solidFill>
                            <a:schemeClr val="accent6">
                              <a:lumMod val="75000"/>
                            </a:schemeClr>
                          </a:solidFill>
                          <a:effectLst/>
                        </a:rPr>
                        <a:t>rs</a:t>
                      </a:r>
                      <a:r>
                        <a:rPr lang="en-US" sz="1600" i="1" dirty="0">
                          <a:solidFill>
                            <a:schemeClr val="accent6">
                              <a:lumMod val="75000"/>
                            </a:schemeClr>
                          </a:solidFill>
                          <a:effectLst/>
                        </a:rPr>
                        <a:t> 443/555, </a:t>
                      </a:r>
                      <a:r>
                        <a:rPr lang="en-US" sz="1600" i="1" dirty="0" err="1">
                          <a:solidFill>
                            <a:schemeClr val="accent6">
                              <a:lumMod val="75000"/>
                            </a:schemeClr>
                          </a:solidFill>
                          <a:effectLst/>
                        </a:rPr>
                        <a:t>R</a:t>
                      </a:r>
                      <a:r>
                        <a:rPr lang="en-US" sz="1600" i="1" baseline="-25000" dirty="0" err="1">
                          <a:solidFill>
                            <a:schemeClr val="accent6">
                              <a:lumMod val="75000"/>
                            </a:schemeClr>
                          </a:solidFill>
                          <a:effectLst/>
                        </a:rPr>
                        <a:t>rs</a:t>
                      </a:r>
                      <a:r>
                        <a:rPr lang="en-US" sz="1600" i="1" dirty="0">
                          <a:solidFill>
                            <a:schemeClr val="accent6">
                              <a:lumMod val="75000"/>
                            </a:schemeClr>
                          </a:solidFill>
                          <a:effectLst/>
                        </a:rPr>
                        <a:t> 531/555, </a:t>
                      </a:r>
                      <a:r>
                        <a:rPr lang="en-US" sz="1600" i="1" dirty="0" err="1">
                          <a:solidFill>
                            <a:schemeClr val="accent6">
                              <a:lumMod val="75000"/>
                            </a:schemeClr>
                          </a:solidFill>
                          <a:effectLst/>
                        </a:rPr>
                        <a:t>R</a:t>
                      </a:r>
                      <a:r>
                        <a:rPr lang="en-US" sz="1600" i="1" baseline="-25000" dirty="0" err="1">
                          <a:solidFill>
                            <a:schemeClr val="accent6">
                              <a:lumMod val="75000"/>
                            </a:schemeClr>
                          </a:solidFill>
                          <a:effectLst/>
                        </a:rPr>
                        <a:t>rs</a:t>
                      </a:r>
                      <a:r>
                        <a:rPr lang="en-US" sz="1600" i="1" dirty="0">
                          <a:solidFill>
                            <a:schemeClr val="accent6">
                              <a:lumMod val="75000"/>
                            </a:schemeClr>
                          </a:solidFill>
                          <a:effectLst/>
                        </a:rPr>
                        <a:t> 443/48, PIC, POC, MLD)                                                                    </a:t>
                      </a:r>
                      <a:endParaRPr lang="en-MT" sz="1600" i="1" dirty="0">
                        <a:solidFill>
                          <a:schemeClr val="accent6">
                            <a:lumMod val="75000"/>
                          </a:schemeClr>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86180634"/>
                  </a:ext>
                </a:extLst>
              </a:tr>
            </a:tbl>
          </a:graphicData>
        </a:graphic>
      </p:graphicFrame>
    </p:spTree>
    <p:extLst>
      <p:ext uri="{BB962C8B-B14F-4D97-AF65-F5344CB8AC3E}">
        <p14:creationId xmlns:p14="http://schemas.microsoft.com/office/powerpoint/2010/main" val="312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52346C2-A51A-448F-AFD3-38251C183538}"/>
              </a:ext>
            </a:extLst>
          </p:cNvPr>
          <p:cNvGraphicFramePr>
            <a:graphicFrameLocks noGrp="1"/>
          </p:cNvGraphicFramePr>
          <p:nvPr>
            <p:ph idx="1"/>
            <p:extLst>
              <p:ext uri="{D42A27DB-BD31-4B8C-83A1-F6EECF244321}">
                <p14:modId xmlns:p14="http://schemas.microsoft.com/office/powerpoint/2010/main" val="3871114082"/>
              </p:ext>
            </p:extLst>
          </p:nvPr>
        </p:nvGraphicFramePr>
        <p:xfrm>
          <a:off x="1229711" y="500215"/>
          <a:ext cx="9526779" cy="5955097"/>
        </p:xfrm>
        <a:graphic>
          <a:graphicData uri="http://schemas.openxmlformats.org/drawingml/2006/table">
            <a:tbl>
              <a:tblPr firstRow="1" firstCol="1" bandRow="1">
                <a:tableStyleId>{68D230F3-CF80-4859-8CE7-A43EE81993B5}</a:tableStyleId>
              </a:tblPr>
              <a:tblGrid>
                <a:gridCol w="2378592">
                  <a:extLst>
                    <a:ext uri="{9D8B030D-6E8A-4147-A177-3AD203B41FA5}">
                      <a16:colId xmlns:a16="http://schemas.microsoft.com/office/drawing/2014/main" val="1466047587"/>
                    </a:ext>
                  </a:extLst>
                </a:gridCol>
                <a:gridCol w="785515">
                  <a:extLst>
                    <a:ext uri="{9D8B030D-6E8A-4147-A177-3AD203B41FA5}">
                      <a16:colId xmlns:a16="http://schemas.microsoft.com/office/drawing/2014/main" val="48313380"/>
                    </a:ext>
                  </a:extLst>
                </a:gridCol>
                <a:gridCol w="4108107">
                  <a:extLst>
                    <a:ext uri="{9D8B030D-6E8A-4147-A177-3AD203B41FA5}">
                      <a16:colId xmlns:a16="http://schemas.microsoft.com/office/drawing/2014/main" val="1985954274"/>
                    </a:ext>
                  </a:extLst>
                </a:gridCol>
                <a:gridCol w="2254565">
                  <a:extLst>
                    <a:ext uri="{9D8B030D-6E8A-4147-A177-3AD203B41FA5}">
                      <a16:colId xmlns:a16="http://schemas.microsoft.com/office/drawing/2014/main" val="2321247323"/>
                    </a:ext>
                  </a:extLst>
                </a:gridCol>
              </a:tblGrid>
              <a:tr h="192598">
                <a:tc>
                  <a:txBody>
                    <a:bodyPr/>
                    <a:lstStyle/>
                    <a:p>
                      <a:pPr algn="l">
                        <a:lnSpc>
                          <a:spcPts val="1300"/>
                        </a:lnSpc>
                        <a:spcAft>
                          <a:spcPts val="0"/>
                        </a:spcAft>
                      </a:pPr>
                      <a:r>
                        <a:rPr lang="en-GB" sz="1600" dirty="0">
                          <a:effectLst/>
                        </a:rPr>
                        <a:t>Parameter</a:t>
                      </a:r>
                      <a:endParaRPr lang="en-MT" sz="16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600" dirty="0">
                          <a:effectLst/>
                        </a:rPr>
                        <a:t>Code</a:t>
                      </a:r>
                      <a:endParaRPr lang="en-MT" sz="16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600" dirty="0">
                          <a:effectLst/>
                        </a:rPr>
                        <a:t>Source</a:t>
                      </a:r>
                      <a:endParaRPr lang="en-MT" sz="16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600" dirty="0">
                          <a:effectLst/>
                        </a:rPr>
                        <a:t>Resolution</a:t>
                      </a:r>
                      <a:endParaRPr lang="en-MT" sz="16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012229825"/>
                  </a:ext>
                </a:extLst>
              </a:tr>
              <a:tr h="366275">
                <a:tc gridSpan="4">
                  <a:txBody>
                    <a:bodyPr/>
                    <a:lstStyle/>
                    <a:p>
                      <a:pPr algn="ctr">
                        <a:lnSpc>
                          <a:spcPts val="1300"/>
                        </a:lnSpc>
                        <a:spcAft>
                          <a:spcPts val="0"/>
                        </a:spcAft>
                      </a:pPr>
                      <a:endParaRPr lang="en-GB" sz="1400" dirty="0">
                        <a:effectLst/>
                      </a:endParaRPr>
                    </a:p>
                    <a:p>
                      <a:pPr algn="ctr">
                        <a:lnSpc>
                          <a:spcPts val="1300"/>
                        </a:lnSpc>
                        <a:spcAft>
                          <a:spcPts val="0"/>
                        </a:spcAft>
                      </a:pPr>
                      <a:r>
                        <a:rPr lang="en-GB" sz="1400" dirty="0">
                          <a:effectLst/>
                        </a:rPr>
                        <a:t>Biological drivers</a:t>
                      </a: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ctr">
                        <a:lnSpc>
                          <a:spcPts val="1300"/>
                        </a:lnSpc>
                        <a:spcAft>
                          <a:spcPts val="0"/>
                        </a:spcAft>
                      </a:pPr>
                      <a:r>
                        <a:rPr lang="en-GB" sz="1050" dirty="0">
                          <a:effectLst/>
                        </a:rPr>
                        <a:t> </a:t>
                      </a: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pPr algn="ctr">
                        <a:lnSpc>
                          <a:spcPts val="1300"/>
                        </a:lnSpc>
                        <a:spcAft>
                          <a:spcPts val="0"/>
                        </a:spcAft>
                      </a:pP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pPr algn="ctr">
                        <a:lnSpc>
                          <a:spcPts val="1300"/>
                        </a:lnSpc>
                        <a:spcAft>
                          <a:spcPts val="0"/>
                        </a:spcAft>
                      </a:pP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pPr algn="ctr">
                        <a:lnSpc>
                          <a:spcPts val="1300"/>
                        </a:lnSpc>
                        <a:spcAft>
                          <a:spcPts val="0"/>
                        </a:spcAft>
                      </a:pP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229133375"/>
                  </a:ext>
                </a:extLst>
              </a:tr>
              <a:tr h="665682">
                <a:tc>
                  <a:txBody>
                    <a:bodyPr/>
                    <a:lstStyle/>
                    <a:p>
                      <a:pPr algn="l">
                        <a:lnSpc>
                          <a:spcPts val="1300"/>
                        </a:lnSpc>
                        <a:spcAft>
                          <a:spcPts val="0"/>
                        </a:spcAft>
                      </a:pPr>
                      <a:r>
                        <a:rPr lang="en-GB" sz="1400" dirty="0">
                          <a:effectLst/>
                        </a:rPr>
                        <a:t>Water-leaving surface reflectance (</a:t>
                      </a:r>
                      <a:r>
                        <a:rPr lang="en-GB" sz="1400" dirty="0" err="1">
                          <a:effectLst/>
                        </a:rPr>
                        <a:t>Rrs</a:t>
                      </a:r>
                      <a:r>
                        <a:rPr lang="en-GB" sz="1400" dirty="0">
                          <a:effectLst/>
                        </a:rPr>
                        <a:t>) at 412, … 555nm) </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BD 1</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MODIS (Aqua, Terra)</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dirty="0">
                          <a:effectLst/>
                        </a:rPr>
                        <a:t>0.042</a:t>
                      </a:r>
                      <a:r>
                        <a:rPr lang="en-GB" sz="1050" baseline="30000" dirty="0">
                          <a:effectLst/>
                        </a:rPr>
                        <a:t>o</a:t>
                      </a:r>
                      <a:r>
                        <a:rPr lang="en-GB" sz="1050" dirty="0">
                          <a:effectLst/>
                        </a:rPr>
                        <a:t>, daily, global</a:t>
                      </a: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037920145"/>
                  </a:ext>
                </a:extLst>
              </a:tr>
              <a:tr h="185433">
                <a:tc>
                  <a:txBody>
                    <a:bodyPr/>
                    <a:lstStyle/>
                    <a:p>
                      <a:pPr algn="l">
                        <a:lnSpc>
                          <a:spcPts val="1300"/>
                        </a:lnSpc>
                        <a:spcAft>
                          <a:spcPts val="0"/>
                        </a:spcAft>
                      </a:pPr>
                      <a:r>
                        <a:rPr lang="en-GB" sz="1400" dirty="0" err="1">
                          <a:effectLst/>
                        </a:rPr>
                        <a:t>Rrs</a:t>
                      </a:r>
                      <a:r>
                        <a:rPr lang="en-GB" sz="1400" dirty="0">
                          <a:effectLst/>
                        </a:rPr>
                        <a:t> 443/555</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BD 2</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MODIS (Aqua, Terra)</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0.042</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242236207"/>
                  </a:ext>
                </a:extLst>
              </a:tr>
              <a:tr h="185433">
                <a:tc>
                  <a:txBody>
                    <a:bodyPr/>
                    <a:lstStyle/>
                    <a:p>
                      <a:pPr algn="l">
                        <a:lnSpc>
                          <a:spcPts val="1300"/>
                        </a:lnSpc>
                        <a:spcAft>
                          <a:spcPts val="0"/>
                        </a:spcAft>
                      </a:pPr>
                      <a:r>
                        <a:rPr lang="en-GB" sz="1400" dirty="0" err="1">
                          <a:effectLst/>
                        </a:rPr>
                        <a:t>Rrs</a:t>
                      </a:r>
                      <a:r>
                        <a:rPr lang="en-GB" sz="1400" dirty="0">
                          <a:effectLst/>
                        </a:rPr>
                        <a:t> 531/555</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BD 3</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MODIS (Aqua, Terra)</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0.042</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486677066"/>
                  </a:ext>
                </a:extLst>
              </a:tr>
              <a:tr h="185433">
                <a:tc>
                  <a:txBody>
                    <a:bodyPr/>
                    <a:lstStyle/>
                    <a:p>
                      <a:pPr algn="l">
                        <a:lnSpc>
                          <a:spcPts val="1300"/>
                        </a:lnSpc>
                        <a:spcAft>
                          <a:spcPts val="0"/>
                        </a:spcAft>
                      </a:pPr>
                      <a:r>
                        <a:rPr lang="en-GB" sz="1400" dirty="0" err="1">
                          <a:effectLst/>
                        </a:rPr>
                        <a:t>Rrs</a:t>
                      </a:r>
                      <a:r>
                        <a:rPr lang="en-GB" sz="1400" dirty="0">
                          <a:effectLst/>
                        </a:rPr>
                        <a:t> 443/488</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BD 4</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dirty="0">
                          <a:effectLst/>
                        </a:rPr>
                        <a:t>MODIS (Aqua, Terra)</a:t>
                      </a: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0.042</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0670232"/>
                  </a:ext>
                </a:extLst>
              </a:tr>
              <a:tr h="185433">
                <a:tc>
                  <a:txBody>
                    <a:bodyPr/>
                    <a:lstStyle/>
                    <a:p>
                      <a:pPr algn="l">
                        <a:lnSpc>
                          <a:spcPts val="1300"/>
                        </a:lnSpc>
                        <a:spcAft>
                          <a:spcPts val="0"/>
                        </a:spcAft>
                      </a:pPr>
                      <a:r>
                        <a:rPr lang="en-GB" sz="1400" dirty="0">
                          <a:effectLst/>
                        </a:rPr>
                        <a:t>Chlorophyll a </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BD 5</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MODIS (Aqua, Terra)</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0.042</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586699712"/>
                  </a:ext>
                </a:extLst>
              </a:tr>
              <a:tr h="497139">
                <a:tc>
                  <a:txBody>
                    <a:bodyPr/>
                    <a:lstStyle/>
                    <a:p>
                      <a:pPr algn="l">
                        <a:lnSpc>
                          <a:spcPts val="1300"/>
                        </a:lnSpc>
                        <a:spcAft>
                          <a:spcPts val="0"/>
                        </a:spcAft>
                      </a:pPr>
                      <a:r>
                        <a:rPr lang="en-GB" sz="1400" dirty="0">
                          <a:effectLst/>
                        </a:rPr>
                        <a:t>Particulate Inorganic Carbon (PIC)</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BD 6</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VIIRS</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0.042</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414241949"/>
                  </a:ext>
                </a:extLst>
              </a:tr>
              <a:tr h="366275">
                <a:tc>
                  <a:txBody>
                    <a:bodyPr/>
                    <a:lstStyle/>
                    <a:p>
                      <a:pPr algn="l">
                        <a:lnSpc>
                          <a:spcPts val="1300"/>
                        </a:lnSpc>
                        <a:spcAft>
                          <a:spcPts val="0"/>
                        </a:spcAft>
                      </a:pPr>
                      <a:r>
                        <a:rPr lang="en-GB" sz="1400" dirty="0">
                          <a:effectLst/>
                        </a:rPr>
                        <a:t>Particulate Organic carbon (POC)</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BD 7</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dirty="0">
                          <a:effectLst/>
                        </a:rPr>
                        <a:t>VIIRS</a:t>
                      </a: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dirty="0">
                          <a:effectLst/>
                        </a:rPr>
                        <a:t>0.042</a:t>
                      </a:r>
                      <a:r>
                        <a:rPr lang="en-GB" sz="1050" baseline="30000" dirty="0">
                          <a:effectLst/>
                        </a:rPr>
                        <a:t>o</a:t>
                      </a:r>
                      <a:r>
                        <a:rPr lang="en-GB" sz="1050" dirty="0">
                          <a:effectLst/>
                        </a:rPr>
                        <a:t>, daily, global</a:t>
                      </a: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419570135"/>
                  </a:ext>
                </a:extLst>
              </a:tr>
              <a:tr h="366275">
                <a:tc gridSpan="4">
                  <a:txBody>
                    <a:bodyPr/>
                    <a:lstStyle/>
                    <a:p>
                      <a:pPr algn="ctr">
                        <a:lnSpc>
                          <a:spcPts val="1300"/>
                        </a:lnSpc>
                        <a:spcAft>
                          <a:spcPts val="0"/>
                        </a:spcAft>
                      </a:pPr>
                      <a:endParaRPr lang="en-GB" sz="1400" dirty="0">
                        <a:effectLst/>
                      </a:endParaRPr>
                    </a:p>
                    <a:p>
                      <a:pPr algn="ctr">
                        <a:lnSpc>
                          <a:spcPts val="1300"/>
                        </a:lnSpc>
                        <a:spcAft>
                          <a:spcPts val="0"/>
                        </a:spcAft>
                      </a:pPr>
                      <a:r>
                        <a:rPr lang="en-GB" sz="1400" dirty="0">
                          <a:effectLst/>
                        </a:rPr>
                        <a:t>Physical drivers</a:t>
                      </a:r>
                      <a:endParaRPr lang="en-MT" sz="1400" dirty="0">
                        <a:effectLst/>
                      </a:endParaRPr>
                    </a:p>
                    <a:p>
                      <a:pPr algn="ctr">
                        <a:lnSpc>
                          <a:spcPts val="1300"/>
                        </a:lnSpc>
                        <a:spcAft>
                          <a:spcPts val="0"/>
                        </a:spcAft>
                      </a:pPr>
                      <a:r>
                        <a:rPr lang="en-GB" sz="1050" dirty="0">
                          <a:effectLst/>
                          <a:highlight>
                            <a:srgbClr val="FFFF00"/>
                          </a:highlight>
                        </a:rPr>
                        <a:t> </a:t>
                      </a: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pPr algn="ctr">
                        <a:lnSpc>
                          <a:spcPts val="1300"/>
                        </a:lnSpc>
                        <a:spcAft>
                          <a:spcPts val="0"/>
                        </a:spcAft>
                      </a:pP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pPr algn="ctr">
                        <a:lnSpc>
                          <a:spcPts val="1300"/>
                        </a:lnSpc>
                        <a:spcAft>
                          <a:spcPts val="0"/>
                        </a:spcAft>
                      </a:pP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pPr algn="ctr">
                        <a:lnSpc>
                          <a:spcPts val="1300"/>
                        </a:lnSpc>
                        <a:spcAft>
                          <a:spcPts val="0"/>
                        </a:spcAft>
                      </a:pP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4089214318"/>
                  </a:ext>
                </a:extLst>
              </a:tr>
              <a:tr h="185433">
                <a:tc>
                  <a:txBody>
                    <a:bodyPr/>
                    <a:lstStyle/>
                    <a:p>
                      <a:pPr algn="l">
                        <a:lnSpc>
                          <a:spcPts val="1300"/>
                        </a:lnSpc>
                        <a:spcAft>
                          <a:spcPts val="0"/>
                        </a:spcAft>
                      </a:pPr>
                      <a:r>
                        <a:rPr lang="en-GB" sz="1400" dirty="0">
                          <a:effectLst/>
                        </a:rPr>
                        <a:t>Sea surface salinity</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1</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SMOS</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0.05</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428641896"/>
                  </a:ext>
                </a:extLst>
              </a:tr>
              <a:tr h="366275">
                <a:tc>
                  <a:txBody>
                    <a:bodyPr/>
                    <a:lstStyle/>
                    <a:p>
                      <a:pPr algn="l">
                        <a:lnSpc>
                          <a:spcPts val="1300"/>
                        </a:lnSpc>
                        <a:spcAft>
                          <a:spcPts val="0"/>
                        </a:spcAft>
                      </a:pPr>
                      <a:r>
                        <a:rPr lang="en-GB" sz="1400" dirty="0">
                          <a:effectLst/>
                        </a:rPr>
                        <a:t>Sea surface</a:t>
                      </a:r>
                      <a:endParaRPr lang="en-MT" sz="1400" dirty="0">
                        <a:effectLst/>
                      </a:endParaRPr>
                    </a:p>
                    <a:p>
                      <a:pPr algn="l">
                        <a:lnSpc>
                          <a:spcPts val="1300"/>
                        </a:lnSpc>
                        <a:spcAft>
                          <a:spcPts val="0"/>
                        </a:spcAft>
                      </a:pPr>
                      <a:r>
                        <a:rPr lang="en-GB" sz="1400" dirty="0">
                          <a:effectLst/>
                        </a:rPr>
                        <a:t>temperature</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2</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OISST</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0.25</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4088222813"/>
                  </a:ext>
                </a:extLst>
              </a:tr>
              <a:tr h="185433">
                <a:tc>
                  <a:txBody>
                    <a:bodyPr/>
                    <a:lstStyle/>
                    <a:p>
                      <a:pPr algn="l">
                        <a:lnSpc>
                          <a:spcPts val="1300"/>
                        </a:lnSpc>
                        <a:spcAft>
                          <a:spcPts val="0"/>
                        </a:spcAft>
                      </a:pPr>
                      <a:r>
                        <a:rPr lang="en-GB" sz="1400" dirty="0">
                          <a:effectLst/>
                        </a:rPr>
                        <a:t>Wind speed</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3</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ASCAT</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0.25</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749104092"/>
                  </a:ext>
                </a:extLst>
              </a:tr>
              <a:tr h="185433">
                <a:tc>
                  <a:txBody>
                    <a:bodyPr/>
                    <a:lstStyle/>
                    <a:p>
                      <a:pPr algn="l">
                        <a:lnSpc>
                          <a:spcPts val="1300"/>
                        </a:lnSpc>
                        <a:spcAft>
                          <a:spcPts val="0"/>
                        </a:spcAft>
                      </a:pPr>
                      <a:r>
                        <a:rPr lang="en-GB" sz="1400" dirty="0">
                          <a:effectLst/>
                        </a:rPr>
                        <a:t>Wind direction</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4</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ASCAT</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0.25</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761899265"/>
                  </a:ext>
                </a:extLst>
              </a:tr>
              <a:tr h="185433">
                <a:tc>
                  <a:txBody>
                    <a:bodyPr/>
                    <a:lstStyle/>
                    <a:p>
                      <a:pPr algn="l">
                        <a:lnSpc>
                          <a:spcPts val="1300"/>
                        </a:lnSpc>
                        <a:spcAft>
                          <a:spcPts val="0"/>
                        </a:spcAft>
                      </a:pPr>
                      <a:r>
                        <a:rPr lang="en-GB" sz="1400" dirty="0">
                          <a:effectLst/>
                        </a:rPr>
                        <a:t>Wind stress</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5</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ASCAT</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0.25</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56178870"/>
                  </a:ext>
                </a:extLst>
              </a:tr>
              <a:tr h="185433">
                <a:tc>
                  <a:txBody>
                    <a:bodyPr/>
                    <a:lstStyle/>
                    <a:p>
                      <a:pPr algn="l">
                        <a:lnSpc>
                          <a:spcPts val="1300"/>
                        </a:lnSpc>
                        <a:spcAft>
                          <a:spcPts val="0"/>
                        </a:spcAft>
                      </a:pPr>
                      <a:r>
                        <a:rPr lang="en-GB" sz="1400" dirty="0">
                          <a:effectLst/>
                        </a:rPr>
                        <a:t>Transfer </a:t>
                      </a:r>
                      <a:r>
                        <a:rPr lang="en-GB" sz="1400" dirty="0" err="1">
                          <a:effectLst/>
                        </a:rPr>
                        <a:t>velocity</a:t>
                      </a:r>
                      <a:r>
                        <a:rPr lang="en-GB" sz="1400" baseline="-25000" dirty="0" err="1">
                          <a:effectLst/>
                        </a:rPr>
                        <a:t>W</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6</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Based on ASCAT</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0.25</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888941461"/>
                  </a:ext>
                </a:extLst>
              </a:tr>
              <a:tr h="185433">
                <a:tc>
                  <a:txBody>
                    <a:bodyPr/>
                    <a:lstStyle/>
                    <a:p>
                      <a:pPr algn="l">
                        <a:lnSpc>
                          <a:spcPts val="1300"/>
                        </a:lnSpc>
                        <a:spcAft>
                          <a:spcPts val="0"/>
                        </a:spcAft>
                      </a:pPr>
                      <a:r>
                        <a:rPr lang="en-GB" sz="1400" dirty="0">
                          <a:effectLst/>
                        </a:rPr>
                        <a:t>Transfer velocity </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7</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Based on ASCAT</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0.25</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909870577"/>
                  </a:ext>
                </a:extLst>
              </a:tr>
              <a:tr h="185433">
                <a:tc>
                  <a:txBody>
                    <a:bodyPr/>
                    <a:lstStyle/>
                    <a:p>
                      <a:pPr algn="l">
                        <a:lnSpc>
                          <a:spcPts val="1300"/>
                        </a:lnSpc>
                        <a:spcAft>
                          <a:spcPts val="0"/>
                        </a:spcAft>
                      </a:pPr>
                      <a:r>
                        <a:rPr lang="en-GB" sz="1400" dirty="0">
                          <a:effectLst/>
                        </a:rPr>
                        <a:t>Transfer velocity </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8</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Based on ASCAT</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0.25</a:t>
                      </a:r>
                      <a:r>
                        <a:rPr lang="en-GB" sz="1050" baseline="30000">
                          <a:effectLst/>
                        </a:rPr>
                        <a:t>o</a:t>
                      </a:r>
                      <a:r>
                        <a:rPr lang="en-GB" sz="1050">
                          <a:effectLst/>
                        </a:rPr>
                        <a:t>, daily,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46715189"/>
                  </a:ext>
                </a:extLst>
              </a:tr>
              <a:tr h="185433">
                <a:tc>
                  <a:txBody>
                    <a:bodyPr/>
                    <a:lstStyle/>
                    <a:p>
                      <a:pPr algn="l">
                        <a:lnSpc>
                          <a:spcPts val="1300"/>
                        </a:lnSpc>
                        <a:spcAft>
                          <a:spcPts val="0"/>
                        </a:spcAft>
                      </a:pPr>
                      <a:r>
                        <a:rPr lang="en-GB" sz="1400" dirty="0">
                          <a:effectLst/>
                        </a:rPr>
                        <a:t>Bathymetry</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9</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GEBCO</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0.083</a:t>
                      </a:r>
                      <a:r>
                        <a:rPr lang="en-GB" sz="1050" baseline="30000">
                          <a:effectLst/>
                        </a:rPr>
                        <a:t>o</a:t>
                      </a:r>
                      <a:r>
                        <a:rPr lang="en-GB" sz="1050">
                          <a:effectLst/>
                        </a:rPr>
                        <a:t>, global</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501765869"/>
                  </a:ext>
                </a:extLst>
              </a:tr>
              <a:tr h="665682">
                <a:tc>
                  <a:txBody>
                    <a:bodyPr/>
                    <a:lstStyle/>
                    <a:p>
                      <a:pPr algn="l">
                        <a:lnSpc>
                          <a:spcPts val="1300"/>
                        </a:lnSpc>
                        <a:spcAft>
                          <a:spcPts val="0"/>
                        </a:spcAft>
                      </a:pPr>
                      <a:r>
                        <a:rPr lang="en-GB" sz="1400" dirty="0">
                          <a:effectLst/>
                        </a:rPr>
                        <a:t>Mean layer depth</a:t>
                      </a:r>
                      <a:endParaRPr lang="en-MT"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PD 10</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a:effectLst/>
                        </a:rPr>
                        <a:t>Global ocean 1/12° physics analysis and forecast updated daily. Copernicus Marine environment monitoring service</a:t>
                      </a:r>
                      <a:endParaRPr lang="en-MT" sz="105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spcAft>
                          <a:spcPts val="0"/>
                        </a:spcAft>
                      </a:pPr>
                      <a:r>
                        <a:rPr lang="en-GB" sz="1050" dirty="0">
                          <a:effectLst/>
                        </a:rPr>
                        <a:t>0.083</a:t>
                      </a:r>
                      <a:r>
                        <a:rPr lang="en-GB" sz="1050" baseline="30000" dirty="0">
                          <a:effectLst/>
                        </a:rPr>
                        <a:t>o</a:t>
                      </a:r>
                      <a:r>
                        <a:rPr lang="en-GB" sz="1050" dirty="0">
                          <a:effectLst/>
                        </a:rPr>
                        <a:t>, daily mean, global analyses, 50 depth levels</a:t>
                      </a:r>
                      <a:endParaRPr lang="en-MT" sz="105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772611173"/>
                  </a:ext>
                </a:extLst>
              </a:tr>
            </a:tbl>
          </a:graphicData>
        </a:graphic>
      </p:graphicFrame>
    </p:spTree>
    <p:extLst>
      <p:ext uri="{BB962C8B-B14F-4D97-AF65-F5344CB8AC3E}">
        <p14:creationId xmlns:p14="http://schemas.microsoft.com/office/powerpoint/2010/main" val="2221568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over image, large fish">
            <a:extLst>
              <a:ext uri="{FF2B5EF4-FFF2-40B4-BE49-F238E27FC236}">
                <a16:creationId xmlns:a16="http://schemas.microsoft.com/office/drawing/2014/main" id="{8557C52B-FF7B-4358-81A2-8E139E5C53D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a:stretch/>
        </p:blipFill>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US" dirty="0"/>
              <a:t>Testbed</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p:txBody>
          <a:bodyPr/>
          <a:lstStyle/>
          <a:p>
            <a:r>
              <a:rPr lang="en-US" dirty="0"/>
              <a:t>Atlantic region </a:t>
            </a:r>
            <a:r>
              <a:rPr lang="en-US" b="1" dirty="0"/>
              <a:t>●</a:t>
            </a:r>
            <a:r>
              <a:rPr lang="en-US" dirty="0"/>
              <a:t> Research cruise ships </a:t>
            </a:r>
            <a:r>
              <a:rPr lang="en-US" b="1" dirty="0"/>
              <a:t>● ROI: </a:t>
            </a:r>
            <a:r>
              <a:rPr lang="en-GB" dirty="0"/>
              <a:t>25–35 °N, 61–50 °W</a:t>
            </a:r>
            <a:r>
              <a:rPr lang="en-US" b="1" dirty="0"/>
              <a:t>  </a:t>
            </a:r>
            <a:r>
              <a:rPr lang="en-US" dirty="0"/>
              <a:t> </a:t>
            </a:r>
          </a:p>
        </p:txBody>
      </p:sp>
      <p:pic>
        <p:nvPicPr>
          <p:cNvPr id="6" name="Picture 5">
            <a:extLst>
              <a:ext uri="{FF2B5EF4-FFF2-40B4-BE49-F238E27FC236}">
                <a16:creationId xmlns:a16="http://schemas.microsoft.com/office/drawing/2014/main" id="{7E42440E-6BB8-44A2-90F0-8C4C3F25FBEA}"/>
              </a:ext>
            </a:extLst>
          </p:cNvPr>
          <p:cNvPicPr>
            <a:picLocks noChangeAspect="1"/>
          </p:cNvPicPr>
          <p:nvPr/>
        </p:nvPicPr>
        <p:blipFill>
          <a:blip r:embed="rId3"/>
          <a:stretch>
            <a:fillRect/>
          </a:stretch>
        </p:blipFill>
        <p:spPr>
          <a:xfrm>
            <a:off x="-9322" y="31155"/>
            <a:ext cx="3445500" cy="1185252"/>
          </a:xfrm>
          <a:prstGeom prst="rect">
            <a:avLst/>
          </a:prstGeom>
        </p:spPr>
      </p:pic>
      <p:sp>
        <p:nvSpPr>
          <p:cNvPr id="2" name="Rectangle 1">
            <a:extLst>
              <a:ext uri="{FF2B5EF4-FFF2-40B4-BE49-F238E27FC236}">
                <a16:creationId xmlns:a16="http://schemas.microsoft.com/office/drawing/2014/main" id="{12FAE213-C037-443D-9C25-36E4A8E790EC}"/>
              </a:ext>
            </a:extLst>
          </p:cNvPr>
          <p:cNvSpPr/>
          <p:nvPr/>
        </p:nvSpPr>
        <p:spPr>
          <a:xfrm>
            <a:off x="694870" y="4136459"/>
            <a:ext cx="9284871" cy="369332"/>
          </a:xfrm>
          <a:prstGeom prst="rect">
            <a:avLst/>
          </a:prstGeom>
        </p:spPr>
        <p:txBody>
          <a:bodyPr wrap="square">
            <a:spAutoFit/>
          </a:bodyPr>
          <a:lstStyle/>
          <a:p>
            <a:r>
              <a:rPr lang="en-GB" b="1" i="1" dirty="0">
                <a:solidFill>
                  <a:srgbClr val="014E52"/>
                </a:solidFill>
                <a:latin typeface="Trebuchet MS" panose="020B0603020202020204" pitchFamily="34" charset="0"/>
              </a:rPr>
              <a:t>Toward trusted, globe-ready ocean carbonate intel—at 4 km, every day</a:t>
            </a:r>
            <a:endParaRPr lang="en-MT" i="1" dirty="0"/>
          </a:p>
        </p:txBody>
      </p:sp>
    </p:spTree>
    <p:extLst>
      <p:ext uri="{BB962C8B-B14F-4D97-AF65-F5344CB8AC3E}">
        <p14:creationId xmlns:p14="http://schemas.microsoft.com/office/powerpoint/2010/main" val="460324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01A2-15EF-4D1F-BEBF-09580F09DCA4}"/>
              </a:ext>
            </a:extLst>
          </p:cNvPr>
          <p:cNvSpPr>
            <a:spLocks noGrp="1"/>
          </p:cNvSpPr>
          <p:nvPr>
            <p:ph type="title"/>
          </p:nvPr>
        </p:nvSpPr>
        <p:spPr/>
        <p:txBody>
          <a:bodyPr/>
          <a:lstStyle/>
          <a:p>
            <a:r>
              <a:rPr lang="en-GB" dirty="0"/>
              <a:t>North Atlantic test bed</a:t>
            </a:r>
            <a:endParaRPr lang="en-MT" dirty="0"/>
          </a:p>
        </p:txBody>
      </p:sp>
      <p:pic>
        <p:nvPicPr>
          <p:cNvPr id="4" name="Picture 3">
            <a:extLst>
              <a:ext uri="{FF2B5EF4-FFF2-40B4-BE49-F238E27FC236}">
                <a16:creationId xmlns:a16="http://schemas.microsoft.com/office/drawing/2014/main" id="{4952058E-4FD9-459C-8F71-0E987C310CCA}"/>
              </a:ext>
            </a:extLst>
          </p:cNvPr>
          <p:cNvPicPr/>
          <p:nvPr/>
        </p:nvPicPr>
        <p:blipFill>
          <a:blip r:embed="rId3"/>
          <a:stretch>
            <a:fillRect/>
          </a:stretch>
        </p:blipFill>
        <p:spPr>
          <a:xfrm>
            <a:off x="5858686" y="1743971"/>
            <a:ext cx="4966970" cy="4565650"/>
          </a:xfrm>
          <a:prstGeom prst="rect">
            <a:avLst/>
          </a:prstGeom>
        </p:spPr>
      </p:pic>
      <p:pic>
        <p:nvPicPr>
          <p:cNvPr id="6" name="Picture 5">
            <a:extLst>
              <a:ext uri="{FF2B5EF4-FFF2-40B4-BE49-F238E27FC236}">
                <a16:creationId xmlns:a16="http://schemas.microsoft.com/office/drawing/2014/main" id="{5A33E6A0-21F4-43D9-BC63-16D4E6048FCE}"/>
              </a:ext>
            </a:extLst>
          </p:cNvPr>
          <p:cNvPicPr/>
          <p:nvPr/>
        </p:nvPicPr>
        <p:blipFill>
          <a:blip r:embed="rId4">
            <a:extLst>
              <a:ext uri="{28A0092B-C50C-407E-A947-70E740481C1C}">
                <a14:useLocalDpi xmlns:a14="http://schemas.microsoft.com/office/drawing/2010/main" val="0"/>
              </a:ext>
            </a:extLst>
          </a:blip>
          <a:stretch>
            <a:fillRect/>
          </a:stretch>
        </p:blipFill>
        <p:spPr>
          <a:xfrm>
            <a:off x="9445602" y="5093570"/>
            <a:ext cx="1304925" cy="485775"/>
          </a:xfrm>
          <a:prstGeom prst="rect">
            <a:avLst/>
          </a:prstGeom>
        </p:spPr>
      </p:pic>
      <p:sp>
        <p:nvSpPr>
          <p:cNvPr id="7" name="TextBox 6">
            <a:extLst>
              <a:ext uri="{FF2B5EF4-FFF2-40B4-BE49-F238E27FC236}">
                <a16:creationId xmlns:a16="http://schemas.microsoft.com/office/drawing/2014/main" id="{2426A81D-FBB4-4989-A51E-DF7FD5EACC19}"/>
              </a:ext>
            </a:extLst>
          </p:cNvPr>
          <p:cNvSpPr txBox="1"/>
          <p:nvPr/>
        </p:nvSpPr>
        <p:spPr>
          <a:xfrm>
            <a:off x="582011" y="1610750"/>
            <a:ext cx="4966970" cy="4370427"/>
          </a:xfrm>
          <a:prstGeom prst="rect">
            <a:avLst/>
          </a:prstGeom>
          <a:noFill/>
        </p:spPr>
        <p:txBody>
          <a:bodyPr wrap="square" rtlCol="0">
            <a:spAutoFit/>
          </a:bodyPr>
          <a:lstStyle/>
          <a:p>
            <a:r>
              <a:rPr lang="en-US" sz="2000" dirty="0"/>
              <a:t>Sampling periods of</a:t>
            </a:r>
            <a:r>
              <a:rPr lang="en-US" sz="2000" i="1" dirty="0"/>
              <a:t> in-situ</a:t>
            </a:r>
            <a:r>
              <a:rPr lang="en-US" sz="2000" dirty="0"/>
              <a:t> discrete underway samples of </a:t>
            </a:r>
            <a:r>
              <a:rPr lang="en-US" sz="2000" b="1" dirty="0">
                <a:solidFill>
                  <a:schemeClr val="accent6">
                    <a:lumMod val="75000"/>
                  </a:schemeClr>
                </a:solidFill>
              </a:rPr>
              <a:t>DIC</a:t>
            </a:r>
            <a:r>
              <a:rPr lang="en-US" sz="2000" dirty="0"/>
              <a:t>, </a:t>
            </a:r>
            <a:r>
              <a:rPr lang="en-US" sz="2000" b="1" dirty="0">
                <a:solidFill>
                  <a:schemeClr val="accent6">
                    <a:lumMod val="75000"/>
                  </a:schemeClr>
                </a:solidFill>
              </a:rPr>
              <a:t>TA</a:t>
            </a:r>
            <a:r>
              <a:rPr lang="en-US" sz="2000" dirty="0"/>
              <a:t> and </a:t>
            </a:r>
            <a:r>
              <a:rPr lang="en-US" sz="2000" b="1" dirty="0">
                <a:solidFill>
                  <a:schemeClr val="accent6">
                    <a:lumMod val="75000"/>
                  </a:schemeClr>
                </a:solidFill>
              </a:rPr>
              <a:t>pH</a:t>
            </a:r>
            <a:r>
              <a:rPr lang="en-US" sz="2000" dirty="0"/>
              <a:t> measured by M/V Equinox (Source: NCEI Accession 0154382) overlaid over bathymetry (Source: GEBCO). </a:t>
            </a:r>
          </a:p>
          <a:p>
            <a:endParaRPr lang="en-US" sz="2000" dirty="0"/>
          </a:p>
          <a:p>
            <a:pPr marL="342900" indent="-342900">
              <a:buFont typeface="Arial" panose="020B0604020202020204" pitchFamily="34" charset="0"/>
              <a:buChar char="•"/>
            </a:pPr>
            <a:r>
              <a:rPr lang="en-US" sz="2000" b="1" dirty="0">
                <a:solidFill>
                  <a:srgbClr val="145C72"/>
                </a:solidFill>
              </a:rPr>
              <a:t>Winter 2015</a:t>
            </a:r>
            <a:r>
              <a:rPr lang="en-US" sz="2000" dirty="0"/>
              <a:t>: Validation dataset 1; </a:t>
            </a:r>
          </a:p>
          <a:p>
            <a:pPr marL="342900" indent="-342900">
              <a:buFont typeface="Arial" panose="020B0604020202020204" pitchFamily="34" charset="0"/>
              <a:buChar char="•"/>
            </a:pPr>
            <a:r>
              <a:rPr lang="en-US" sz="2000" b="1" dirty="0">
                <a:solidFill>
                  <a:srgbClr val="145C72"/>
                </a:solidFill>
              </a:rPr>
              <a:t>Autumn 2016</a:t>
            </a:r>
            <a:r>
              <a:rPr lang="en-US" sz="2000" dirty="0"/>
              <a:t>: Validation dataset 2; </a:t>
            </a:r>
          </a:p>
          <a:p>
            <a:pPr marL="342900" indent="-342900">
              <a:buFont typeface="Arial" panose="020B0604020202020204" pitchFamily="34" charset="0"/>
              <a:buChar char="•"/>
            </a:pPr>
            <a:r>
              <a:rPr lang="en-US" sz="2000" b="1" dirty="0">
                <a:solidFill>
                  <a:srgbClr val="145C72"/>
                </a:solidFill>
              </a:rPr>
              <a:t>Spring 2015</a:t>
            </a:r>
            <a:r>
              <a:rPr lang="en-US" sz="2000" dirty="0"/>
              <a:t>: Validation dataset 3; </a:t>
            </a:r>
          </a:p>
          <a:p>
            <a:pPr marL="342900" indent="-342900">
              <a:buFont typeface="Arial" panose="020B0604020202020204" pitchFamily="34" charset="0"/>
              <a:buChar char="•"/>
            </a:pPr>
            <a:r>
              <a:rPr lang="en-US" sz="2000" b="1" dirty="0">
                <a:solidFill>
                  <a:srgbClr val="145C72"/>
                </a:solidFill>
              </a:rPr>
              <a:t>Spring 2016</a:t>
            </a:r>
            <a:r>
              <a:rPr lang="en-US" sz="2000" b="1" dirty="0"/>
              <a:t>: </a:t>
            </a:r>
            <a:r>
              <a:rPr lang="en-US" sz="2000" dirty="0"/>
              <a:t>ANN Training dataset for the prediction of DIC, TA and </a:t>
            </a:r>
            <a:r>
              <a:rPr lang="en-US" sz="2000" dirty="0" err="1"/>
              <a:t>pH.</a:t>
            </a:r>
            <a:r>
              <a:rPr lang="en-US" sz="2000" dirty="0"/>
              <a:t> </a:t>
            </a:r>
          </a:p>
          <a:p>
            <a:endParaRPr lang="en-US" sz="2000" dirty="0"/>
          </a:p>
          <a:p>
            <a:endParaRPr lang="en-MT" dirty="0"/>
          </a:p>
        </p:txBody>
      </p:sp>
      <p:sp>
        <p:nvSpPr>
          <p:cNvPr id="8" name="TextBox 7">
            <a:extLst>
              <a:ext uri="{FF2B5EF4-FFF2-40B4-BE49-F238E27FC236}">
                <a16:creationId xmlns:a16="http://schemas.microsoft.com/office/drawing/2014/main" id="{8A708FF6-4508-4BDA-9CC9-589E8DCB5105}"/>
              </a:ext>
            </a:extLst>
          </p:cNvPr>
          <p:cNvSpPr txBox="1"/>
          <p:nvPr/>
        </p:nvSpPr>
        <p:spPr>
          <a:xfrm>
            <a:off x="0" y="6442842"/>
            <a:ext cx="7693572" cy="307777"/>
          </a:xfrm>
          <a:prstGeom prst="rect">
            <a:avLst/>
          </a:prstGeom>
          <a:noFill/>
        </p:spPr>
        <p:txBody>
          <a:bodyPr wrap="square" rtlCol="0">
            <a:spAutoFit/>
          </a:bodyPr>
          <a:lstStyle/>
          <a:p>
            <a:r>
              <a:rPr lang="en-GB" sz="1400" b="1" i="1" dirty="0">
                <a:solidFill>
                  <a:srgbClr val="014E52"/>
                </a:solidFill>
                <a:latin typeface="Trebuchet MS" panose="020B0603020202020204" pitchFamily="34" charset="0"/>
              </a:rPr>
              <a:t>“Toward trusted, globe-ready carbonate intel—at 4 km, every day”</a:t>
            </a:r>
            <a:endParaRPr lang="en-MT" sz="1400" b="1" i="1" dirty="0">
              <a:solidFill>
                <a:srgbClr val="014E52"/>
              </a:solidFill>
              <a:latin typeface="Trebuchet MS" panose="020B0603020202020204" pitchFamily="34" charset="0"/>
            </a:endParaRPr>
          </a:p>
        </p:txBody>
      </p:sp>
    </p:spTree>
    <p:extLst>
      <p:ext uri="{BB962C8B-B14F-4D97-AF65-F5344CB8AC3E}">
        <p14:creationId xmlns:p14="http://schemas.microsoft.com/office/powerpoint/2010/main" val="1207160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0942-1896-46BF-A9B6-9A869A7D6F3A}"/>
              </a:ext>
            </a:extLst>
          </p:cNvPr>
          <p:cNvSpPr>
            <a:spLocks noGrp="1"/>
          </p:cNvSpPr>
          <p:nvPr>
            <p:ph type="title"/>
          </p:nvPr>
        </p:nvSpPr>
        <p:spPr/>
        <p:txBody>
          <a:bodyPr/>
          <a:lstStyle/>
          <a:p>
            <a:endParaRPr lang="en-MT" dirty="0"/>
          </a:p>
        </p:txBody>
      </p:sp>
      <p:sp>
        <p:nvSpPr>
          <p:cNvPr id="3" name="Content Placeholder 2">
            <a:extLst>
              <a:ext uri="{FF2B5EF4-FFF2-40B4-BE49-F238E27FC236}">
                <a16:creationId xmlns:a16="http://schemas.microsoft.com/office/drawing/2014/main" id="{3140807D-D01C-4733-9C2E-4698A807DA2F}"/>
              </a:ext>
            </a:extLst>
          </p:cNvPr>
          <p:cNvSpPr>
            <a:spLocks noGrp="1"/>
          </p:cNvSpPr>
          <p:nvPr>
            <p:ph idx="1"/>
          </p:nvPr>
        </p:nvSpPr>
        <p:spPr/>
        <p:txBody>
          <a:bodyPr/>
          <a:lstStyle/>
          <a:p>
            <a:endParaRPr lang="en-MT" dirty="0"/>
          </a:p>
        </p:txBody>
      </p:sp>
      <p:pic>
        <p:nvPicPr>
          <p:cNvPr id="5" name="Picture 4">
            <a:extLst>
              <a:ext uri="{FF2B5EF4-FFF2-40B4-BE49-F238E27FC236}">
                <a16:creationId xmlns:a16="http://schemas.microsoft.com/office/drawing/2014/main" id="{44F8046B-6E23-48ED-ACC3-690F7C99B2AB}"/>
              </a:ext>
            </a:extLst>
          </p:cNvPr>
          <p:cNvPicPr>
            <a:picLocks noChangeAspect="1"/>
          </p:cNvPicPr>
          <p:nvPr/>
        </p:nvPicPr>
        <p:blipFill>
          <a:blip r:embed="rId3"/>
          <a:stretch>
            <a:fillRect/>
          </a:stretch>
        </p:blipFill>
        <p:spPr>
          <a:xfrm>
            <a:off x="1102058" y="0"/>
            <a:ext cx="4993942" cy="6858000"/>
          </a:xfrm>
          <a:prstGeom prst="rect">
            <a:avLst/>
          </a:prstGeom>
        </p:spPr>
      </p:pic>
      <p:pic>
        <p:nvPicPr>
          <p:cNvPr id="6" name="Picture 5">
            <a:extLst>
              <a:ext uri="{FF2B5EF4-FFF2-40B4-BE49-F238E27FC236}">
                <a16:creationId xmlns:a16="http://schemas.microsoft.com/office/drawing/2014/main" id="{46785107-0B02-4711-9892-83396269E0D4}"/>
              </a:ext>
            </a:extLst>
          </p:cNvPr>
          <p:cNvPicPr>
            <a:picLocks noChangeAspect="1"/>
          </p:cNvPicPr>
          <p:nvPr/>
        </p:nvPicPr>
        <p:blipFill>
          <a:blip r:embed="rId4"/>
          <a:stretch>
            <a:fillRect/>
          </a:stretch>
        </p:blipFill>
        <p:spPr>
          <a:xfrm>
            <a:off x="6313611" y="1463039"/>
            <a:ext cx="5323665" cy="4433263"/>
          </a:xfrm>
          <a:prstGeom prst="rect">
            <a:avLst/>
          </a:prstGeom>
        </p:spPr>
      </p:pic>
      <p:pic>
        <p:nvPicPr>
          <p:cNvPr id="7" name="Picture 6">
            <a:extLst>
              <a:ext uri="{FF2B5EF4-FFF2-40B4-BE49-F238E27FC236}">
                <a16:creationId xmlns:a16="http://schemas.microsoft.com/office/drawing/2014/main" id="{AF4B1C52-AE12-4E4B-B06A-74378BF6C0B6}"/>
              </a:ext>
            </a:extLst>
          </p:cNvPr>
          <p:cNvPicPr>
            <a:picLocks noChangeAspect="1"/>
          </p:cNvPicPr>
          <p:nvPr/>
        </p:nvPicPr>
        <p:blipFill>
          <a:blip r:embed="rId5"/>
          <a:stretch>
            <a:fillRect/>
          </a:stretch>
        </p:blipFill>
        <p:spPr>
          <a:xfrm>
            <a:off x="6237738" y="0"/>
            <a:ext cx="5430008" cy="1581371"/>
          </a:xfrm>
          <a:prstGeom prst="rect">
            <a:avLst/>
          </a:prstGeom>
        </p:spPr>
      </p:pic>
    </p:spTree>
    <p:extLst>
      <p:ext uri="{BB962C8B-B14F-4D97-AF65-F5344CB8AC3E}">
        <p14:creationId xmlns:p14="http://schemas.microsoft.com/office/powerpoint/2010/main" val="156292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144C85-00C2-4135-9AB6-C9E5FED42717}"/>
              </a:ext>
            </a:extLst>
          </p:cNvPr>
          <p:cNvPicPr/>
          <p:nvPr/>
        </p:nvPicPr>
        <p:blipFill>
          <a:blip r:embed="rId3">
            <a:extLst>
              <a:ext uri="{28A0092B-C50C-407E-A947-70E740481C1C}">
                <a14:useLocalDpi xmlns:a14="http://schemas.microsoft.com/office/drawing/2010/main" val="0"/>
              </a:ext>
            </a:extLst>
          </a:blip>
          <a:stretch>
            <a:fillRect/>
          </a:stretch>
        </p:blipFill>
        <p:spPr>
          <a:xfrm>
            <a:off x="6096000" y="858004"/>
            <a:ext cx="5343689" cy="5141992"/>
          </a:xfrm>
          <a:prstGeom prst="rect">
            <a:avLst/>
          </a:prstGeom>
        </p:spPr>
      </p:pic>
      <p:sp>
        <p:nvSpPr>
          <p:cNvPr id="2" name="Title 1">
            <a:extLst>
              <a:ext uri="{FF2B5EF4-FFF2-40B4-BE49-F238E27FC236}">
                <a16:creationId xmlns:a16="http://schemas.microsoft.com/office/drawing/2014/main" id="{B21EEEF0-FF34-47A9-9195-47C278F7EFEF}"/>
              </a:ext>
            </a:extLst>
          </p:cNvPr>
          <p:cNvSpPr>
            <a:spLocks noGrp="1"/>
          </p:cNvSpPr>
          <p:nvPr>
            <p:ph type="title"/>
          </p:nvPr>
        </p:nvSpPr>
        <p:spPr/>
        <p:txBody>
          <a:bodyPr/>
          <a:lstStyle/>
          <a:p>
            <a:r>
              <a:rPr lang="en-GB" dirty="0"/>
              <a:t>Neural network architecture</a:t>
            </a:r>
            <a:endParaRPr lang="en-MT" dirty="0"/>
          </a:p>
        </p:txBody>
      </p:sp>
      <p:sp>
        <p:nvSpPr>
          <p:cNvPr id="3" name="Content Placeholder 2">
            <a:extLst>
              <a:ext uri="{FF2B5EF4-FFF2-40B4-BE49-F238E27FC236}">
                <a16:creationId xmlns:a16="http://schemas.microsoft.com/office/drawing/2014/main" id="{F5F28D03-1663-4B20-B1C1-1A062E9309DC}"/>
              </a:ext>
            </a:extLst>
          </p:cNvPr>
          <p:cNvSpPr>
            <a:spLocks noGrp="1"/>
          </p:cNvSpPr>
          <p:nvPr>
            <p:ph idx="1"/>
          </p:nvPr>
        </p:nvSpPr>
        <p:spPr>
          <a:xfrm>
            <a:off x="446315" y="1463040"/>
            <a:ext cx="4871919" cy="4770098"/>
          </a:xfrm>
        </p:spPr>
        <p:txBody>
          <a:bodyPr/>
          <a:lstStyle/>
          <a:p>
            <a:r>
              <a:rPr lang="en-US" sz="1600" dirty="0"/>
              <a:t>BPN model used consisted of 5 hidden neurons and the respective weights (in red and blue) of each connection. </a:t>
            </a:r>
          </a:p>
          <a:p>
            <a:r>
              <a:rPr lang="en-US" sz="1600" dirty="0"/>
              <a:t>The values in each of the neuron is a scaled down value (1 decimal place) of the input, hidden and output neurons, corresponding to one possible solution between the proxy environmental drivers (predictors) and the values for DIC, TA and pH (predictands). </a:t>
            </a:r>
          </a:p>
          <a:p>
            <a:r>
              <a:rPr lang="en-US" sz="1600" dirty="0"/>
              <a:t>Layer 1 (input): 17 neurons.</a:t>
            </a:r>
          </a:p>
          <a:p>
            <a:r>
              <a:rPr lang="en-US" sz="1600" dirty="0"/>
              <a:t>Layer 2: Hidden; 5 neurons. </a:t>
            </a:r>
          </a:p>
          <a:p>
            <a:r>
              <a:rPr lang="en-US" sz="1600" dirty="0"/>
              <a:t>Layer 3 (output): 3 neurons: </a:t>
            </a:r>
            <a:r>
              <a:rPr lang="en-US" sz="1600" b="1" dirty="0"/>
              <a:t>DIC, TA,</a:t>
            </a:r>
            <a:r>
              <a:rPr lang="en-US" sz="1600" dirty="0"/>
              <a:t> and </a:t>
            </a:r>
            <a:r>
              <a:rPr lang="en-US" sz="1600" b="1" dirty="0" err="1"/>
              <a:t>pH</a:t>
            </a:r>
            <a:r>
              <a:rPr lang="en-US" sz="1600" dirty="0" err="1"/>
              <a:t>.</a:t>
            </a:r>
            <a:r>
              <a:rPr lang="en-US" sz="1600" dirty="0"/>
              <a:t> (b) Steps involved in the development of BPN model.</a:t>
            </a:r>
            <a:endParaRPr lang="en-MT" sz="1600" dirty="0"/>
          </a:p>
          <a:p>
            <a:endParaRPr lang="en-MT" sz="1600" dirty="0"/>
          </a:p>
        </p:txBody>
      </p:sp>
      <p:graphicFrame>
        <p:nvGraphicFramePr>
          <p:cNvPr id="6" name="Content Placeholder 4">
            <a:extLst>
              <a:ext uri="{FF2B5EF4-FFF2-40B4-BE49-F238E27FC236}">
                <a16:creationId xmlns:a16="http://schemas.microsoft.com/office/drawing/2014/main" id="{72BA5AE4-324C-4A98-B188-892D6F226DEE}"/>
              </a:ext>
            </a:extLst>
          </p:cNvPr>
          <p:cNvGraphicFramePr>
            <a:graphicFrameLocks/>
          </p:cNvGraphicFramePr>
          <p:nvPr>
            <p:extLst>
              <p:ext uri="{D42A27DB-BD31-4B8C-83A1-F6EECF244321}">
                <p14:modId xmlns:p14="http://schemas.microsoft.com/office/powerpoint/2010/main" val="3775984533"/>
              </p:ext>
            </p:extLst>
          </p:nvPr>
        </p:nvGraphicFramePr>
        <p:xfrm>
          <a:off x="6033407" y="6039269"/>
          <a:ext cx="5257308" cy="637032"/>
        </p:xfrm>
        <a:graphic>
          <a:graphicData uri="http://schemas.openxmlformats.org/drawingml/2006/table">
            <a:tbl>
              <a:tblPr firstRow="1" firstCol="1" bandRow="1">
                <a:tableStyleId>{5C22544A-7EE6-4342-B048-85BDC9FD1C3A}</a:tableStyleId>
              </a:tblPr>
              <a:tblGrid>
                <a:gridCol w="5257308">
                  <a:extLst>
                    <a:ext uri="{9D8B030D-6E8A-4147-A177-3AD203B41FA5}">
                      <a16:colId xmlns:a16="http://schemas.microsoft.com/office/drawing/2014/main" val="1099534606"/>
                    </a:ext>
                  </a:extLst>
                </a:gridCol>
              </a:tblGrid>
              <a:tr h="0">
                <a:tc>
                  <a:txBody>
                    <a:bodyPr/>
                    <a:lstStyle/>
                    <a:p>
                      <a:pPr marL="179388" indent="0" algn="just">
                        <a:lnSpc>
                          <a:spcPct val="95000"/>
                        </a:lnSpc>
                        <a:spcAft>
                          <a:spcPts val="0"/>
                        </a:spcAft>
                      </a:pPr>
                      <a:r>
                        <a:rPr lang="en-US" sz="2000" i="1" dirty="0">
                          <a:solidFill>
                            <a:schemeClr val="tx1"/>
                          </a:solidFill>
                          <a:effectLst/>
                        </a:rPr>
                        <a:t>f</a:t>
                      </a:r>
                      <a:r>
                        <a:rPr lang="en-US" sz="1200" i="1" dirty="0">
                          <a:solidFill>
                            <a:schemeClr val="tx1"/>
                          </a:solidFill>
                          <a:effectLst/>
                        </a:rPr>
                        <a:t>(DIC, TA, pH) = (U</a:t>
                      </a:r>
                      <a:r>
                        <a:rPr lang="en-US" sz="1200" i="1" baseline="-25000" dirty="0">
                          <a:solidFill>
                            <a:schemeClr val="tx1"/>
                          </a:solidFill>
                          <a:effectLst/>
                        </a:rPr>
                        <a:t>10</a:t>
                      </a:r>
                      <a:r>
                        <a:rPr lang="en-US" sz="1200" i="1" dirty="0">
                          <a:solidFill>
                            <a:schemeClr val="tx1"/>
                          </a:solidFill>
                          <a:effectLst/>
                        </a:rPr>
                        <a:t>, DD, wind stress, transfer velocity, depth, SSS, chlorophyll-a, SST, </a:t>
                      </a:r>
                      <a:r>
                        <a:rPr lang="en-US" sz="1200" i="1" dirty="0" err="1">
                          <a:solidFill>
                            <a:schemeClr val="tx1"/>
                          </a:solidFill>
                          <a:effectLst/>
                        </a:rPr>
                        <a:t>R</a:t>
                      </a:r>
                      <a:r>
                        <a:rPr lang="en-US" sz="1200" i="1" baseline="-25000" dirty="0" err="1">
                          <a:solidFill>
                            <a:schemeClr val="tx1"/>
                          </a:solidFill>
                          <a:effectLst/>
                        </a:rPr>
                        <a:t>rs</a:t>
                      </a:r>
                      <a:r>
                        <a:rPr lang="en-US" sz="1200" i="1" dirty="0">
                          <a:solidFill>
                            <a:schemeClr val="tx1"/>
                          </a:solidFill>
                          <a:effectLst/>
                        </a:rPr>
                        <a:t> 412, </a:t>
                      </a:r>
                      <a:r>
                        <a:rPr lang="en-US" sz="1200" i="1" dirty="0" err="1">
                          <a:solidFill>
                            <a:schemeClr val="tx1"/>
                          </a:solidFill>
                          <a:effectLst/>
                        </a:rPr>
                        <a:t>R</a:t>
                      </a:r>
                      <a:r>
                        <a:rPr lang="en-US" sz="1200" i="1" baseline="-25000" dirty="0" err="1">
                          <a:solidFill>
                            <a:schemeClr val="tx1"/>
                          </a:solidFill>
                          <a:effectLst/>
                        </a:rPr>
                        <a:t>rs</a:t>
                      </a:r>
                      <a:r>
                        <a:rPr lang="en-US" sz="1200" i="1" dirty="0">
                          <a:solidFill>
                            <a:schemeClr val="tx1"/>
                          </a:solidFill>
                          <a:effectLst/>
                        </a:rPr>
                        <a:t> 443/555, </a:t>
                      </a:r>
                      <a:r>
                        <a:rPr lang="en-US" sz="1200" i="1" dirty="0" err="1">
                          <a:solidFill>
                            <a:schemeClr val="tx1"/>
                          </a:solidFill>
                          <a:effectLst/>
                        </a:rPr>
                        <a:t>R</a:t>
                      </a:r>
                      <a:r>
                        <a:rPr lang="en-US" sz="1200" i="1" baseline="-25000" dirty="0" err="1">
                          <a:solidFill>
                            <a:schemeClr val="tx1"/>
                          </a:solidFill>
                          <a:effectLst/>
                        </a:rPr>
                        <a:t>rs</a:t>
                      </a:r>
                      <a:r>
                        <a:rPr lang="en-US" sz="1200" i="1" dirty="0">
                          <a:solidFill>
                            <a:schemeClr val="tx1"/>
                          </a:solidFill>
                          <a:effectLst/>
                        </a:rPr>
                        <a:t> 531/555, </a:t>
                      </a:r>
                      <a:r>
                        <a:rPr lang="en-US" sz="1200" i="1" dirty="0" err="1">
                          <a:solidFill>
                            <a:schemeClr val="tx1"/>
                          </a:solidFill>
                          <a:effectLst/>
                        </a:rPr>
                        <a:t>R</a:t>
                      </a:r>
                      <a:r>
                        <a:rPr lang="en-US" sz="1200" i="1" baseline="-25000" dirty="0" err="1">
                          <a:solidFill>
                            <a:schemeClr val="tx1"/>
                          </a:solidFill>
                          <a:effectLst/>
                        </a:rPr>
                        <a:t>rs</a:t>
                      </a:r>
                      <a:r>
                        <a:rPr lang="en-US" sz="1200" i="1" dirty="0">
                          <a:solidFill>
                            <a:schemeClr val="tx1"/>
                          </a:solidFill>
                          <a:effectLst/>
                        </a:rPr>
                        <a:t> 443/48, PIC, POC, MLD)                                                                    </a:t>
                      </a:r>
                      <a:endParaRPr lang="en-MT" sz="1200" i="1"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086180634"/>
                  </a:ext>
                </a:extLst>
              </a:tr>
            </a:tbl>
          </a:graphicData>
        </a:graphic>
      </p:graphicFrame>
    </p:spTree>
    <p:extLst>
      <p:ext uri="{BB962C8B-B14F-4D97-AF65-F5344CB8AC3E}">
        <p14:creationId xmlns:p14="http://schemas.microsoft.com/office/powerpoint/2010/main" val="100189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t>Independent validation </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p:txBody>
          <a:bodyPr/>
          <a:lstStyle/>
          <a:p>
            <a:r>
              <a:rPr lang="en-GB" dirty="0"/>
              <a:t>Training → three reserved cruise transects; metrics table </a:t>
            </a:r>
            <a:endParaRPr lang="en-US" dirty="0"/>
          </a:p>
        </p:txBody>
      </p:sp>
      <p:pic>
        <p:nvPicPr>
          <p:cNvPr id="11" name="Picture Placeholder 10" descr="Divider slide accent image">
            <a:extLst>
              <a:ext uri="{FF2B5EF4-FFF2-40B4-BE49-F238E27FC236}">
                <a16:creationId xmlns:a16="http://schemas.microsoft.com/office/drawing/2014/main" id="{E8D5AD70-28A1-4A01-AE97-1F4CBFF4990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9</a:t>
            </a:fld>
            <a:endParaRPr lang="en-US" b="1" dirty="0">
              <a:solidFill>
                <a:schemeClr val="bg1"/>
              </a:solidFill>
            </a:endParaRPr>
          </a:p>
        </p:txBody>
      </p:sp>
      <p:sp>
        <p:nvSpPr>
          <p:cNvPr id="7" name="Rectangle 6">
            <a:extLst>
              <a:ext uri="{FF2B5EF4-FFF2-40B4-BE49-F238E27FC236}">
                <a16:creationId xmlns:a16="http://schemas.microsoft.com/office/drawing/2014/main" id="{033AF917-6FCF-4F8D-89E8-3E3D56D785EB}"/>
              </a:ext>
            </a:extLst>
          </p:cNvPr>
          <p:cNvSpPr/>
          <p:nvPr/>
        </p:nvSpPr>
        <p:spPr>
          <a:xfrm>
            <a:off x="694870" y="4136459"/>
            <a:ext cx="9284871" cy="369332"/>
          </a:xfrm>
          <a:prstGeom prst="rect">
            <a:avLst/>
          </a:prstGeom>
        </p:spPr>
        <p:txBody>
          <a:bodyPr wrap="square">
            <a:spAutoFit/>
          </a:bodyPr>
          <a:lstStyle/>
          <a:p>
            <a:r>
              <a:rPr lang="en-GB" b="1" i="1" dirty="0">
                <a:solidFill>
                  <a:srgbClr val="014E52"/>
                </a:solidFill>
                <a:latin typeface="Trebuchet MS" panose="020B0603020202020204" pitchFamily="34" charset="0"/>
              </a:rPr>
              <a:t>Toward trusted, globe-ready ocean carbonate intel—at 4 km, every day</a:t>
            </a:r>
            <a:endParaRPr lang="en-MT" i="1" dirty="0"/>
          </a:p>
        </p:txBody>
      </p:sp>
    </p:spTree>
    <p:extLst>
      <p:ext uri="{BB962C8B-B14F-4D97-AF65-F5344CB8AC3E}">
        <p14:creationId xmlns:p14="http://schemas.microsoft.com/office/powerpoint/2010/main" val="3159085383"/>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9B7651-08C1-49A1-AFE9-4E4CD342176D}">
  <ds:schemaRefs>
    <ds:schemaRef ds:uri="16c05727-aa75-4e4a-9b5f-8a80a1165891"/>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dcmitype/"/>
    <ds:schemaRef ds:uri="http://schemas.openxmlformats.org/package/2006/metadata/core-properties"/>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DC3D7A05-DE9A-4773-A113-AAE964924F7A}">
  <ds:schemaRefs>
    <ds:schemaRef ds:uri="http://schemas.microsoft.com/sharepoint/v3/contenttype/forms"/>
  </ds:schemaRefs>
</ds:datastoreItem>
</file>

<file path=customXml/itemProps3.xml><?xml version="1.0" encoding="utf-8"?>
<ds:datastoreItem xmlns:ds="http://schemas.openxmlformats.org/officeDocument/2006/customXml" ds:itemID="{B8E2C315-492F-482C-BE04-955377E16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1671</Words>
  <Application>Microsoft Office PowerPoint</Application>
  <PresentationFormat>Widescreen</PresentationFormat>
  <Paragraphs>294</Paragraphs>
  <Slides>20</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SimSun</vt:lpstr>
      <vt:lpstr>Arial</vt:lpstr>
      <vt:lpstr>Calibri</vt:lpstr>
      <vt:lpstr>Century Gothic</vt:lpstr>
      <vt:lpstr>Palatino Linotype</vt:lpstr>
      <vt:lpstr>Times New Roman</vt:lpstr>
      <vt:lpstr>Trebuchet MS</vt:lpstr>
      <vt:lpstr>Wingdings</vt:lpstr>
      <vt:lpstr>Office Theme</vt:lpstr>
      <vt:lpstr>BIG DATA MEETS OCEAN HEALTH</vt:lpstr>
      <vt:lpstr>Why care about Carbonate Chemistry </vt:lpstr>
      <vt:lpstr>From Data Deluge to Insight</vt:lpstr>
      <vt:lpstr>PowerPoint Presentation</vt:lpstr>
      <vt:lpstr>Testbed</vt:lpstr>
      <vt:lpstr>North Atlantic test bed</vt:lpstr>
      <vt:lpstr>PowerPoint Presentation</vt:lpstr>
      <vt:lpstr>Neural network architecture</vt:lpstr>
      <vt:lpstr>Independent validation </vt:lpstr>
      <vt:lpstr>How well does it work?</vt:lpstr>
      <vt:lpstr>How well does it work?</vt:lpstr>
      <vt:lpstr>How well does it work?</vt:lpstr>
      <vt:lpstr>Daily 4-km ocean carbonate chemistry maps:  &gt;1 million pH data points </vt:lpstr>
      <vt:lpstr>Daily 4-km ocean carbonate Maps</vt:lpstr>
      <vt:lpstr>Novel insights into spatial distribution of surface ocean pH </vt:lpstr>
      <vt:lpstr>Novel insights into spatial distribution of surface ocean pH </vt:lpstr>
      <vt:lpstr>Who uses these maps?</vt:lpstr>
      <vt:lpstr>Limitations and next steps</vt:lpstr>
      <vt:lpstr>Take-home messages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2025-06-24T08:49:24Z</dcterms:created>
  <dcterms:modified xsi:type="dcterms:W3CDTF">2025-06-25T08:38:57Z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