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66"/>
    <a:srgbClr val="FFCC00"/>
    <a:srgbClr val="008080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57218-E08C-4114-98B9-0EA375C6C203}" v="182" dt="2025-06-13T07:54:3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83" d="100"/>
          <a:sy n="83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24F2-0B4D-4E42-B14E-25347F7F985A}" type="datetimeFigureOut">
              <a:rPr lang="mt-MT" smtClean="0"/>
              <a:t>13/06/2025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6AFE-B1BB-409D-BC50-0F07B62E998E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2570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977-2A20-4C98-99DA-6B84EFA02436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148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5F0F-5C9A-475B-AEF5-1BF9B571A1CB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3155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2BF3-D71D-4661-A671-D9A25BAA360B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004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1582-0A33-46B7-9106-B20A1E763044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59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399B-A312-4556-96FD-984AC769CCDA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211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A4D-F0EC-4BAA-99C0-E6FD151AE25F}" type="datetime1">
              <a:rPr lang="mt-MT" smtClean="0"/>
              <a:t>13/06/2025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555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F73D-5611-4E5A-87DA-064E12D4C7A9}" type="datetime1">
              <a:rPr lang="mt-MT" smtClean="0"/>
              <a:t>13/06/2025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790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0914-D6DB-4A58-B9A9-7FC8A2968753}" type="datetime1">
              <a:rPr lang="mt-MT" smtClean="0"/>
              <a:t>13/06/2025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712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B63E-40D0-497C-81FB-C0F52EB7AACE}" type="datetime1">
              <a:rPr lang="mt-MT" smtClean="0"/>
              <a:t>13/06/2025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9006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86B8-6F75-4F81-AEF4-97EFA883DA95}" type="datetime1">
              <a:rPr lang="mt-MT" smtClean="0"/>
              <a:t>13/06/2025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201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E836-5AAA-4E5F-9BA5-86410C871BCD}" type="datetime1">
              <a:rPr lang="mt-MT" smtClean="0"/>
              <a:t>13/06/2025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471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A7BD3-6D7E-4AC2-9A29-C0B3263D9486}" type="datetime1">
              <a:rPr lang="mt-MT" smtClean="0"/>
              <a:t>13/06/2025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01BE2-6360-4170-B8A0-01B22BEB416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168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tiff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tiff"/><Relationship Id="rId10" Type="http://schemas.openxmlformats.org/officeDocument/2006/relationships/image" Target="../media/image49.png"/><Relationship Id="rId4" Type="http://schemas.openxmlformats.org/officeDocument/2006/relationships/image" Target="../media/image43.tiff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hyperlink" Target="http://github.com/apache/incubator-waya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://wayang.apache.org" TargetMode="Externa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o@scalytics.io" TargetMode="External"/><Relationship Id="rId5" Type="http://schemas.openxmlformats.org/officeDocument/2006/relationships/hyperlink" Target="mailto:alo.alt@apache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10" Type="http://schemas.openxmlformats.org/officeDocument/2006/relationships/image" Target="../media/image30.png"/><Relationship Id="rId4" Type="http://schemas.openxmlformats.org/officeDocument/2006/relationships/image" Target="../media/image24.tif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10" Type="http://schemas.openxmlformats.org/officeDocument/2006/relationships/image" Target="../media/image30.png"/><Relationship Id="rId4" Type="http://schemas.openxmlformats.org/officeDocument/2006/relationships/image" Target="../media/image24.tif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4.png"/><Relationship Id="rId7" Type="http://schemas.openxmlformats.org/officeDocument/2006/relationships/image" Target="../media/image35.tiff"/><Relationship Id="rId12" Type="http://schemas.openxmlformats.org/officeDocument/2006/relationships/image" Target="../media/image40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9.png"/><Relationship Id="rId5" Type="http://schemas.openxmlformats.org/officeDocument/2006/relationships/image" Target="../media/image33.tiff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11" Type="http://schemas.openxmlformats.org/officeDocument/2006/relationships/image" Target="../media/image49.png"/><Relationship Id="rId5" Type="http://schemas.openxmlformats.org/officeDocument/2006/relationships/image" Target="../media/image43.tif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tiff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tiff"/><Relationship Id="rId10" Type="http://schemas.openxmlformats.org/officeDocument/2006/relationships/image" Target="../media/image49.png"/><Relationship Id="rId4" Type="http://schemas.openxmlformats.org/officeDocument/2006/relationships/image" Target="../media/image43.tiff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1013C5-0169-8F8C-FA57-62D87022A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nasa-Q1p7bh3SHj8-unsplash.jpg" descr="A view of the earth from space&#10;&#10;AI-generated content may be incorrect.">
            <a:extLst>
              <a:ext uri="{FF2B5EF4-FFF2-40B4-BE49-F238E27FC236}">
                <a16:creationId xmlns:a16="http://schemas.microsoft.com/office/drawing/2014/main" id="{2D6BF306-47F0-D942-9F75-6FA399AF9C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72932"/>
            <a:ext cx="9144000" cy="428506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2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D3C9-821C-9C00-C55D-79C25A380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9" y="2572932"/>
            <a:ext cx="8335924" cy="1307188"/>
          </a:xfrm>
        </p:spPr>
        <p:txBody>
          <a:bodyPr>
            <a:noAutofit/>
          </a:bodyPr>
          <a:lstStyle/>
          <a:p>
            <a:r>
              <a:rPr lang="de-DE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Unifying Big Data Analytics for </a:t>
            </a:r>
            <a:br>
              <a:rPr lang="de-DE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Observation using Apache Wayang</a:t>
            </a:r>
            <a:endParaRPr lang="mt-MT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8D9DCB9-2568-00D1-C93C-C17E02516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281809"/>
            <a:ext cx="3581724" cy="1432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full name 400.png">
            <a:extLst>
              <a:ext uri="{FF2B5EF4-FFF2-40B4-BE49-F238E27FC236}">
                <a16:creationId xmlns:a16="http://schemas.microsoft.com/office/drawing/2014/main" id="{4235057E-492A-AA3A-1994-2AAA27750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953" y="5958422"/>
            <a:ext cx="2266365" cy="6790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5501A-8623-3DA0-537F-6D0BBD03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1</a:t>
            </a:fld>
            <a:endParaRPr lang="mt-MT"/>
          </a:p>
        </p:txBody>
      </p:sp>
      <p:sp>
        <p:nvSpPr>
          <p:cNvPr id="14" name="A Unified Data Analytics Framework">
            <a:extLst>
              <a:ext uri="{FF2B5EF4-FFF2-40B4-BE49-F238E27FC236}">
                <a16:creationId xmlns:a16="http://schemas.microsoft.com/office/drawing/2014/main" id="{754A6A2E-D496-D73F-E814-FF23033D0043}"/>
              </a:ext>
            </a:extLst>
          </p:cNvPr>
          <p:cNvSpPr txBox="1"/>
          <p:nvPr/>
        </p:nvSpPr>
        <p:spPr>
          <a:xfrm>
            <a:off x="-1679579" y="4738552"/>
            <a:ext cx="7508879" cy="263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lnSpc>
                <a:spcPct val="90000"/>
              </a:lnSpc>
              <a:defRPr sz="3000" spc="100">
                <a:solidFill>
                  <a:srgbClr val="FFFFFF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Alexander Alten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PMC Apache </a:t>
            </a:r>
            <a:r>
              <a:rPr sz="2000" spc="0" dirty="0" err="1">
                <a:latin typeface="Arial" panose="020B0604020202020204" pitchFamily="34" charset="0"/>
                <a:cs typeface="Arial" panose="020B0604020202020204" pitchFamily="34" charset="0"/>
              </a:rPr>
              <a:t>Wayang</a:t>
            </a:r>
            <a:endParaRPr sz="2000" spc="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1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07689-9080-8B69-4AA1-0A2328899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799224-C1A0-9B53-87F4-ACEAE9C9B33D}"/>
              </a:ext>
            </a:extLst>
          </p:cNvPr>
          <p:cNvSpPr/>
          <p:nvPr/>
        </p:nvSpPr>
        <p:spPr>
          <a:xfrm>
            <a:off x="1941350" y="3192384"/>
            <a:ext cx="5429693" cy="1021041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C794-5BD9-F293-78E9-D168AFD5A6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Wayang work?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EA37E-871B-D55B-C55B-DB697AAE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10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B3167709-7008-10BD-F222-AD45593FC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053C19-3145-2D06-25B2-CFE2FA7A4E4F}"/>
              </a:ext>
            </a:extLst>
          </p:cNvPr>
          <p:cNvSpPr/>
          <p:nvPr/>
        </p:nvSpPr>
        <p:spPr>
          <a:xfrm>
            <a:off x="1926110" y="2061577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77713C-3602-9250-B872-81036397841C}"/>
              </a:ext>
            </a:extLst>
          </p:cNvPr>
          <p:cNvSpPr/>
          <p:nvPr/>
        </p:nvSpPr>
        <p:spPr>
          <a:xfrm>
            <a:off x="1926110" y="433394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9DC5E7-DACB-705D-2242-F48127040C5E}"/>
              </a:ext>
            </a:extLst>
          </p:cNvPr>
          <p:cNvSpPr/>
          <p:nvPr/>
        </p:nvSpPr>
        <p:spPr>
          <a:xfrm>
            <a:off x="1926110" y="537528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462D0D67-0584-0696-46D9-525F8188B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52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D0E5A7F8-2A24-7AE8-F4F4-C3923B733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01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0B7F9C46-488C-EA9C-AAEB-5C42A7592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0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7ED10EAE-CED0-12E1-1F1C-1047CAB6E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99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3928CAFB-4BBF-7E0F-0C1A-61E87EBE5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8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815A30CF-2A4D-E962-7751-AE0502F9F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97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B9DB84-C998-5155-E615-DB8E5D4B4B11}"/>
              </a:ext>
            </a:extLst>
          </p:cNvPr>
          <p:cNvSpPr/>
          <p:nvPr/>
        </p:nvSpPr>
        <p:spPr>
          <a:xfrm>
            <a:off x="2677478" y="3063035"/>
            <a:ext cx="1656000" cy="365965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Wayang Job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2B685C-5F19-B5D1-6C36-855A37A3879F}"/>
              </a:ext>
            </a:extLst>
          </p:cNvPr>
          <p:cNvSpPr/>
          <p:nvPr/>
        </p:nvSpPr>
        <p:spPr>
          <a:xfrm>
            <a:off x="4887280" y="3071981"/>
            <a:ext cx="792000" cy="360557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6C97B0-211B-F049-C4CC-BA1250083C1A}"/>
              </a:ext>
            </a:extLst>
          </p:cNvPr>
          <p:cNvSpPr/>
          <p:nvPr/>
        </p:nvSpPr>
        <p:spPr>
          <a:xfrm>
            <a:off x="2122052" y="3071981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Scala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0E5FC0-D856-B284-2594-B5475AE3169E}"/>
              </a:ext>
            </a:extLst>
          </p:cNvPr>
          <p:cNvSpPr/>
          <p:nvPr/>
        </p:nvSpPr>
        <p:spPr>
          <a:xfrm>
            <a:off x="2114957" y="3266913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6D46BC-6C2C-7986-5412-988A2BEBC49D}"/>
              </a:ext>
            </a:extLst>
          </p:cNvPr>
          <p:cNvSpPr/>
          <p:nvPr/>
        </p:nvSpPr>
        <p:spPr>
          <a:xfrm>
            <a:off x="4129835" y="3098644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oup" descr="Group">
            <a:extLst>
              <a:ext uri="{FF2B5EF4-FFF2-40B4-BE49-F238E27FC236}">
                <a16:creationId xmlns:a16="http://schemas.microsoft.com/office/drawing/2014/main" id="{D24F10F0-217C-0975-767C-3F808755E2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34" y="4455441"/>
            <a:ext cx="552602" cy="55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oup" descr="Group">
            <a:extLst>
              <a:ext uri="{FF2B5EF4-FFF2-40B4-BE49-F238E27FC236}">
                <a16:creationId xmlns:a16="http://schemas.microsoft.com/office/drawing/2014/main" id="{D404EC64-FE3A-CB72-881D-3AE8CF679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31" y="4508920"/>
            <a:ext cx="532617" cy="549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roup" descr="Group">
            <a:extLst>
              <a:ext uri="{FF2B5EF4-FFF2-40B4-BE49-F238E27FC236}">
                <a16:creationId xmlns:a16="http://schemas.microsoft.com/office/drawing/2014/main" id="{D213E021-FC8C-F83B-3454-F9B58F28D4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47" y="4453346"/>
            <a:ext cx="592401" cy="59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oup" descr="Group">
            <a:extLst>
              <a:ext uri="{FF2B5EF4-FFF2-40B4-BE49-F238E27FC236}">
                <a16:creationId xmlns:a16="http://schemas.microsoft.com/office/drawing/2014/main" id="{518BF777-6BF5-DCB7-085D-EF4E259CC4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16" y="4508920"/>
            <a:ext cx="802083" cy="42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roup" descr="Group">
            <a:extLst>
              <a:ext uri="{FF2B5EF4-FFF2-40B4-BE49-F238E27FC236}">
                <a16:creationId xmlns:a16="http://schemas.microsoft.com/office/drawing/2014/main" id="{76BE5F52-3E37-61DD-7EDB-3ECA166138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24" y="4426215"/>
            <a:ext cx="552731" cy="66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oup" descr="Group">
            <a:extLst>
              <a:ext uri="{FF2B5EF4-FFF2-40B4-BE49-F238E27FC236}">
                <a16:creationId xmlns:a16="http://schemas.microsoft.com/office/drawing/2014/main" id="{75FE7D64-886A-0EB1-FAD0-DA044C82756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37" y="4421467"/>
            <a:ext cx="548627" cy="5865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2D325E-4193-9FF8-1AD0-9E1EB50A0E26}"/>
              </a:ext>
            </a:extLst>
          </p:cNvPr>
          <p:cNvSpPr/>
          <p:nvPr/>
        </p:nvSpPr>
        <p:spPr>
          <a:xfrm>
            <a:off x="6250016" y="4482340"/>
            <a:ext cx="845289" cy="5630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platform?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5EEE0E8D-E207-0B6D-849D-F8D18C86134D}"/>
              </a:ext>
            </a:extLst>
          </p:cNvPr>
          <p:cNvSpPr/>
          <p:nvPr/>
        </p:nvSpPr>
        <p:spPr>
          <a:xfrm>
            <a:off x="6414822" y="5471486"/>
            <a:ext cx="754248" cy="639143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data source?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" descr="Image">
            <a:extLst>
              <a:ext uri="{FF2B5EF4-FFF2-40B4-BE49-F238E27FC236}">
                <a16:creationId xmlns:a16="http://schemas.microsoft.com/office/drawing/2014/main" id="{A3C4BC3A-9219-87DB-4DBE-40E5DB7F09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57" y="5508184"/>
            <a:ext cx="659621" cy="593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90AB09CF-C178-A8F0-EC43-B26925A3B72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25" y="5375785"/>
            <a:ext cx="1152908" cy="922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>
            <a:extLst>
              <a:ext uri="{FF2B5EF4-FFF2-40B4-BE49-F238E27FC236}">
                <a16:creationId xmlns:a16="http://schemas.microsoft.com/office/drawing/2014/main" id="{C9717EA0-DE3F-3504-4704-EBC2721CEE5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5" y="5535249"/>
            <a:ext cx="754248" cy="6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35085880-7394-C612-AA9E-7A232563591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5" y="5679193"/>
            <a:ext cx="1216425" cy="3155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405256-D495-81CD-2A7E-E0A0A00487C1}"/>
              </a:ext>
            </a:extLst>
          </p:cNvPr>
          <p:cNvSpPr/>
          <p:nvPr/>
        </p:nvSpPr>
        <p:spPr>
          <a:xfrm>
            <a:off x="5794298" y="3058770"/>
            <a:ext cx="1045826" cy="360557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Natural Language</a:t>
            </a:r>
            <a:endParaRPr lang="mt-M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723C60-67B0-21D2-BB32-93E8E7088AEE}"/>
              </a:ext>
            </a:extLst>
          </p:cNvPr>
          <p:cNvSpPr txBox="1"/>
          <p:nvPr/>
        </p:nvSpPr>
        <p:spPr>
          <a:xfrm>
            <a:off x="127076" y="2098158"/>
            <a:ext cx="165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CF6DDC-754D-61C4-A01D-4315FCEFB777}"/>
              </a:ext>
            </a:extLst>
          </p:cNvPr>
          <p:cNvSpPr txBox="1"/>
          <p:nvPr/>
        </p:nvSpPr>
        <p:spPr>
          <a:xfrm>
            <a:off x="27679" y="4365329"/>
            <a:ext cx="1937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Processing Engines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Processing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91DB61-6CAA-2AF1-DD7D-703C11A3C6DD}"/>
              </a:ext>
            </a:extLst>
          </p:cNvPr>
          <p:cNvSpPr txBox="1"/>
          <p:nvPr/>
        </p:nvSpPr>
        <p:spPr>
          <a:xfrm>
            <a:off x="42537" y="5471486"/>
            <a:ext cx="165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Extraction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oup" descr="Group">
            <a:extLst>
              <a:ext uri="{FF2B5EF4-FFF2-40B4-BE49-F238E27FC236}">
                <a16:creationId xmlns:a16="http://schemas.microsoft.com/office/drawing/2014/main" id="{6C49AF2E-2AE0-01DF-5610-4F6364A979D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2" y="3368906"/>
            <a:ext cx="1385452" cy="5541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6472FC3-D43A-F10D-03C5-5997BA85FFD0}"/>
              </a:ext>
            </a:extLst>
          </p:cNvPr>
          <p:cNvSpPr txBox="1"/>
          <p:nvPr/>
        </p:nvSpPr>
        <p:spPr>
          <a:xfrm>
            <a:off x="79634" y="3903602"/>
            <a:ext cx="1937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Optimization &amp; Coordination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CDF7BE-E04C-5111-6B34-FFE8584D5DEA}"/>
              </a:ext>
            </a:extLst>
          </p:cNvPr>
          <p:cNvSpPr/>
          <p:nvPr/>
        </p:nvSpPr>
        <p:spPr>
          <a:xfrm>
            <a:off x="7644804" y="2061577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09584B-3556-3C78-1BC2-516A1CD42EAA}"/>
              </a:ext>
            </a:extLst>
          </p:cNvPr>
          <p:cNvSpPr/>
          <p:nvPr/>
        </p:nvSpPr>
        <p:spPr>
          <a:xfrm>
            <a:off x="7644804" y="2474965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0C26B6-DB05-A030-8E90-50CDC538CC9E}"/>
              </a:ext>
            </a:extLst>
          </p:cNvPr>
          <p:cNvSpPr/>
          <p:nvPr/>
        </p:nvSpPr>
        <p:spPr>
          <a:xfrm>
            <a:off x="7644804" y="2888352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78D94-68E8-2877-358C-DAAD25D688E0}"/>
              </a:ext>
            </a:extLst>
          </p:cNvPr>
          <p:cNvSpPr txBox="1"/>
          <p:nvPr/>
        </p:nvSpPr>
        <p:spPr>
          <a:xfrm>
            <a:off x="7825557" y="2404343"/>
            <a:ext cx="139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Wayang plan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2E7897-9739-DC8F-FBDD-7089838C5039}"/>
              </a:ext>
            </a:extLst>
          </p:cNvPr>
          <p:cNvSpPr txBox="1"/>
          <p:nvPr/>
        </p:nvSpPr>
        <p:spPr>
          <a:xfrm>
            <a:off x="7625433" y="5213705"/>
            <a:ext cx="151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Execution plan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5640B4-C5D3-6DA6-B787-F9436AA37C30}"/>
              </a:ext>
            </a:extLst>
          </p:cNvPr>
          <p:cNvSpPr/>
          <p:nvPr/>
        </p:nvSpPr>
        <p:spPr>
          <a:xfrm>
            <a:off x="7502680" y="3199954"/>
            <a:ext cx="1579543" cy="3174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Platform-agnostic</a:t>
            </a:r>
            <a:endParaRPr lang="mt-MT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7DBEAA-BE00-7C41-AA67-9FB0012DEC63}"/>
              </a:ext>
            </a:extLst>
          </p:cNvPr>
          <p:cNvSpPr/>
          <p:nvPr/>
        </p:nvSpPr>
        <p:spPr>
          <a:xfrm>
            <a:off x="7538117" y="5601736"/>
            <a:ext cx="1579543" cy="3174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Platform-specific</a:t>
            </a:r>
            <a:endParaRPr lang="mt-MT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AD824E3-8FAA-8BEF-9E46-01594BEF9B5D}"/>
              </a:ext>
            </a:extLst>
          </p:cNvPr>
          <p:cNvCxnSpPr>
            <a:cxnSpLocks/>
            <a:stCxn id="43" idx="4"/>
            <a:endCxn id="44" idx="0"/>
          </p:cNvCxnSpPr>
          <p:nvPr/>
        </p:nvCxnSpPr>
        <p:spPr>
          <a:xfrm>
            <a:off x="7735181" y="22647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258715A-523A-B4D6-C7D6-8CE4750E9C59}"/>
              </a:ext>
            </a:extLst>
          </p:cNvPr>
          <p:cNvCxnSpPr>
            <a:cxnSpLocks/>
          </p:cNvCxnSpPr>
          <p:nvPr/>
        </p:nvCxnSpPr>
        <p:spPr>
          <a:xfrm>
            <a:off x="7735181" y="26838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1655FD4A-13FD-EFC2-1119-B129861C2C6E}"/>
              </a:ext>
            </a:extLst>
          </p:cNvPr>
          <p:cNvSpPr/>
          <p:nvPr/>
        </p:nvSpPr>
        <p:spPr>
          <a:xfrm>
            <a:off x="7651154" y="4055477"/>
            <a:ext cx="180753" cy="20315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27CA558-8E1B-3B57-30C5-1A4DF08F2879}"/>
              </a:ext>
            </a:extLst>
          </p:cNvPr>
          <p:cNvSpPr/>
          <p:nvPr/>
        </p:nvSpPr>
        <p:spPr>
          <a:xfrm>
            <a:off x="7651154" y="4468865"/>
            <a:ext cx="180753" cy="2031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A6D371-00D0-2CDA-1CEC-0E1F6A3809C5}"/>
              </a:ext>
            </a:extLst>
          </p:cNvPr>
          <p:cNvSpPr/>
          <p:nvPr/>
        </p:nvSpPr>
        <p:spPr>
          <a:xfrm>
            <a:off x="7651154" y="4882252"/>
            <a:ext cx="180753" cy="2031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CCF740D-2A2B-D1FD-3EB4-B0C520AC0162}"/>
              </a:ext>
            </a:extLst>
          </p:cNvPr>
          <p:cNvCxnSpPr>
            <a:cxnSpLocks/>
            <a:stCxn id="57" idx="4"/>
            <a:endCxn id="58" idx="0"/>
          </p:cNvCxnSpPr>
          <p:nvPr/>
        </p:nvCxnSpPr>
        <p:spPr>
          <a:xfrm>
            <a:off x="7741531" y="42586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64215BB-15C5-7C9E-C55E-A80D8EBECBBF}"/>
              </a:ext>
            </a:extLst>
          </p:cNvPr>
          <p:cNvCxnSpPr>
            <a:cxnSpLocks/>
          </p:cNvCxnSpPr>
          <p:nvPr/>
        </p:nvCxnSpPr>
        <p:spPr>
          <a:xfrm>
            <a:off x="7741531" y="46777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Arrow: Down 62">
            <a:extLst>
              <a:ext uri="{FF2B5EF4-FFF2-40B4-BE49-F238E27FC236}">
                <a16:creationId xmlns:a16="http://schemas.microsoft.com/office/drawing/2014/main" id="{6B68FD4D-9EC7-C12E-2504-96DDB734384C}"/>
              </a:ext>
            </a:extLst>
          </p:cNvPr>
          <p:cNvSpPr/>
          <p:nvPr/>
        </p:nvSpPr>
        <p:spPr>
          <a:xfrm>
            <a:off x="8069162" y="3618522"/>
            <a:ext cx="517451" cy="25518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A18891-25B1-5919-D2C8-55E1845400D4}"/>
              </a:ext>
            </a:extLst>
          </p:cNvPr>
          <p:cNvSpPr txBox="1"/>
          <p:nvPr/>
        </p:nvSpPr>
        <p:spPr>
          <a:xfrm>
            <a:off x="7811627" y="4010783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370689-49EC-F26C-00C7-74A26F1328ED}"/>
              </a:ext>
            </a:extLst>
          </p:cNvPr>
          <p:cNvSpPr txBox="1"/>
          <p:nvPr/>
        </p:nvSpPr>
        <p:spPr>
          <a:xfrm>
            <a:off x="7811627" y="4405500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runtime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E22221-2451-A54F-E256-DB26EF023E89}"/>
              </a:ext>
            </a:extLst>
          </p:cNvPr>
          <p:cNvSpPr txBox="1"/>
          <p:nvPr/>
        </p:nvSpPr>
        <p:spPr>
          <a:xfrm>
            <a:off x="7805277" y="4799200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runtime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0DEB80-3BB7-0E1F-788C-227D2A2CB94D}"/>
              </a:ext>
            </a:extLst>
          </p:cNvPr>
          <p:cNvSpPr/>
          <p:nvPr/>
        </p:nvSpPr>
        <p:spPr>
          <a:xfrm>
            <a:off x="1941350" y="3481946"/>
            <a:ext cx="5429693" cy="21551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Query Optimizer*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78E1F9-67FE-D439-AC9E-BE1DC3974CC6}"/>
              </a:ext>
            </a:extLst>
          </p:cNvPr>
          <p:cNvSpPr/>
          <p:nvPr/>
        </p:nvSpPr>
        <p:spPr>
          <a:xfrm>
            <a:off x="1959077" y="3776109"/>
            <a:ext cx="5429693" cy="18000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mt-M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E1D56A-1191-21A9-BE95-1F520903A335}"/>
              </a:ext>
            </a:extLst>
          </p:cNvPr>
          <p:cNvSpPr/>
          <p:nvPr/>
        </p:nvSpPr>
        <p:spPr>
          <a:xfrm>
            <a:off x="2257058" y="4035021"/>
            <a:ext cx="502145" cy="26973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Java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857FAF-DF2F-C495-BD38-F0FA59F4D299}"/>
              </a:ext>
            </a:extLst>
          </p:cNvPr>
          <p:cNvSpPr/>
          <p:nvPr/>
        </p:nvSpPr>
        <p:spPr>
          <a:xfrm>
            <a:off x="2886865" y="4035021"/>
            <a:ext cx="502145" cy="26973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JDBC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2279836-63B9-7D1F-9020-80FC137B5712}"/>
              </a:ext>
            </a:extLst>
          </p:cNvPr>
          <p:cNvSpPr/>
          <p:nvPr/>
        </p:nvSpPr>
        <p:spPr>
          <a:xfrm>
            <a:off x="3516672" y="4035021"/>
            <a:ext cx="502145" cy="26973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Flink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5C5C0C-FEDB-6C5F-CE76-5C7C04626F40}"/>
              </a:ext>
            </a:extLst>
          </p:cNvPr>
          <p:cNvSpPr/>
          <p:nvPr/>
        </p:nvSpPr>
        <p:spPr>
          <a:xfrm>
            <a:off x="4146479" y="4035021"/>
            <a:ext cx="502145" cy="26973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Spark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61D852-94FF-50BD-3571-481C7868DA47}"/>
              </a:ext>
            </a:extLst>
          </p:cNvPr>
          <p:cNvSpPr/>
          <p:nvPr/>
        </p:nvSpPr>
        <p:spPr>
          <a:xfrm>
            <a:off x="4776286" y="4035021"/>
            <a:ext cx="545433" cy="27000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Giraph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2E4A4B1-9C5A-185A-07C6-09CBD27ADC74}"/>
              </a:ext>
            </a:extLst>
          </p:cNvPr>
          <p:cNvSpPr/>
          <p:nvPr/>
        </p:nvSpPr>
        <p:spPr>
          <a:xfrm>
            <a:off x="5449381" y="4042972"/>
            <a:ext cx="964210" cy="27000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Tensorflow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23DAC23-C80D-7443-3234-5EDA3D069DC1}"/>
              </a:ext>
            </a:extLst>
          </p:cNvPr>
          <p:cNvSpPr/>
          <p:nvPr/>
        </p:nvSpPr>
        <p:spPr>
          <a:xfrm>
            <a:off x="6541252" y="4035021"/>
            <a:ext cx="502145" cy="26973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Java Driver</a:t>
            </a:r>
            <a:endParaRPr lang="mt-M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EB2D882-E233-BB1A-FA8C-78B9EC4E2EE5}"/>
              </a:ext>
            </a:extLst>
          </p:cNvPr>
          <p:cNvSpPr/>
          <p:nvPr/>
        </p:nvSpPr>
        <p:spPr>
          <a:xfrm>
            <a:off x="6334940" y="2932026"/>
            <a:ext cx="1789958" cy="145897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*Cost: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cost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consumption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mt-M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9577E0-466C-BEF7-F345-C26810371847}"/>
              </a:ext>
            </a:extLst>
          </p:cNvPr>
          <p:cNvCxnSpPr>
            <a:endCxn id="3" idx="0"/>
          </p:cNvCxnSpPr>
          <p:nvPr/>
        </p:nvCxnSpPr>
        <p:spPr>
          <a:xfrm flipV="1">
            <a:off x="5449381" y="3058770"/>
            <a:ext cx="867830" cy="55975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3B94B1A-7186-8FC0-C54B-20F5954C7ED6}"/>
              </a:ext>
            </a:extLst>
          </p:cNvPr>
          <p:cNvCxnSpPr/>
          <p:nvPr/>
        </p:nvCxnSpPr>
        <p:spPr>
          <a:xfrm>
            <a:off x="5449381" y="3655586"/>
            <a:ext cx="823423" cy="394263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5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B3C8-EA2A-6A24-543A-7AAF67CD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6F69-59D1-97AD-E2D0-374D12F77D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seamless Data Platform Integration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D63D-6324-C2DF-922E-75D30D40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11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EE07898F-A6FA-8D6E-A4F6-05682F0EF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Unified Data Analytics">
            <a:extLst>
              <a:ext uri="{FF2B5EF4-FFF2-40B4-BE49-F238E27FC236}">
                <a16:creationId xmlns:a16="http://schemas.microsoft.com/office/drawing/2014/main" id="{F07BCE11-F021-EF9E-95EF-08646B016D3F}"/>
              </a:ext>
            </a:extLst>
          </p:cNvPr>
          <p:cNvSpPr txBox="1"/>
          <p:nvPr/>
        </p:nvSpPr>
        <p:spPr>
          <a:xfrm>
            <a:off x="3540102" y="1764493"/>
            <a:ext cx="4172566" cy="68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64291" tIns="64291" rIns="64291" bIns="64291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Data Platform Integration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4F0A8A-0FF2-5FF1-4C25-5BFD078E447C}"/>
              </a:ext>
            </a:extLst>
          </p:cNvPr>
          <p:cNvSpPr/>
          <p:nvPr/>
        </p:nvSpPr>
        <p:spPr>
          <a:xfrm>
            <a:off x="1112874" y="2603340"/>
            <a:ext cx="6996224" cy="749479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Data Platform Integration</a:t>
            </a:r>
            <a:endParaRPr lang="mt-M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oup" descr="Group">
            <a:extLst>
              <a:ext uri="{FF2B5EF4-FFF2-40B4-BE49-F238E27FC236}">
                <a16:creationId xmlns:a16="http://schemas.microsoft.com/office/drawing/2014/main" id="{02961E9C-71CF-D94F-8D1D-74E76284D9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95" y="1815015"/>
            <a:ext cx="2144353" cy="85774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7638F7-D238-3DB8-DA5E-DACC671EE58E}"/>
              </a:ext>
            </a:extLst>
          </p:cNvPr>
          <p:cNvSpPr/>
          <p:nvPr/>
        </p:nvSpPr>
        <p:spPr>
          <a:xfrm>
            <a:off x="4769024" y="3530015"/>
            <a:ext cx="1512000" cy="15120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Federated Data Processing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24441B-BC4B-4DA9-74BD-A48E072F4D01}"/>
              </a:ext>
            </a:extLst>
          </p:cNvPr>
          <p:cNvSpPr/>
          <p:nvPr/>
        </p:nvSpPr>
        <p:spPr>
          <a:xfrm>
            <a:off x="6597098" y="3530015"/>
            <a:ext cx="1512000" cy="15120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Privacy-preserved </a:t>
            </a:r>
            <a:b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ML Models (Federated Learning)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09E51C-C82D-71A7-AE85-DD848573CA34}"/>
              </a:ext>
            </a:extLst>
          </p:cNvPr>
          <p:cNvSpPr/>
          <p:nvPr/>
        </p:nvSpPr>
        <p:spPr>
          <a:xfrm>
            <a:off x="2940949" y="3530015"/>
            <a:ext cx="1512000" cy="15120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Simplify Data Architectures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9DE42B-4D61-B32F-F76A-8812EA7A7445}"/>
              </a:ext>
            </a:extLst>
          </p:cNvPr>
          <p:cNvSpPr/>
          <p:nvPr/>
        </p:nvSpPr>
        <p:spPr>
          <a:xfrm>
            <a:off x="1112874" y="3530015"/>
            <a:ext cx="1512000" cy="1512000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Optimize ETL Pipelines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4091F11-D124-1E27-9D86-561610FF7848}"/>
              </a:ext>
            </a:extLst>
          </p:cNvPr>
          <p:cNvSpPr/>
          <p:nvPr/>
        </p:nvSpPr>
        <p:spPr>
          <a:xfrm>
            <a:off x="2530549" y="5054008"/>
            <a:ext cx="517451" cy="25518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BEF8093-2BD6-5349-72CE-B14A9FAD8BE0}"/>
              </a:ext>
            </a:extLst>
          </p:cNvPr>
          <p:cNvSpPr/>
          <p:nvPr/>
        </p:nvSpPr>
        <p:spPr>
          <a:xfrm>
            <a:off x="6180336" y="5054008"/>
            <a:ext cx="517451" cy="25518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0AB91-C1E9-9F1E-BB3F-7C6FA0738495}"/>
              </a:ext>
            </a:extLst>
          </p:cNvPr>
          <p:cNvSpPr txBox="1"/>
          <p:nvPr/>
        </p:nvSpPr>
        <p:spPr>
          <a:xfrm>
            <a:off x="1935126" y="5498177"/>
            <a:ext cx="18429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Data cost reduction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Runtime speedup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Energy savings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E167B-41C0-45D6-FE3F-7E6C4D2FEF12}"/>
              </a:ext>
            </a:extLst>
          </p:cNvPr>
          <p:cNvSpPr txBox="1"/>
          <p:nvPr/>
        </p:nvSpPr>
        <p:spPr>
          <a:xfrm>
            <a:off x="6021572" y="5498177"/>
            <a:ext cx="18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Data compliance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14B773BE-5729-878E-20E1-B31BF3697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674" y="5433392"/>
            <a:ext cx="457200" cy="457200"/>
          </a:xfrm>
          <a:prstGeom prst="rect">
            <a:avLst/>
          </a:prstGeom>
        </p:spPr>
      </p:pic>
      <p:pic>
        <p:nvPicPr>
          <p:cNvPr id="21" name="Graphic 20" descr="Badge Tick1 with solid fill">
            <a:extLst>
              <a:ext uri="{FF2B5EF4-FFF2-40B4-BE49-F238E27FC236}">
                <a16:creationId xmlns:a16="http://schemas.microsoft.com/office/drawing/2014/main" id="{2CE0B326-2B7E-6BDC-D21F-2F9C52C6A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674" y="5816160"/>
            <a:ext cx="457200" cy="45720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D845497D-6660-3B20-E29B-0E348EBBA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674" y="6198929"/>
            <a:ext cx="457200" cy="457200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4AC9FDDF-6991-47AF-6891-76F49A8A4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579" y="5816160"/>
            <a:ext cx="457200" cy="457200"/>
          </a:xfrm>
          <a:prstGeom prst="rect">
            <a:avLst/>
          </a:prstGeom>
        </p:spPr>
      </p:pic>
      <p:pic>
        <p:nvPicPr>
          <p:cNvPr id="24" name="Graphic 23" descr="Badge Tick1 with solid fill">
            <a:extLst>
              <a:ext uri="{FF2B5EF4-FFF2-40B4-BE49-F238E27FC236}">
                <a16:creationId xmlns:a16="http://schemas.microsoft.com/office/drawing/2014/main" id="{59FB414F-82B2-6ECC-A237-676000FDB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579" y="54404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69326-4B42-AA4E-0066-03E2777D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" descr="Image">
            <a:extLst>
              <a:ext uri="{FF2B5EF4-FFF2-40B4-BE49-F238E27FC236}">
                <a16:creationId xmlns:a16="http://schemas.microsoft.com/office/drawing/2014/main" id="{5FB4C264-8DCD-6522-C296-F636A020AE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68" y="5954763"/>
            <a:ext cx="652071" cy="4884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48297-01D8-6E2B-46C7-579F4EB5A8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Observation with Wayang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2B0E8-5490-6EF6-8E4E-1F474DBD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12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2657434A-4505-BC03-10F4-94C7D92A3B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CDF8B5A-FE04-5AE7-F955-58F160DF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95167"/>
            <a:ext cx="2464016" cy="1633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A66A013-0B15-C437-7E28-D1EF6C2F2E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48414"/>
            <a:ext cx="1633833" cy="1633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1A117C9-2F25-079B-CB68-E5D1167631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76239"/>
            <a:ext cx="1476005" cy="1476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oup" descr="Group">
            <a:extLst>
              <a:ext uri="{FF2B5EF4-FFF2-40B4-BE49-F238E27FC236}">
                <a16:creationId xmlns:a16="http://schemas.microsoft.com/office/drawing/2014/main" id="{85CF0513-5BD2-567F-D202-86F309028E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5" y="3533478"/>
            <a:ext cx="2324332" cy="92973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rrow">
            <a:extLst>
              <a:ext uri="{FF2B5EF4-FFF2-40B4-BE49-F238E27FC236}">
                <a16:creationId xmlns:a16="http://schemas.microsoft.com/office/drawing/2014/main" id="{42B012F1-B446-0AF5-9168-B6E7B0AB6DD4}"/>
              </a:ext>
            </a:extLst>
          </p:cNvPr>
          <p:cNvSpPr/>
          <p:nvPr/>
        </p:nvSpPr>
        <p:spPr>
          <a:xfrm>
            <a:off x="2239865" y="4332557"/>
            <a:ext cx="2809962" cy="5584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BD8CAC-FA0F-4C9E-8D3E-F09645F243ED}"/>
              </a:ext>
            </a:extLst>
          </p:cNvPr>
          <p:cNvGrpSpPr/>
          <p:nvPr/>
        </p:nvGrpSpPr>
        <p:grpSpPr>
          <a:xfrm>
            <a:off x="6111789" y="1795167"/>
            <a:ext cx="1620000" cy="617328"/>
            <a:chOff x="6294669" y="1795167"/>
            <a:chExt cx="1620000" cy="6173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B50CD-456E-808F-6DF5-B9A1376E52C9}"/>
                </a:ext>
              </a:extLst>
            </p:cNvPr>
            <p:cNvSpPr/>
            <p:nvPr/>
          </p:nvSpPr>
          <p:spPr>
            <a:xfrm>
              <a:off x="6294669" y="1836495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 a model for anomaly detection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C2B354-4662-C984-4CDC-6C50B109141D}"/>
                </a:ext>
              </a:extLst>
            </p:cNvPr>
            <p:cNvSpPr/>
            <p:nvPr/>
          </p:nvSpPr>
          <p:spPr>
            <a:xfrm>
              <a:off x="6294669" y="1795167"/>
              <a:ext cx="1620000" cy="193118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7933E7-C727-78D4-56E9-28FC217D8207}"/>
              </a:ext>
            </a:extLst>
          </p:cNvPr>
          <p:cNvGrpSpPr/>
          <p:nvPr/>
        </p:nvGrpSpPr>
        <p:grpSpPr>
          <a:xfrm>
            <a:off x="6111789" y="2736250"/>
            <a:ext cx="1620000" cy="617328"/>
            <a:chOff x="6294669" y="2666687"/>
            <a:chExt cx="1620000" cy="6173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0B6588-6E26-050D-62AD-8E417E0371C1}"/>
                </a:ext>
              </a:extLst>
            </p:cNvPr>
            <p:cNvSpPr/>
            <p:nvPr/>
          </p:nvSpPr>
          <p:spPr>
            <a:xfrm>
              <a:off x="6294669" y="2708015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Zonal statistics (mean NDVI per region)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B5DF25-EC37-96C6-293E-E8CA61CBE3FF}"/>
                </a:ext>
              </a:extLst>
            </p:cNvPr>
            <p:cNvSpPr/>
            <p:nvPr/>
          </p:nvSpPr>
          <p:spPr>
            <a:xfrm>
              <a:off x="6294669" y="2666687"/>
              <a:ext cx="1620000" cy="193118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Aggregate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2CF33A-39D4-7BF5-9F2C-E3171D7589F4}"/>
              </a:ext>
            </a:extLst>
          </p:cNvPr>
          <p:cNvGrpSpPr/>
          <p:nvPr/>
        </p:nvGrpSpPr>
        <p:grpSpPr>
          <a:xfrm>
            <a:off x="6111789" y="3677333"/>
            <a:ext cx="1620000" cy="617328"/>
            <a:chOff x="6294669" y="3677333"/>
            <a:chExt cx="1620000" cy="6173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601B24-1031-E008-6BD2-5AEDA6B9E25D}"/>
                </a:ext>
              </a:extLst>
            </p:cNvPr>
            <p:cNvSpPr/>
            <p:nvPr/>
          </p:nvSpPr>
          <p:spPr>
            <a:xfrm>
              <a:off x="6294669" y="3718661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Spatial join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FF458-4A80-CE05-4E30-8B5696A65735}"/>
                </a:ext>
              </a:extLst>
            </p:cNvPr>
            <p:cNvSpPr/>
            <p:nvPr/>
          </p:nvSpPr>
          <p:spPr>
            <a:xfrm>
              <a:off x="6294669" y="3677333"/>
              <a:ext cx="1620000" cy="193118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Join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FC472F-8A52-F449-7D72-349D9DD42DB4}"/>
              </a:ext>
            </a:extLst>
          </p:cNvPr>
          <p:cNvGrpSpPr/>
          <p:nvPr/>
        </p:nvGrpSpPr>
        <p:grpSpPr>
          <a:xfrm>
            <a:off x="6995984" y="4629833"/>
            <a:ext cx="1620000" cy="617327"/>
            <a:chOff x="7274560" y="4632165"/>
            <a:chExt cx="1620000" cy="6173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9EE494-B53E-A02B-77ED-FF1204436FBD}"/>
                </a:ext>
              </a:extLst>
            </p:cNvPr>
            <p:cNvSpPr/>
            <p:nvPr/>
          </p:nvSpPr>
          <p:spPr>
            <a:xfrm>
              <a:off x="7274560" y="4673492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NDVI, mask clouds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5B2518-CE10-F694-82AB-EEB6586F890D}"/>
                </a:ext>
              </a:extLst>
            </p:cNvPr>
            <p:cNvSpPr/>
            <p:nvPr/>
          </p:nvSpPr>
          <p:spPr>
            <a:xfrm>
              <a:off x="7274560" y="4632165"/>
              <a:ext cx="1620000" cy="193118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Preprocess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252356-05F1-0CBA-2D8E-091B8E8F5BC1}"/>
              </a:ext>
            </a:extLst>
          </p:cNvPr>
          <p:cNvGrpSpPr/>
          <p:nvPr/>
        </p:nvGrpSpPr>
        <p:grpSpPr>
          <a:xfrm>
            <a:off x="5202038" y="4629833"/>
            <a:ext cx="1620000" cy="617328"/>
            <a:chOff x="5319817" y="4629833"/>
            <a:chExt cx="1620000" cy="6173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7CB20F-6AB0-B480-F930-820E90341E7B}"/>
                </a:ext>
              </a:extLst>
            </p:cNvPr>
            <p:cNvSpPr/>
            <p:nvPr/>
          </p:nvSpPr>
          <p:spPr>
            <a:xfrm>
              <a:off x="5319817" y="4671161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Mask clouds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726CE-201E-A967-C46A-C051C1C68577}"/>
                </a:ext>
              </a:extLst>
            </p:cNvPr>
            <p:cNvSpPr/>
            <p:nvPr/>
          </p:nvSpPr>
          <p:spPr>
            <a:xfrm>
              <a:off x="5319817" y="4629833"/>
              <a:ext cx="1620000" cy="193118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Preprocess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BDE671-11C2-9E07-5036-1EB52FA846E8}"/>
              </a:ext>
            </a:extLst>
          </p:cNvPr>
          <p:cNvGrpSpPr/>
          <p:nvPr/>
        </p:nvGrpSpPr>
        <p:grpSpPr>
          <a:xfrm>
            <a:off x="6995984" y="5561586"/>
            <a:ext cx="1620000" cy="617328"/>
            <a:chOff x="7274560" y="5561586"/>
            <a:chExt cx="1620000" cy="617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BD3C40-04D7-A853-9210-66C4528142DE}"/>
                </a:ext>
              </a:extLst>
            </p:cNvPr>
            <p:cNvSpPr/>
            <p:nvPr/>
          </p:nvSpPr>
          <p:spPr>
            <a:xfrm>
              <a:off x="7274560" y="5602914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satellite images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442033-1962-3186-34CF-73762B17F965}"/>
                </a:ext>
              </a:extLst>
            </p:cNvPr>
            <p:cNvSpPr/>
            <p:nvPr/>
          </p:nvSpPr>
          <p:spPr>
            <a:xfrm>
              <a:off x="7274560" y="5561586"/>
              <a:ext cx="1620000" cy="193118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Load raster data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22DB3A-C33A-6F52-7E62-F4536D22ED9C}"/>
              </a:ext>
            </a:extLst>
          </p:cNvPr>
          <p:cNvGrpSpPr/>
          <p:nvPr/>
        </p:nvGrpSpPr>
        <p:grpSpPr>
          <a:xfrm>
            <a:off x="5202038" y="5561586"/>
            <a:ext cx="1620000" cy="617328"/>
            <a:chOff x="5267960" y="5588683"/>
            <a:chExt cx="1620000" cy="6173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C72270-651F-20AC-9A0C-8D405E2D897A}"/>
                </a:ext>
              </a:extLst>
            </p:cNvPr>
            <p:cNvSpPr/>
            <p:nvPr/>
          </p:nvSpPr>
          <p:spPr>
            <a:xfrm>
              <a:off x="5267960" y="5630011"/>
              <a:ext cx="162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vector AOI</a:t>
              </a:r>
              <a:endParaRPr lang="mt-M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ACDA4-34E9-D109-886B-9069D2CA15E1}"/>
                </a:ext>
              </a:extLst>
            </p:cNvPr>
            <p:cNvSpPr/>
            <p:nvPr/>
          </p:nvSpPr>
          <p:spPr>
            <a:xfrm>
              <a:off x="5267960" y="5588683"/>
              <a:ext cx="1620000" cy="193118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Load vector data</a:t>
              </a:r>
              <a:endParaRPr lang="mt-M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CCD29A-3518-A153-8008-2FC08EC519E6}"/>
              </a:ext>
            </a:extLst>
          </p:cNvPr>
          <p:cNvCxnSpPr>
            <a:stCxn id="25" idx="0"/>
            <a:endCxn id="22" idx="2"/>
          </p:cNvCxnSpPr>
          <p:nvPr/>
        </p:nvCxnSpPr>
        <p:spPr>
          <a:xfrm flipV="1">
            <a:off x="6921789" y="2412495"/>
            <a:ext cx="0" cy="323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991CC68-9E9F-5C00-A454-C463C9F41649}"/>
              </a:ext>
            </a:extLst>
          </p:cNvPr>
          <p:cNvCxnSpPr/>
          <p:nvPr/>
        </p:nvCxnSpPr>
        <p:spPr>
          <a:xfrm flipV="1">
            <a:off x="6921789" y="3353578"/>
            <a:ext cx="0" cy="323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B80D1F-C024-F080-DDB9-56107B1169CE}"/>
              </a:ext>
            </a:extLst>
          </p:cNvPr>
          <p:cNvCxnSpPr/>
          <p:nvPr/>
        </p:nvCxnSpPr>
        <p:spPr>
          <a:xfrm flipV="1">
            <a:off x="6029097" y="5247160"/>
            <a:ext cx="0" cy="323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91B643-D2C6-F0CD-ED7A-6C4804F7D144}"/>
              </a:ext>
            </a:extLst>
          </p:cNvPr>
          <p:cNvCxnSpPr/>
          <p:nvPr/>
        </p:nvCxnSpPr>
        <p:spPr>
          <a:xfrm flipV="1">
            <a:off x="7873843" y="5237831"/>
            <a:ext cx="0" cy="323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F3155AD-AA3E-8F04-7D21-2962E6B0BC8F}"/>
              </a:ext>
            </a:extLst>
          </p:cNvPr>
          <p:cNvCxnSpPr/>
          <p:nvPr/>
        </p:nvCxnSpPr>
        <p:spPr>
          <a:xfrm flipV="1">
            <a:off x="6275070" y="4294661"/>
            <a:ext cx="430010" cy="335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5000F2-EF80-4BD6-107B-508A51020562}"/>
              </a:ext>
            </a:extLst>
          </p:cNvPr>
          <p:cNvCxnSpPr/>
          <p:nvPr/>
        </p:nvCxnSpPr>
        <p:spPr>
          <a:xfrm flipH="1" flipV="1">
            <a:off x="7183120" y="4294661"/>
            <a:ext cx="349250" cy="335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39FDD42-B8D9-336F-83EE-87A3E65B14F5}"/>
              </a:ext>
            </a:extLst>
          </p:cNvPr>
          <p:cNvSpPr txBox="1"/>
          <p:nvPr/>
        </p:nvSpPr>
        <p:spPr>
          <a:xfrm>
            <a:off x="7682173" y="1877583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endParaRPr lang="mt-MT" sz="11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5A512B-899C-7E58-5E42-769D37412B2B}"/>
              </a:ext>
            </a:extLst>
          </p:cNvPr>
          <p:cNvSpPr txBox="1"/>
          <p:nvPr/>
        </p:nvSpPr>
        <p:spPr>
          <a:xfrm>
            <a:off x="8572698" y="5623899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mt-MT" sz="11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45CF38-E811-F1DC-3E99-4EBB66528588}"/>
              </a:ext>
            </a:extLst>
          </p:cNvPr>
          <p:cNvSpPr txBox="1"/>
          <p:nvPr/>
        </p:nvSpPr>
        <p:spPr>
          <a:xfrm>
            <a:off x="7682173" y="3733829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Beast</a:t>
            </a:r>
            <a:endParaRPr lang="mt-MT" sz="1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F55098-AFAD-628B-5C1D-565B0F3244F0}"/>
              </a:ext>
            </a:extLst>
          </p:cNvPr>
          <p:cNvSpPr txBox="1"/>
          <p:nvPr/>
        </p:nvSpPr>
        <p:spPr>
          <a:xfrm>
            <a:off x="4502075" y="4828355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PostGIS</a:t>
            </a:r>
            <a:endParaRPr lang="mt-MT" sz="11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2FB03-47BE-2D21-3D93-B3DDF0F764AA}"/>
              </a:ext>
            </a:extLst>
          </p:cNvPr>
          <p:cNvSpPr txBox="1"/>
          <p:nvPr/>
        </p:nvSpPr>
        <p:spPr>
          <a:xfrm>
            <a:off x="4516251" y="5650359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PostGIS</a:t>
            </a:r>
            <a:endParaRPr lang="mt-MT" sz="11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D8ECB7-27D7-C5BC-583D-0F82CDC93901}"/>
              </a:ext>
            </a:extLst>
          </p:cNvPr>
          <p:cNvSpPr txBox="1"/>
          <p:nvPr/>
        </p:nvSpPr>
        <p:spPr>
          <a:xfrm>
            <a:off x="8572698" y="4706524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mt-MT" sz="11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54E450-8538-43F4-4577-C8BFEE0D62F2}"/>
              </a:ext>
            </a:extLst>
          </p:cNvPr>
          <p:cNvSpPr txBox="1"/>
          <p:nvPr/>
        </p:nvSpPr>
        <p:spPr>
          <a:xfrm>
            <a:off x="7682173" y="283958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mt-MT" sz="11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Image" descr="Image">
            <a:extLst>
              <a:ext uri="{FF2B5EF4-FFF2-40B4-BE49-F238E27FC236}">
                <a16:creationId xmlns:a16="http://schemas.microsoft.com/office/drawing/2014/main" id="{E1AECD5B-075D-1004-6B20-52831E8D94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6" y="6029670"/>
            <a:ext cx="576925" cy="340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018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9CEE-8992-48A8-C454-813D459F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4506-79E4-501F-5415-B06F9DCC73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3287C-A253-7413-87FD-E8AD58B9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6386"/>
            <a:ext cx="4560038" cy="43513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9900"/>
              </a:buClr>
            </a:pPr>
            <a:r>
              <a:rPr lang="de-DE" b="1" dirty="0"/>
              <a:t>Wayang:</a:t>
            </a:r>
            <a:r>
              <a:rPr lang="de-DE" dirty="0"/>
              <a:t> a middleware for integrating data processing engines</a:t>
            </a:r>
          </a:p>
          <a:p>
            <a:pPr>
              <a:buClr>
                <a:srgbClr val="FF9900"/>
              </a:buClr>
            </a:pPr>
            <a:r>
              <a:rPr lang="de-DE" dirty="0"/>
              <a:t>Easy platform migration: </a:t>
            </a:r>
            <a:br>
              <a:rPr lang="de-DE" dirty="0"/>
            </a:br>
            <a:r>
              <a:rPr lang="de-DE" dirty="0"/>
              <a:t>Code once, run anywhere</a:t>
            </a:r>
          </a:p>
          <a:p>
            <a:pPr>
              <a:buClr>
                <a:srgbClr val="FF9900"/>
              </a:buClr>
            </a:pPr>
            <a:r>
              <a:rPr lang="de-DE" dirty="0"/>
              <a:t>Optimized ETL processes, without materialising intermediate results</a:t>
            </a:r>
          </a:p>
          <a:p>
            <a:pPr>
              <a:buClr>
                <a:srgbClr val="FF9900"/>
              </a:buClr>
            </a:pPr>
            <a:r>
              <a:rPr lang="de-DE" dirty="0"/>
              <a:t>Simplified data architectures</a:t>
            </a:r>
          </a:p>
          <a:p>
            <a:pPr>
              <a:buClr>
                <a:srgbClr val="FF9900"/>
              </a:buClr>
            </a:pPr>
            <a:r>
              <a:rPr lang="de-DE" dirty="0"/>
              <a:t>Optimized performance &amp; cost</a:t>
            </a:r>
          </a:p>
          <a:p>
            <a:pPr>
              <a:buClr>
                <a:srgbClr val="FF9900"/>
              </a:buClr>
            </a:pPr>
            <a:r>
              <a:rPr lang="de-DE" dirty="0"/>
              <a:t>Spatial analytics (coming up!)</a:t>
            </a:r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A838B-921D-D869-D186-CC7AA86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13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2CB406EB-D90D-236E-5914-E44C7BCE5F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oup" descr="Group">
            <a:extLst>
              <a:ext uri="{FF2B5EF4-FFF2-40B4-BE49-F238E27FC236}">
                <a16:creationId xmlns:a16="http://schemas.microsoft.com/office/drawing/2014/main" id="{2FCCFAD7-0F26-C5E6-450B-6A01990E4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69" y="1748473"/>
            <a:ext cx="2830361" cy="1132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reenshot 2024-06-26 at 15.47.16.png">
            <a:extLst>
              <a:ext uri="{FF2B5EF4-FFF2-40B4-BE49-F238E27FC236}">
                <a16:creationId xmlns:a16="http://schemas.microsoft.com/office/drawing/2014/main" id="{C4D2D377-8C23-BC73-F1A1-70637AB1E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37" y="2911567"/>
            <a:ext cx="1259073" cy="122637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wayang.apache.org">
            <a:extLst>
              <a:ext uri="{FF2B5EF4-FFF2-40B4-BE49-F238E27FC236}">
                <a16:creationId xmlns:a16="http://schemas.microsoft.com/office/drawing/2014/main" id="{83F22A55-0B91-D4B4-9090-A870DFFC895A}"/>
              </a:ext>
            </a:extLst>
          </p:cNvPr>
          <p:cNvSpPr txBox="1"/>
          <p:nvPr/>
        </p:nvSpPr>
        <p:spPr>
          <a:xfrm>
            <a:off x="5826876" y="4094613"/>
            <a:ext cx="2626011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sng" strike="noStrike" cap="none" spc="0" normalizeH="0" baseline="0">
                <a:ln>
                  <a:noFill/>
                </a:ln>
                <a:solidFill>
                  <a:srgbClr val="0000F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Georgia"/>
                <a:ea typeface="Georgia"/>
                <a:cs typeface="Georgia"/>
                <a:sym typeface="Georgia"/>
                <a:hlinkClick r:id="rId5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wayang.apache.org</a:t>
            </a:r>
          </a:p>
        </p:txBody>
      </p:sp>
      <p:pic>
        <p:nvPicPr>
          <p:cNvPr id="9" name="QR-for-apache-wayang-git.png">
            <a:extLst>
              <a:ext uri="{FF2B5EF4-FFF2-40B4-BE49-F238E27FC236}">
                <a16:creationId xmlns:a16="http://schemas.microsoft.com/office/drawing/2014/main" id="{9A735386-44AE-E408-D857-1C62C0A013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86" y="4627701"/>
            <a:ext cx="1154024" cy="115402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ithub.com/apache/incubator-wayang">
            <a:extLst>
              <a:ext uri="{FF2B5EF4-FFF2-40B4-BE49-F238E27FC236}">
                <a16:creationId xmlns:a16="http://schemas.microsoft.com/office/drawing/2014/main" id="{B5E262F9-FA91-1D2C-707F-2A0A378A5361}"/>
              </a:ext>
            </a:extLst>
          </p:cNvPr>
          <p:cNvSpPr txBox="1"/>
          <p:nvPr/>
        </p:nvSpPr>
        <p:spPr>
          <a:xfrm>
            <a:off x="5345103" y="5786660"/>
            <a:ext cx="3798897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sng" strike="noStrike" cap="none" spc="0" normalizeH="0" baseline="0">
                <a:ln>
                  <a:noFill/>
                </a:ln>
                <a:solidFill>
                  <a:srgbClr val="0000F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Georgia"/>
                <a:ea typeface="Georgia"/>
                <a:cs typeface="Georgia"/>
                <a:sym typeface="Georgia"/>
                <a:hlinkClick r:id="rId7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github.com/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apache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/incubator-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wayang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31788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2B99-76E2-5C98-84A7-E599258B6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056-DE3D-D559-5480-AF314E291C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behind Wayang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B1A6-AF25-26CF-F4CA-E45CA0C9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83" y="1985120"/>
            <a:ext cx="7886700" cy="226459"/>
          </a:xfrm>
        </p:spPr>
        <p:txBody>
          <a:bodyPr>
            <a:normAutofit fontScale="92500" lnSpcReduction="10000"/>
          </a:bodyPr>
          <a:lstStyle/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Apache Wayang: A Unified Data Analytics Framework. SIGMOD Record 52(3): 30-35 (2023)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C1049-D426-EF26-D3C2-3E246AC3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14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B4F056A2-D5A0-E9C3-4340-6487010D6D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8izzj5rip.png">
            <a:extLst>
              <a:ext uri="{FF2B5EF4-FFF2-40B4-BE49-F238E27FC236}">
                <a16:creationId xmlns:a16="http://schemas.microsoft.com/office/drawing/2014/main" id="{CD649AA7-6AD9-F8CA-5514-E7C0EF50BF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1825626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8izzj5rip.png">
            <a:extLst>
              <a:ext uri="{FF2B5EF4-FFF2-40B4-BE49-F238E27FC236}">
                <a16:creationId xmlns:a16="http://schemas.microsoft.com/office/drawing/2014/main" id="{44DD25F0-C978-23B2-01E9-F331AE088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2379959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8izzj5rip.png">
            <a:extLst>
              <a:ext uri="{FF2B5EF4-FFF2-40B4-BE49-F238E27FC236}">
                <a16:creationId xmlns:a16="http://schemas.microsoft.com/office/drawing/2014/main" id="{1126F89E-BFD5-4881-1F95-7E6ACECF4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2934292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8izzj5rip.png">
            <a:extLst>
              <a:ext uri="{FF2B5EF4-FFF2-40B4-BE49-F238E27FC236}">
                <a16:creationId xmlns:a16="http://schemas.microsoft.com/office/drawing/2014/main" id="{D9B89DE2-31F6-A5D8-3E9F-6DFDADE03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3488625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8izzj5rip.png">
            <a:extLst>
              <a:ext uri="{FF2B5EF4-FFF2-40B4-BE49-F238E27FC236}">
                <a16:creationId xmlns:a16="http://schemas.microsoft.com/office/drawing/2014/main" id="{F108BDEC-641A-4F6A-B7AD-A0C9C96A12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4042958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8izzj5rip.png">
            <a:extLst>
              <a:ext uri="{FF2B5EF4-FFF2-40B4-BE49-F238E27FC236}">
                <a16:creationId xmlns:a16="http://schemas.microsoft.com/office/drawing/2014/main" id="{C62DDFE4-E8C6-3A30-0052-FD8F069E8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4597291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8izzj5rip.png">
            <a:extLst>
              <a:ext uri="{FF2B5EF4-FFF2-40B4-BE49-F238E27FC236}">
                <a16:creationId xmlns:a16="http://schemas.microsoft.com/office/drawing/2014/main" id="{A3E65F2D-CBF0-A0DE-F3FE-6B9588BA4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5151624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8izzj5rip.png">
            <a:extLst>
              <a:ext uri="{FF2B5EF4-FFF2-40B4-BE49-F238E27FC236}">
                <a16:creationId xmlns:a16="http://schemas.microsoft.com/office/drawing/2014/main" id="{5C6A63A9-EC4C-FFC8-49C7-671EE7711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" y="5705955"/>
            <a:ext cx="458643" cy="471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02710C-AB81-E4B5-D5FC-9572000312D2}"/>
              </a:ext>
            </a:extLst>
          </p:cNvPr>
          <p:cNvSpPr txBox="1">
            <a:spLocks/>
          </p:cNvSpPr>
          <p:nvPr/>
        </p:nvSpPr>
        <p:spPr>
          <a:xfrm>
            <a:off x="639283" y="2532229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RHEEM: Enabling Cross-Platform Data Processing – May The Big Data Be With You! </a:t>
            </a:r>
            <a:r>
              <a:rPr lang="de-DE" sz="1200" i="1">
                <a:latin typeface="Arial" panose="020B0604020202020204" pitchFamily="34" charset="0"/>
                <a:cs typeface="Arial" panose="020B0604020202020204" pitchFamily="34" charset="0"/>
              </a:rPr>
              <a:t>-. PVLDB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11(11): 1414-1427 (2018)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70A19E-4F67-2454-AF91-EDC444A61C74}"/>
              </a:ext>
            </a:extLst>
          </p:cNvPr>
          <p:cNvSpPr txBox="1">
            <a:spLocks/>
          </p:cNvSpPr>
          <p:nvPr/>
        </p:nvSpPr>
        <p:spPr>
          <a:xfrm>
            <a:off x="639283" y="3079338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RHEEMix in the data jungle: a cost-based optimizer for cross-platform systems. VLDB J. 29(6): 1287-1310 (2020)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03323A9-836A-B311-D178-BC0B13361C99}"/>
              </a:ext>
            </a:extLst>
          </p:cNvPr>
          <p:cNvSpPr txBox="1">
            <a:spLocks/>
          </p:cNvSpPr>
          <p:nvPr/>
        </p:nvSpPr>
        <p:spPr>
          <a:xfrm>
            <a:off x="639283" y="3626447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Optimizing Cross-Platform Data Movement. ICDE 2019: 1642-1645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55928F-D711-7B60-7E9F-1296ECCE03D0}"/>
              </a:ext>
            </a:extLst>
          </p:cNvPr>
          <p:cNvSpPr txBox="1">
            <a:spLocks/>
          </p:cNvSpPr>
          <p:nvPr/>
        </p:nvSpPr>
        <p:spPr>
          <a:xfrm>
            <a:off x="639283" y="4173556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ML-based Cross-Platform Query Optimization. ICDE 2020: 1489-1500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45B1CD-8CBD-7D7D-45D8-C73DED311114}"/>
              </a:ext>
            </a:extLst>
          </p:cNvPr>
          <p:cNvSpPr txBox="1">
            <a:spLocks/>
          </p:cNvSpPr>
          <p:nvPr/>
        </p:nvSpPr>
        <p:spPr>
          <a:xfrm>
            <a:off x="639283" y="4720665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Expand your Training Limits! Generating Training Data for ML-based Data Management. SIGMOD 2021: 1865-1878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10A7FB1-D3DB-5F71-5A28-F31892A9B105}"/>
              </a:ext>
            </a:extLst>
          </p:cNvPr>
          <p:cNvSpPr txBox="1">
            <a:spLocks/>
          </p:cNvSpPr>
          <p:nvPr/>
        </p:nvSpPr>
        <p:spPr>
          <a:xfrm>
            <a:off x="639283" y="5267774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Farming your ML-based Query Optimizer‘s Food. ICDE 2022: 3186-3189 (Best demo award)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5B37BA-2187-7585-ED09-5ACF5CD33FE6}"/>
              </a:ext>
            </a:extLst>
          </p:cNvPr>
          <p:cNvSpPr txBox="1">
            <a:spLocks/>
          </p:cNvSpPr>
          <p:nvPr/>
        </p:nvSpPr>
        <p:spPr>
          <a:xfrm>
            <a:off x="639283" y="5814882"/>
            <a:ext cx="7886700" cy="226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DataFarm: Farm Your ML-based Query Optimizer‘s Food! – Human-Guided Training Data Generation -. CIDR 2022</a:t>
            </a:r>
            <a:endParaRPr lang="mt-M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6CADF-D391-D710-093D-0BB1843EA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asa-Q1p7bh3SHj8-unsplash.jpg" descr="A view of the earth from space&#10;&#10;AI-generated content may be incorrect.">
            <a:extLst>
              <a:ext uri="{FF2B5EF4-FFF2-40B4-BE49-F238E27FC236}">
                <a16:creationId xmlns:a16="http://schemas.microsoft.com/office/drawing/2014/main" id="{E0F85BF3-1C0F-804E-91E1-CD8C27341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82BE0-9F28-E938-5CE5-5EC9ECB66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863" y="2572932"/>
            <a:ext cx="6546273" cy="1307188"/>
          </a:xfrm>
        </p:spPr>
        <p:txBody>
          <a:bodyPr>
            <a:noAutofit/>
          </a:bodyPr>
          <a:lstStyle/>
          <a:p>
            <a:r>
              <a:rPr lang="de-DE" sz="9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mt-MT" sz="9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B28BF52-B60A-C958-0A25-37A6A83B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7" y="281809"/>
            <a:ext cx="3581724" cy="1432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full name 400.png">
            <a:extLst>
              <a:ext uri="{FF2B5EF4-FFF2-40B4-BE49-F238E27FC236}">
                <a16:creationId xmlns:a16="http://schemas.microsoft.com/office/drawing/2014/main" id="{480F1CFE-40CA-2BC6-3867-884B42A57A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953" y="5958422"/>
            <a:ext cx="2266365" cy="6790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255C3-2C6A-74E4-FCEE-34ABA059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1BE2-6360-4170-B8A0-01B22BEB416D}" type="slidenum">
              <a:rPr lang="mt-MT" smtClean="0"/>
              <a:t>15</a:t>
            </a:fld>
            <a:endParaRPr lang="mt-MT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FD443C-42A0-0AAA-4B66-0A134E281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10" name="A Unified Data Analytics Framework">
            <a:extLst>
              <a:ext uri="{FF2B5EF4-FFF2-40B4-BE49-F238E27FC236}">
                <a16:creationId xmlns:a16="http://schemas.microsoft.com/office/drawing/2014/main" id="{23C6BB6E-7060-F792-DB03-CBD8FE42D66E}"/>
              </a:ext>
            </a:extLst>
          </p:cNvPr>
          <p:cNvSpPr txBox="1"/>
          <p:nvPr/>
        </p:nvSpPr>
        <p:spPr>
          <a:xfrm>
            <a:off x="-1322392" y="4569122"/>
            <a:ext cx="7508879" cy="263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lnSpc>
                <a:spcPct val="90000"/>
              </a:lnSpc>
              <a:defRPr sz="3000" spc="100">
                <a:solidFill>
                  <a:srgbClr val="FFFFFF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Alexander Alten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PMC Apache </a:t>
            </a:r>
            <a:r>
              <a:rPr sz="2000" spc="0" dirty="0" err="1">
                <a:latin typeface="Arial" panose="020B0604020202020204" pitchFamily="34" charset="0"/>
                <a:cs typeface="Arial" panose="020B0604020202020204" pitchFamily="34" charset="0"/>
              </a:rPr>
              <a:t>Wayang</a:t>
            </a:r>
            <a:endParaRPr sz="2000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5500">
              <a:lnSpc>
                <a:spcPct val="90000"/>
              </a:lnSpc>
              <a:defRPr sz="2000">
                <a:solidFill>
                  <a:srgbClr val="FFFFFF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b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u="sng" dirty="0">
                <a:solidFill>
                  <a:srgbClr val="FF99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alo.alt@apache.org</a:t>
            </a:r>
            <a:br>
              <a:rPr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u="sng" dirty="0">
                <a:solidFill>
                  <a:srgbClr val="FF99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alo@scalytics.io</a:t>
            </a:r>
          </a:p>
        </p:txBody>
      </p:sp>
    </p:spTree>
    <p:extLst>
      <p:ext uri="{BB962C8B-B14F-4D97-AF65-F5344CB8AC3E}">
        <p14:creationId xmlns:p14="http://schemas.microsoft.com/office/powerpoint/2010/main" val="29913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44E7-963A-A615-CDCC-7BC2206103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Data-centric World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6E822-AFB7-5235-7B92-AB506456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2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928296C8-7CDC-C8BC-32D5-8F7E0F7DF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67;p8" descr="Google Shape;67;p8">
            <a:extLst>
              <a:ext uri="{FF2B5EF4-FFF2-40B4-BE49-F238E27FC236}">
                <a16:creationId xmlns:a16="http://schemas.microsoft.com/office/drawing/2014/main" id="{C65EBBB0-3168-4038-A947-6D4B9411F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117275"/>
            <a:ext cx="7886700" cy="39698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34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7CD1-7780-FB37-B709-CA01EBB8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921F-8ED3-965E-C306-1E1861EBB4C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Data Analytics in 2025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50D5-4A0B-BF8C-7B3A-6993CFBB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3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E34BFED6-154D-D063-B606-8769C2BEE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6AE80-D96B-7319-DDFE-46B4A7EB14D8}"/>
              </a:ext>
            </a:extLst>
          </p:cNvPr>
          <p:cNvSpPr txBox="1"/>
          <p:nvPr/>
        </p:nvSpPr>
        <p:spPr>
          <a:xfrm>
            <a:off x="2686050" y="1987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Text Data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47E88-3177-6127-E582-82C88683FCCF}"/>
              </a:ext>
            </a:extLst>
          </p:cNvPr>
          <p:cNvSpPr txBox="1"/>
          <p:nvPr/>
        </p:nvSpPr>
        <p:spPr>
          <a:xfrm>
            <a:off x="819150" y="1986558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Vector Data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6F3EC-C52E-037A-8062-D6BF515A5780}"/>
              </a:ext>
            </a:extLst>
          </p:cNvPr>
          <p:cNvSpPr txBox="1"/>
          <p:nvPr/>
        </p:nvSpPr>
        <p:spPr>
          <a:xfrm>
            <a:off x="622588" y="3974923"/>
            <a:ext cx="14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Raster Data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425B5-D268-AD40-DD4C-8CA97EFEC8DD}"/>
              </a:ext>
            </a:extLst>
          </p:cNvPr>
          <p:cNvSpPr txBox="1"/>
          <p:nvPr/>
        </p:nvSpPr>
        <p:spPr>
          <a:xfrm>
            <a:off x="2133558" y="3600987"/>
            <a:ext cx="17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Streaming Data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4A1A4-0C10-1BB4-B649-EBCDF143E22B}"/>
              </a:ext>
            </a:extLst>
          </p:cNvPr>
          <p:cNvSpPr txBox="1"/>
          <p:nvPr/>
        </p:nvSpPr>
        <p:spPr>
          <a:xfrm>
            <a:off x="2711172" y="4653576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Image Data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97DFFD-ACE9-6D71-FD86-45BF9B2AFB5A}"/>
              </a:ext>
            </a:extLst>
          </p:cNvPr>
          <p:cNvCxnSpPr/>
          <p:nvPr/>
        </p:nvCxnSpPr>
        <p:spPr>
          <a:xfrm>
            <a:off x="4572000" y="1986558"/>
            <a:ext cx="0" cy="40827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0090EF-EAD0-43DE-F956-7090A9A25F10}"/>
              </a:ext>
            </a:extLst>
          </p:cNvPr>
          <p:cNvSpPr txBox="1"/>
          <p:nvPr/>
        </p:nvSpPr>
        <p:spPr>
          <a:xfrm>
            <a:off x="4823460" y="2085856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SQL Queries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EFDC78-0FB4-301B-D08C-FCA14CA877F9}"/>
              </a:ext>
            </a:extLst>
          </p:cNvPr>
          <p:cNvSpPr txBox="1"/>
          <p:nvPr/>
        </p:nvSpPr>
        <p:spPr>
          <a:xfrm>
            <a:off x="6709410" y="2512496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Deep Learning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9E6C1-3CBC-DDD0-3F49-ECA3670417DB}"/>
              </a:ext>
            </a:extLst>
          </p:cNvPr>
          <p:cNvSpPr txBox="1"/>
          <p:nvPr/>
        </p:nvSpPr>
        <p:spPr>
          <a:xfrm>
            <a:off x="4823460" y="3730637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9AD8E-289F-D617-CCFA-6FE19D8437A5}"/>
              </a:ext>
            </a:extLst>
          </p:cNvPr>
          <p:cNvSpPr txBox="1"/>
          <p:nvPr/>
        </p:nvSpPr>
        <p:spPr>
          <a:xfrm>
            <a:off x="6413557" y="4516506"/>
            <a:ext cx="25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Zonal Statistics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Screenshot 2025-06-11 at 13.23.57.png">
            <a:extLst>
              <a:ext uri="{FF2B5EF4-FFF2-40B4-BE49-F238E27FC236}">
                <a16:creationId xmlns:a16="http://schemas.microsoft.com/office/drawing/2014/main" id="{9F9E98AF-12CE-EB84-2C51-EDD0DD756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2" y="2377009"/>
            <a:ext cx="1514765" cy="10962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tI9frAp4so2jB6H9oWBfukHVljwhsnQMNsQIaiCjP0IzQpcqOqLsQbEqBn9eiJJfNu6dUUgPmb_yHeVsIx3ZJPXiBTtx2jewNhXaTF_NY9YrhFXM-gsdY2075ZVLOHGUv3xl_tCJbGU.png">
            <a:extLst>
              <a:ext uri="{FF2B5EF4-FFF2-40B4-BE49-F238E27FC236}">
                <a16:creationId xmlns:a16="http://schemas.microsoft.com/office/drawing/2014/main" id="{79E33814-8D2C-D210-E32D-E2700FB6B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12" y="2365715"/>
            <a:ext cx="1382346" cy="9244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vzZ81Qyed5-sFgXYTKYHzEjNeA5qDautUvgiopSOh5d5pyXkub5_6ahGkP4Ri886b58p1UuklpIqrQXb730TCqcrjPa3IcSnYmCCb9ddsVfbS2yPbA5MuPqiOQN9I_edVmv0ZEpwFF4.png">
            <a:extLst>
              <a:ext uri="{FF2B5EF4-FFF2-40B4-BE49-F238E27FC236}">
                <a16:creationId xmlns:a16="http://schemas.microsoft.com/office/drawing/2014/main" id="{F5E41694-12BC-2C49-C0A5-6D0E6E87C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58" y="3923388"/>
            <a:ext cx="1453114" cy="4928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Screenshot 2025-06-11 at 13.28.22.png">
            <a:extLst>
              <a:ext uri="{FF2B5EF4-FFF2-40B4-BE49-F238E27FC236}">
                <a16:creationId xmlns:a16="http://schemas.microsoft.com/office/drawing/2014/main" id="{E674D98F-897D-FB34-070E-3297AC578F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" y="4369861"/>
            <a:ext cx="1794510" cy="8190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963F8D92-D1BC-73BC-D15C-599018F01C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72" y="5022908"/>
            <a:ext cx="1475736" cy="8313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2" name="7rkJoBIa6L1pmlJA4ImJSZ6GbZ7B0NDhSxnvTo60u6fdsOjL_xStn7Pi1-DvpCJ3CyuXGizRhug0L4rrkFIKb0ZVSdeQ0697CNpoU8T4td0EpuAgY3YWNGQ5XWyrRq2ptCmSbRVRuMI.png">
            <a:extLst>
              <a:ext uri="{FF2B5EF4-FFF2-40B4-BE49-F238E27FC236}">
                <a16:creationId xmlns:a16="http://schemas.microsoft.com/office/drawing/2014/main" id="{70472CAB-B4B5-5774-B2B0-C6588A501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4065536"/>
            <a:ext cx="1258473" cy="1353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06EE678C-4E9F-79FD-04B7-992C16A823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84" y="4889980"/>
            <a:ext cx="2341802" cy="80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07F0169B-43DB-8D62-BD83-F54FFB94AAB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85" y="2914703"/>
            <a:ext cx="1721599" cy="12231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" name="Screenshot 2025-06-11 at 13.29.36.png">
            <a:extLst>
              <a:ext uri="{FF2B5EF4-FFF2-40B4-BE49-F238E27FC236}">
                <a16:creationId xmlns:a16="http://schemas.microsoft.com/office/drawing/2014/main" id="{987E436F-B5EC-8743-7A2C-A568D9B393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578" y="2391390"/>
            <a:ext cx="1824350" cy="11353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665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BD982-8E8E-04A5-A03D-B98D95D0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9D70-2DE5-50F1-B60E-91E14183D7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Users/Developers overwhelmed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2842-B2E7-0E42-C569-2563D33E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4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5DA5E267-7F62-0565-BF86-4A700DEA70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D8CCA5F-44FA-436D-9ED5-789531D69101}"/>
              </a:ext>
            </a:extLst>
          </p:cNvPr>
          <p:cNvGrpSpPr/>
          <p:nvPr/>
        </p:nvGrpSpPr>
        <p:grpSpPr>
          <a:xfrm>
            <a:off x="856101" y="2377440"/>
            <a:ext cx="3478155" cy="2020824"/>
            <a:chOff x="-131451" y="304773"/>
            <a:chExt cx="9406903" cy="6248455"/>
          </a:xfrm>
        </p:grpSpPr>
        <p:sp>
          <p:nvSpPr>
            <p:cNvPr id="28" name="Oval">
              <a:extLst>
                <a:ext uri="{FF2B5EF4-FFF2-40B4-BE49-F238E27FC236}">
                  <a16:creationId xmlns:a16="http://schemas.microsoft.com/office/drawing/2014/main" id="{70272532-BE4C-193B-79E4-6ABA2FA73313}"/>
                </a:ext>
              </a:extLst>
            </p:cNvPr>
            <p:cNvSpPr/>
            <p:nvPr/>
          </p:nvSpPr>
          <p:spPr>
            <a:xfrm>
              <a:off x="-131451" y="304773"/>
              <a:ext cx="9406903" cy="6248455"/>
            </a:xfrm>
            <a:prstGeom prst="ellipse">
              <a:avLst/>
            </a:prstGeom>
            <a:solidFill>
              <a:srgbClr val="F19F48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defTabSz="584200">
                <a:defRPr sz="2200">
                  <a:solidFill>
                    <a:srgbClr val="F3F1D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pic>
          <p:nvPicPr>
            <p:cNvPr id="29" name="Image" descr="Image">
              <a:extLst>
                <a:ext uri="{FF2B5EF4-FFF2-40B4-BE49-F238E27FC236}">
                  <a16:creationId xmlns:a16="http://schemas.microsoft.com/office/drawing/2014/main" id="{B236494B-8B35-959E-47E9-B12997D6B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72" y="1208098"/>
              <a:ext cx="3703949" cy="2014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Image" descr="Image">
              <a:extLst>
                <a:ext uri="{FF2B5EF4-FFF2-40B4-BE49-F238E27FC236}">
                  <a16:creationId xmlns:a16="http://schemas.microsoft.com/office/drawing/2014/main" id="{25D08FE0-CA15-F37E-75BD-29570B9B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017" y="3774764"/>
              <a:ext cx="3192710" cy="2268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Image" descr="Image">
              <a:extLst>
                <a:ext uri="{FF2B5EF4-FFF2-40B4-BE49-F238E27FC236}">
                  <a16:creationId xmlns:a16="http://schemas.microsoft.com/office/drawing/2014/main" id="{5C37B007-011A-761E-35DE-93E88FBDF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387" y="970424"/>
              <a:ext cx="4207374" cy="2103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Image" descr="Image">
              <a:extLst>
                <a:ext uri="{FF2B5EF4-FFF2-40B4-BE49-F238E27FC236}">
                  <a16:creationId xmlns:a16="http://schemas.microsoft.com/office/drawing/2014/main" id="{A54AFDFD-7AE5-0B6A-C6B8-03D3374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99" y="3409716"/>
              <a:ext cx="1621202" cy="1621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mage" descr="Image">
              <a:extLst>
                <a:ext uri="{FF2B5EF4-FFF2-40B4-BE49-F238E27FC236}">
                  <a16:creationId xmlns:a16="http://schemas.microsoft.com/office/drawing/2014/main" id="{0AFABE11-A7F4-204E-4FCE-899A7B08E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573" y="3488979"/>
              <a:ext cx="1621203" cy="1621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" name="Group">
            <a:extLst>
              <a:ext uri="{FF2B5EF4-FFF2-40B4-BE49-F238E27FC236}">
                <a16:creationId xmlns:a16="http://schemas.microsoft.com/office/drawing/2014/main" id="{A6F63468-2B77-1E73-E2DB-67E5AED1A730}"/>
              </a:ext>
            </a:extLst>
          </p:cNvPr>
          <p:cNvGrpSpPr/>
          <p:nvPr/>
        </p:nvGrpSpPr>
        <p:grpSpPr>
          <a:xfrm>
            <a:off x="4992624" y="2085977"/>
            <a:ext cx="3372964" cy="2257027"/>
            <a:chOff x="-1" y="-519870"/>
            <a:chExt cx="10761741" cy="6463254"/>
          </a:xfrm>
        </p:grpSpPr>
        <p:pic>
          <p:nvPicPr>
            <p:cNvPr id="38" name="Image" descr="Image">
              <a:extLst>
                <a:ext uri="{FF2B5EF4-FFF2-40B4-BE49-F238E27FC236}">
                  <a16:creationId xmlns:a16="http://schemas.microsoft.com/office/drawing/2014/main" id="{291A65CF-B30B-B0B1-87FC-82894ED89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79730"/>
              <a:ext cx="10761741" cy="5563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" name="2024">
              <a:extLst>
                <a:ext uri="{FF2B5EF4-FFF2-40B4-BE49-F238E27FC236}">
                  <a16:creationId xmlns:a16="http://schemas.microsoft.com/office/drawing/2014/main" id="{3187AA9F-7847-B7D9-09E9-235F39F6A2F2}"/>
                </a:ext>
              </a:extLst>
            </p:cNvPr>
            <p:cNvGrpSpPr/>
            <p:nvPr/>
          </p:nvGrpSpPr>
          <p:grpSpPr>
            <a:xfrm>
              <a:off x="7366892" y="-519870"/>
              <a:ext cx="3266326" cy="1734247"/>
              <a:chOff x="3240882" y="-519867"/>
              <a:chExt cx="3266325" cy="1734246"/>
            </a:xfrm>
          </p:grpSpPr>
          <p:sp>
            <p:nvSpPr>
              <p:cNvPr id="40" name="2024">
                <a:extLst>
                  <a:ext uri="{FF2B5EF4-FFF2-40B4-BE49-F238E27FC236}">
                    <a16:creationId xmlns:a16="http://schemas.microsoft.com/office/drawing/2014/main" id="{8865C4C4-6C91-5320-FB59-50491CF6021A}"/>
                  </a:ext>
                </a:extLst>
              </p:cNvPr>
              <p:cNvSpPr txBox="1"/>
              <p:nvPr/>
            </p:nvSpPr>
            <p:spPr>
              <a:xfrm>
                <a:off x="3240882" y="-519867"/>
                <a:ext cx="3266325" cy="1734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825500" rtl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300" b="1" i="0" u="none" strike="noStrike" cap="none" spc="0" normalizeH="0" baseline="0">
                    <a:ln>
                      <a:noFill/>
                    </a:ln>
                    <a:solidFill>
                      <a:srgbClr val="4F5C3F"/>
                    </a:solidFill>
                    <a:effectLst>
                      <a:outerShdw blurRad="25400" dist="12700" rotWithShape="0">
                        <a:srgbClr val="FFFFFF">
                          <a:alpha val="45000"/>
                        </a:srgbClr>
                      </a:outerShdw>
                    </a:effectLst>
                    <a:uFillTx/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de-DE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2024</a:t>
                </a:r>
                <a:endParaRPr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2024 2024" descr="2024 2024">
                <a:extLst>
                  <a:ext uri="{FF2B5EF4-FFF2-40B4-BE49-F238E27FC236}">
                    <a16:creationId xmlns:a16="http://schemas.microsoft.com/office/drawing/2014/main" id="{374A6534-F983-2535-9426-6B41BA40F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882" y="253978"/>
                <a:ext cx="1097258" cy="5140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8003DB0-3FB2-C7D3-D2FF-4D85DD9EE404}"/>
              </a:ext>
            </a:extLst>
          </p:cNvPr>
          <p:cNvSpPr txBox="1"/>
          <p:nvPr/>
        </p:nvSpPr>
        <p:spPr>
          <a:xfrm>
            <a:off x="928602" y="4429075"/>
            <a:ext cx="330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Complex Analytics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E38CEF-0B3D-73C2-6D35-615663389EC8}"/>
              </a:ext>
            </a:extLst>
          </p:cNvPr>
          <p:cNvSpPr txBox="1"/>
          <p:nvPr/>
        </p:nvSpPr>
        <p:spPr>
          <a:xfrm>
            <a:off x="4945561" y="4429075"/>
            <a:ext cx="330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Zoo of Systems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overwhelmed.png">
            <a:extLst>
              <a:ext uri="{FF2B5EF4-FFF2-40B4-BE49-F238E27FC236}">
                <a16:creationId xmlns:a16="http://schemas.microsoft.com/office/drawing/2014/main" id="{5D7E3754-F302-DA5E-7B37-4BAC9E6BABC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30" y="4302886"/>
            <a:ext cx="2114295" cy="21142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326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2A7E-53FF-74BD-6F4E-F7175BB7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3925-0452-0619-8D83-FDD14CF77D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Approaches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25B28-7875-B539-CFED-4E39C37D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5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B8BC41A5-C63B-5B6A-08B3-183C08B93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113406-05B0-B631-3EC9-82C24A735F9D}"/>
              </a:ext>
            </a:extLst>
          </p:cNvPr>
          <p:cNvCxnSpPr/>
          <p:nvPr/>
        </p:nvCxnSpPr>
        <p:spPr>
          <a:xfrm>
            <a:off x="4572000" y="1986558"/>
            <a:ext cx="0" cy="40827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CCE2EF-EB13-DD64-1BCC-D38D18908CE9}"/>
              </a:ext>
            </a:extLst>
          </p:cNvPr>
          <p:cNvSpPr txBox="1"/>
          <p:nvPr/>
        </p:nvSpPr>
        <p:spPr>
          <a:xfrm>
            <a:off x="914400" y="2103120"/>
            <a:ext cx="2926077" cy="369332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Systems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0E9C0-B9DF-40BC-81EF-B7E19BD92489}"/>
              </a:ext>
            </a:extLst>
          </p:cNvPr>
          <p:cNvSpPr txBox="1"/>
          <p:nvPr/>
        </p:nvSpPr>
        <p:spPr>
          <a:xfrm>
            <a:off x="5157216" y="2103120"/>
            <a:ext cx="32004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Data Architectures and Infrastructures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DCDE0-F78C-3B40-EAFB-D06DABD8BEA2}"/>
              </a:ext>
            </a:extLst>
          </p:cNvPr>
          <p:cNvSpPr txBox="1"/>
          <p:nvPr/>
        </p:nvSpPr>
        <p:spPr>
          <a:xfrm>
            <a:off x="929640" y="5309616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maintainable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FF337-DD04-4586-FEA1-B3F87E2013E0}"/>
              </a:ext>
            </a:extLst>
          </p:cNvPr>
          <p:cNvSpPr txBox="1"/>
          <p:nvPr/>
        </p:nvSpPr>
        <p:spPr>
          <a:xfrm>
            <a:off x="5288280" y="5324856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optimal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5E653-78A2-69B9-BB7E-842300669CFF}"/>
              </a:ext>
            </a:extLst>
          </p:cNvPr>
          <p:cNvSpPr txBox="1"/>
          <p:nvPr/>
        </p:nvSpPr>
        <p:spPr>
          <a:xfrm>
            <a:off x="5288279" y="5792940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51A3750F-5051-173B-0476-75BA924251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86" y="2577255"/>
            <a:ext cx="800639" cy="8517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71E58AA5-75CD-79EB-4089-57B8DF9A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0" y="3882917"/>
            <a:ext cx="1489457" cy="7819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4AA53F0D-2759-AEE1-50FF-2366C95610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5" y="3266662"/>
            <a:ext cx="1882026" cy="4881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E811359D-2388-137E-C340-2C93A7BCA8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0" y="3809015"/>
            <a:ext cx="1691286" cy="8780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C668045E-B509-A524-DB8B-B7C331D7DB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01" y="2635831"/>
            <a:ext cx="549147" cy="10395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8DA2BE-B6C2-4412-198C-64EF634A3C0E}"/>
              </a:ext>
            </a:extLst>
          </p:cNvPr>
          <p:cNvSpPr txBox="1"/>
          <p:nvPr/>
        </p:nvSpPr>
        <p:spPr>
          <a:xfrm>
            <a:off x="561476" y="1691640"/>
            <a:ext cx="441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Custom Systems &amp; ETL/ELT Processes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CE7BA-4923-FCCA-4224-40689553210A}"/>
              </a:ext>
            </a:extLst>
          </p:cNvPr>
          <p:cNvSpPr txBox="1"/>
          <p:nvPr/>
        </p:nvSpPr>
        <p:spPr>
          <a:xfrm>
            <a:off x="631580" y="4824984"/>
            <a:ext cx="441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HadoopDB, SystemDS, FlumeJava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database_568752.png">
            <a:extLst>
              <a:ext uri="{FF2B5EF4-FFF2-40B4-BE49-F238E27FC236}">
                <a16:creationId xmlns:a16="http://schemas.microsoft.com/office/drawing/2014/main" id="{86F79FD4-CA3B-CE85-2533-649CBA5AAC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3182637"/>
            <a:ext cx="492726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database_568751.png">
            <a:extLst>
              <a:ext uri="{FF2B5EF4-FFF2-40B4-BE49-F238E27FC236}">
                <a16:creationId xmlns:a16="http://schemas.microsoft.com/office/drawing/2014/main" id="{CD9E9661-F95B-2B50-63F0-B02E7714DA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6783" y="3182637"/>
            <a:ext cx="492725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data_14794962.png">
            <a:extLst>
              <a:ext uri="{FF2B5EF4-FFF2-40B4-BE49-F238E27FC236}">
                <a16:creationId xmlns:a16="http://schemas.microsoft.com/office/drawing/2014/main" id="{64843C8A-991D-1602-0067-787E28E22A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77" y="3138178"/>
            <a:ext cx="606337" cy="606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2" name="database_568752.png">
            <a:extLst>
              <a:ext uri="{FF2B5EF4-FFF2-40B4-BE49-F238E27FC236}">
                <a16:creationId xmlns:a16="http://schemas.microsoft.com/office/drawing/2014/main" id="{4866FC66-6924-3805-D138-BB6C970523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76" y="4121421"/>
            <a:ext cx="492726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database_568751.png">
            <a:extLst>
              <a:ext uri="{FF2B5EF4-FFF2-40B4-BE49-F238E27FC236}">
                <a16:creationId xmlns:a16="http://schemas.microsoft.com/office/drawing/2014/main" id="{D0304498-A760-5A86-BC3D-70A17FF60C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7912" y="4121421"/>
            <a:ext cx="492725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4" name="data_14794962.png">
            <a:extLst>
              <a:ext uri="{FF2B5EF4-FFF2-40B4-BE49-F238E27FC236}">
                <a16:creationId xmlns:a16="http://schemas.microsoft.com/office/drawing/2014/main" id="{B2DC7638-22CF-B73A-BC39-03EEF4EAD8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47" y="4018779"/>
            <a:ext cx="606337" cy="606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D4FFFC-DE4F-9D05-6AFA-8BF4B3D5F293}"/>
              </a:ext>
            </a:extLst>
          </p:cNvPr>
          <p:cNvSpPr txBox="1"/>
          <p:nvPr/>
        </p:nvSpPr>
        <p:spPr>
          <a:xfrm>
            <a:off x="5157216" y="3754816"/>
            <a:ext cx="89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xtract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ADBDD2-F0F2-90E1-AEC9-F931ED5996E0}"/>
              </a:ext>
            </a:extLst>
          </p:cNvPr>
          <p:cNvSpPr txBox="1"/>
          <p:nvPr/>
        </p:nvSpPr>
        <p:spPr>
          <a:xfrm>
            <a:off x="5157216" y="4664885"/>
            <a:ext cx="89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xtract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B10D5E-ADD1-D393-1E97-9057BA96BF97}"/>
              </a:ext>
            </a:extLst>
          </p:cNvPr>
          <p:cNvSpPr txBox="1"/>
          <p:nvPr/>
        </p:nvSpPr>
        <p:spPr>
          <a:xfrm>
            <a:off x="6165793" y="3761316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ransform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F723A-E2CD-6369-1B58-99693A30509C}"/>
              </a:ext>
            </a:extLst>
          </p:cNvPr>
          <p:cNvSpPr txBox="1"/>
          <p:nvPr/>
        </p:nvSpPr>
        <p:spPr>
          <a:xfrm>
            <a:off x="7148098" y="4655707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ransform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B0898E-2E8B-44E2-CF8A-66260C6528F8}"/>
              </a:ext>
            </a:extLst>
          </p:cNvPr>
          <p:cNvSpPr txBox="1"/>
          <p:nvPr/>
        </p:nvSpPr>
        <p:spPr>
          <a:xfrm>
            <a:off x="7152326" y="3742773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8072C-5D0E-BD6B-54F3-E7F2CD035579}"/>
              </a:ext>
            </a:extLst>
          </p:cNvPr>
          <p:cNvSpPr txBox="1"/>
          <p:nvPr/>
        </p:nvSpPr>
        <p:spPr>
          <a:xfrm>
            <a:off x="6089227" y="4653534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33C29-5E68-8EA2-5AF3-E2CFB5B7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39DC-F42B-33F6-F456-0A7EB9920E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Approaches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E713-2BDF-06E4-3DF2-38B89F1C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6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CC273947-EAEC-06FE-E560-69DDE6B16F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3EC466-C808-3573-8629-B74DFCE52B2C}"/>
              </a:ext>
            </a:extLst>
          </p:cNvPr>
          <p:cNvCxnSpPr/>
          <p:nvPr/>
        </p:nvCxnSpPr>
        <p:spPr>
          <a:xfrm>
            <a:off x="4572000" y="1986558"/>
            <a:ext cx="0" cy="40827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652C46-893D-6C2D-A6D0-7D1F71481C19}"/>
              </a:ext>
            </a:extLst>
          </p:cNvPr>
          <p:cNvSpPr txBox="1"/>
          <p:nvPr/>
        </p:nvSpPr>
        <p:spPr>
          <a:xfrm>
            <a:off x="914400" y="2103120"/>
            <a:ext cx="2926077" cy="369332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Systems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9E863-DE75-FE62-70C1-FC8D584DAB92}"/>
              </a:ext>
            </a:extLst>
          </p:cNvPr>
          <p:cNvSpPr txBox="1"/>
          <p:nvPr/>
        </p:nvSpPr>
        <p:spPr>
          <a:xfrm>
            <a:off x="5157216" y="2103120"/>
            <a:ext cx="32004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Data Architectures and Infrastructures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56D25-167D-878F-13EC-076846326335}"/>
              </a:ext>
            </a:extLst>
          </p:cNvPr>
          <p:cNvSpPr txBox="1"/>
          <p:nvPr/>
        </p:nvSpPr>
        <p:spPr>
          <a:xfrm>
            <a:off x="929640" y="5309616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maintainable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FABCF-B47E-7D4D-0062-8D99BE041872}"/>
              </a:ext>
            </a:extLst>
          </p:cNvPr>
          <p:cNvSpPr txBox="1"/>
          <p:nvPr/>
        </p:nvSpPr>
        <p:spPr>
          <a:xfrm>
            <a:off x="5288280" y="5324856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optimal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40BB3-9450-7728-5EB3-4624C96E35CE}"/>
              </a:ext>
            </a:extLst>
          </p:cNvPr>
          <p:cNvSpPr txBox="1"/>
          <p:nvPr/>
        </p:nvSpPr>
        <p:spPr>
          <a:xfrm>
            <a:off x="5288279" y="5803573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9404A612-B1E6-E06C-676B-0D4E9C8BC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86" y="2577255"/>
            <a:ext cx="800639" cy="8517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D3C1EB1D-C72B-4E2E-9B4D-5020EE352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0" y="3882917"/>
            <a:ext cx="1489457" cy="7819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2B8217E2-5D77-2336-37C8-DB53DE8F82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5" y="3266662"/>
            <a:ext cx="1882026" cy="4881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3F1921D5-3761-20CE-F6B4-5C6449339E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7" y="3808486"/>
            <a:ext cx="1691286" cy="8780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010845CC-09CD-43B1-D3F6-D447D86C67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10" y="2869410"/>
            <a:ext cx="549147" cy="10395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D21447-E89C-0873-9523-40AE2468B560}"/>
              </a:ext>
            </a:extLst>
          </p:cNvPr>
          <p:cNvSpPr txBox="1"/>
          <p:nvPr/>
        </p:nvSpPr>
        <p:spPr>
          <a:xfrm>
            <a:off x="561476" y="1691640"/>
            <a:ext cx="441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Custom Systems &amp; ETL/ELT Processes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05F5CD-8BED-F919-98B3-90DDFECB4CF0}"/>
              </a:ext>
            </a:extLst>
          </p:cNvPr>
          <p:cNvSpPr txBox="1"/>
          <p:nvPr/>
        </p:nvSpPr>
        <p:spPr>
          <a:xfrm>
            <a:off x="631580" y="4824984"/>
            <a:ext cx="441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HadoopDB, SystemDS, FlumeJava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database_568752.png">
            <a:extLst>
              <a:ext uri="{FF2B5EF4-FFF2-40B4-BE49-F238E27FC236}">
                <a16:creationId xmlns:a16="http://schemas.microsoft.com/office/drawing/2014/main" id="{F45A55CD-A263-9F05-FF12-EDBD94A406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3182637"/>
            <a:ext cx="492726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database_568751.png">
            <a:extLst>
              <a:ext uri="{FF2B5EF4-FFF2-40B4-BE49-F238E27FC236}">
                <a16:creationId xmlns:a16="http://schemas.microsoft.com/office/drawing/2014/main" id="{18031DAF-DF6F-8611-0E55-A6B20EBE40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6783" y="3182637"/>
            <a:ext cx="492725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data_14794962.png">
            <a:extLst>
              <a:ext uri="{FF2B5EF4-FFF2-40B4-BE49-F238E27FC236}">
                <a16:creationId xmlns:a16="http://schemas.microsoft.com/office/drawing/2014/main" id="{D05DC663-AD73-C0BE-258D-6B2E2CD6B5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77" y="3138178"/>
            <a:ext cx="606337" cy="606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2" name="database_568752.png">
            <a:extLst>
              <a:ext uri="{FF2B5EF4-FFF2-40B4-BE49-F238E27FC236}">
                <a16:creationId xmlns:a16="http://schemas.microsoft.com/office/drawing/2014/main" id="{789C19E8-5D3E-19DA-D82B-B32618CF98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76" y="4121421"/>
            <a:ext cx="492726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database_568751.png">
            <a:extLst>
              <a:ext uri="{FF2B5EF4-FFF2-40B4-BE49-F238E27FC236}">
                <a16:creationId xmlns:a16="http://schemas.microsoft.com/office/drawing/2014/main" id="{AD8DB620-3616-9575-0E1E-55DCFEF261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7912" y="4121421"/>
            <a:ext cx="492725" cy="492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4" name="data_14794962.png">
            <a:extLst>
              <a:ext uri="{FF2B5EF4-FFF2-40B4-BE49-F238E27FC236}">
                <a16:creationId xmlns:a16="http://schemas.microsoft.com/office/drawing/2014/main" id="{B5BF4704-0D0E-5E2B-2309-4B00DA69D8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47" y="4018779"/>
            <a:ext cx="606337" cy="606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2F5877-CC62-B3B4-DA13-8C6503744F22}"/>
              </a:ext>
            </a:extLst>
          </p:cNvPr>
          <p:cNvSpPr txBox="1"/>
          <p:nvPr/>
        </p:nvSpPr>
        <p:spPr>
          <a:xfrm>
            <a:off x="5157216" y="3754816"/>
            <a:ext cx="89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xtract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286B0-D103-DB06-708A-6770F541F2B7}"/>
              </a:ext>
            </a:extLst>
          </p:cNvPr>
          <p:cNvSpPr txBox="1"/>
          <p:nvPr/>
        </p:nvSpPr>
        <p:spPr>
          <a:xfrm>
            <a:off x="5157216" y="4664885"/>
            <a:ext cx="89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xtract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6D7DC-10FF-6426-30CA-445FEAFCCF13}"/>
              </a:ext>
            </a:extLst>
          </p:cNvPr>
          <p:cNvSpPr txBox="1"/>
          <p:nvPr/>
        </p:nvSpPr>
        <p:spPr>
          <a:xfrm>
            <a:off x="6165793" y="3761316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ransform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CB9852-CDCA-6FA7-72A1-B806E7DD4DAB}"/>
              </a:ext>
            </a:extLst>
          </p:cNvPr>
          <p:cNvSpPr txBox="1"/>
          <p:nvPr/>
        </p:nvSpPr>
        <p:spPr>
          <a:xfrm>
            <a:off x="7148098" y="4655707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ransform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E8E8CD-D115-12D1-07CC-4AC641D6FE99}"/>
              </a:ext>
            </a:extLst>
          </p:cNvPr>
          <p:cNvSpPr txBox="1"/>
          <p:nvPr/>
        </p:nvSpPr>
        <p:spPr>
          <a:xfrm>
            <a:off x="7152326" y="3742773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BEC47B-B2C7-1775-CB9E-8494FDD05583}"/>
              </a:ext>
            </a:extLst>
          </p:cNvPr>
          <p:cNvSpPr txBox="1"/>
          <p:nvPr/>
        </p:nvSpPr>
        <p:spPr>
          <a:xfrm>
            <a:off x="6089227" y="4653534"/>
            <a:ext cx="113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oad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3378E-5A16-8491-16D9-90613F3515D8}"/>
              </a:ext>
            </a:extLst>
          </p:cNvPr>
          <p:cNvSpPr txBox="1"/>
          <p:nvPr/>
        </p:nvSpPr>
        <p:spPr>
          <a:xfrm>
            <a:off x="948070" y="2990088"/>
            <a:ext cx="7567280" cy="1015663"/>
          </a:xfrm>
          <a:custGeom>
            <a:avLst/>
            <a:gdLst>
              <a:gd name="connsiteX0" fmla="*/ 0 w 7567280"/>
              <a:gd name="connsiteY0" fmla="*/ 0 h 1015663"/>
              <a:gd name="connsiteX1" fmla="*/ 582098 w 7567280"/>
              <a:gd name="connsiteY1" fmla="*/ 0 h 1015663"/>
              <a:gd name="connsiteX2" fmla="*/ 1239870 w 7567280"/>
              <a:gd name="connsiteY2" fmla="*/ 0 h 1015663"/>
              <a:gd name="connsiteX3" fmla="*/ 1746295 w 7567280"/>
              <a:gd name="connsiteY3" fmla="*/ 0 h 1015663"/>
              <a:gd name="connsiteX4" fmla="*/ 2479739 w 7567280"/>
              <a:gd name="connsiteY4" fmla="*/ 0 h 1015663"/>
              <a:gd name="connsiteX5" fmla="*/ 2986165 w 7567280"/>
              <a:gd name="connsiteY5" fmla="*/ 0 h 1015663"/>
              <a:gd name="connsiteX6" fmla="*/ 3341245 w 7567280"/>
              <a:gd name="connsiteY6" fmla="*/ 0 h 1015663"/>
              <a:gd name="connsiteX7" fmla="*/ 3999016 w 7567280"/>
              <a:gd name="connsiteY7" fmla="*/ 0 h 1015663"/>
              <a:gd name="connsiteX8" fmla="*/ 4354096 w 7567280"/>
              <a:gd name="connsiteY8" fmla="*/ 0 h 1015663"/>
              <a:gd name="connsiteX9" fmla="*/ 4936195 w 7567280"/>
              <a:gd name="connsiteY9" fmla="*/ 0 h 1015663"/>
              <a:gd name="connsiteX10" fmla="*/ 5669639 w 7567280"/>
              <a:gd name="connsiteY10" fmla="*/ 0 h 1015663"/>
              <a:gd name="connsiteX11" fmla="*/ 6176065 w 7567280"/>
              <a:gd name="connsiteY11" fmla="*/ 0 h 1015663"/>
              <a:gd name="connsiteX12" fmla="*/ 6531145 w 7567280"/>
              <a:gd name="connsiteY12" fmla="*/ 0 h 1015663"/>
              <a:gd name="connsiteX13" fmla="*/ 7567280 w 7567280"/>
              <a:gd name="connsiteY13" fmla="*/ 0 h 1015663"/>
              <a:gd name="connsiteX14" fmla="*/ 7567280 w 7567280"/>
              <a:gd name="connsiteY14" fmla="*/ 487518 h 1015663"/>
              <a:gd name="connsiteX15" fmla="*/ 7567280 w 7567280"/>
              <a:gd name="connsiteY15" fmla="*/ 1015663 h 1015663"/>
              <a:gd name="connsiteX16" fmla="*/ 6833836 w 7567280"/>
              <a:gd name="connsiteY16" fmla="*/ 1015663 h 1015663"/>
              <a:gd name="connsiteX17" fmla="*/ 6251737 w 7567280"/>
              <a:gd name="connsiteY17" fmla="*/ 1015663 h 1015663"/>
              <a:gd name="connsiteX18" fmla="*/ 5745312 w 7567280"/>
              <a:gd name="connsiteY18" fmla="*/ 1015663 h 1015663"/>
              <a:gd name="connsiteX19" fmla="*/ 5238886 w 7567280"/>
              <a:gd name="connsiteY19" fmla="*/ 1015663 h 1015663"/>
              <a:gd name="connsiteX20" fmla="*/ 4505442 w 7567280"/>
              <a:gd name="connsiteY20" fmla="*/ 1015663 h 1015663"/>
              <a:gd name="connsiteX21" fmla="*/ 3847671 w 7567280"/>
              <a:gd name="connsiteY21" fmla="*/ 1015663 h 1015663"/>
              <a:gd name="connsiteX22" fmla="*/ 3416918 w 7567280"/>
              <a:gd name="connsiteY22" fmla="*/ 1015663 h 1015663"/>
              <a:gd name="connsiteX23" fmla="*/ 3061838 w 7567280"/>
              <a:gd name="connsiteY23" fmla="*/ 1015663 h 1015663"/>
              <a:gd name="connsiteX24" fmla="*/ 2404067 w 7567280"/>
              <a:gd name="connsiteY24" fmla="*/ 1015663 h 1015663"/>
              <a:gd name="connsiteX25" fmla="*/ 1897641 w 7567280"/>
              <a:gd name="connsiteY25" fmla="*/ 1015663 h 1015663"/>
              <a:gd name="connsiteX26" fmla="*/ 1315543 w 7567280"/>
              <a:gd name="connsiteY26" fmla="*/ 1015663 h 1015663"/>
              <a:gd name="connsiteX27" fmla="*/ 884790 w 7567280"/>
              <a:gd name="connsiteY27" fmla="*/ 1015663 h 1015663"/>
              <a:gd name="connsiteX28" fmla="*/ 0 w 7567280"/>
              <a:gd name="connsiteY28" fmla="*/ 1015663 h 1015663"/>
              <a:gd name="connsiteX29" fmla="*/ 0 w 7567280"/>
              <a:gd name="connsiteY29" fmla="*/ 487518 h 1015663"/>
              <a:gd name="connsiteX30" fmla="*/ 0 w 7567280"/>
              <a:gd name="connsiteY3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67280" h="1015663" fill="none" extrusionOk="0">
                <a:moveTo>
                  <a:pt x="0" y="0"/>
                </a:moveTo>
                <a:cubicBezTo>
                  <a:pt x="199844" y="-11340"/>
                  <a:pt x="448495" y="32598"/>
                  <a:pt x="582098" y="0"/>
                </a:cubicBezTo>
                <a:cubicBezTo>
                  <a:pt x="715701" y="-32598"/>
                  <a:pt x="970551" y="43616"/>
                  <a:pt x="1239870" y="0"/>
                </a:cubicBezTo>
                <a:cubicBezTo>
                  <a:pt x="1509189" y="-43616"/>
                  <a:pt x="1557171" y="27774"/>
                  <a:pt x="1746295" y="0"/>
                </a:cubicBezTo>
                <a:cubicBezTo>
                  <a:pt x="1935419" y="-27774"/>
                  <a:pt x="2142809" y="5452"/>
                  <a:pt x="2479739" y="0"/>
                </a:cubicBezTo>
                <a:cubicBezTo>
                  <a:pt x="2816669" y="-5452"/>
                  <a:pt x="2818828" y="6204"/>
                  <a:pt x="2986165" y="0"/>
                </a:cubicBezTo>
                <a:cubicBezTo>
                  <a:pt x="3153502" y="-6204"/>
                  <a:pt x="3194430" y="39708"/>
                  <a:pt x="3341245" y="0"/>
                </a:cubicBezTo>
                <a:cubicBezTo>
                  <a:pt x="3488060" y="-39708"/>
                  <a:pt x="3816013" y="18382"/>
                  <a:pt x="3999016" y="0"/>
                </a:cubicBezTo>
                <a:cubicBezTo>
                  <a:pt x="4182019" y="-18382"/>
                  <a:pt x="4206909" y="17797"/>
                  <a:pt x="4354096" y="0"/>
                </a:cubicBezTo>
                <a:cubicBezTo>
                  <a:pt x="4501283" y="-17797"/>
                  <a:pt x="4782077" y="53003"/>
                  <a:pt x="4936195" y="0"/>
                </a:cubicBezTo>
                <a:cubicBezTo>
                  <a:pt x="5090313" y="-53003"/>
                  <a:pt x="5495755" y="7236"/>
                  <a:pt x="5669639" y="0"/>
                </a:cubicBezTo>
                <a:cubicBezTo>
                  <a:pt x="5843523" y="-7236"/>
                  <a:pt x="5994911" y="39751"/>
                  <a:pt x="6176065" y="0"/>
                </a:cubicBezTo>
                <a:cubicBezTo>
                  <a:pt x="6357219" y="-39751"/>
                  <a:pt x="6386585" y="36543"/>
                  <a:pt x="6531145" y="0"/>
                </a:cubicBezTo>
                <a:cubicBezTo>
                  <a:pt x="6675705" y="-36543"/>
                  <a:pt x="7148159" y="46292"/>
                  <a:pt x="7567280" y="0"/>
                </a:cubicBezTo>
                <a:cubicBezTo>
                  <a:pt x="7570316" y="113895"/>
                  <a:pt x="7536466" y="305478"/>
                  <a:pt x="7567280" y="487518"/>
                </a:cubicBezTo>
                <a:cubicBezTo>
                  <a:pt x="7598094" y="669558"/>
                  <a:pt x="7526673" y="902797"/>
                  <a:pt x="7567280" y="1015663"/>
                </a:cubicBezTo>
                <a:cubicBezTo>
                  <a:pt x="7295176" y="1097327"/>
                  <a:pt x="6999166" y="988071"/>
                  <a:pt x="6833836" y="1015663"/>
                </a:cubicBezTo>
                <a:cubicBezTo>
                  <a:pt x="6668506" y="1043255"/>
                  <a:pt x="6368488" y="1009736"/>
                  <a:pt x="6251737" y="1015663"/>
                </a:cubicBezTo>
                <a:cubicBezTo>
                  <a:pt x="6134986" y="1021590"/>
                  <a:pt x="5881191" y="985544"/>
                  <a:pt x="5745312" y="1015663"/>
                </a:cubicBezTo>
                <a:cubicBezTo>
                  <a:pt x="5609434" y="1045782"/>
                  <a:pt x="5435845" y="979366"/>
                  <a:pt x="5238886" y="1015663"/>
                </a:cubicBezTo>
                <a:cubicBezTo>
                  <a:pt x="5041927" y="1051960"/>
                  <a:pt x="4765330" y="941530"/>
                  <a:pt x="4505442" y="1015663"/>
                </a:cubicBezTo>
                <a:cubicBezTo>
                  <a:pt x="4245554" y="1089796"/>
                  <a:pt x="4149775" y="937358"/>
                  <a:pt x="3847671" y="1015663"/>
                </a:cubicBezTo>
                <a:cubicBezTo>
                  <a:pt x="3545567" y="1093968"/>
                  <a:pt x="3589158" y="982487"/>
                  <a:pt x="3416918" y="1015663"/>
                </a:cubicBezTo>
                <a:cubicBezTo>
                  <a:pt x="3244678" y="1048839"/>
                  <a:pt x="3135596" y="1011882"/>
                  <a:pt x="3061838" y="1015663"/>
                </a:cubicBezTo>
                <a:cubicBezTo>
                  <a:pt x="2988080" y="1019444"/>
                  <a:pt x="2694045" y="997231"/>
                  <a:pt x="2404067" y="1015663"/>
                </a:cubicBezTo>
                <a:cubicBezTo>
                  <a:pt x="2114089" y="1034095"/>
                  <a:pt x="2074958" y="956474"/>
                  <a:pt x="1897641" y="1015663"/>
                </a:cubicBezTo>
                <a:cubicBezTo>
                  <a:pt x="1720324" y="1074852"/>
                  <a:pt x="1566249" y="981574"/>
                  <a:pt x="1315543" y="1015663"/>
                </a:cubicBezTo>
                <a:cubicBezTo>
                  <a:pt x="1064837" y="1049752"/>
                  <a:pt x="988353" y="970517"/>
                  <a:pt x="884790" y="1015663"/>
                </a:cubicBezTo>
                <a:cubicBezTo>
                  <a:pt x="781227" y="1060809"/>
                  <a:pt x="277025" y="917490"/>
                  <a:pt x="0" y="1015663"/>
                </a:cubicBezTo>
                <a:cubicBezTo>
                  <a:pt x="-9270" y="758133"/>
                  <a:pt x="19694" y="687050"/>
                  <a:pt x="0" y="487518"/>
                </a:cubicBezTo>
                <a:cubicBezTo>
                  <a:pt x="-19694" y="287987"/>
                  <a:pt x="27887" y="225763"/>
                  <a:pt x="0" y="0"/>
                </a:cubicBezTo>
                <a:close/>
              </a:path>
              <a:path w="7567280" h="1015663" stroke="0" extrusionOk="0">
                <a:moveTo>
                  <a:pt x="0" y="0"/>
                </a:moveTo>
                <a:cubicBezTo>
                  <a:pt x="187470" y="-17398"/>
                  <a:pt x="401754" y="33617"/>
                  <a:pt x="582098" y="0"/>
                </a:cubicBezTo>
                <a:cubicBezTo>
                  <a:pt x="762442" y="-33617"/>
                  <a:pt x="909732" y="34320"/>
                  <a:pt x="1164197" y="0"/>
                </a:cubicBezTo>
                <a:cubicBezTo>
                  <a:pt x="1418662" y="-34320"/>
                  <a:pt x="1495381" y="2749"/>
                  <a:pt x="1594950" y="0"/>
                </a:cubicBezTo>
                <a:cubicBezTo>
                  <a:pt x="1694519" y="-2749"/>
                  <a:pt x="1930938" y="53123"/>
                  <a:pt x="2177048" y="0"/>
                </a:cubicBezTo>
                <a:cubicBezTo>
                  <a:pt x="2423158" y="-53123"/>
                  <a:pt x="2476197" y="30630"/>
                  <a:pt x="2607801" y="0"/>
                </a:cubicBezTo>
                <a:cubicBezTo>
                  <a:pt x="2739405" y="-30630"/>
                  <a:pt x="2928064" y="55030"/>
                  <a:pt x="3114227" y="0"/>
                </a:cubicBezTo>
                <a:cubicBezTo>
                  <a:pt x="3300390" y="-55030"/>
                  <a:pt x="3671630" y="33123"/>
                  <a:pt x="3847671" y="0"/>
                </a:cubicBezTo>
                <a:cubicBezTo>
                  <a:pt x="4023712" y="-33123"/>
                  <a:pt x="4159688" y="37987"/>
                  <a:pt x="4278424" y="0"/>
                </a:cubicBezTo>
                <a:cubicBezTo>
                  <a:pt x="4397160" y="-37987"/>
                  <a:pt x="4561599" y="6694"/>
                  <a:pt x="4633504" y="0"/>
                </a:cubicBezTo>
                <a:cubicBezTo>
                  <a:pt x="4705409" y="-6694"/>
                  <a:pt x="5216361" y="54236"/>
                  <a:pt x="5366948" y="0"/>
                </a:cubicBezTo>
                <a:cubicBezTo>
                  <a:pt x="5517535" y="-54236"/>
                  <a:pt x="5760177" y="49087"/>
                  <a:pt x="6024719" y="0"/>
                </a:cubicBezTo>
                <a:cubicBezTo>
                  <a:pt x="6289261" y="-49087"/>
                  <a:pt x="6402511" y="6496"/>
                  <a:pt x="6758163" y="0"/>
                </a:cubicBezTo>
                <a:cubicBezTo>
                  <a:pt x="7113815" y="-6496"/>
                  <a:pt x="7282430" y="12773"/>
                  <a:pt x="7567280" y="0"/>
                </a:cubicBezTo>
                <a:cubicBezTo>
                  <a:pt x="7584068" y="205891"/>
                  <a:pt x="7557816" y="255738"/>
                  <a:pt x="7567280" y="507832"/>
                </a:cubicBezTo>
                <a:cubicBezTo>
                  <a:pt x="7576744" y="759926"/>
                  <a:pt x="7562926" y="808981"/>
                  <a:pt x="7567280" y="1015663"/>
                </a:cubicBezTo>
                <a:cubicBezTo>
                  <a:pt x="7228492" y="1021754"/>
                  <a:pt x="7024811" y="1011701"/>
                  <a:pt x="6833836" y="1015663"/>
                </a:cubicBezTo>
                <a:cubicBezTo>
                  <a:pt x="6642861" y="1019625"/>
                  <a:pt x="6530398" y="964342"/>
                  <a:pt x="6251737" y="1015663"/>
                </a:cubicBezTo>
                <a:cubicBezTo>
                  <a:pt x="5973076" y="1066984"/>
                  <a:pt x="5989859" y="989445"/>
                  <a:pt x="5820985" y="1015663"/>
                </a:cubicBezTo>
                <a:cubicBezTo>
                  <a:pt x="5652111" y="1041881"/>
                  <a:pt x="5387281" y="976004"/>
                  <a:pt x="5238886" y="1015663"/>
                </a:cubicBezTo>
                <a:cubicBezTo>
                  <a:pt x="5090491" y="1055322"/>
                  <a:pt x="5026406" y="1007851"/>
                  <a:pt x="4883806" y="1015663"/>
                </a:cubicBezTo>
                <a:cubicBezTo>
                  <a:pt x="4741206" y="1023475"/>
                  <a:pt x="4571668" y="955733"/>
                  <a:pt x="4301708" y="1015663"/>
                </a:cubicBezTo>
                <a:cubicBezTo>
                  <a:pt x="4031748" y="1075593"/>
                  <a:pt x="3980278" y="986548"/>
                  <a:pt x="3870955" y="1015663"/>
                </a:cubicBezTo>
                <a:cubicBezTo>
                  <a:pt x="3761632" y="1044778"/>
                  <a:pt x="3573647" y="974967"/>
                  <a:pt x="3364529" y="1015663"/>
                </a:cubicBezTo>
                <a:cubicBezTo>
                  <a:pt x="3155411" y="1056359"/>
                  <a:pt x="2832061" y="978505"/>
                  <a:pt x="2631085" y="1015663"/>
                </a:cubicBezTo>
                <a:cubicBezTo>
                  <a:pt x="2430109" y="1052821"/>
                  <a:pt x="2344697" y="992951"/>
                  <a:pt x="2200332" y="1015663"/>
                </a:cubicBezTo>
                <a:cubicBezTo>
                  <a:pt x="2055967" y="1038375"/>
                  <a:pt x="1934695" y="1002676"/>
                  <a:pt x="1769579" y="1015663"/>
                </a:cubicBezTo>
                <a:cubicBezTo>
                  <a:pt x="1604463" y="1028650"/>
                  <a:pt x="1368085" y="1010137"/>
                  <a:pt x="1263154" y="1015663"/>
                </a:cubicBezTo>
                <a:cubicBezTo>
                  <a:pt x="1158224" y="1021189"/>
                  <a:pt x="910256" y="1009767"/>
                  <a:pt x="605382" y="1015663"/>
                </a:cubicBezTo>
                <a:cubicBezTo>
                  <a:pt x="300508" y="1021559"/>
                  <a:pt x="155680" y="952151"/>
                  <a:pt x="0" y="1015663"/>
                </a:cubicBezTo>
                <a:cubicBezTo>
                  <a:pt x="-37742" y="766785"/>
                  <a:pt x="40947" y="690377"/>
                  <a:pt x="0" y="497675"/>
                </a:cubicBezTo>
                <a:cubicBezTo>
                  <a:pt x="-40947" y="304973"/>
                  <a:pt x="49522" y="13939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103303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Corporate developers spend approximately 65% of their effort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building bridges between applications (Gartner)</a:t>
            </a:r>
          </a:p>
          <a:p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6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C844-6598-C431-4A43-B0AEB257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52DD8D52-4111-D08F-E772-E929D2E841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8211" y="2433844"/>
            <a:ext cx="307171" cy="5547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6DA5E2-C4F8-152A-1204-F0116890C9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Need: Framework that seamlessly integrates Data Systems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68EC4-A33E-0C98-BB21-80F52646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7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6EDB937A-9F92-8EB2-ADBD-B5DA26378B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">
            <a:extLst>
              <a:ext uri="{FF2B5EF4-FFF2-40B4-BE49-F238E27FC236}">
                <a16:creationId xmlns:a16="http://schemas.microsoft.com/office/drawing/2014/main" id="{C2453937-F40D-B62F-FEA6-498885ACC7FD}"/>
              </a:ext>
            </a:extLst>
          </p:cNvPr>
          <p:cNvGrpSpPr/>
          <p:nvPr/>
        </p:nvGrpSpPr>
        <p:grpSpPr>
          <a:xfrm>
            <a:off x="647053" y="3175588"/>
            <a:ext cx="7868297" cy="1883334"/>
            <a:chOff x="1052369" y="-437512"/>
            <a:chExt cx="20373881" cy="3424245"/>
          </a:xfrm>
        </p:grpSpPr>
        <p:pic>
          <p:nvPicPr>
            <p:cNvPr id="29" name="Image" descr="Image">
              <a:extLst>
                <a:ext uri="{FF2B5EF4-FFF2-40B4-BE49-F238E27FC236}">
                  <a16:creationId xmlns:a16="http://schemas.microsoft.com/office/drawing/2014/main" id="{D493ACB8-8A22-9586-9F78-5E63F41EB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87" y="1034592"/>
              <a:ext cx="3066301" cy="1640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08F8A427-04C7-3DC8-5D90-292C6A660FD2}"/>
                </a:ext>
              </a:extLst>
            </p:cNvPr>
            <p:cNvGrpSpPr/>
            <p:nvPr/>
          </p:nvGrpSpPr>
          <p:grpSpPr>
            <a:xfrm>
              <a:off x="1052369" y="-437512"/>
              <a:ext cx="20373881" cy="3424245"/>
              <a:chOff x="1052371" y="-437511"/>
              <a:chExt cx="20373881" cy="3424245"/>
            </a:xfrm>
          </p:grpSpPr>
          <p:pic>
            <p:nvPicPr>
              <p:cNvPr id="31" name="Image" descr="Image">
                <a:extLst>
                  <a:ext uri="{FF2B5EF4-FFF2-40B4-BE49-F238E27FC236}">
                    <a16:creationId xmlns:a16="http://schemas.microsoft.com/office/drawing/2014/main" id="{036D529C-80BC-4914-5AEC-CCF969740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71440" y="1786339"/>
                <a:ext cx="1235147" cy="10210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" name="Image" descr="Image">
                <a:extLst>
                  <a:ext uri="{FF2B5EF4-FFF2-40B4-BE49-F238E27FC236}">
                    <a16:creationId xmlns:a16="http://schemas.microsoft.com/office/drawing/2014/main" id="{58675ADB-20E7-2D25-5D7E-018E1C441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386" y="1034593"/>
                <a:ext cx="2056840" cy="16139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" name="Image" descr="Image">
                <a:extLst>
                  <a:ext uri="{FF2B5EF4-FFF2-40B4-BE49-F238E27FC236}">
                    <a16:creationId xmlns:a16="http://schemas.microsoft.com/office/drawing/2014/main" id="{41F93DD3-11BE-6B28-F9AA-DE28CFE17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9224" y="1178075"/>
                <a:ext cx="1713403" cy="14029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" name="Image" descr="Image">
                <a:extLst>
                  <a:ext uri="{FF2B5EF4-FFF2-40B4-BE49-F238E27FC236}">
                    <a16:creationId xmlns:a16="http://schemas.microsoft.com/office/drawing/2014/main" id="{22FFEEC2-DFED-A3AC-E6A3-010ED259E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799" y="1560555"/>
                <a:ext cx="3911876" cy="6224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" name="Image" descr="Image">
                <a:extLst>
                  <a:ext uri="{FF2B5EF4-FFF2-40B4-BE49-F238E27FC236}">
                    <a16:creationId xmlns:a16="http://schemas.microsoft.com/office/drawing/2014/main" id="{4F7BAB0B-8641-B853-2279-E85826308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746" y="1014348"/>
                <a:ext cx="3911876" cy="15357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" descr="Image">
                <a:extLst>
                  <a:ext uri="{FF2B5EF4-FFF2-40B4-BE49-F238E27FC236}">
                    <a16:creationId xmlns:a16="http://schemas.microsoft.com/office/drawing/2014/main" id="{5E247DA9-6BAF-6D1E-7A88-8776F585D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9465" y="1034593"/>
                <a:ext cx="1938475" cy="15746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" name="Rounded Rectangle">
                <a:extLst>
                  <a:ext uri="{FF2B5EF4-FFF2-40B4-BE49-F238E27FC236}">
                    <a16:creationId xmlns:a16="http://schemas.microsoft.com/office/drawing/2014/main" id="{79FA38B0-9E51-6F75-D33C-9B6251029506}"/>
                  </a:ext>
                </a:extLst>
              </p:cNvPr>
              <p:cNvSpPr/>
              <p:nvPr/>
            </p:nvSpPr>
            <p:spPr>
              <a:xfrm>
                <a:off x="1052371" y="-437511"/>
                <a:ext cx="20373881" cy="3424245"/>
              </a:xfrm>
              <a:prstGeom prst="roundRect">
                <a:avLst>
                  <a:gd name="adj" fmla="val 22351"/>
                </a:avLst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defTabSz="825500">
                  <a:defRPr sz="4400">
                    <a:solidFill>
                      <a:srgbClr val="F3F1D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endParaRPr/>
              </a:p>
            </p:txBody>
          </p:sp>
        </p:grpSp>
      </p:grpSp>
      <p:grpSp>
        <p:nvGrpSpPr>
          <p:cNvPr id="38" name="Group">
            <a:extLst>
              <a:ext uri="{FF2B5EF4-FFF2-40B4-BE49-F238E27FC236}">
                <a16:creationId xmlns:a16="http://schemas.microsoft.com/office/drawing/2014/main" id="{BD219381-3104-EC7A-0924-CA60A9BAEEA4}"/>
              </a:ext>
            </a:extLst>
          </p:cNvPr>
          <p:cNvGrpSpPr/>
          <p:nvPr/>
        </p:nvGrpSpPr>
        <p:grpSpPr>
          <a:xfrm>
            <a:off x="1064651" y="3039560"/>
            <a:ext cx="7039489" cy="436760"/>
            <a:chOff x="0" y="0"/>
            <a:chExt cx="19804722" cy="1131732"/>
          </a:xfrm>
        </p:grpSpPr>
        <p:sp>
          <p:nvSpPr>
            <p:cNvPr id="39" name="Rounded Rectangle">
              <a:extLst>
                <a:ext uri="{FF2B5EF4-FFF2-40B4-BE49-F238E27FC236}">
                  <a16:creationId xmlns:a16="http://schemas.microsoft.com/office/drawing/2014/main" id="{817DB1B0-FE77-06CC-DAB6-06E716E7878B}"/>
                </a:ext>
              </a:extLst>
            </p:cNvPr>
            <p:cNvSpPr/>
            <p:nvPr/>
          </p:nvSpPr>
          <p:spPr>
            <a:xfrm>
              <a:off x="0" y="0"/>
              <a:ext cx="19804722" cy="1131732"/>
            </a:xfrm>
            <a:prstGeom prst="roundRect">
              <a:avLst>
                <a:gd name="adj" fmla="val 29059"/>
              </a:avLst>
            </a:prstGeom>
            <a:solidFill>
              <a:srgbClr val="D31876"/>
            </a:solidFill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defTabSz="642937">
                <a:defRPr sz="4400">
                  <a:solidFill>
                    <a:srgbClr val="F3F1D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Unified Data Analytics">
              <a:extLst>
                <a:ext uri="{FF2B5EF4-FFF2-40B4-BE49-F238E27FC236}">
                  <a16:creationId xmlns:a16="http://schemas.microsoft.com/office/drawing/2014/main" id="{ECBA025B-1350-E562-45A3-982E284332DC}"/>
                </a:ext>
              </a:extLst>
            </p:cNvPr>
            <p:cNvSpPr txBox="1"/>
            <p:nvPr/>
          </p:nvSpPr>
          <p:spPr>
            <a:xfrm>
              <a:off x="5508560" y="162727"/>
              <a:ext cx="11738993" cy="863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</a:ext>
            </a:extLst>
          </p:spPr>
          <p:txBody>
            <a:bodyPr wrap="square" lIns="64291" tIns="64291" rIns="64291" bIns="64291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642937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  <a:lvl2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rPr sz="1800" dirty="0">
                  <a:latin typeface="Arial" panose="020B0604020202020204" pitchFamily="34" charset="0"/>
                  <a:cs typeface="Arial" panose="020B0604020202020204" pitchFamily="34" charset="0"/>
                </a:rPr>
                <a:t>Data Platform Integration Layer</a:t>
              </a:r>
            </a:p>
          </p:txBody>
        </p:sp>
      </p:grpSp>
      <p:pic>
        <p:nvPicPr>
          <p:cNvPr id="41" name="Group" descr="Group">
            <a:extLst>
              <a:ext uri="{FF2B5EF4-FFF2-40B4-BE49-F238E27FC236}">
                <a16:creationId xmlns:a16="http://schemas.microsoft.com/office/drawing/2014/main" id="{EA6351D0-B84E-EE51-56C0-4FF32A7A4F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18" y="2719674"/>
            <a:ext cx="2144353" cy="85774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013EDF3-FB63-C3CC-00E6-EA07EB05FA89}"/>
              </a:ext>
            </a:extLst>
          </p:cNvPr>
          <p:cNvSpPr txBox="1"/>
          <p:nvPr/>
        </p:nvSpPr>
        <p:spPr>
          <a:xfrm>
            <a:off x="929640" y="5309615"/>
            <a:ext cx="3408444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once, run anywhere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86E57A-6FAB-7345-F41E-B97C2376BB1F}"/>
              </a:ext>
            </a:extLst>
          </p:cNvPr>
          <p:cNvSpPr txBox="1"/>
          <p:nvPr/>
        </p:nvSpPr>
        <p:spPr>
          <a:xfrm>
            <a:off x="5288285" y="5309616"/>
            <a:ext cx="2926077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applications</a:t>
            </a:r>
            <a:endParaRPr lang="mt-M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" descr="Image">
            <a:extLst>
              <a:ext uri="{FF2B5EF4-FFF2-40B4-BE49-F238E27FC236}">
                <a16:creationId xmlns:a16="http://schemas.microsoft.com/office/drawing/2014/main" id="{39853D41-5B57-886E-21BA-8D3293D792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9353" y="2445585"/>
            <a:ext cx="307171" cy="55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>
            <a:extLst>
              <a:ext uri="{FF2B5EF4-FFF2-40B4-BE49-F238E27FC236}">
                <a16:creationId xmlns:a16="http://schemas.microsoft.com/office/drawing/2014/main" id="{D405B216-5529-F7C5-B722-420360B420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94" y="1965552"/>
            <a:ext cx="515420" cy="48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" descr="Image">
            <a:extLst>
              <a:ext uri="{FF2B5EF4-FFF2-40B4-BE49-F238E27FC236}">
                <a16:creationId xmlns:a16="http://schemas.microsoft.com/office/drawing/2014/main" id="{1F19EFF2-EFB9-37AB-A3A4-A65B10771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4924" y="2449132"/>
            <a:ext cx="307171" cy="55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6D812009-DDD7-B8AD-B0D9-17774F41326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89" y="1969099"/>
            <a:ext cx="515420" cy="48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B6DAA5A4-1B80-C307-E7BE-5B4304E335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0495" y="2442997"/>
            <a:ext cx="307171" cy="55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>
            <a:extLst>
              <a:ext uri="{FF2B5EF4-FFF2-40B4-BE49-F238E27FC236}">
                <a16:creationId xmlns:a16="http://schemas.microsoft.com/office/drawing/2014/main" id="{BF76D222-D80E-8B4D-993D-33B7D1D8C8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47" y="1962964"/>
            <a:ext cx="515420" cy="48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" descr="Image">
            <a:extLst>
              <a:ext uri="{FF2B5EF4-FFF2-40B4-BE49-F238E27FC236}">
                <a16:creationId xmlns:a16="http://schemas.microsoft.com/office/drawing/2014/main" id="{9B3B8B32-5C22-C8CB-1048-76843B5CE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3782" y="2442997"/>
            <a:ext cx="307171" cy="55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" descr="Image">
            <a:extLst>
              <a:ext uri="{FF2B5EF4-FFF2-40B4-BE49-F238E27FC236}">
                <a16:creationId xmlns:a16="http://schemas.microsoft.com/office/drawing/2014/main" id="{B7C3C515-409D-75E0-FE20-427C1FB9B78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4" y="1962964"/>
            <a:ext cx="515420" cy="48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" descr="Image">
            <a:extLst>
              <a:ext uri="{FF2B5EF4-FFF2-40B4-BE49-F238E27FC236}">
                <a16:creationId xmlns:a16="http://schemas.microsoft.com/office/drawing/2014/main" id="{C7A05FD1-B34E-4E66-8738-7CCFB2C078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87" y="1953811"/>
            <a:ext cx="515420" cy="482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884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6597-0EFC-9FDC-FBD5-6BC932AF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DEED-DCA6-ED14-E923-F3F7C30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behind Apache Wayang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DD240-AB8C-386C-A430-80316D95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8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E514D05F-FD1D-DAB9-C9A8-820182D957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7020D-6B00-8817-C394-7D0F01343E3B}"/>
              </a:ext>
            </a:extLst>
          </p:cNvPr>
          <p:cNvSpPr txBox="1"/>
          <p:nvPr/>
        </p:nvSpPr>
        <p:spPr>
          <a:xfrm>
            <a:off x="545801" y="2098158"/>
            <a:ext cx="165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F8843-AC61-9EB5-69B5-4A5065D32604}"/>
              </a:ext>
            </a:extLst>
          </p:cNvPr>
          <p:cNvSpPr txBox="1"/>
          <p:nvPr/>
        </p:nvSpPr>
        <p:spPr>
          <a:xfrm>
            <a:off x="437260" y="4365329"/>
            <a:ext cx="1937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Processing Engines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Processing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18535-F75D-FC4F-712A-5945A9857908}"/>
              </a:ext>
            </a:extLst>
          </p:cNvPr>
          <p:cNvSpPr txBox="1"/>
          <p:nvPr/>
        </p:nvSpPr>
        <p:spPr>
          <a:xfrm>
            <a:off x="580134" y="5471486"/>
            <a:ext cx="165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Extraction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oup" descr="Group">
            <a:extLst>
              <a:ext uri="{FF2B5EF4-FFF2-40B4-BE49-F238E27FC236}">
                <a16:creationId xmlns:a16="http://schemas.microsoft.com/office/drawing/2014/main" id="{102C1173-4A52-AB75-7B9F-96B3E257E6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" y="3205300"/>
            <a:ext cx="1794464" cy="71778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B4608-D59B-7308-2526-7615B4C7AD6F}"/>
              </a:ext>
            </a:extLst>
          </p:cNvPr>
          <p:cNvSpPr txBox="1"/>
          <p:nvPr/>
        </p:nvSpPr>
        <p:spPr>
          <a:xfrm>
            <a:off x="526212" y="3903602"/>
            <a:ext cx="1937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Optimization &amp; Coordination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2EB4DF-FEF9-6091-E019-09132D95CA95}"/>
              </a:ext>
            </a:extLst>
          </p:cNvPr>
          <p:cNvSpPr/>
          <p:nvPr/>
        </p:nvSpPr>
        <p:spPr>
          <a:xfrm>
            <a:off x="2385232" y="3301554"/>
            <a:ext cx="5429693" cy="859452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Apache Wayang</a:t>
            </a:r>
            <a:endParaRPr lang="mt-M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847896-FBA5-4855-3015-048824B7BA55}"/>
              </a:ext>
            </a:extLst>
          </p:cNvPr>
          <p:cNvSpPr/>
          <p:nvPr/>
        </p:nvSpPr>
        <p:spPr>
          <a:xfrm>
            <a:off x="2385233" y="2061577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F8359D-07C6-12B3-76F1-A3A375FD65F3}"/>
              </a:ext>
            </a:extLst>
          </p:cNvPr>
          <p:cNvSpPr/>
          <p:nvPr/>
        </p:nvSpPr>
        <p:spPr>
          <a:xfrm>
            <a:off x="2385233" y="433394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643EE9-2F99-3741-E9DB-EF4F4D9A992C}"/>
              </a:ext>
            </a:extLst>
          </p:cNvPr>
          <p:cNvSpPr/>
          <p:nvPr/>
        </p:nvSpPr>
        <p:spPr>
          <a:xfrm>
            <a:off x="2385233" y="537528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0F63B08-41DF-1C7E-764E-03950A5EB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75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67FFBA57-0F2B-1CE1-554D-4F81279203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24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EDA4A095-2AF4-497C-A033-31B1C7856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73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9D3EA14C-2608-10F9-E9AB-E1C23C00CC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2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5562E0E2-0291-560D-EE49-A52F8E1C4C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71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F0B9A159-08BD-88E9-C6A0-63FCD7288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20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1355B8-E172-6A7C-160B-450746B8E7A8}"/>
              </a:ext>
            </a:extLst>
          </p:cNvPr>
          <p:cNvSpPr/>
          <p:nvPr/>
        </p:nvSpPr>
        <p:spPr>
          <a:xfrm>
            <a:off x="3136601" y="3063035"/>
            <a:ext cx="1656000" cy="365965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Wayang Job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E94A25-FDDB-1400-BCA0-AE0DFAD73C60}"/>
              </a:ext>
            </a:extLst>
          </p:cNvPr>
          <p:cNvSpPr/>
          <p:nvPr/>
        </p:nvSpPr>
        <p:spPr>
          <a:xfrm>
            <a:off x="5346403" y="3071981"/>
            <a:ext cx="792000" cy="360557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AF6DA0-6314-D2BA-6FAB-A89AEB88EFFA}"/>
              </a:ext>
            </a:extLst>
          </p:cNvPr>
          <p:cNvSpPr/>
          <p:nvPr/>
        </p:nvSpPr>
        <p:spPr>
          <a:xfrm>
            <a:off x="2581175" y="3071981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Scala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923A8C-607B-79A5-5A76-A92ECA6C63AC}"/>
              </a:ext>
            </a:extLst>
          </p:cNvPr>
          <p:cNvSpPr/>
          <p:nvPr/>
        </p:nvSpPr>
        <p:spPr>
          <a:xfrm>
            <a:off x="2574080" y="3266913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A88BC1B-FFBD-0D9F-AE0C-B742013D279C}"/>
              </a:ext>
            </a:extLst>
          </p:cNvPr>
          <p:cNvSpPr/>
          <p:nvPr/>
        </p:nvSpPr>
        <p:spPr>
          <a:xfrm>
            <a:off x="4588958" y="3098644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oup" descr="Group">
            <a:extLst>
              <a:ext uri="{FF2B5EF4-FFF2-40B4-BE49-F238E27FC236}">
                <a16:creationId xmlns:a16="http://schemas.microsoft.com/office/drawing/2014/main" id="{8E35687E-856A-17F0-7AE0-D18A215204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7" y="4455441"/>
            <a:ext cx="552602" cy="55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oup" descr="Group">
            <a:extLst>
              <a:ext uri="{FF2B5EF4-FFF2-40B4-BE49-F238E27FC236}">
                <a16:creationId xmlns:a16="http://schemas.microsoft.com/office/drawing/2014/main" id="{B726ED23-87EB-2A75-F313-2F36D823FC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54" y="4508920"/>
            <a:ext cx="532617" cy="549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roup" descr="Group">
            <a:extLst>
              <a:ext uri="{FF2B5EF4-FFF2-40B4-BE49-F238E27FC236}">
                <a16:creationId xmlns:a16="http://schemas.microsoft.com/office/drawing/2014/main" id="{3158F535-CDB1-485A-1278-6AF71F5409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70" y="4453346"/>
            <a:ext cx="592401" cy="59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oup" descr="Group">
            <a:extLst>
              <a:ext uri="{FF2B5EF4-FFF2-40B4-BE49-F238E27FC236}">
                <a16:creationId xmlns:a16="http://schemas.microsoft.com/office/drawing/2014/main" id="{85FFC6D5-F2C7-E5B1-F9E9-C97C288B4F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39" y="4508920"/>
            <a:ext cx="802083" cy="42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roup" descr="Group">
            <a:extLst>
              <a:ext uri="{FF2B5EF4-FFF2-40B4-BE49-F238E27FC236}">
                <a16:creationId xmlns:a16="http://schemas.microsoft.com/office/drawing/2014/main" id="{A72EE02A-78C0-9015-E723-6261B6243D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47" y="4426215"/>
            <a:ext cx="552731" cy="66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oup" descr="Group">
            <a:extLst>
              <a:ext uri="{FF2B5EF4-FFF2-40B4-BE49-F238E27FC236}">
                <a16:creationId xmlns:a16="http://schemas.microsoft.com/office/drawing/2014/main" id="{6CB8B5A6-C118-62AE-9EDF-8FEE495072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60" y="4421467"/>
            <a:ext cx="548627" cy="5865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EE3F15-462A-AAF7-7BEF-37D1C8CFE362}"/>
              </a:ext>
            </a:extLst>
          </p:cNvPr>
          <p:cNvSpPr/>
          <p:nvPr/>
        </p:nvSpPr>
        <p:spPr>
          <a:xfrm>
            <a:off x="6709139" y="4482340"/>
            <a:ext cx="845289" cy="5630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platform?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864A11EB-1019-70FA-B14E-692B5B0EC2A9}"/>
              </a:ext>
            </a:extLst>
          </p:cNvPr>
          <p:cNvSpPr/>
          <p:nvPr/>
        </p:nvSpPr>
        <p:spPr>
          <a:xfrm>
            <a:off x="6873945" y="5471486"/>
            <a:ext cx="754248" cy="639143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data source?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" descr="Image">
            <a:extLst>
              <a:ext uri="{FF2B5EF4-FFF2-40B4-BE49-F238E27FC236}">
                <a16:creationId xmlns:a16="http://schemas.microsoft.com/office/drawing/2014/main" id="{85FF90FB-8D7F-6238-12EC-0106169DC6C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0" y="5508184"/>
            <a:ext cx="659621" cy="593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BDF78F3D-3D64-6A78-5F32-0673621BBBB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48" y="5375785"/>
            <a:ext cx="1152908" cy="922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>
            <a:extLst>
              <a:ext uri="{FF2B5EF4-FFF2-40B4-BE49-F238E27FC236}">
                <a16:creationId xmlns:a16="http://schemas.microsoft.com/office/drawing/2014/main" id="{E80D0968-743E-E0E4-6E8C-02B14FCBDBB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8" y="5535249"/>
            <a:ext cx="754248" cy="6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E39A0823-8010-8EFE-FC22-BB9064BA7CA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58" y="5679193"/>
            <a:ext cx="1216425" cy="3155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544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0D78C-844A-E751-C31F-ECD151B02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352B-3604-F06A-C9F8-6805E44F1E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Wayang work?</a:t>
            </a:r>
            <a:endParaRPr lang="mt-MT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B3F5-3802-DDA1-243A-AD4B9C4A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50" y="6369683"/>
            <a:ext cx="2057400" cy="365125"/>
          </a:xfrm>
        </p:spPr>
        <p:txBody>
          <a:bodyPr/>
          <a:lstStyle/>
          <a:p>
            <a:fld id="{53401BE2-6360-4170-B8A0-01B22BEB416D}" type="slidenum">
              <a:rPr lang="mt-MT" smtClean="0"/>
              <a:t>9</a:t>
            </a:fld>
            <a:endParaRPr lang="mt-MT" dirty="0"/>
          </a:p>
        </p:txBody>
      </p:sp>
      <p:pic>
        <p:nvPicPr>
          <p:cNvPr id="5" name="full name 400.png">
            <a:extLst>
              <a:ext uri="{FF2B5EF4-FFF2-40B4-BE49-F238E27FC236}">
                <a16:creationId xmlns:a16="http://schemas.microsoft.com/office/drawing/2014/main" id="{9667C757-5424-06B8-8397-6E16D8ECF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7704" y="6311899"/>
            <a:ext cx="1890892" cy="5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43BAC1-55AF-9598-92E3-D5D4878B9360}"/>
              </a:ext>
            </a:extLst>
          </p:cNvPr>
          <p:cNvSpPr/>
          <p:nvPr/>
        </p:nvSpPr>
        <p:spPr>
          <a:xfrm>
            <a:off x="1926109" y="3301554"/>
            <a:ext cx="5429693" cy="859452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Apache Wayang</a:t>
            </a:r>
            <a:endParaRPr lang="mt-M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CF184B-FE22-2060-97C4-789B1EC2D6D7}"/>
              </a:ext>
            </a:extLst>
          </p:cNvPr>
          <p:cNvSpPr/>
          <p:nvPr/>
        </p:nvSpPr>
        <p:spPr>
          <a:xfrm>
            <a:off x="1926110" y="2061577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2144AA-F498-9AD7-DEA7-D876BD859BB9}"/>
              </a:ext>
            </a:extLst>
          </p:cNvPr>
          <p:cNvSpPr/>
          <p:nvPr/>
        </p:nvSpPr>
        <p:spPr>
          <a:xfrm>
            <a:off x="1926110" y="433394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DA13E2-B4F4-6531-2126-D181E5EA38A0}"/>
              </a:ext>
            </a:extLst>
          </p:cNvPr>
          <p:cNvSpPr/>
          <p:nvPr/>
        </p:nvSpPr>
        <p:spPr>
          <a:xfrm>
            <a:off x="1926110" y="5375288"/>
            <a:ext cx="5429693" cy="85945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B91DE72-BBAF-6BA0-7475-96271057E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52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CB323D91-92A2-7BDD-CAE0-46D664FB8C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01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45D31262-A817-8F3A-288F-C61239B9B7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0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B540D36A-EA07-2B17-F08F-80FA4F48E6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99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25F1FFA8-B408-8D27-2EF4-F0C772F06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8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A58A33B4-D527-D4FA-AB1D-8C13B51389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933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97" y="2164115"/>
            <a:ext cx="661756" cy="6196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D58509-B198-727F-BC26-DFAF6B068917}"/>
              </a:ext>
            </a:extLst>
          </p:cNvPr>
          <p:cNvSpPr/>
          <p:nvPr/>
        </p:nvSpPr>
        <p:spPr>
          <a:xfrm>
            <a:off x="2677478" y="3063035"/>
            <a:ext cx="1656000" cy="365965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Wayang Job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4104FE-E968-790F-2379-D345D0F7FF20}"/>
              </a:ext>
            </a:extLst>
          </p:cNvPr>
          <p:cNvSpPr/>
          <p:nvPr/>
        </p:nvSpPr>
        <p:spPr>
          <a:xfrm>
            <a:off x="4887280" y="3071981"/>
            <a:ext cx="792000" cy="360557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endParaRPr lang="mt-M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F59E9DD-5799-D403-6D5B-84D8DF058E47}"/>
              </a:ext>
            </a:extLst>
          </p:cNvPr>
          <p:cNvSpPr/>
          <p:nvPr/>
        </p:nvSpPr>
        <p:spPr>
          <a:xfrm>
            <a:off x="2122052" y="3071981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Scala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B6555B-A952-8523-365F-851C5FE3DC0B}"/>
              </a:ext>
            </a:extLst>
          </p:cNvPr>
          <p:cNvSpPr/>
          <p:nvPr/>
        </p:nvSpPr>
        <p:spPr>
          <a:xfrm>
            <a:off x="2114957" y="3266913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31AC0F-7231-67E4-643D-CB12B5A7D2C8}"/>
              </a:ext>
            </a:extLst>
          </p:cNvPr>
          <p:cNvSpPr/>
          <p:nvPr/>
        </p:nvSpPr>
        <p:spPr>
          <a:xfrm>
            <a:off x="4129835" y="3098644"/>
            <a:ext cx="661756" cy="15241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oup" descr="Group">
            <a:extLst>
              <a:ext uri="{FF2B5EF4-FFF2-40B4-BE49-F238E27FC236}">
                <a16:creationId xmlns:a16="http://schemas.microsoft.com/office/drawing/2014/main" id="{1CF4B7A8-778F-0FEA-286B-82CD05561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34" y="4455441"/>
            <a:ext cx="552602" cy="55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oup" descr="Group">
            <a:extLst>
              <a:ext uri="{FF2B5EF4-FFF2-40B4-BE49-F238E27FC236}">
                <a16:creationId xmlns:a16="http://schemas.microsoft.com/office/drawing/2014/main" id="{A7B18751-37B8-7D2F-44DD-5FF0F00D9B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31" y="4508920"/>
            <a:ext cx="532617" cy="549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roup" descr="Group">
            <a:extLst>
              <a:ext uri="{FF2B5EF4-FFF2-40B4-BE49-F238E27FC236}">
                <a16:creationId xmlns:a16="http://schemas.microsoft.com/office/drawing/2014/main" id="{D97E6C24-D6F0-9EB8-F8AA-81CF603ADF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47" y="4453346"/>
            <a:ext cx="592401" cy="59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oup" descr="Group">
            <a:extLst>
              <a:ext uri="{FF2B5EF4-FFF2-40B4-BE49-F238E27FC236}">
                <a16:creationId xmlns:a16="http://schemas.microsoft.com/office/drawing/2014/main" id="{C753D755-16C0-FBE9-56F3-3B946032AF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16" y="4508920"/>
            <a:ext cx="802083" cy="42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roup" descr="Group">
            <a:extLst>
              <a:ext uri="{FF2B5EF4-FFF2-40B4-BE49-F238E27FC236}">
                <a16:creationId xmlns:a16="http://schemas.microsoft.com/office/drawing/2014/main" id="{3B170882-56FC-2E53-8982-98E9C4E853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24" y="4426215"/>
            <a:ext cx="552731" cy="66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oup" descr="Group">
            <a:extLst>
              <a:ext uri="{FF2B5EF4-FFF2-40B4-BE49-F238E27FC236}">
                <a16:creationId xmlns:a16="http://schemas.microsoft.com/office/drawing/2014/main" id="{0C4F5223-2F04-8726-CE81-EB735A85E8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37" y="4421467"/>
            <a:ext cx="548627" cy="5865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10A92F0-3394-9097-86D3-B1913FC15EEF}"/>
              </a:ext>
            </a:extLst>
          </p:cNvPr>
          <p:cNvSpPr/>
          <p:nvPr/>
        </p:nvSpPr>
        <p:spPr>
          <a:xfrm>
            <a:off x="6250016" y="4482340"/>
            <a:ext cx="845289" cy="5630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platform?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95A83AAA-86EB-B05D-1A0F-5DF2F0C94057}"/>
              </a:ext>
            </a:extLst>
          </p:cNvPr>
          <p:cNvSpPr/>
          <p:nvPr/>
        </p:nvSpPr>
        <p:spPr>
          <a:xfrm>
            <a:off x="6414822" y="5471486"/>
            <a:ext cx="754248" cy="639143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your own data source?</a:t>
            </a:r>
            <a:endParaRPr lang="mt-MT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" descr="Image">
            <a:extLst>
              <a:ext uri="{FF2B5EF4-FFF2-40B4-BE49-F238E27FC236}">
                <a16:creationId xmlns:a16="http://schemas.microsoft.com/office/drawing/2014/main" id="{D0F099D4-5A77-7343-1910-97FEDFB1F34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57" y="5508184"/>
            <a:ext cx="659621" cy="593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AAB5A3D2-E240-9E73-CF96-352739C8EFA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25" y="5375785"/>
            <a:ext cx="1152908" cy="922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>
            <a:extLst>
              <a:ext uri="{FF2B5EF4-FFF2-40B4-BE49-F238E27FC236}">
                <a16:creationId xmlns:a16="http://schemas.microsoft.com/office/drawing/2014/main" id="{8CAF8191-74CB-773B-CCD8-DDEA81CA5E1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5" y="5535249"/>
            <a:ext cx="754248" cy="6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6328C5BF-66C3-E86C-06EF-084F7B0E385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35" y="5679193"/>
            <a:ext cx="1216425" cy="3155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C42BE2-5641-4656-C675-5C4E3F4A6D62}"/>
              </a:ext>
            </a:extLst>
          </p:cNvPr>
          <p:cNvSpPr/>
          <p:nvPr/>
        </p:nvSpPr>
        <p:spPr>
          <a:xfrm>
            <a:off x="5794298" y="3058770"/>
            <a:ext cx="1045826" cy="360557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Natural Language</a:t>
            </a:r>
            <a:endParaRPr lang="mt-M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C51680-CE1F-F2F5-3DED-3BDD04915EC6}"/>
              </a:ext>
            </a:extLst>
          </p:cNvPr>
          <p:cNvSpPr txBox="1"/>
          <p:nvPr/>
        </p:nvSpPr>
        <p:spPr>
          <a:xfrm>
            <a:off x="127076" y="2098158"/>
            <a:ext cx="165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mt-M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1DAE48-5F40-39D9-0960-8DF7E7A25955}"/>
              </a:ext>
            </a:extLst>
          </p:cNvPr>
          <p:cNvSpPr txBox="1"/>
          <p:nvPr/>
        </p:nvSpPr>
        <p:spPr>
          <a:xfrm>
            <a:off x="27679" y="4365329"/>
            <a:ext cx="1937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Processing Engines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Processing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C7E432-16D7-D55A-A6A7-DEF2D202F62F}"/>
              </a:ext>
            </a:extLst>
          </p:cNvPr>
          <p:cNvSpPr txBox="1"/>
          <p:nvPr/>
        </p:nvSpPr>
        <p:spPr>
          <a:xfrm>
            <a:off x="42537" y="5471486"/>
            <a:ext cx="165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Data Extraction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oup" descr="Group">
            <a:extLst>
              <a:ext uri="{FF2B5EF4-FFF2-40B4-BE49-F238E27FC236}">
                <a16:creationId xmlns:a16="http://schemas.microsoft.com/office/drawing/2014/main" id="{0804AD6A-2868-3D69-FC9C-8C6F0FDB9C4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2" y="3368906"/>
            <a:ext cx="1385452" cy="5541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A5A4E82-CEEA-892F-885C-133265EC2453}"/>
              </a:ext>
            </a:extLst>
          </p:cNvPr>
          <p:cNvSpPr txBox="1"/>
          <p:nvPr/>
        </p:nvSpPr>
        <p:spPr>
          <a:xfrm>
            <a:off x="79634" y="3903602"/>
            <a:ext cx="1937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Optimization &amp; Coordination -</a:t>
            </a:r>
            <a:endParaRPr lang="mt-M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9BCDBC0-D05C-69B2-EF5E-C70DDC818065}"/>
              </a:ext>
            </a:extLst>
          </p:cNvPr>
          <p:cNvSpPr/>
          <p:nvPr/>
        </p:nvSpPr>
        <p:spPr>
          <a:xfrm>
            <a:off x="7644804" y="2061577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B5EEDE-FA4B-BEB6-1A25-098340660545}"/>
              </a:ext>
            </a:extLst>
          </p:cNvPr>
          <p:cNvSpPr/>
          <p:nvPr/>
        </p:nvSpPr>
        <p:spPr>
          <a:xfrm>
            <a:off x="7644804" y="2474965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F6E8F2A-B0B6-B4FB-F49A-CA43C2C8D494}"/>
              </a:ext>
            </a:extLst>
          </p:cNvPr>
          <p:cNvSpPr/>
          <p:nvPr/>
        </p:nvSpPr>
        <p:spPr>
          <a:xfrm>
            <a:off x="7644804" y="2888352"/>
            <a:ext cx="180753" cy="20315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7CF2C5-0969-448C-F5BC-E48857E599F2}"/>
              </a:ext>
            </a:extLst>
          </p:cNvPr>
          <p:cNvSpPr txBox="1"/>
          <p:nvPr/>
        </p:nvSpPr>
        <p:spPr>
          <a:xfrm>
            <a:off x="7825557" y="2404343"/>
            <a:ext cx="140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Wayang plan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AC0CB9-ABC2-BFF2-8922-47FEFF10B672}"/>
              </a:ext>
            </a:extLst>
          </p:cNvPr>
          <p:cNvSpPr txBox="1"/>
          <p:nvPr/>
        </p:nvSpPr>
        <p:spPr>
          <a:xfrm>
            <a:off x="7625433" y="5213705"/>
            <a:ext cx="160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Execution plan</a:t>
            </a:r>
            <a:endParaRPr lang="mt-M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FA7B11-C7D7-3EF9-4954-0460E298F9DF}"/>
              </a:ext>
            </a:extLst>
          </p:cNvPr>
          <p:cNvSpPr/>
          <p:nvPr/>
        </p:nvSpPr>
        <p:spPr>
          <a:xfrm>
            <a:off x="7502680" y="3199954"/>
            <a:ext cx="1579543" cy="3174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Platform-agnostic</a:t>
            </a:r>
            <a:endParaRPr lang="mt-MT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9E1483-10D1-2E70-4486-81CE3CE5EE33}"/>
              </a:ext>
            </a:extLst>
          </p:cNvPr>
          <p:cNvSpPr/>
          <p:nvPr/>
        </p:nvSpPr>
        <p:spPr>
          <a:xfrm>
            <a:off x="7538117" y="5601736"/>
            <a:ext cx="1579543" cy="3174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Platform-specific</a:t>
            </a:r>
            <a:endParaRPr lang="mt-MT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7336B2-9DFC-6BD2-96CD-C22AAECAB21F}"/>
              </a:ext>
            </a:extLst>
          </p:cNvPr>
          <p:cNvCxnSpPr>
            <a:cxnSpLocks/>
            <a:stCxn id="43" idx="4"/>
            <a:endCxn id="44" idx="0"/>
          </p:cNvCxnSpPr>
          <p:nvPr/>
        </p:nvCxnSpPr>
        <p:spPr>
          <a:xfrm>
            <a:off x="7735181" y="22647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FED438-5CF3-5893-8C1B-9F48B6341F90}"/>
              </a:ext>
            </a:extLst>
          </p:cNvPr>
          <p:cNvCxnSpPr>
            <a:cxnSpLocks/>
          </p:cNvCxnSpPr>
          <p:nvPr/>
        </p:nvCxnSpPr>
        <p:spPr>
          <a:xfrm>
            <a:off x="7735181" y="26838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1ECDBCDD-79C5-9B4D-0B1B-8C44DB4AEE83}"/>
              </a:ext>
            </a:extLst>
          </p:cNvPr>
          <p:cNvSpPr/>
          <p:nvPr/>
        </p:nvSpPr>
        <p:spPr>
          <a:xfrm>
            <a:off x="7651154" y="4055477"/>
            <a:ext cx="180753" cy="20315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6FD2107-F85C-76C8-11AF-4C4AE4713F1C}"/>
              </a:ext>
            </a:extLst>
          </p:cNvPr>
          <p:cNvSpPr/>
          <p:nvPr/>
        </p:nvSpPr>
        <p:spPr>
          <a:xfrm>
            <a:off x="7651154" y="4468865"/>
            <a:ext cx="180753" cy="2031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BA973B-163C-8555-AB7C-C946BAA23E4E}"/>
              </a:ext>
            </a:extLst>
          </p:cNvPr>
          <p:cNvSpPr/>
          <p:nvPr/>
        </p:nvSpPr>
        <p:spPr>
          <a:xfrm>
            <a:off x="7651154" y="4882252"/>
            <a:ext cx="180753" cy="2031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C7DC333-5E77-A098-99B7-6FC7007AADB1}"/>
              </a:ext>
            </a:extLst>
          </p:cNvPr>
          <p:cNvCxnSpPr>
            <a:cxnSpLocks/>
            <a:stCxn id="57" idx="4"/>
            <a:endCxn id="58" idx="0"/>
          </p:cNvCxnSpPr>
          <p:nvPr/>
        </p:nvCxnSpPr>
        <p:spPr>
          <a:xfrm>
            <a:off x="7741531" y="42586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938913E-3716-15D9-D1E4-D65EB37395DA}"/>
              </a:ext>
            </a:extLst>
          </p:cNvPr>
          <p:cNvCxnSpPr>
            <a:cxnSpLocks/>
          </p:cNvCxnSpPr>
          <p:nvPr/>
        </p:nvCxnSpPr>
        <p:spPr>
          <a:xfrm>
            <a:off x="7741531" y="4677735"/>
            <a:ext cx="0" cy="210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Arrow: Down 62">
            <a:extLst>
              <a:ext uri="{FF2B5EF4-FFF2-40B4-BE49-F238E27FC236}">
                <a16:creationId xmlns:a16="http://schemas.microsoft.com/office/drawing/2014/main" id="{2D2C3DCE-2684-9247-00E8-BED1416E210D}"/>
              </a:ext>
            </a:extLst>
          </p:cNvPr>
          <p:cNvSpPr/>
          <p:nvPr/>
        </p:nvSpPr>
        <p:spPr>
          <a:xfrm>
            <a:off x="8069162" y="3618522"/>
            <a:ext cx="517451" cy="25518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534EFD-C111-1DF7-231B-A1DDA035D9F5}"/>
              </a:ext>
            </a:extLst>
          </p:cNvPr>
          <p:cNvSpPr txBox="1"/>
          <p:nvPr/>
        </p:nvSpPr>
        <p:spPr>
          <a:xfrm>
            <a:off x="7811627" y="4010783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ACBFC3-7213-31E5-1C42-09B788E68375}"/>
              </a:ext>
            </a:extLst>
          </p:cNvPr>
          <p:cNvSpPr txBox="1"/>
          <p:nvPr/>
        </p:nvSpPr>
        <p:spPr>
          <a:xfrm>
            <a:off x="7811627" y="4405500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runtime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5FC18E-C55D-D1F5-9B04-4B28C7A2A71E}"/>
              </a:ext>
            </a:extLst>
          </p:cNvPr>
          <p:cNvSpPr txBox="1"/>
          <p:nvPr/>
        </p:nvSpPr>
        <p:spPr>
          <a:xfrm>
            <a:off x="7805277" y="4799200"/>
            <a:ext cx="13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runtime</a:t>
            </a:r>
            <a:endParaRPr lang="mt-MT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0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649</Words>
  <Application>Microsoft Office PowerPoint</Application>
  <PresentationFormat>On-screen Show (4:3)</PresentationFormat>
  <Paragraphs>203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Aptos Display</vt:lpstr>
      <vt:lpstr>Aptos</vt:lpstr>
      <vt:lpstr>Office Theme</vt:lpstr>
      <vt:lpstr>Unifying Big Data Analytics for  Earth Observation using Apache Wayang</vt:lpstr>
      <vt:lpstr>Data-centric World</vt:lpstr>
      <vt:lpstr>Spatial Data Analytics in 2025</vt:lpstr>
      <vt:lpstr>Users/Developers overwhelmed</vt:lpstr>
      <vt:lpstr>Current Approaches</vt:lpstr>
      <vt:lpstr>Current Approaches</vt:lpstr>
      <vt:lpstr>Need: Framework that seamlessly integrates Data Systems</vt:lpstr>
      <vt:lpstr>Idea behind Apache Wayang</vt:lpstr>
      <vt:lpstr>How does Wayang work?</vt:lpstr>
      <vt:lpstr>How does Wayang work?</vt:lpstr>
      <vt:lpstr>Benefits of seamless Data Platform Integration</vt:lpstr>
      <vt:lpstr>Earth Observation with Wayang</vt:lpstr>
      <vt:lpstr>Summary</vt:lpstr>
      <vt:lpstr>Research behind Wayang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Alten</dc:creator>
  <cp:lastModifiedBy>Michael Quinton</cp:lastModifiedBy>
  <cp:revision>2</cp:revision>
  <dcterms:created xsi:type="dcterms:W3CDTF">2025-06-12T08:03:46Z</dcterms:created>
  <dcterms:modified xsi:type="dcterms:W3CDTF">2025-06-13T08:38:46Z</dcterms:modified>
</cp:coreProperties>
</file>