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x="18288000" cy="10287000"/>
  <p:notesSz cx="6858000" cy="9144000"/>
  <p:embeddedFontLst>
    <p:embeddedFont>
      <p:font typeface="Glacial Indifference Bold" charset="1" panose="00000800000000000000"/>
      <p:regular r:id="rId46"/>
    </p:embeddedFont>
    <p:embeddedFont>
      <p:font typeface="Garet Bold" charset="1" panose="00000000000000000000"/>
      <p:regular r:id="rId47"/>
    </p:embeddedFont>
    <p:embeddedFont>
      <p:font typeface="League Spartan" charset="1" panose="00000800000000000000"/>
      <p:regular r:id="rId48"/>
    </p:embeddedFont>
    <p:embeddedFont>
      <p:font typeface="Josefin Sans Semi-Bold" charset="1" panose="00000700000000000000"/>
      <p:regular r:id="rId49"/>
    </p:embeddedFont>
    <p:embeddedFont>
      <p:font typeface="Josefin Sans" charset="1" panose="00000500000000000000"/>
      <p:regular r:id="rId50"/>
    </p:embeddedFont>
    <p:embeddedFont>
      <p:font typeface="Josefin Sans Bold" charset="1" panose="00000800000000000000"/>
      <p:regular r:id="rId51"/>
    </p:embeddedFont>
    <p:embeddedFont>
      <p:font typeface="Garet" charset="1" panose="00000000000000000000"/>
      <p:regular r:id="rId52"/>
    </p:embeddedFont>
    <p:embeddedFont>
      <p:font typeface="Garet Italics" charset="1" panose="00000000000000000000"/>
      <p:regular r:id="rId53"/>
    </p:embeddedFont>
    <p:embeddedFont>
      <p:font typeface="Canva Sans Bold" charset="1" panose="020B0803030501040103"/>
      <p:regular r:id="rId54"/>
    </p:embeddedFont>
    <p:embeddedFont>
      <p:font typeface="Inter Bold" charset="1" panose="020B0802030000000004"/>
      <p:regular r:id="rId55"/>
    </p:embeddedFont>
    <p:embeddedFont>
      <p:font typeface="Inter" charset="1" panose="020B0502030000000004"/>
      <p:regular r:id="rId56"/>
    </p:embeddedFont>
    <p:embeddedFont>
      <p:font typeface="Arial" charset="1" panose="020B0604020202020204"/>
      <p:regular r:id="rId57"/>
    </p:embeddedFont>
    <p:embeddedFont>
      <p:font typeface="Arial Bold" charset="1" panose="020B0704020202020204"/>
      <p:regular r:id="rId58"/>
    </p:embeddedFont>
    <p:embeddedFont>
      <p:font typeface="Space Mono Bold" charset="1" panose="02000809030000020004"/>
      <p:regular r:id="rId59"/>
    </p:embeddedFont>
    <p:embeddedFont>
      <p:font typeface="Space Mono" charset="1" panose="02000509040000020004"/>
      <p:regular r:id="rId60"/>
    </p:embeddedFont>
    <p:embeddedFont>
      <p:font typeface="Calibri (MS)" charset="1" panose="020F0502020204030204"/>
      <p:regular r:id="rId61"/>
    </p:embeddedFont>
    <p:embeddedFont>
      <p:font typeface="Quattrocento" charset="1" panose="02020502030000000404"/>
      <p:regular r:id="rId62"/>
    </p:embeddedFont>
    <p:embeddedFont>
      <p:font typeface="Quattrocento Bold" charset="1" panose="02020802030000000404"/>
      <p:regular r:id="rId63"/>
    </p:embeddedFont>
    <p:embeddedFont>
      <p:font typeface="Calibri (MS) Bold" charset="1" panose="020F0702030404030204"/>
      <p:regular r:id="rId64"/>
    </p:embeddedFont>
    <p:embeddedFont>
      <p:font typeface="Canva Sans Bold Italics" charset="1" panose="020B0803030501040103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slides/slide1.xml" Type="http://schemas.openxmlformats.org/officeDocument/2006/relationships/slide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44.jpeg" Type="http://schemas.openxmlformats.org/officeDocument/2006/relationships/image"/><Relationship Id="rId5" Target="../media/VAG32oU5iZE.mp4" Type="http://schemas.openxmlformats.org/officeDocument/2006/relationships/video"/><Relationship Id="rId6" Target="../media/VAG32oU5iZE.mp4" Type="http://schemas.microsoft.com/office/2007/relationships/media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5" Target="../media/image3.png" Type="http://schemas.openxmlformats.org/officeDocument/2006/relationships/image"/><Relationship Id="rId6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4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49.png" Type="http://schemas.openxmlformats.org/officeDocument/2006/relationships/image"/><Relationship Id="rId5" Target="../media/image50.png" Type="http://schemas.openxmlformats.org/officeDocument/2006/relationships/image"/><Relationship Id="rId6" Target="../media/image51.png" Type="http://schemas.openxmlformats.org/officeDocument/2006/relationships/image"/><Relationship Id="rId7" Target="../media/image5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53.png" Type="http://schemas.openxmlformats.org/officeDocument/2006/relationships/image"/><Relationship Id="rId5" Target="../media/image5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55.png" Type="http://schemas.openxmlformats.org/officeDocument/2006/relationships/image"/><Relationship Id="rId5" Target="../media/image56.png" Type="http://schemas.openxmlformats.org/officeDocument/2006/relationships/image"/><Relationship Id="rId6" Target="../media/image57.png" Type="http://schemas.openxmlformats.org/officeDocument/2006/relationships/image"/><Relationship Id="rId7" Target="../media/image5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59.jpeg" Type="http://schemas.openxmlformats.org/officeDocument/2006/relationships/image"/><Relationship Id="rId5" Target="../media/image60.jpeg" Type="http://schemas.openxmlformats.org/officeDocument/2006/relationships/image"/><Relationship Id="rId6" Target="../media/image61.png" Type="http://schemas.openxmlformats.org/officeDocument/2006/relationships/image"/><Relationship Id="rId7" Target="../media/image6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63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63.png" Type="http://schemas.openxmlformats.org/officeDocument/2006/relationships/image"/><Relationship Id="rId5" Target="../media/image64.png" Type="http://schemas.openxmlformats.org/officeDocument/2006/relationships/image"/><Relationship Id="rId6" Target="../media/image65.png" Type="http://schemas.openxmlformats.org/officeDocument/2006/relationships/image"/><Relationship Id="rId7" Target="../media/image66.png" Type="http://schemas.openxmlformats.org/officeDocument/2006/relationships/image"/><Relationship Id="rId8" Target="../media/image67.png" Type="http://schemas.openxmlformats.org/officeDocument/2006/relationships/image"/><Relationship Id="rId9" Target="../media/image6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63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63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69.png" Type="http://schemas.openxmlformats.org/officeDocument/2006/relationships/image"/><Relationship Id="rId5" Target="../media/image70.png" Type="http://schemas.openxmlformats.org/officeDocument/2006/relationships/image"/><Relationship Id="rId6" Target="../media/image71.png" Type="http://schemas.openxmlformats.org/officeDocument/2006/relationships/image"/><Relationship Id="rId7" Target="../media/image7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png" Type="http://schemas.openxmlformats.org/officeDocument/2006/relationships/image"/><Relationship Id="rId3" Target="../media/image7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png" Type="http://schemas.openxmlformats.org/officeDocument/2006/relationships/image"/><Relationship Id="rId3" Target="../media/image7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Relationship Id="rId3" Target="../media/image74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76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40.png" Type="http://schemas.openxmlformats.org/officeDocument/2006/relationships/image"/><Relationship Id="rId5" Target="../media/image47.png" Type="http://schemas.openxmlformats.org/officeDocument/2006/relationships/image"/><Relationship Id="rId6" Target="../media/image41.png" Type="http://schemas.openxmlformats.org/officeDocument/2006/relationships/image"/><Relationship Id="rId7" Target="../media/image42.png" Type="http://schemas.openxmlformats.org/officeDocument/2006/relationships/image"/><Relationship Id="rId8" Target="../media/image43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png" Type="http://schemas.openxmlformats.org/officeDocument/2006/relationships/image"/><Relationship Id="rId3" Target="../media/image3.png" Type="http://schemas.openxmlformats.org/officeDocument/2006/relationships/image"/><Relationship Id="rId4" Target="../media/image12.png" Type="http://schemas.openxmlformats.org/officeDocument/2006/relationships/image"/><Relationship Id="rId5" Target="../media/image78.png" Type="http://schemas.openxmlformats.org/officeDocument/2006/relationships/image"/><Relationship Id="rId6" Target="../media/image79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80.png" Type="http://schemas.openxmlformats.org/officeDocument/2006/relationships/image"/><Relationship Id="rId5" Target="../media/image8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82.png" Type="http://schemas.openxmlformats.org/officeDocument/2006/relationships/image"/><Relationship Id="rId5" Target="../media/image83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84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85.png" Type="http://schemas.openxmlformats.org/officeDocument/2006/relationships/image"/><Relationship Id="rId5" Target="../media/image86.png" Type="http://schemas.openxmlformats.org/officeDocument/2006/relationships/image"/><Relationship Id="rId6" Target="../media/image87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88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89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0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1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2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93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9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9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mailto:anika.ruess@mindearth.ai" TargetMode="External" Type="http://schemas.openxmlformats.org/officeDocument/2006/relationships/hyperlink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25.png" Type="http://schemas.openxmlformats.org/officeDocument/2006/relationships/image"/><Relationship Id="rId5" Target="../media/image26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png" Type="http://schemas.openxmlformats.org/officeDocument/2006/relationships/image"/><Relationship Id="rId8" Target="../media/image3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png" Type="http://schemas.openxmlformats.org/officeDocument/2006/relationships/image"/><Relationship Id="rId2" Target="../media/image3.png" Type="http://schemas.openxmlformats.org/officeDocument/2006/relationships/image"/><Relationship Id="rId3" Target="../media/image12.pn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Relationship Id="rId9" Target="../media/image3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39214" y="954340"/>
            <a:ext cx="22717835" cy="10287000"/>
          </a:xfrm>
          <a:custGeom>
            <a:avLst/>
            <a:gdLst/>
            <a:ahLst/>
            <a:cxnLst/>
            <a:rect r="r" b="b" t="t" l="l"/>
            <a:pathLst>
              <a:path h="10287000" w="22717835">
                <a:moveTo>
                  <a:pt x="0" y="0"/>
                </a:moveTo>
                <a:lnTo>
                  <a:pt x="22717835" y="0"/>
                </a:lnTo>
                <a:lnTo>
                  <a:pt x="227178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02" t="0" r="-16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954340"/>
          </a:xfrm>
          <a:custGeom>
            <a:avLst/>
            <a:gdLst/>
            <a:ahLst/>
            <a:cxnLst/>
            <a:rect r="r" b="b" t="t" l="l"/>
            <a:pathLst>
              <a:path h="954340" w="18288000">
                <a:moveTo>
                  <a:pt x="0" y="0"/>
                </a:moveTo>
                <a:lnTo>
                  <a:pt x="18288000" y="0"/>
                </a:lnTo>
                <a:lnTo>
                  <a:pt x="18288000" y="954340"/>
                </a:lnTo>
                <a:lnTo>
                  <a:pt x="0" y="954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02" r="0" b="-302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544397" y="3871108"/>
            <a:ext cx="9109467" cy="1469224"/>
            <a:chOff x="0" y="0"/>
            <a:chExt cx="1915180" cy="30889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15180" cy="308891"/>
            </a:xfrm>
            <a:custGeom>
              <a:avLst/>
              <a:gdLst/>
              <a:ahLst/>
              <a:cxnLst/>
              <a:rect r="r" b="b" t="t" l="l"/>
              <a:pathLst>
                <a:path h="308891" w="1915180">
                  <a:moveTo>
                    <a:pt x="79038" y="0"/>
                  </a:moveTo>
                  <a:lnTo>
                    <a:pt x="1836141" y="0"/>
                  </a:lnTo>
                  <a:cubicBezTo>
                    <a:pt x="1857104" y="0"/>
                    <a:pt x="1877207" y="8327"/>
                    <a:pt x="1892030" y="23150"/>
                  </a:cubicBezTo>
                  <a:cubicBezTo>
                    <a:pt x="1906852" y="37972"/>
                    <a:pt x="1915180" y="58076"/>
                    <a:pt x="1915180" y="79038"/>
                  </a:cubicBezTo>
                  <a:lnTo>
                    <a:pt x="1915180" y="229852"/>
                  </a:lnTo>
                  <a:cubicBezTo>
                    <a:pt x="1915180" y="273504"/>
                    <a:pt x="1879793" y="308891"/>
                    <a:pt x="1836141" y="308891"/>
                  </a:cubicBezTo>
                  <a:lnTo>
                    <a:pt x="79038" y="308891"/>
                  </a:lnTo>
                  <a:cubicBezTo>
                    <a:pt x="58076" y="308891"/>
                    <a:pt x="37972" y="300563"/>
                    <a:pt x="23150" y="285741"/>
                  </a:cubicBezTo>
                  <a:cubicBezTo>
                    <a:pt x="8327" y="270918"/>
                    <a:pt x="0" y="250814"/>
                    <a:pt x="0" y="229852"/>
                  </a:cubicBezTo>
                  <a:lnTo>
                    <a:pt x="0" y="79038"/>
                  </a:lnTo>
                  <a:cubicBezTo>
                    <a:pt x="0" y="58076"/>
                    <a:pt x="8327" y="37972"/>
                    <a:pt x="23150" y="23150"/>
                  </a:cubicBezTo>
                  <a:cubicBezTo>
                    <a:pt x="37972" y="8327"/>
                    <a:pt x="58076" y="0"/>
                    <a:pt x="79038" y="0"/>
                  </a:cubicBezTo>
                  <a:close/>
                </a:path>
              </a:pathLst>
            </a:custGeom>
            <a:solidFill>
              <a:srgbClr val="FECF0B">
                <a:alpha val="68627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915180" cy="337466"/>
            </a:xfrm>
            <a:prstGeom prst="rect">
              <a:avLst/>
            </a:prstGeom>
          </p:spPr>
          <p:txBody>
            <a:bodyPr anchor="ctr" rtlCol="false" tIns="47308" lIns="47308" bIns="47308" rIns="47308"/>
            <a:lstStyle/>
            <a:p>
              <a:pPr algn="ctr">
                <a:lnSpc>
                  <a:spcPts val="2086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4750904">
            <a:off x="5041867" y="3398757"/>
            <a:ext cx="1170097" cy="1414015"/>
          </a:xfrm>
          <a:custGeom>
            <a:avLst/>
            <a:gdLst/>
            <a:ahLst/>
            <a:cxnLst/>
            <a:rect r="r" b="b" t="t" l="l"/>
            <a:pathLst>
              <a:path h="1414015" w="1170097">
                <a:moveTo>
                  <a:pt x="0" y="0"/>
                </a:moveTo>
                <a:lnTo>
                  <a:pt x="1170098" y="0"/>
                </a:lnTo>
                <a:lnTo>
                  <a:pt x="1170098" y="1414015"/>
                </a:lnTo>
                <a:lnTo>
                  <a:pt x="0" y="1414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083019" y="3244784"/>
            <a:ext cx="1326368" cy="1306473"/>
          </a:xfrm>
          <a:custGeom>
            <a:avLst/>
            <a:gdLst/>
            <a:ahLst/>
            <a:cxnLst/>
            <a:rect r="r" b="b" t="t" l="l"/>
            <a:pathLst>
              <a:path h="1306473" w="1326368">
                <a:moveTo>
                  <a:pt x="0" y="0"/>
                </a:moveTo>
                <a:lnTo>
                  <a:pt x="1326368" y="0"/>
                </a:lnTo>
                <a:lnTo>
                  <a:pt x="1326368" y="1306473"/>
                </a:lnTo>
                <a:lnTo>
                  <a:pt x="0" y="13064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566004" y="1743237"/>
            <a:ext cx="3066252" cy="884789"/>
          </a:xfrm>
          <a:custGeom>
            <a:avLst/>
            <a:gdLst/>
            <a:ahLst/>
            <a:cxnLst/>
            <a:rect r="r" b="b" t="t" l="l"/>
            <a:pathLst>
              <a:path h="884789" w="3066252">
                <a:moveTo>
                  <a:pt x="0" y="0"/>
                </a:moveTo>
                <a:lnTo>
                  <a:pt x="3066252" y="0"/>
                </a:lnTo>
                <a:lnTo>
                  <a:pt x="3066252" y="884789"/>
                </a:lnTo>
                <a:lnTo>
                  <a:pt x="0" y="8847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302142" y="1936653"/>
            <a:ext cx="2459048" cy="497957"/>
          </a:xfrm>
          <a:custGeom>
            <a:avLst/>
            <a:gdLst/>
            <a:ahLst/>
            <a:cxnLst/>
            <a:rect r="r" b="b" t="t" l="l"/>
            <a:pathLst>
              <a:path h="497957" w="2459048">
                <a:moveTo>
                  <a:pt x="0" y="0"/>
                </a:moveTo>
                <a:lnTo>
                  <a:pt x="2459048" y="0"/>
                </a:lnTo>
                <a:lnTo>
                  <a:pt x="2459048" y="497957"/>
                </a:lnTo>
                <a:lnTo>
                  <a:pt x="0" y="4979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800000">
            <a:off x="11475055" y="1936653"/>
            <a:ext cx="2459048" cy="497957"/>
          </a:xfrm>
          <a:custGeom>
            <a:avLst/>
            <a:gdLst/>
            <a:ahLst/>
            <a:cxnLst/>
            <a:rect r="r" b="b" t="t" l="l"/>
            <a:pathLst>
              <a:path h="497957" w="2459048">
                <a:moveTo>
                  <a:pt x="0" y="0"/>
                </a:moveTo>
                <a:lnTo>
                  <a:pt x="2459048" y="0"/>
                </a:lnTo>
                <a:lnTo>
                  <a:pt x="2459048" y="497957"/>
                </a:lnTo>
                <a:lnTo>
                  <a:pt x="0" y="4979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834817" y="3118810"/>
            <a:ext cx="6911386" cy="502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b="true" sz="2950">
                <a:solidFill>
                  <a:srgbClr val="044F9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Eurisy and ICLEI Europe present: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544397" y="4048615"/>
            <a:ext cx="9109467" cy="1074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2"/>
              </a:lnSpc>
            </a:pPr>
            <a:r>
              <a:rPr lang="en-US" b="true" sz="3087">
                <a:solidFill>
                  <a:srgbClr val="061D56"/>
                </a:solidFill>
                <a:latin typeface="Garet Bold"/>
                <a:ea typeface="Garet Bold"/>
                <a:cs typeface="Garet Bold"/>
                <a:sym typeface="Garet Bold"/>
              </a:rPr>
              <a:t>THE SPACE BETWEEN US: </a:t>
            </a:r>
          </a:p>
          <a:p>
            <a:pPr algn="ctr">
              <a:lnSpc>
                <a:spcPts val="4322"/>
              </a:lnSpc>
            </a:pPr>
            <a:r>
              <a:rPr lang="en-US" b="true" sz="3087">
                <a:solidFill>
                  <a:srgbClr val="061D56"/>
                </a:solidFill>
                <a:latin typeface="Garet Bold"/>
                <a:ea typeface="Garet Bold"/>
                <a:cs typeface="Garet Bold"/>
                <a:sym typeface="Garet Bold"/>
              </a:rPr>
              <a:t>BRIDGING SATELLITES AND SMART CITIES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6937196" y="7477410"/>
            <a:ext cx="2161934" cy="1056098"/>
          </a:xfrm>
          <a:custGeom>
            <a:avLst/>
            <a:gdLst/>
            <a:ahLst/>
            <a:cxnLst/>
            <a:rect r="r" b="b" t="t" l="l"/>
            <a:pathLst>
              <a:path h="1056098" w="2161934">
                <a:moveTo>
                  <a:pt x="0" y="0"/>
                </a:moveTo>
                <a:lnTo>
                  <a:pt x="2161934" y="0"/>
                </a:lnTo>
                <a:lnTo>
                  <a:pt x="2161934" y="1056099"/>
                </a:lnTo>
                <a:lnTo>
                  <a:pt x="0" y="10560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285877" y="7414692"/>
            <a:ext cx="1667652" cy="1181535"/>
          </a:xfrm>
          <a:custGeom>
            <a:avLst/>
            <a:gdLst/>
            <a:ahLst/>
            <a:cxnLst/>
            <a:rect r="r" b="b" t="t" l="l"/>
            <a:pathLst>
              <a:path h="1181535" w="1667652">
                <a:moveTo>
                  <a:pt x="0" y="0"/>
                </a:moveTo>
                <a:lnTo>
                  <a:pt x="1667652" y="0"/>
                </a:lnTo>
                <a:lnTo>
                  <a:pt x="1667652" y="1181535"/>
                </a:lnTo>
                <a:lnTo>
                  <a:pt x="0" y="11815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0" y="8956565"/>
            <a:ext cx="18288000" cy="1330435"/>
          </a:xfrm>
          <a:custGeom>
            <a:avLst/>
            <a:gdLst/>
            <a:ahLst/>
            <a:cxnLst/>
            <a:rect r="r" b="b" t="t" l="l"/>
            <a:pathLst>
              <a:path h="1330435" w="18288000">
                <a:moveTo>
                  <a:pt x="0" y="0"/>
                </a:moveTo>
                <a:lnTo>
                  <a:pt x="18288000" y="0"/>
                </a:lnTo>
                <a:lnTo>
                  <a:pt x="18288000" y="1330435"/>
                </a:lnTo>
                <a:lnTo>
                  <a:pt x="0" y="13304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52397" r="-20233" b="-54192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736571" y="5845157"/>
            <a:ext cx="6725118" cy="1162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1"/>
              </a:lnSpc>
            </a:pPr>
            <a:r>
              <a:rPr lang="en-US" b="true" sz="2215">
                <a:solidFill>
                  <a:srgbClr val="712C76"/>
                </a:solidFill>
                <a:latin typeface="Garet Bold"/>
                <a:ea typeface="Garet Bold"/>
                <a:cs typeface="Garet Bold"/>
                <a:sym typeface="Garet Bold"/>
              </a:rPr>
              <a:t>Thursday, 6 November| 11:30-12:00| </a:t>
            </a:r>
          </a:p>
          <a:p>
            <a:pPr algn="ctr">
              <a:lnSpc>
                <a:spcPts val="3101"/>
              </a:lnSpc>
            </a:pPr>
            <a:r>
              <a:rPr lang="en-US" b="true" sz="2215">
                <a:solidFill>
                  <a:srgbClr val="712C76"/>
                </a:solidFill>
                <a:latin typeface="Garet Bold"/>
                <a:ea typeface="Garet Bold"/>
                <a:cs typeface="Garet Bold"/>
                <a:sym typeface="Garet Bold"/>
              </a:rPr>
              <a:t>European Commission Booth</a:t>
            </a:r>
          </a:p>
          <a:p>
            <a:pPr algn="ctr">
              <a:lnSpc>
                <a:spcPts val="3101"/>
              </a:lnSpc>
            </a:pPr>
            <a:r>
              <a:rPr lang="en-US" b="true" sz="2215">
                <a:solidFill>
                  <a:srgbClr val="712C76"/>
                </a:solidFill>
                <a:latin typeface="Garet Bold"/>
                <a:ea typeface="Garet Bold"/>
                <a:cs typeface="Garet Bold"/>
                <a:sym typeface="Garet Bold"/>
              </a:rPr>
              <a:t>EU Stand, Hall 2, Level 0, Street D, Stand 101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954340"/>
            <a:ext cx="18310860" cy="8012228"/>
            <a:chOff x="0" y="0"/>
            <a:chExt cx="24414480" cy="106829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414480" cy="10682986"/>
            </a:xfrm>
            <a:custGeom>
              <a:avLst/>
              <a:gdLst/>
              <a:ahLst/>
              <a:cxnLst/>
              <a:rect r="r" b="b" t="t" l="l"/>
              <a:pathLst>
                <a:path h="10682986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0682986"/>
                  </a:lnTo>
                  <a:lnTo>
                    <a:pt x="0" y="10682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4285" r="0" b="-14285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185141" y="8246963"/>
            <a:ext cx="10786274" cy="473965"/>
            <a:chOff x="0" y="0"/>
            <a:chExt cx="13207480" cy="58035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207492" cy="580390"/>
            </a:xfrm>
            <a:custGeom>
              <a:avLst/>
              <a:gdLst/>
              <a:ahLst/>
              <a:cxnLst/>
              <a:rect r="r" b="b" t="t" l="l"/>
              <a:pathLst>
                <a:path h="580390" w="13207492">
                  <a:moveTo>
                    <a:pt x="0" y="0"/>
                  </a:moveTo>
                  <a:lnTo>
                    <a:pt x="13207492" y="0"/>
                  </a:lnTo>
                  <a:lnTo>
                    <a:pt x="13207492" y="580390"/>
                  </a:lnTo>
                  <a:lnTo>
                    <a:pt x="0" y="58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5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4696479" y="5008079"/>
            <a:ext cx="1873050" cy="545625"/>
            <a:chOff x="0" y="0"/>
            <a:chExt cx="2497400" cy="727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97455" cy="727456"/>
            </a:xfrm>
            <a:custGeom>
              <a:avLst/>
              <a:gdLst/>
              <a:ahLst/>
              <a:cxnLst/>
              <a:rect r="r" b="b" t="t" l="l"/>
              <a:pathLst>
                <a:path h="727456" w="2497455">
                  <a:moveTo>
                    <a:pt x="0" y="0"/>
                  </a:moveTo>
                  <a:lnTo>
                    <a:pt x="2497455" y="0"/>
                  </a:lnTo>
                  <a:lnTo>
                    <a:pt x="2497455" y="727456"/>
                  </a:lnTo>
                  <a:lnTo>
                    <a:pt x="0" y="727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" t="0" r="0" b="-6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02700" y="4960454"/>
            <a:ext cx="3100425" cy="870000"/>
            <a:chOff x="0" y="0"/>
            <a:chExt cx="4133900" cy="116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133850" cy="1160018"/>
            </a:xfrm>
            <a:custGeom>
              <a:avLst/>
              <a:gdLst/>
              <a:ahLst/>
              <a:cxnLst/>
              <a:rect r="r" b="b" t="t" l="l"/>
              <a:pathLst>
                <a:path h="1160018" w="4133850">
                  <a:moveTo>
                    <a:pt x="0" y="0"/>
                  </a:moveTo>
                  <a:lnTo>
                    <a:pt x="4133850" y="0"/>
                  </a:lnTo>
                  <a:lnTo>
                    <a:pt x="4133850" y="1160018"/>
                  </a:lnTo>
                  <a:lnTo>
                    <a:pt x="0" y="1160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1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902700" y="1422868"/>
            <a:ext cx="9022458" cy="3308582"/>
            <a:chOff x="0" y="0"/>
            <a:chExt cx="12029944" cy="441144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029945" cy="4411442"/>
            </a:xfrm>
            <a:custGeom>
              <a:avLst/>
              <a:gdLst/>
              <a:ahLst/>
              <a:cxnLst/>
              <a:rect r="r" b="b" t="t" l="l"/>
              <a:pathLst>
                <a:path h="4411442" w="12029945">
                  <a:moveTo>
                    <a:pt x="0" y="0"/>
                  </a:moveTo>
                  <a:lnTo>
                    <a:pt x="12029945" y="0"/>
                  </a:lnTo>
                  <a:lnTo>
                    <a:pt x="12029945" y="4411442"/>
                  </a:lnTo>
                  <a:lnTo>
                    <a:pt x="0" y="44114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76200"/>
              <a:ext cx="12029944" cy="4335243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94"/>
                </a:lnSpc>
              </a:pPr>
              <a:r>
                <a:rPr lang="en-US" sz="6013">
                  <a:solidFill>
                    <a:srgbClr val="FFFFFF"/>
                  </a:solidFill>
                  <a:latin typeface="Space Mono"/>
                  <a:ea typeface="Space Mono"/>
                  <a:cs typeface="Space Mono"/>
                  <a:sym typeface="Space Mono"/>
                </a:rPr>
                <a:t>CITYNEXUS PRO</a:t>
              </a:r>
            </a:p>
            <a:p>
              <a:pPr algn="l">
                <a:lnSpc>
                  <a:spcPts val="4228"/>
                </a:lnSpc>
              </a:pPr>
            </a:p>
            <a:p>
              <a:pPr algn="l">
                <a:lnSpc>
                  <a:spcPts val="4228"/>
                </a:lnSpc>
              </a:pPr>
              <a:r>
                <a:rPr lang="en-US" sz="3915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Empowering Sustainable Urban Development through Digital Twin Technology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307696" y="9592471"/>
            <a:ext cx="3931950" cy="465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C2C2C"/>
                </a:solidFill>
                <a:latin typeface="Quattrocento"/>
                <a:ea typeface="Quattrocento"/>
                <a:cs typeface="Quattrocento"/>
                <a:sym typeface="Quattrocento"/>
              </a:rPr>
              <a:t>‹#›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pic>
        <p:nvPicPr>
          <p:cNvPr name="Picture 7" id="7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55533"/>
            <a:ext cx="12736640" cy="5811092"/>
          </a:xfrm>
          <a:custGeom>
            <a:avLst/>
            <a:gdLst/>
            <a:ahLst/>
            <a:cxnLst/>
            <a:rect r="r" b="b" t="t" l="l"/>
            <a:pathLst>
              <a:path h="5811092" w="12736640">
                <a:moveTo>
                  <a:pt x="0" y="0"/>
                </a:moveTo>
                <a:lnTo>
                  <a:pt x="12736640" y="0"/>
                </a:lnTo>
                <a:lnTo>
                  <a:pt x="12736640" y="5811092"/>
                </a:lnTo>
                <a:lnTo>
                  <a:pt x="0" y="58110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735714" y="3045585"/>
            <a:ext cx="13510744" cy="5910979"/>
            <a:chOff x="0" y="0"/>
            <a:chExt cx="24384000" cy="106680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0668000"/>
            </a:xfrm>
            <a:custGeom>
              <a:avLst/>
              <a:gdLst/>
              <a:ahLst/>
              <a:cxnLst/>
              <a:rect r="r" b="b" t="t" l="l"/>
              <a:pathLst>
                <a:path h="10668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0668000"/>
                  </a:lnTo>
                  <a:lnTo>
                    <a:pt x="0" y="1066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11131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5892750" y="4103868"/>
            <a:ext cx="2156224" cy="2156224"/>
            <a:chOff x="0" y="0"/>
            <a:chExt cx="3253118" cy="325311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253105" cy="3253105"/>
            </a:xfrm>
            <a:custGeom>
              <a:avLst/>
              <a:gdLst/>
              <a:ahLst/>
              <a:cxnLst/>
              <a:rect r="r" b="b" t="t" l="l"/>
              <a:pathLst>
                <a:path h="3253105" w="3253105">
                  <a:moveTo>
                    <a:pt x="0" y="0"/>
                  </a:moveTo>
                  <a:lnTo>
                    <a:pt x="3253105" y="0"/>
                  </a:lnTo>
                  <a:lnTo>
                    <a:pt x="3253105" y="3253105"/>
                  </a:lnTo>
                  <a:lnTo>
                    <a:pt x="0" y="3253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3368502" y="1829043"/>
            <a:ext cx="4454286" cy="362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9"/>
              </a:lnSpc>
            </a:pPr>
            <a:r>
              <a:rPr lang="en-US" b="true" sz="2508">
                <a:solidFill>
                  <a:srgbClr val="351C75"/>
                </a:solidFill>
                <a:latin typeface="Inter Bold"/>
                <a:ea typeface="Inter Bold"/>
                <a:cs typeface="Inter Bold"/>
                <a:sym typeface="Inter Bold"/>
              </a:rPr>
              <a:t>citynexus.destine.eu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055137" y="3689563"/>
            <a:ext cx="4454286" cy="362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9"/>
              </a:lnSpc>
            </a:pPr>
            <a:r>
              <a:rPr lang="en-US" b="true" sz="2508">
                <a:solidFill>
                  <a:srgbClr val="351C75"/>
                </a:solidFill>
                <a:latin typeface="Inter Bold"/>
                <a:ea typeface="Inter Bold"/>
                <a:cs typeface="Inter Bold"/>
                <a:sym typeface="Inter Bold"/>
              </a:rPr>
              <a:t>Test the platform here!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7" t="0" r="-107" b="1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35757" r="0" b="-35759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80035" y="2199846"/>
            <a:ext cx="18288000" cy="6697980"/>
          </a:xfrm>
          <a:custGeom>
            <a:avLst/>
            <a:gdLst/>
            <a:ahLst/>
            <a:cxnLst/>
            <a:rect r="r" b="b" t="t" l="l"/>
            <a:pathLst>
              <a:path h="6697980" w="18288000">
                <a:moveTo>
                  <a:pt x="0" y="0"/>
                </a:moveTo>
                <a:lnTo>
                  <a:pt x="18288000" y="0"/>
                </a:lnTo>
                <a:lnTo>
                  <a:pt x="18288000" y="6697980"/>
                </a:lnTo>
                <a:lnTo>
                  <a:pt x="0" y="6697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33360" y="1355758"/>
            <a:ext cx="16321029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b="true" sz="30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With 70% of people predicted to live in cities by 2050, city authorities are under pressure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777225" y="1441852"/>
            <a:ext cx="4309050" cy="52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b="true" sz="30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Demonstration cities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5330211" y="2332266"/>
            <a:ext cx="3776534" cy="3771383"/>
            <a:chOff x="0" y="0"/>
            <a:chExt cx="5035378" cy="5028510"/>
          </a:xfrm>
        </p:grpSpPr>
        <p:sp>
          <p:nvSpPr>
            <p:cNvPr name="Freeform 8" id="8" descr="Immagine che contiene ruota, aria aperta, Ruota di bicicletta, veicol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5035423" cy="5028565"/>
            </a:xfrm>
            <a:custGeom>
              <a:avLst/>
              <a:gdLst/>
              <a:ahLst/>
              <a:cxnLst/>
              <a:rect r="r" b="b" t="t" l="l"/>
              <a:pathLst>
                <a:path h="5028565" w="5035423">
                  <a:moveTo>
                    <a:pt x="0" y="0"/>
                  </a:moveTo>
                  <a:lnTo>
                    <a:pt x="5035423" y="0"/>
                  </a:lnTo>
                  <a:lnTo>
                    <a:pt x="5035423" y="5028565"/>
                  </a:lnTo>
                  <a:lnTo>
                    <a:pt x="0" y="5028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1297" b="1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9604216" y="2337670"/>
            <a:ext cx="3756789" cy="3740690"/>
            <a:chOff x="0" y="0"/>
            <a:chExt cx="5009052" cy="4987586"/>
          </a:xfrm>
        </p:grpSpPr>
        <p:sp>
          <p:nvSpPr>
            <p:cNvPr name="Freeform 10" id="10" descr="Immagine che contiene aria aperta, edificio, strada, scena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5009007" cy="4987544"/>
            </a:xfrm>
            <a:custGeom>
              <a:avLst/>
              <a:gdLst/>
              <a:ahLst/>
              <a:cxnLst/>
              <a:rect r="r" b="b" t="t" l="l"/>
              <a:pathLst>
                <a:path h="4987544" w="5009007">
                  <a:moveTo>
                    <a:pt x="0" y="0"/>
                  </a:moveTo>
                  <a:lnTo>
                    <a:pt x="5009007" y="0"/>
                  </a:lnTo>
                  <a:lnTo>
                    <a:pt x="5009007" y="4987544"/>
                  </a:lnTo>
                  <a:lnTo>
                    <a:pt x="0" y="498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-467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3860757" y="2341719"/>
            <a:ext cx="3718582" cy="3732101"/>
            <a:chOff x="0" y="0"/>
            <a:chExt cx="4958110" cy="4976134"/>
          </a:xfrm>
        </p:grpSpPr>
        <p:sp>
          <p:nvSpPr>
            <p:cNvPr name="Freeform 12" id="12" descr="Immagine che contiene aria aperta, edificio, cielo, veicol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4958080" cy="4976114"/>
            </a:xfrm>
            <a:custGeom>
              <a:avLst/>
              <a:gdLst/>
              <a:ahLst/>
              <a:cxnLst/>
              <a:rect r="r" b="b" t="t" l="l"/>
              <a:pathLst>
                <a:path h="4976114" w="4958080">
                  <a:moveTo>
                    <a:pt x="0" y="0"/>
                  </a:moveTo>
                  <a:lnTo>
                    <a:pt x="4958080" y="0"/>
                  </a:lnTo>
                  <a:lnTo>
                    <a:pt x="4958080" y="4976114"/>
                  </a:lnTo>
                  <a:lnTo>
                    <a:pt x="0" y="4976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-1625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576158" y="2345205"/>
            <a:ext cx="4221945" cy="3770907"/>
            <a:chOff x="0" y="0"/>
            <a:chExt cx="5629260" cy="5027876"/>
          </a:xfrm>
        </p:grpSpPr>
        <p:sp>
          <p:nvSpPr>
            <p:cNvPr name="Freeform 14" id="14" descr="Immagine che contiene aria aperta, acqua, Aerofotogrammetria, cielo  Descrizione generata automaticamente"/>
            <p:cNvSpPr/>
            <p:nvPr/>
          </p:nvSpPr>
          <p:spPr>
            <a:xfrm flipH="false" flipV="false" rot="0">
              <a:off x="0" y="0"/>
              <a:ext cx="5629275" cy="5027930"/>
            </a:xfrm>
            <a:custGeom>
              <a:avLst/>
              <a:gdLst/>
              <a:ahLst/>
              <a:cxnLst/>
              <a:rect r="r" b="b" t="t" l="l"/>
              <a:pathLst>
                <a:path h="5027930" w="5629275">
                  <a:moveTo>
                    <a:pt x="0" y="0"/>
                  </a:moveTo>
                  <a:lnTo>
                    <a:pt x="5629275" y="0"/>
                  </a:lnTo>
                  <a:lnTo>
                    <a:pt x="5629275" y="5027930"/>
                  </a:lnTo>
                  <a:lnTo>
                    <a:pt x="0" y="5027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222" t="-14908" r="220" b="-33168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5422882" y="6139000"/>
            <a:ext cx="3591750" cy="404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b="true" sz="2200">
                <a:solidFill>
                  <a:srgbClr val="6165C2"/>
                </a:solidFill>
                <a:latin typeface="Arial Bold"/>
                <a:ea typeface="Arial Bold"/>
                <a:cs typeface="Arial Bold"/>
                <a:sym typeface="Arial Bold"/>
              </a:rPr>
              <a:t>Aarhus (Denmark)​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768598" y="6139000"/>
            <a:ext cx="3711450" cy="404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b="true" sz="2200">
                <a:solidFill>
                  <a:srgbClr val="6165C2"/>
                </a:solidFill>
                <a:latin typeface="Arial Bold"/>
                <a:ea typeface="Arial Bold"/>
                <a:cs typeface="Arial Bold"/>
                <a:sym typeface="Arial Bold"/>
              </a:rPr>
              <a:t>Sevilla (Spain)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704596" y="6139000"/>
            <a:ext cx="3591750" cy="404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b="true" sz="2200">
                <a:solidFill>
                  <a:srgbClr val="6165C2"/>
                </a:solidFill>
                <a:latin typeface="Arial Bold"/>
                <a:ea typeface="Arial Bold"/>
                <a:cs typeface="Arial Bold"/>
                <a:sym typeface="Arial Bold"/>
              </a:rPr>
              <a:t>Bologna (Italy)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69453" y="6139000"/>
            <a:ext cx="4055250" cy="404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b="true" sz="2200">
                <a:solidFill>
                  <a:srgbClr val="6165C2"/>
                </a:solidFill>
                <a:latin typeface="Arial Bold"/>
                <a:ea typeface="Arial Bold"/>
                <a:cs typeface="Arial Bold"/>
                <a:sym typeface="Arial Bold"/>
              </a:rPr>
              <a:t>Copenhagen (Denmark)​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67582" y="7155017"/>
            <a:ext cx="16538250" cy="148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4032" indent="-257016" lvl="1">
              <a:lnSpc>
                <a:spcPts val="3726"/>
              </a:lnSpc>
              <a:buFont typeface="Arial"/>
              <a:buChar char="•"/>
            </a:pPr>
            <a:r>
              <a:rPr lang="en-US" sz="27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Common commitment to achieving </a:t>
            </a:r>
            <a:r>
              <a:rPr lang="en-US" b="true" sz="2700">
                <a:solidFill>
                  <a:srgbClr val="6165C2"/>
                </a:solidFill>
                <a:latin typeface="Arial Bold"/>
                <a:ea typeface="Arial Bold"/>
                <a:cs typeface="Arial Bold"/>
                <a:sym typeface="Arial Bold"/>
              </a:rPr>
              <a:t>climate neutrality</a:t>
            </a:r>
            <a:r>
              <a:rPr lang="en-US" sz="2700">
                <a:solidFill>
                  <a:srgbClr val="6165C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and driving </a:t>
            </a:r>
            <a:r>
              <a:rPr lang="en-US" b="true" sz="2700">
                <a:solidFill>
                  <a:srgbClr val="6165C2"/>
                </a:solidFill>
                <a:latin typeface="Arial Bold"/>
                <a:ea typeface="Arial Bold"/>
                <a:cs typeface="Arial Bold"/>
                <a:sym typeface="Arial Bold"/>
              </a:rPr>
              <a:t>sustainable urban development</a:t>
            </a:r>
            <a:r>
              <a:rPr lang="en-US" sz="2700">
                <a:solidFill>
                  <a:srgbClr val="6165C2"/>
                </a:solidFill>
                <a:latin typeface="Arial"/>
                <a:ea typeface="Arial"/>
                <a:cs typeface="Arial"/>
                <a:sym typeface="Arial"/>
              </a:rPr>
              <a:t>​.</a:t>
            </a:r>
          </a:p>
          <a:p>
            <a:pPr algn="l" marL="514032" indent="-257016" lvl="1">
              <a:lnSpc>
                <a:spcPts val="3726"/>
              </a:lnSpc>
              <a:buFont typeface="Arial"/>
              <a:buChar char="•"/>
            </a:pPr>
            <a:r>
              <a:rPr lang="en-US" sz="27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Active pursuit of smarter, more sustainable urban policies through </a:t>
            </a:r>
            <a:r>
              <a:rPr lang="en-US" b="true" sz="2700">
                <a:solidFill>
                  <a:srgbClr val="6165C2"/>
                </a:solidFill>
                <a:latin typeface="Arial Bold"/>
                <a:ea typeface="Arial Bold"/>
                <a:cs typeface="Arial Bold"/>
                <a:sym typeface="Arial Bold"/>
              </a:rPr>
              <a:t>innovation </a:t>
            </a:r>
            <a: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en-US" b="true" sz="2700">
                <a:solidFill>
                  <a:srgbClr val="6165C2"/>
                </a:solidFill>
                <a:latin typeface="Arial Bold"/>
                <a:ea typeface="Arial Bold"/>
                <a:cs typeface="Arial Bold"/>
                <a:sym typeface="Arial Bold"/>
              </a:rPr>
              <a:t> digitalization.</a:t>
            </a:r>
          </a:p>
          <a:p>
            <a:pPr algn="l" marL="514032" indent="-257016" lvl="1">
              <a:lnSpc>
                <a:spcPts val="3726"/>
              </a:lnSpc>
              <a:buFont typeface="Arial"/>
              <a:buChar char="•"/>
            </a:pPr>
            <a:r>
              <a:rPr lang="en-US" b="true" sz="2700">
                <a:solidFill>
                  <a:srgbClr val="6165C2"/>
                </a:solidFill>
                <a:latin typeface="Arial Bold"/>
                <a:ea typeface="Arial Bold"/>
                <a:cs typeface="Arial Bold"/>
                <a:sym typeface="Arial Bold"/>
              </a:rPr>
              <a:t>Diverse urban contexts</a:t>
            </a:r>
            <a:r>
              <a:rPr lang="en-US" b="true" sz="2700">
                <a:solidFill>
                  <a:srgbClr val="C0504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7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to test scalable solutions for mobility and air quality.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610096" y="7246942"/>
            <a:ext cx="6015599" cy="1493832"/>
            <a:chOff x="0" y="0"/>
            <a:chExt cx="8020798" cy="199177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020812" cy="1991741"/>
            </a:xfrm>
            <a:custGeom>
              <a:avLst/>
              <a:gdLst/>
              <a:ahLst/>
              <a:cxnLst/>
              <a:rect r="r" b="b" t="t" l="l"/>
              <a:pathLst>
                <a:path h="1991741" w="8020812">
                  <a:moveTo>
                    <a:pt x="0" y="0"/>
                  </a:moveTo>
                  <a:lnTo>
                    <a:pt x="8020812" y="0"/>
                  </a:lnTo>
                  <a:lnTo>
                    <a:pt x="8020812" y="1991741"/>
                  </a:lnTo>
                  <a:lnTo>
                    <a:pt x="0" y="1991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1" b="-1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507270" y="1246342"/>
            <a:ext cx="5880150" cy="5880150"/>
            <a:chOff x="0" y="0"/>
            <a:chExt cx="7840200" cy="78402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840218" cy="7840218"/>
            </a:xfrm>
            <a:custGeom>
              <a:avLst/>
              <a:gdLst/>
              <a:ahLst/>
              <a:cxnLst/>
              <a:rect r="r" b="b" t="t" l="l"/>
              <a:pathLst>
                <a:path h="7840218" w="7840218">
                  <a:moveTo>
                    <a:pt x="0" y="0"/>
                  </a:moveTo>
                  <a:lnTo>
                    <a:pt x="7840218" y="0"/>
                  </a:lnTo>
                  <a:lnTo>
                    <a:pt x="7840218" y="7840218"/>
                  </a:lnTo>
                  <a:lnTo>
                    <a:pt x="0" y="7840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29" t="0" r="40" b="7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341682" y="2212143"/>
            <a:ext cx="7906600" cy="5888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CityNexus is an AI-driven</a:t>
            </a:r>
            <a:r>
              <a:rPr lang="en-US" sz="2400">
                <a:solidFill>
                  <a:srgbClr val="5256BE"/>
                </a:solidFill>
                <a:latin typeface="Arial"/>
                <a:ea typeface="Arial"/>
                <a:cs typeface="Arial"/>
                <a:sym typeface="Arial"/>
              </a:rPr>
              <a:t> digital twin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that helps policymakers, urban planners, and researchers make data-driven decisions to tackle challenges like traffic congestion and air pollution.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integrates mobility, environmental, and socio-economic information to </a:t>
            </a:r>
            <a:r>
              <a:rPr lang="en-US" sz="2400">
                <a:solidFill>
                  <a:srgbClr val="5256BE"/>
                </a:solidFill>
                <a:latin typeface="Arial"/>
                <a:ea typeface="Arial"/>
                <a:cs typeface="Arial"/>
                <a:sym typeface="Arial"/>
              </a:rPr>
              <a:t>analyze the effects of urban transformations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infrastructure changes, and transportation policies.</a:t>
            </a:r>
          </a:p>
          <a:p>
            <a:pPr algn="l">
              <a:lnSpc>
                <a:spcPts val="3311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combines </a:t>
            </a:r>
            <a:r>
              <a:rPr lang="en-US" sz="2400">
                <a:solidFill>
                  <a:srgbClr val="5256BE"/>
                </a:solidFill>
                <a:latin typeface="Arial"/>
                <a:ea typeface="Arial"/>
                <a:cs typeface="Arial"/>
                <a:sym typeface="Arial"/>
              </a:rPr>
              <a:t>Earth Observation 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with empirical </a:t>
            </a:r>
            <a:r>
              <a:rPr lang="en-US" sz="2400">
                <a:solidFill>
                  <a:srgbClr val="5256BE"/>
                </a:solidFill>
                <a:latin typeface="Arial"/>
                <a:ea typeface="Arial"/>
                <a:cs typeface="Arial"/>
                <a:sym typeface="Arial"/>
              </a:rPr>
              <a:t>mobility data 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create "</a:t>
            </a:r>
            <a:r>
              <a:rPr lang="en-US" sz="2400">
                <a:solidFill>
                  <a:srgbClr val="5256BE"/>
                </a:solidFill>
                <a:latin typeface="Arial"/>
                <a:ea typeface="Arial"/>
                <a:cs typeface="Arial"/>
                <a:sym typeface="Arial"/>
              </a:rPr>
              <a:t>what-if"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scenarios and test sustainable mobility interventions and policies, enabling a proactive approach to urban planning and policy design.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92762" y="5785576"/>
            <a:ext cx="2087662" cy="2087662"/>
            <a:chOff x="0" y="0"/>
            <a:chExt cx="2783550" cy="27835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783586" cy="2783586"/>
            </a:xfrm>
            <a:custGeom>
              <a:avLst/>
              <a:gdLst/>
              <a:ahLst/>
              <a:cxnLst/>
              <a:rect r="r" b="b" t="t" l="l"/>
              <a:pathLst>
                <a:path h="2783586" w="2783586">
                  <a:moveTo>
                    <a:pt x="0" y="1391793"/>
                  </a:moveTo>
                  <a:cubicBezTo>
                    <a:pt x="0" y="623062"/>
                    <a:pt x="623062" y="0"/>
                    <a:pt x="1391793" y="0"/>
                  </a:cubicBezTo>
                  <a:lnTo>
                    <a:pt x="1391793" y="28575"/>
                  </a:lnTo>
                  <a:lnTo>
                    <a:pt x="1391793" y="0"/>
                  </a:lnTo>
                  <a:cubicBezTo>
                    <a:pt x="2160397" y="0"/>
                    <a:pt x="2783586" y="623062"/>
                    <a:pt x="2783586" y="1391793"/>
                  </a:cubicBezTo>
                  <a:lnTo>
                    <a:pt x="2755011" y="1391793"/>
                  </a:lnTo>
                  <a:lnTo>
                    <a:pt x="2783586" y="1391793"/>
                  </a:lnTo>
                  <a:cubicBezTo>
                    <a:pt x="2783586" y="2160397"/>
                    <a:pt x="2160524" y="2783586"/>
                    <a:pt x="1391793" y="2783586"/>
                  </a:cubicBezTo>
                  <a:lnTo>
                    <a:pt x="1391793" y="2755011"/>
                  </a:lnTo>
                  <a:lnTo>
                    <a:pt x="1391793" y="2783586"/>
                  </a:lnTo>
                  <a:cubicBezTo>
                    <a:pt x="623062" y="2783586"/>
                    <a:pt x="0" y="2160397"/>
                    <a:pt x="0" y="1391793"/>
                  </a:cubicBezTo>
                  <a:lnTo>
                    <a:pt x="28575" y="1391793"/>
                  </a:lnTo>
                  <a:lnTo>
                    <a:pt x="57150" y="1391793"/>
                  </a:lnTo>
                  <a:lnTo>
                    <a:pt x="28575" y="1391793"/>
                  </a:lnTo>
                  <a:lnTo>
                    <a:pt x="0" y="1391793"/>
                  </a:lnTo>
                  <a:moveTo>
                    <a:pt x="57150" y="1391793"/>
                  </a:moveTo>
                  <a:cubicBezTo>
                    <a:pt x="57150" y="1407541"/>
                    <a:pt x="44323" y="1420368"/>
                    <a:pt x="28575" y="1420368"/>
                  </a:cubicBezTo>
                  <a:cubicBezTo>
                    <a:pt x="12827" y="1420368"/>
                    <a:pt x="0" y="1407541"/>
                    <a:pt x="0" y="1391793"/>
                  </a:cubicBezTo>
                  <a:cubicBezTo>
                    <a:pt x="0" y="1376045"/>
                    <a:pt x="12827" y="1363218"/>
                    <a:pt x="28575" y="1363218"/>
                  </a:cubicBezTo>
                  <a:cubicBezTo>
                    <a:pt x="44323" y="1363218"/>
                    <a:pt x="57150" y="1376045"/>
                    <a:pt x="57150" y="1391793"/>
                  </a:cubicBezTo>
                  <a:cubicBezTo>
                    <a:pt x="57150" y="2128901"/>
                    <a:pt x="654685" y="2726436"/>
                    <a:pt x="1391793" y="2726436"/>
                  </a:cubicBezTo>
                  <a:cubicBezTo>
                    <a:pt x="2128901" y="2726436"/>
                    <a:pt x="2726436" y="2128901"/>
                    <a:pt x="2726436" y="1391793"/>
                  </a:cubicBezTo>
                  <a:cubicBezTo>
                    <a:pt x="2726436" y="654685"/>
                    <a:pt x="2128901" y="57150"/>
                    <a:pt x="1391793" y="57150"/>
                  </a:cubicBezTo>
                  <a:lnTo>
                    <a:pt x="1391793" y="28575"/>
                  </a:lnTo>
                  <a:lnTo>
                    <a:pt x="1391793" y="57150"/>
                  </a:lnTo>
                  <a:cubicBezTo>
                    <a:pt x="654685" y="57150"/>
                    <a:pt x="57150" y="654685"/>
                    <a:pt x="57150" y="1391793"/>
                  </a:cubicBezTo>
                  <a:close/>
                </a:path>
              </a:pathLst>
            </a:custGeom>
            <a:solidFill>
              <a:srgbClr val="5256BE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179828" y="5862316"/>
            <a:ext cx="5674050" cy="1735650"/>
            <a:chOff x="0" y="0"/>
            <a:chExt cx="7565400" cy="23142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565400" cy="2314200"/>
            </a:xfrm>
            <a:custGeom>
              <a:avLst/>
              <a:gdLst/>
              <a:ahLst/>
              <a:cxnLst/>
              <a:rect r="r" b="b" t="t" l="l"/>
              <a:pathLst>
                <a:path h="2314200" w="7565400">
                  <a:moveTo>
                    <a:pt x="0" y="0"/>
                  </a:moveTo>
                  <a:lnTo>
                    <a:pt x="7565400" y="0"/>
                  </a:lnTo>
                  <a:lnTo>
                    <a:pt x="7565400" y="2314200"/>
                  </a:lnTo>
                  <a:lnTo>
                    <a:pt x="0" y="23142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9525"/>
              <a:ext cx="7565400" cy="23237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b="true" sz="2400">
                  <a:solidFill>
                    <a:srgbClr val="5256B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Enable collaboration</a:t>
              </a:r>
            </a:p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Shared platform oriented to multiple user profiles: policymakers, technicians, researchers, etc.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817654" y="5694884"/>
            <a:ext cx="2087663" cy="2087662"/>
            <a:chOff x="0" y="0"/>
            <a:chExt cx="2783550" cy="278355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783586" cy="2783586"/>
            </a:xfrm>
            <a:custGeom>
              <a:avLst/>
              <a:gdLst/>
              <a:ahLst/>
              <a:cxnLst/>
              <a:rect r="r" b="b" t="t" l="l"/>
              <a:pathLst>
                <a:path h="2783586" w="2783586">
                  <a:moveTo>
                    <a:pt x="0" y="1391793"/>
                  </a:moveTo>
                  <a:cubicBezTo>
                    <a:pt x="0" y="623062"/>
                    <a:pt x="623062" y="0"/>
                    <a:pt x="1391793" y="0"/>
                  </a:cubicBezTo>
                  <a:lnTo>
                    <a:pt x="1391793" y="28575"/>
                  </a:lnTo>
                  <a:lnTo>
                    <a:pt x="1391793" y="0"/>
                  </a:lnTo>
                  <a:cubicBezTo>
                    <a:pt x="2160397" y="0"/>
                    <a:pt x="2783586" y="623062"/>
                    <a:pt x="2783586" y="1391793"/>
                  </a:cubicBezTo>
                  <a:lnTo>
                    <a:pt x="2755011" y="1391793"/>
                  </a:lnTo>
                  <a:lnTo>
                    <a:pt x="2783586" y="1391793"/>
                  </a:lnTo>
                  <a:cubicBezTo>
                    <a:pt x="2783586" y="2160397"/>
                    <a:pt x="2160524" y="2783586"/>
                    <a:pt x="1391793" y="2783586"/>
                  </a:cubicBezTo>
                  <a:lnTo>
                    <a:pt x="1391793" y="2755011"/>
                  </a:lnTo>
                  <a:lnTo>
                    <a:pt x="1391793" y="2783586"/>
                  </a:lnTo>
                  <a:cubicBezTo>
                    <a:pt x="623062" y="2783586"/>
                    <a:pt x="0" y="2160397"/>
                    <a:pt x="0" y="1391793"/>
                  </a:cubicBezTo>
                  <a:lnTo>
                    <a:pt x="28575" y="1391793"/>
                  </a:lnTo>
                  <a:lnTo>
                    <a:pt x="57150" y="1391793"/>
                  </a:lnTo>
                  <a:lnTo>
                    <a:pt x="28575" y="1391793"/>
                  </a:lnTo>
                  <a:lnTo>
                    <a:pt x="0" y="1391793"/>
                  </a:lnTo>
                  <a:moveTo>
                    <a:pt x="57150" y="1391793"/>
                  </a:moveTo>
                  <a:cubicBezTo>
                    <a:pt x="57150" y="1407541"/>
                    <a:pt x="44323" y="1420368"/>
                    <a:pt x="28575" y="1420368"/>
                  </a:cubicBezTo>
                  <a:cubicBezTo>
                    <a:pt x="12827" y="1420368"/>
                    <a:pt x="0" y="1407541"/>
                    <a:pt x="0" y="1391793"/>
                  </a:cubicBezTo>
                  <a:cubicBezTo>
                    <a:pt x="0" y="1376045"/>
                    <a:pt x="12827" y="1363218"/>
                    <a:pt x="28575" y="1363218"/>
                  </a:cubicBezTo>
                  <a:cubicBezTo>
                    <a:pt x="44323" y="1363218"/>
                    <a:pt x="57150" y="1376045"/>
                    <a:pt x="57150" y="1391793"/>
                  </a:cubicBezTo>
                  <a:cubicBezTo>
                    <a:pt x="57150" y="2128901"/>
                    <a:pt x="654685" y="2726436"/>
                    <a:pt x="1391793" y="2726436"/>
                  </a:cubicBezTo>
                  <a:cubicBezTo>
                    <a:pt x="2128901" y="2726436"/>
                    <a:pt x="2726436" y="2128901"/>
                    <a:pt x="2726436" y="1391793"/>
                  </a:cubicBezTo>
                  <a:cubicBezTo>
                    <a:pt x="2726436" y="654685"/>
                    <a:pt x="2128901" y="57150"/>
                    <a:pt x="1391793" y="57150"/>
                  </a:cubicBezTo>
                  <a:lnTo>
                    <a:pt x="1391793" y="28575"/>
                  </a:lnTo>
                  <a:lnTo>
                    <a:pt x="1391793" y="57150"/>
                  </a:lnTo>
                  <a:cubicBezTo>
                    <a:pt x="654685" y="57150"/>
                    <a:pt x="57150" y="654685"/>
                    <a:pt x="57150" y="1391793"/>
                  </a:cubicBezTo>
                  <a:close/>
                </a:path>
              </a:pathLst>
            </a:custGeom>
            <a:solidFill>
              <a:srgbClr val="5256BE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2179828" y="2888420"/>
            <a:ext cx="5788350" cy="1366200"/>
            <a:chOff x="0" y="0"/>
            <a:chExt cx="7717800" cy="18216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717800" cy="1821600"/>
            </a:xfrm>
            <a:custGeom>
              <a:avLst/>
              <a:gdLst/>
              <a:ahLst/>
              <a:cxnLst/>
              <a:rect r="r" b="b" t="t" l="l"/>
              <a:pathLst>
                <a:path h="1821600" w="7717800">
                  <a:moveTo>
                    <a:pt x="0" y="0"/>
                  </a:moveTo>
                  <a:lnTo>
                    <a:pt x="7717800" y="0"/>
                  </a:lnTo>
                  <a:lnTo>
                    <a:pt x="7717800" y="1821600"/>
                  </a:lnTo>
                  <a:lnTo>
                    <a:pt x="0" y="1821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"/>
              <a:ext cx="7717800" cy="18311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b="true" sz="2400">
                  <a:solidFill>
                    <a:srgbClr val="5256B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Reduce risks</a:t>
              </a:r>
            </a:p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Understand side effects and impacts of potential policy implementation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817654" y="2638331"/>
            <a:ext cx="2087663" cy="2087662"/>
            <a:chOff x="0" y="0"/>
            <a:chExt cx="2783550" cy="278355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783586" cy="2783586"/>
            </a:xfrm>
            <a:custGeom>
              <a:avLst/>
              <a:gdLst/>
              <a:ahLst/>
              <a:cxnLst/>
              <a:rect r="r" b="b" t="t" l="l"/>
              <a:pathLst>
                <a:path h="2783586" w="2783586">
                  <a:moveTo>
                    <a:pt x="0" y="1391793"/>
                  </a:moveTo>
                  <a:cubicBezTo>
                    <a:pt x="0" y="623062"/>
                    <a:pt x="623062" y="0"/>
                    <a:pt x="1391793" y="0"/>
                  </a:cubicBezTo>
                  <a:lnTo>
                    <a:pt x="1391793" y="28575"/>
                  </a:lnTo>
                  <a:lnTo>
                    <a:pt x="1391793" y="0"/>
                  </a:lnTo>
                  <a:cubicBezTo>
                    <a:pt x="2160397" y="0"/>
                    <a:pt x="2783586" y="623062"/>
                    <a:pt x="2783586" y="1391793"/>
                  </a:cubicBezTo>
                  <a:lnTo>
                    <a:pt x="2755011" y="1391793"/>
                  </a:lnTo>
                  <a:lnTo>
                    <a:pt x="2783586" y="1391793"/>
                  </a:lnTo>
                  <a:cubicBezTo>
                    <a:pt x="2783586" y="2160397"/>
                    <a:pt x="2160524" y="2783586"/>
                    <a:pt x="1391793" y="2783586"/>
                  </a:cubicBezTo>
                  <a:lnTo>
                    <a:pt x="1391793" y="2755011"/>
                  </a:lnTo>
                  <a:lnTo>
                    <a:pt x="1391793" y="2783586"/>
                  </a:lnTo>
                  <a:cubicBezTo>
                    <a:pt x="623062" y="2783586"/>
                    <a:pt x="0" y="2160397"/>
                    <a:pt x="0" y="1391793"/>
                  </a:cubicBezTo>
                  <a:lnTo>
                    <a:pt x="28575" y="1391793"/>
                  </a:lnTo>
                  <a:lnTo>
                    <a:pt x="57150" y="1391793"/>
                  </a:lnTo>
                  <a:lnTo>
                    <a:pt x="28575" y="1391793"/>
                  </a:lnTo>
                  <a:lnTo>
                    <a:pt x="0" y="1391793"/>
                  </a:lnTo>
                  <a:moveTo>
                    <a:pt x="57150" y="1391793"/>
                  </a:moveTo>
                  <a:cubicBezTo>
                    <a:pt x="57150" y="1407541"/>
                    <a:pt x="44323" y="1420368"/>
                    <a:pt x="28575" y="1420368"/>
                  </a:cubicBezTo>
                  <a:cubicBezTo>
                    <a:pt x="12827" y="1420368"/>
                    <a:pt x="0" y="1407541"/>
                    <a:pt x="0" y="1391793"/>
                  </a:cubicBezTo>
                  <a:cubicBezTo>
                    <a:pt x="0" y="1376045"/>
                    <a:pt x="12827" y="1363218"/>
                    <a:pt x="28575" y="1363218"/>
                  </a:cubicBezTo>
                  <a:cubicBezTo>
                    <a:pt x="44323" y="1363218"/>
                    <a:pt x="57150" y="1376045"/>
                    <a:pt x="57150" y="1391793"/>
                  </a:cubicBezTo>
                  <a:cubicBezTo>
                    <a:pt x="57150" y="2128901"/>
                    <a:pt x="654685" y="2726436"/>
                    <a:pt x="1391793" y="2726436"/>
                  </a:cubicBezTo>
                  <a:cubicBezTo>
                    <a:pt x="2128901" y="2726436"/>
                    <a:pt x="2726436" y="2128901"/>
                    <a:pt x="2726436" y="1391793"/>
                  </a:cubicBezTo>
                  <a:cubicBezTo>
                    <a:pt x="2726436" y="654685"/>
                    <a:pt x="2128901" y="57150"/>
                    <a:pt x="1391793" y="57150"/>
                  </a:cubicBezTo>
                  <a:lnTo>
                    <a:pt x="1391793" y="28575"/>
                  </a:lnTo>
                  <a:lnTo>
                    <a:pt x="1391793" y="57150"/>
                  </a:lnTo>
                  <a:cubicBezTo>
                    <a:pt x="654685" y="57150"/>
                    <a:pt x="57150" y="654685"/>
                    <a:pt x="57150" y="1391793"/>
                  </a:cubicBezTo>
                  <a:close/>
                </a:path>
              </a:pathLst>
            </a:custGeom>
            <a:solidFill>
              <a:srgbClr val="5256BE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3408603" y="3063232"/>
            <a:ext cx="5415300" cy="1366200"/>
            <a:chOff x="0" y="0"/>
            <a:chExt cx="7220400" cy="18216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220400" cy="1821600"/>
            </a:xfrm>
            <a:custGeom>
              <a:avLst/>
              <a:gdLst/>
              <a:ahLst/>
              <a:cxnLst/>
              <a:rect r="r" b="b" t="t" l="l"/>
              <a:pathLst>
                <a:path h="1821600" w="7220400">
                  <a:moveTo>
                    <a:pt x="0" y="0"/>
                  </a:moveTo>
                  <a:lnTo>
                    <a:pt x="7220400" y="0"/>
                  </a:lnTo>
                  <a:lnTo>
                    <a:pt x="7220400" y="1821600"/>
                  </a:lnTo>
                  <a:lnTo>
                    <a:pt x="0" y="1821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9525"/>
              <a:ext cx="7220400" cy="18311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b="true" sz="2400">
                  <a:solidFill>
                    <a:srgbClr val="5256B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Simulate before building</a:t>
              </a:r>
            </a:p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Evaluate new city projects before major investments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61453" y="2685670"/>
            <a:ext cx="2087662" cy="2087662"/>
            <a:chOff x="0" y="0"/>
            <a:chExt cx="2783550" cy="278355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783586" cy="2783586"/>
            </a:xfrm>
            <a:custGeom>
              <a:avLst/>
              <a:gdLst/>
              <a:ahLst/>
              <a:cxnLst/>
              <a:rect r="r" b="b" t="t" l="l"/>
              <a:pathLst>
                <a:path h="2783586" w="2783586">
                  <a:moveTo>
                    <a:pt x="0" y="1391793"/>
                  </a:moveTo>
                  <a:cubicBezTo>
                    <a:pt x="0" y="623062"/>
                    <a:pt x="623062" y="0"/>
                    <a:pt x="1391793" y="0"/>
                  </a:cubicBezTo>
                  <a:lnTo>
                    <a:pt x="1391793" y="28575"/>
                  </a:lnTo>
                  <a:lnTo>
                    <a:pt x="1391793" y="0"/>
                  </a:lnTo>
                  <a:cubicBezTo>
                    <a:pt x="2160397" y="0"/>
                    <a:pt x="2783586" y="623062"/>
                    <a:pt x="2783586" y="1391793"/>
                  </a:cubicBezTo>
                  <a:lnTo>
                    <a:pt x="2755011" y="1391793"/>
                  </a:lnTo>
                  <a:lnTo>
                    <a:pt x="2783586" y="1391793"/>
                  </a:lnTo>
                  <a:cubicBezTo>
                    <a:pt x="2783586" y="2160397"/>
                    <a:pt x="2160524" y="2783586"/>
                    <a:pt x="1391793" y="2783586"/>
                  </a:cubicBezTo>
                  <a:lnTo>
                    <a:pt x="1391793" y="2755011"/>
                  </a:lnTo>
                  <a:lnTo>
                    <a:pt x="1391793" y="2783586"/>
                  </a:lnTo>
                  <a:cubicBezTo>
                    <a:pt x="623062" y="2783586"/>
                    <a:pt x="0" y="2160397"/>
                    <a:pt x="0" y="1391793"/>
                  </a:cubicBezTo>
                  <a:lnTo>
                    <a:pt x="28575" y="1391793"/>
                  </a:lnTo>
                  <a:lnTo>
                    <a:pt x="57150" y="1391793"/>
                  </a:lnTo>
                  <a:lnTo>
                    <a:pt x="28575" y="1391793"/>
                  </a:lnTo>
                  <a:lnTo>
                    <a:pt x="0" y="1391793"/>
                  </a:lnTo>
                  <a:moveTo>
                    <a:pt x="57150" y="1391793"/>
                  </a:moveTo>
                  <a:cubicBezTo>
                    <a:pt x="57150" y="1407541"/>
                    <a:pt x="44323" y="1420368"/>
                    <a:pt x="28575" y="1420368"/>
                  </a:cubicBezTo>
                  <a:cubicBezTo>
                    <a:pt x="12827" y="1420368"/>
                    <a:pt x="0" y="1407541"/>
                    <a:pt x="0" y="1391793"/>
                  </a:cubicBezTo>
                  <a:cubicBezTo>
                    <a:pt x="0" y="1376045"/>
                    <a:pt x="12827" y="1363218"/>
                    <a:pt x="28575" y="1363218"/>
                  </a:cubicBezTo>
                  <a:cubicBezTo>
                    <a:pt x="44323" y="1363218"/>
                    <a:pt x="57150" y="1376045"/>
                    <a:pt x="57150" y="1391793"/>
                  </a:cubicBezTo>
                  <a:cubicBezTo>
                    <a:pt x="57150" y="2128901"/>
                    <a:pt x="654685" y="2726436"/>
                    <a:pt x="1391793" y="2726436"/>
                  </a:cubicBezTo>
                  <a:cubicBezTo>
                    <a:pt x="2128901" y="2726436"/>
                    <a:pt x="2726436" y="2128901"/>
                    <a:pt x="2726436" y="1391793"/>
                  </a:cubicBezTo>
                  <a:cubicBezTo>
                    <a:pt x="2726436" y="654685"/>
                    <a:pt x="2128901" y="57150"/>
                    <a:pt x="1391793" y="57150"/>
                  </a:cubicBezTo>
                  <a:lnTo>
                    <a:pt x="1391793" y="28575"/>
                  </a:lnTo>
                  <a:lnTo>
                    <a:pt x="1391793" y="57150"/>
                  </a:lnTo>
                  <a:cubicBezTo>
                    <a:pt x="654685" y="57150"/>
                    <a:pt x="57150" y="654685"/>
                    <a:pt x="57150" y="1391793"/>
                  </a:cubicBezTo>
                  <a:close/>
                </a:path>
              </a:pathLst>
            </a:custGeom>
            <a:solidFill>
              <a:srgbClr val="5256BE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0308398" y="3132498"/>
            <a:ext cx="1106385" cy="1217058"/>
            <a:chOff x="0" y="0"/>
            <a:chExt cx="1475180" cy="1622744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475232" cy="1622806"/>
            </a:xfrm>
            <a:custGeom>
              <a:avLst/>
              <a:gdLst/>
              <a:ahLst/>
              <a:cxnLst/>
              <a:rect r="r" b="b" t="t" l="l"/>
              <a:pathLst>
                <a:path h="1622806" w="1475232">
                  <a:moveTo>
                    <a:pt x="0" y="0"/>
                  </a:moveTo>
                  <a:lnTo>
                    <a:pt x="1475232" y="0"/>
                  </a:lnTo>
                  <a:lnTo>
                    <a:pt x="1475232" y="1622806"/>
                  </a:lnTo>
                  <a:lnTo>
                    <a:pt x="0" y="162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3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429030" y="6311766"/>
            <a:ext cx="1194796" cy="1035491"/>
            <a:chOff x="0" y="0"/>
            <a:chExt cx="1593062" cy="138065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593088" cy="1380617"/>
            </a:xfrm>
            <a:custGeom>
              <a:avLst/>
              <a:gdLst/>
              <a:ahLst/>
              <a:cxnLst/>
              <a:rect r="r" b="b" t="t" l="l"/>
              <a:pathLst>
                <a:path h="1380617" w="1593088">
                  <a:moveTo>
                    <a:pt x="0" y="0"/>
                  </a:moveTo>
                  <a:lnTo>
                    <a:pt x="1593088" y="0"/>
                  </a:lnTo>
                  <a:lnTo>
                    <a:pt x="1593088" y="1380617"/>
                  </a:lnTo>
                  <a:lnTo>
                    <a:pt x="0" y="1380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1" b="-2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0277198" y="6308970"/>
            <a:ext cx="1194797" cy="995625"/>
            <a:chOff x="0" y="0"/>
            <a:chExt cx="1593062" cy="13275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593088" cy="1327531"/>
            </a:xfrm>
            <a:custGeom>
              <a:avLst/>
              <a:gdLst/>
              <a:ahLst/>
              <a:cxnLst/>
              <a:rect r="r" b="b" t="t" l="l"/>
              <a:pathLst>
                <a:path h="1327531" w="1593088">
                  <a:moveTo>
                    <a:pt x="0" y="0"/>
                  </a:moveTo>
                  <a:lnTo>
                    <a:pt x="1593088" y="0"/>
                  </a:lnTo>
                  <a:lnTo>
                    <a:pt x="1593088" y="1327531"/>
                  </a:lnTo>
                  <a:lnTo>
                    <a:pt x="0" y="1327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1" b="-1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429030" y="3281421"/>
            <a:ext cx="1332181" cy="919212"/>
            <a:chOff x="0" y="0"/>
            <a:chExt cx="1776242" cy="122561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776222" cy="1225677"/>
            </a:xfrm>
            <a:custGeom>
              <a:avLst/>
              <a:gdLst/>
              <a:ahLst/>
              <a:cxnLst/>
              <a:rect r="r" b="b" t="t" l="l"/>
              <a:pathLst>
                <a:path h="1225677" w="1776222">
                  <a:moveTo>
                    <a:pt x="0" y="0"/>
                  </a:moveTo>
                  <a:lnTo>
                    <a:pt x="1776222" y="0"/>
                  </a:lnTo>
                  <a:lnTo>
                    <a:pt x="1776222" y="1225677"/>
                  </a:lnTo>
                  <a:lnTo>
                    <a:pt x="0" y="1225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1" b="4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3408605" y="6241724"/>
            <a:ext cx="5838300" cy="1366200"/>
            <a:chOff x="0" y="0"/>
            <a:chExt cx="7784400" cy="18216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7784400" cy="1821600"/>
            </a:xfrm>
            <a:custGeom>
              <a:avLst/>
              <a:gdLst/>
              <a:ahLst/>
              <a:cxnLst/>
              <a:rect r="r" b="b" t="t" l="l"/>
              <a:pathLst>
                <a:path h="1821600" w="7784400">
                  <a:moveTo>
                    <a:pt x="0" y="0"/>
                  </a:moveTo>
                  <a:lnTo>
                    <a:pt x="7784400" y="0"/>
                  </a:lnTo>
                  <a:lnTo>
                    <a:pt x="7784400" y="1821600"/>
                  </a:lnTo>
                  <a:lnTo>
                    <a:pt x="0" y="1821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9525"/>
              <a:ext cx="7784400" cy="18311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b="true" sz="2400">
                  <a:solidFill>
                    <a:srgbClr val="5256B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Drive sustainability</a:t>
              </a:r>
            </a:p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Foster urban development aligned with sustainability goals 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777225" y="1430993"/>
            <a:ext cx="4309050" cy="52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b="true" sz="30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End user benefits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307696" y="9592471"/>
            <a:ext cx="3931950" cy="465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C2C2C"/>
                </a:solidFill>
                <a:latin typeface="Quattrocento"/>
                <a:ea typeface="Quattrocento"/>
                <a:cs typeface="Quattrocento"/>
                <a:sym typeface="Quattrocento"/>
              </a:rPr>
              <a:t>‹#›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865320" y="1669478"/>
            <a:ext cx="7690950" cy="7240050"/>
            <a:chOff x="0" y="0"/>
            <a:chExt cx="10254600" cy="9653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254615" cy="9653397"/>
            </a:xfrm>
            <a:custGeom>
              <a:avLst/>
              <a:gdLst/>
              <a:ahLst/>
              <a:cxnLst/>
              <a:rect r="r" b="b" t="t" l="l"/>
              <a:pathLst>
                <a:path h="9653397" w="10254615">
                  <a:moveTo>
                    <a:pt x="0" y="0"/>
                  </a:moveTo>
                  <a:lnTo>
                    <a:pt x="10254615" y="0"/>
                  </a:lnTo>
                  <a:lnTo>
                    <a:pt x="10254615" y="9653397"/>
                  </a:lnTo>
                  <a:lnTo>
                    <a:pt x="0" y="9653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7629" r="-1319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9485680" y="1669478"/>
            <a:ext cx="7698600" cy="7240050"/>
            <a:chOff x="0" y="0"/>
            <a:chExt cx="10264800" cy="9653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264775" cy="9653397"/>
            </a:xfrm>
            <a:custGeom>
              <a:avLst/>
              <a:gdLst/>
              <a:ahLst/>
              <a:cxnLst/>
              <a:rect r="r" b="b" t="t" l="l"/>
              <a:pathLst>
                <a:path h="9653397" w="10264775">
                  <a:moveTo>
                    <a:pt x="0" y="0"/>
                  </a:moveTo>
                  <a:lnTo>
                    <a:pt x="10264775" y="0"/>
                  </a:lnTo>
                  <a:lnTo>
                    <a:pt x="10264775" y="9653397"/>
                  </a:lnTo>
                  <a:lnTo>
                    <a:pt x="0" y="9653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6879" r="-514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96651" y="7120349"/>
            <a:ext cx="1987019" cy="1619769"/>
            <a:chOff x="0" y="0"/>
            <a:chExt cx="2649358" cy="2159692"/>
          </a:xfrm>
        </p:grpSpPr>
        <p:sp>
          <p:nvSpPr>
            <p:cNvPr name="Freeform 12" id="12" descr="Immagine che contiene testo, schermata, Carattere, design  Descrizione generata automaticamente"/>
            <p:cNvSpPr/>
            <p:nvPr/>
          </p:nvSpPr>
          <p:spPr>
            <a:xfrm flipH="false" flipV="false" rot="0">
              <a:off x="0" y="0"/>
              <a:ext cx="2649347" cy="2159635"/>
            </a:xfrm>
            <a:custGeom>
              <a:avLst/>
              <a:gdLst/>
              <a:ahLst/>
              <a:cxnLst/>
              <a:rect r="r" b="b" t="t" l="l"/>
              <a:pathLst>
                <a:path h="2159635" w="2649347">
                  <a:moveTo>
                    <a:pt x="0" y="0"/>
                  </a:moveTo>
                  <a:lnTo>
                    <a:pt x="2649347" y="0"/>
                  </a:lnTo>
                  <a:lnTo>
                    <a:pt x="2649347" y="2159635"/>
                  </a:lnTo>
                  <a:lnTo>
                    <a:pt x="0" y="2159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52509" r="-535" b="386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16832" y="7124928"/>
            <a:ext cx="1964086" cy="297713"/>
            <a:chOff x="0" y="0"/>
            <a:chExt cx="2618782" cy="39695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18740" cy="397002"/>
            </a:xfrm>
            <a:custGeom>
              <a:avLst/>
              <a:gdLst/>
              <a:ahLst/>
              <a:cxnLst/>
              <a:rect r="r" b="b" t="t" l="l"/>
              <a:pathLst>
                <a:path h="397002" w="2618740">
                  <a:moveTo>
                    <a:pt x="0" y="0"/>
                  </a:moveTo>
                  <a:lnTo>
                    <a:pt x="2618740" y="0"/>
                  </a:lnTo>
                  <a:lnTo>
                    <a:pt x="2618740" y="397002"/>
                  </a:lnTo>
                  <a:lnTo>
                    <a:pt x="0" y="397002"/>
                  </a:lnTo>
                  <a:close/>
                </a:path>
              </a:pathLst>
            </a:custGeom>
            <a:solidFill>
              <a:srgbClr val="24273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"/>
              <a:ext cx="2618782" cy="4064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FFFFFF"/>
                  </a:solidFill>
                  <a:latin typeface="Quattrocento"/>
                  <a:ea typeface="Quattrocento"/>
                  <a:cs typeface="Quattrocento"/>
                  <a:sym typeface="Quattrocento"/>
                </a:rPr>
                <a:t>N. of vehicles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636150" y="6643030"/>
            <a:ext cx="1884804" cy="2097111"/>
            <a:chOff x="0" y="0"/>
            <a:chExt cx="2513072" cy="2796148"/>
          </a:xfrm>
        </p:grpSpPr>
        <p:sp>
          <p:nvSpPr>
            <p:cNvPr name="Freeform 17" id="17" descr="Immagine che contiene testo, schermata, Carattere, grafica  Descrizione generata automaticamente"/>
            <p:cNvSpPr/>
            <p:nvPr/>
          </p:nvSpPr>
          <p:spPr>
            <a:xfrm flipH="false" flipV="false" rot="0">
              <a:off x="0" y="0"/>
              <a:ext cx="2513076" cy="2796159"/>
            </a:xfrm>
            <a:custGeom>
              <a:avLst/>
              <a:gdLst/>
              <a:ahLst/>
              <a:cxnLst/>
              <a:rect r="r" b="b" t="t" l="l"/>
              <a:pathLst>
                <a:path h="2796159" w="2513076">
                  <a:moveTo>
                    <a:pt x="0" y="0"/>
                  </a:moveTo>
                  <a:lnTo>
                    <a:pt x="2513076" y="0"/>
                  </a:lnTo>
                  <a:lnTo>
                    <a:pt x="2513076" y="2796159"/>
                  </a:lnTo>
                  <a:lnTo>
                    <a:pt x="0" y="2796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152" t="-15919" r="-9034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9636150" y="6643030"/>
            <a:ext cx="1884662" cy="297713"/>
            <a:chOff x="0" y="0"/>
            <a:chExt cx="2512883" cy="39695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12822" cy="397002"/>
            </a:xfrm>
            <a:custGeom>
              <a:avLst/>
              <a:gdLst/>
              <a:ahLst/>
              <a:cxnLst/>
              <a:rect r="r" b="b" t="t" l="l"/>
              <a:pathLst>
                <a:path h="397002" w="2512822">
                  <a:moveTo>
                    <a:pt x="0" y="0"/>
                  </a:moveTo>
                  <a:lnTo>
                    <a:pt x="2512822" y="0"/>
                  </a:lnTo>
                  <a:lnTo>
                    <a:pt x="2512822" y="397002"/>
                  </a:lnTo>
                  <a:lnTo>
                    <a:pt x="0" y="397002"/>
                  </a:lnTo>
                  <a:close/>
                </a:path>
              </a:pathLst>
            </a:custGeom>
            <a:solidFill>
              <a:srgbClr val="242730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9525"/>
              <a:ext cx="2512883" cy="4064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FFFFFF"/>
                  </a:solidFill>
                  <a:latin typeface="Quattrocento"/>
                  <a:ea typeface="Quattrocento"/>
                  <a:cs typeface="Quattrocento"/>
                  <a:sym typeface="Quattrocento"/>
                </a:rPr>
                <a:t>NO2 [μg/m3]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717720" y="973022"/>
            <a:ext cx="4922550" cy="553950"/>
            <a:chOff x="0" y="0"/>
            <a:chExt cx="6563400" cy="7386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563400" cy="738600"/>
            </a:xfrm>
            <a:custGeom>
              <a:avLst/>
              <a:gdLst/>
              <a:ahLst/>
              <a:cxnLst/>
              <a:rect r="r" b="b" t="t" l="l"/>
              <a:pathLst>
                <a:path h="738600" w="6563400">
                  <a:moveTo>
                    <a:pt x="0" y="0"/>
                  </a:moveTo>
                  <a:lnTo>
                    <a:pt x="6563400" y="0"/>
                  </a:lnTo>
                  <a:lnTo>
                    <a:pt x="6563400" y="738600"/>
                  </a:lnTo>
                  <a:lnTo>
                    <a:pt x="0" y="738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6563400" cy="7862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311"/>
                </a:lnSpc>
              </a:pPr>
              <a:r>
                <a:rPr lang="en-US" b="true" sz="2400">
                  <a:solidFill>
                    <a:srgbClr val="6165C2"/>
                  </a:solidFill>
                  <a:latin typeface="Inter Bold"/>
                  <a:ea typeface="Inter Bold"/>
                  <a:cs typeface="Inter Bold"/>
                  <a:sym typeface="Inter Bold"/>
                </a:rPr>
                <a:t>NO2 concentration 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628120" y="973022"/>
            <a:ext cx="6395400" cy="553950"/>
            <a:chOff x="0" y="0"/>
            <a:chExt cx="8527200" cy="7386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527200" cy="738600"/>
            </a:xfrm>
            <a:custGeom>
              <a:avLst/>
              <a:gdLst/>
              <a:ahLst/>
              <a:cxnLst/>
              <a:rect r="r" b="b" t="t" l="l"/>
              <a:pathLst>
                <a:path h="738600" w="8527200">
                  <a:moveTo>
                    <a:pt x="0" y="0"/>
                  </a:moveTo>
                  <a:lnTo>
                    <a:pt x="8527200" y="0"/>
                  </a:lnTo>
                  <a:lnTo>
                    <a:pt x="8527200" y="738600"/>
                  </a:lnTo>
                  <a:lnTo>
                    <a:pt x="0" y="738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47625"/>
              <a:ext cx="8527200" cy="7862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311"/>
                </a:lnSpc>
              </a:pPr>
              <a:r>
                <a:rPr lang="en-US" b="true" sz="2400">
                  <a:solidFill>
                    <a:srgbClr val="6165C2"/>
                  </a:solidFill>
                  <a:latin typeface="Inter Bold"/>
                  <a:ea typeface="Inter Bold"/>
                  <a:cs typeface="Inter Bold"/>
                  <a:sym typeface="Inter Bold"/>
                </a:rPr>
                <a:t>Number of vehicles per road segment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307696" y="9592471"/>
            <a:ext cx="3931950" cy="465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C2C2C"/>
                </a:solidFill>
                <a:latin typeface="Quattrocento"/>
                <a:ea typeface="Quattrocento"/>
                <a:cs typeface="Quattrocento"/>
                <a:sym typeface="Quattrocento"/>
              </a:rPr>
              <a:t>‹#›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77225" y="1290872"/>
            <a:ext cx="8970600" cy="52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b="true" sz="3000">
                <a:solidFill>
                  <a:srgbClr val="2C2C2C"/>
                </a:solidFill>
                <a:latin typeface="Arial Bold"/>
                <a:ea typeface="Arial Bold"/>
                <a:cs typeface="Arial Bold"/>
                <a:sym typeface="Arial Bold"/>
              </a:rPr>
              <a:t>Data sources powering CITYNEXUS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4615115" y="1938364"/>
            <a:ext cx="12242108" cy="6243786"/>
            <a:chOff x="0" y="0"/>
            <a:chExt cx="16322811" cy="8325048"/>
          </a:xfrm>
        </p:grpSpPr>
        <p:sp>
          <p:nvSpPr>
            <p:cNvPr name="Freeform 9" id="9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16322802" cy="8325104"/>
            </a:xfrm>
            <a:custGeom>
              <a:avLst/>
              <a:gdLst/>
              <a:ahLst/>
              <a:cxnLst/>
              <a:rect r="r" b="b" t="t" l="l"/>
              <a:pathLst>
                <a:path h="8325104" w="16322802">
                  <a:moveTo>
                    <a:pt x="0" y="0"/>
                  </a:moveTo>
                  <a:lnTo>
                    <a:pt x="16322802" y="0"/>
                  </a:lnTo>
                  <a:lnTo>
                    <a:pt x="16322802" y="8325104"/>
                  </a:lnTo>
                  <a:lnTo>
                    <a:pt x="0" y="8325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49" t="-1929" r="-1179" b="-66706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571984" y="5073134"/>
            <a:ext cx="2583194" cy="3113955"/>
            <a:chOff x="0" y="0"/>
            <a:chExt cx="3444259" cy="4151940"/>
          </a:xfrm>
        </p:grpSpPr>
        <p:sp>
          <p:nvSpPr>
            <p:cNvPr name="Freeform 11" id="11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3444240" cy="4151884"/>
            </a:xfrm>
            <a:custGeom>
              <a:avLst/>
              <a:gdLst/>
              <a:ahLst/>
              <a:cxnLst/>
              <a:rect r="r" b="b" t="t" l="l"/>
              <a:pathLst>
                <a:path h="4151884" w="3444240">
                  <a:moveTo>
                    <a:pt x="0" y="0"/>
                  </a:moveTo>
                  <a:lnTo>
                    <a:pt x="3444240" y="0"/>
                  </a:lnTo>
                  <a:lnTo>
                    <a:pt x="3444240" y="4151884"/>
                  </a:lnTo>
                  <a:lnTo>
                    <a:pt x="0" y="4151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4279" t="-104376" r="-349682" b="-133728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076239" y="7557052"/>
            <a:ext cx="348022" cy="386814"/>
            <a:chOff x="0" y="0"/>
            <a:chExt cx="464029" cy="51575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64058" cy="515747"/>
            </a:xfrm>
            <a:custGeom>
              <a:avLst/>
              <a:gdLst/>
              <a:ahLst/>
              <a:cxnLst/>
              <a:rect r="r" b="b" t="t" l="l"/>
              <a:pathLst>
                <a:path h="515747" w="464058">
                  <a:moveTo>
                    <a:pt x="0" y="0"/>
                  </a:moveTo>
                  <a:lnTo>
                    <a:pt x="464058" y="0"/>
                  </a:lnTo>
                  <a:lnTo>
                    <a:pt x="464058" y="515747"/>
                  </a:lnTo>
                  <a:lnTo>
                    <a:pt x="0" y="51574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5308907" y="1908603"/>
            <a:ext cx="2890281" cy="3397021"/>
            <a:chOff x="0" y="0"/>
            <a:chExt cx="3853708" cy="4529361"/>
          </a:xfrm>
        </p:grpSpPr>
        <p:sp>
          <p:nvSpPr>
            <p:cNvPr name="Freeform 15" id="15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3853688" cy="4529328"/>
            </a:xfrm>
            <a:custGeom>
              <a:avLst/>
              <a:gdLst/>
              <a:ahLst/>
              <a:cxnLst/>
              <a:rect r="r" b="b" t="t" l="l"/>
              <a:pathLst>
                <a:path h="4529328" w="3853688">
                  <a:moveTo>
                    <a:pt x="0" y="0"/>
                  </a:moveTo>
                  <a:lnTo>
                    <a:pt x="3853688" y="0"/>
                  </a:lnTo>
                  <a:lnTo>
                    <a:pt x="3853688" y="4529328"/>
                  </a:lnTo>
                  <a:lnTo>
                    <a:pt x="0" y="4529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8646" t="-205136" r="-303889" b="-4789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5049070" y="4319562"/>
            <a:ext cx="348022" cy="386814"/>
            <a:chOff x="0" y="0"/>
            <a:chExt cx="464029" cy="51575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64058" cy="515747"/>
            </a:xfrm>
            <a:custGeom>
              <a:avLst/>
              <a:gdLst/>
              <a:ahLst/>
              <a:cxnLst/>
              <a:rect r="r" b="b" t="t" l="l"/>
              <a:pathLst>
                <a:path h="515747" w="464058">
                  <a:moveTo>
                    <a:pt x="0" y="0"/>
                  </a:moveTo>
                  <a:lnTo>
                    <a:pt x="464058" y="0"/>
                  </a:lnTo>
                  <a:lnTo>
                    <a:pt x="464058" y="515747"/>
                  </a:lnTo>
                  <a:lnTo>
                    <a:pt x="0" y="51574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5258533" y="5073140"/>
            <a:ext cx="2890302" cy="2969131"/>
            <a:chOff x="0" y="0"/>
            <a:chExt cx="3853735" cy="3958841"/>
          </a:xfrm>
        </p:grpSpPr>
        <p:sp>
          <p:nvSpPr>
            <p:cNvPr name="Freeform 19" id="19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3853688" cy="3958844"/>
            </a:xfrm>
            <a:custGeom>
              <a:avLst/>
              <a:gdLst/>
              <a:ahLst/>
              <a:cxnLst/>
              <a:rect r="r" b="b" t="t" l="l"/>
              <a:pathLst>
                <a:path h="3958844" w="3853688">
                  <a:moveTo>
                    <a:pt x="0" y="0"/>
                  </a:moveTo>
                  <a:lnTo>
                    <a:pt x="3853688" y="0"/>
                  </a:lnTo>
                  <a:lnTo>
                    <a:pt x="3853688" y="3958844"/>
                  </a:lnTo>
                  <a:lnTo>
                    <a:pt x="0" y="3958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1485" t="-234709" r="-161045" b="-19873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619729" y="5250278"/>
            <a:ext cx="2890254" cy="2969131"/>
            <a:chOff x="0" y="0"/>
            <a:chExt cx="3853671" cy="3958841"/>
          </a:xfrm>
        </p:grpSpPr>
        <p:sp>
          <p:nvSpPr>
            <p:cNvPr name="Freeform 21" id="21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3853688" cy="3958844"/>
            </a:xfrm>
            <a:custGeom>
              <a:avLst/>
              <a:gdLst/>
              <a:ahLst/>
              <a:cxnLst/>
              <a:rect r="r" b="b" t="t" l="l"/>
              <a:pathLst>
                <a:path h="3958844" w="3853688">
                  <a:moveTo>
                    <a:pt x="0" y="0"/>
                  </a:moveTo>
                  <a:lnTo>
                    <a:pt x="3853688" y="0"/>
                  </a:lnTo>
                  <a:lnTo>
                    <a:pt x="3853688" y="3958844"/>
                  </a:lnTo>
                  <a:lnTo>
                    <a:pt x="0" y="3958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2610" t="-114334" r="-159932" b="-140257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362698" y="1960187"/>
            <a:ext cx="3228947" cy="3274668"/>
            <a:chOff x="0" y="0"/>
            <a:chExt cx="4305262" cy="4366224"/>
          </a:xfrm>
        </p:grpSpPr>
        <p:sp>
          <p:nvSpPr>
            <p:cNvPr name="Freeform 23" id="23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4305300" cy="4366260"/>
            </a:xfrm>
            <a:custGeom>
              <a:avLst/>
              <a:gdLst/>
              <a:ahLst/>
              <a:cxnLst/>
              <a:rect r="r" b="b" t="t" l="l"/>
              <a:pathLst>
                <a:path h="4366260" w="4305300">
                  <a:moveTo>
                    <a:pt x="0" y="0"/>
                  </a:moveTo>
                  <a:lnTo>
                    <a:pt x="4305300" y="0"/>
                  </a:lnTo>
                  <a:lnTo>
                    <a:pt x="4305300" y="4366260"/>
                  </a:lnTo>
                  <a:lnTo>
                    <a:pt x="0" y="4366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109" t="-3678" r="-270066" b="-217831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5533710" y="4720904"/>
            <a:ext cx="2250000" cy="270000"/>
            <a:chOff x="0" y="0"/>
            <a:chExt cx="3000000" cy="360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999994" cy="360045"/>
            </a:xfrm>
            <a:custGeom>
              <a:avLst/>
              <a:gdLst/>
              <a:ahLst/>
              <a:cxnLst/>
              <a:rect r="r" b="b" t="t" l="l"/>
              <a:pathLst>
                <a:path h="360045" w="2999994">
                  <a:moveTo>
                    <a:pt x="0" y="0"/>
                  </a:moveTo>
                  <a:lnTo>
                    <a:pt x="2999994" y="0"/>
                  </a:lnTo>
                  <a:lnTo>
                    <a:pt x="2999994" y="360045"/>
                  </a:lnTo>
                  <a:lnTo>
                    <a:pt x="0" y="36004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307696" y="9592471"/>
            <a:ext cx="3931950" cy="465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C2C2C"/>
                </a:solidFill>
                <a:latin typeface="Quattrocento"/>
                <a:ea typeface="Quattrocento"/>
                <a:cs typeface="Quattrocento"/>
                <a:sym typeface="Quattrocento"/>
              </a:rPr>
              <a:t>‹#›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77225" y="1275313"/>
            <a:ext cx="8970600" cy="52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b="true" sz="3000">
                <a:solidFill>
                  <a:srgbClr val="2C2C2C"/>
                </a:solidFill>
                <a:latin typeface="Arial Bold"/>
                <a:ea typeface="Arial Bold"/>
                <a:cs typeface="Arial Bold"/>
                <a:sym typeface="Arial Bold"/>
              </a:rPr>
              <a:t>Data sources powering CITYNEXUS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060372" y="4323462"/>
            <a:ext cx="347850" cy="387000"/>
            <a:chOff x="0" y="0"/>
            <a:chExt cx="463800" cy="51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63804" cy="516001"/>
            </a:xfrm>
            <a:custGeom>
              <a:avLst/>
              <a:gdLst/>
              <a:ahLst/>
              <a:cxnLst/>
              <a:rect r="r" b="b" t="t" l="l"/>
              <a:pathLst>
                <a:path h="516001" w="463804">
                  <a:moveTo>
                    <a:pt x="0" y="0"/>
                  </a:moveTo>
                  <a:lnTo>
                    <a:pt x="463804" y="0"/>
                  </a:lnTo>
                  <a:lnTo>
                    <a:pt x="463804" y="516001"/>
                  </a:lnTo>
                  <a:lnTo>
                    <a:pt x="0" y="51600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352025" y="1964154"/>
            <a:ext cx="3228858" cy="3274580"/>
            <a:chOff x="0" y="0"/>
            <a:chExt cx="4305144" cy="4366106"/>
          </a:xfrm>
        </p:grpSpPr>
        <p:sp>
          <p:nvSpPr>
            <p:cNvPr name="Freeform 11" id="11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4305173" cy="4366133"/>
            </a:xfrm>
            <a:custGeom>
              <a:avLst/>
              <a:gdLst/>
              <a:ahLst/>
              <a:cxnLst/>
              <a:rect r="r" b="b" t="t" l="l"/>
              <a:pathLst>
                <a:path h="4366133" w="4305173">
                  <a:moveTo>
                    <a:pt x="0" y="0"/>
                  </a:moveTo>
                  <a:lnTo>
                    <a:pt x="4305173" y="0"/>
                  </a:lnTo>
                  <a:lnTo>
                    <a:pt x="4305173" y="4366133"/>
                  </a:lnTo>
                  <a:lnTo>
                    <a:pt x="0" y="4366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109" t="-3678" r="-270067" b="-217832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5545140" y="4724937"/>
            <a:ext cx="2250000" cy="270000"/>
            <a:chOff x="0" y="0"/>
            <a:chExt cx="3000000" cy="36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999994" cy="360045"/>
            </a:xfrm>
            <a:custGeom>
              <a:avLst/>
              <a:gdLst/>
              <a:ahLst/>
              <a:cxnLst/>
              <a:rect r="r" b="b" t="t" l="l"/>
              <a:pathLst>
                <a:path h="360045" w="2999994">
                  <a:moveTo>
                    <a:pt x="0" y="0"/>
                  </a:moveTo>
                  <a:lnTo>
                    <a:pt x="2999994" y="0"/>
                  </a:lnTo>
                  <a:lnTo>
                    <a:pt x="2999994" y="360045"/>
                  </a:lnTo>
                  <a:lnTo>
                    <a:pt x="0" y="36004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686761" y="6878964"/>
            <a:ext cx="934627" cy="934627"/>
            <a:chOff x="0" y="0"/>
            <a:chExt cx="1246169" cy="124616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39774" cy="1239774"/>
            </a:xfrm>
            <a:custGeom>
              <a:avLst/>
              <a:gdLst/>
              <a:ahLst/>
              <a:cxnLst/>
              <a:rect r="r" b="b" t="t" l="l"/>
              <a:pathLst>
                <a:path h="1239774" w="1239774">
                  <a:moveTo>
                    <a:pt x="0" y="212979"/>
                  </a:moveTo>
                  <a:cubicBezTo>
                    <a:pt x="0" y="95377"/>
                    <a:pt x="95377" y="0"/>
                    <a:pt x="212979" y="0"/>
                  </a:cubicBezTo>
                  <a:lnTo>
                    <a:pt x="1026795" y="0"/>
                  </a:lnTo>
                  <a:lnTo>
                    <a:pt x="1026795" y="9525"/>
                  </a:lnTo>
                  <a:lnTo>
                    <a:pt x="1026795" y="0"/>
                  </a:lnTo>
                  <a:cubicBezTo>
                    <a:pt x="1144397" y="0"/>
                    <a:pt x="1239774" y="95377"/>
                    <a:pt x="1239774" y="212979"/>
                  </a:cubicBezTo>
                  <a:lnTo>
                    <a:pt x="1239774" y="1026795"/>
                  </a:lnTo>
                  <a:lnTo>
                    <a:pt x="1230249" y="1026795"/>
                  </a:lnTo>
                  <a:lnTo>
                    <a:pt x="1239774" y="1026795"/>
                  </a:lnTo>
                  <a:cubicBezTo>
                    <a:pt x="1239774" y="1144397"/>
                    <a:pt x="1144397" y="1239774"/>
                    <a:pt x="1026795" y="1239774"/>
                  </a:cubicBezTo>
                  <a:lnTo>
                    <a:pt x="1026795" y="1230249"/>
                  </a:lnTo>
                  <a:lnTo>
                    <a:pt x="1026795" y="1239774"/>
                  </a:lnTo>
                  <a:lnTo>
                    <a:pt x="212979" y="1239774"/>
                  </a:lnTo>
                  <a:lnTo>
                    <a:pt x="212979" y="1230249"/>
                  </a:lnTo>
                  <a:lnTo>
                    <a:pt x="212979" y="1239774"/>
                  </a:lnTo>
                  <a:cubicBezTo>
                    <a:pt x="95377" y="1239774"/>
                    <a:pt x="0" y="1144397"/>
                    <a:pt x="0" y="1026795"/>
                  </a:cubicBezTo>
                  <a:lnTo>
                    <a:pt x="0" y="212979"/>
                  </a:lnTo>
                  <a:lnTo>
                    <a:pt x="9525" y="212979"/>
                  </a:lnTo>
                  <a:lnTo>
                    <a:pt x="0" y="212979"/>
                  </a:lnTo>
                  <a:moveTo>
                    <a:pt x="19050" y="212979"/>
                  </a:moveTo>
                  <a:lnTo>
                    <a:pt x="19050" y="1026795"/>
                  </a:lnTo>
                  <a:lnTo>
                    <a:pt x="9525" y="1026795"/>
                  </a:lnTo>
                  <a:lnTo>
                    <a:pt x="19050" y="1026795"/>
                  </a:lnTo>
                  <a:cubicBezTo>
                    <a:pt x="19050" y="1133856"/>
                    <a:pt x="105918" y="1220724"/>
                    <a:pt x="212979" y="1220724"/>
                  </a:cubicBezTo>
                  <a:lnTo>
                    <a:pt x="1026795" y="1220724"/>
                  </a:lnTo>
                  <a:cubicBezTo>
                    <a:pt x="1133856" y="1220724"/>
                    <a:pt x="1220724" y="1133856"/>
                    <a:pt x="1220724" y="1026795"/>
                  </a:cubicBezTo>
                  <a:lnTo>
                    <a:pt x="1220724" y="212979"/>
                  </a:lnTo>
                  <a:lnTo>
                    <a:pt x="1230249" y="212979"/>
                  </a:lnTo>
                  <a:lnTo>
                    <a:pt x="1220724" y="212979"/>
                  </a:lnTo>
                  <a:cubicBezTo>
                    <a:pt x="1220724" y="105918"/>
                    <a:pt x="1133856" y="19050"/>
                    <a:pt x="1026795" y="19050"/>
                  </a:cubicBezTo>
                  <a:lnTo>
                    <a:pt x="212979" y="19050"/>
                  </a:lnTo>
                  <a:lnTo>
                    <a:pt x="212979" y="9525"/>
                  </a:lnTo>
                  <a:lnTo>
                    <a:pt x="212979" y="19050"/>
                  </a:lnTo>
                  <a:cubicBezTo>
                    <a:pt x="105918" y="19050"/>
                    <a:pt x="19050" y="105918"/>
                    <a:pt x="19050" y="212979"/>
                  </a:cubicBezTo>
                  <a:close/>
                </a:path>
              </a:pathLst>
            </a:custGeom>
            <a:solidFill>
              <a:srgbClr val="6165C2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4384997" y="6937121"/>
            <a:ext cx="818230" cy="818230"/>
            <a:chOff x="0" y="0"/>
            <a:chExt cx="1090973" cy="109097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9525" y="9525"/>
              <a:ext cx="1065530" cy="1065530"/>
            </a:xfrm>
            <a:custGeom>
              <a:avLst/>
              <a:gdLst/>
              <a:ahLst/>
              <a:cxnLst/>
              <a:rect r="r" b="b" t="t" l="l"/>
              <a:pathLst>
                <a:path h="1065530" w="1065530">
                  <a:moveTo>
                    <a:pt x="0" y="532765"/>
                  </a:moveTo>
                  <a:cubicBezTo>
                    <a:pt x="0" y="238506"/>
                    <a:pt x="238506" y="0"/>
                    <a:pt x="532765" y="0"/>
                  </a:cubicBezTo>
                  <a:cubicBezTo>
                    <a:pt x="827024" y="0"/>
                    <a:pt x="1065530" y="238506"/>
                    <a:pt x="1065530" y="532765"/>
                  </a:cubicBezTo>
                  <a:cubicBezTo>
                    <a:pt x="1065530" y="827024"/>
                    <a:pt x="827024" y="1065530"/>
                    <a:pt x="532765" y="1065530"/>
                  </a:cubicBezTo>
                  <a:cubicBezTo>
                    <a:pt x="238506" y="1065530"/>
                    <a:pt x="0" y="827024"/>
                    <a:pt x="0" y="532765"/>
                  </a:cubicBezTo>
                  <a:close/>
                </a:path>
              </a:pathLst>
            </a:custGeom>
            <a:solidFill>
              <a:srgbClr val="D4D5E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084326" cy="1081913"/>
            </a:xfrm>
            <a:custGeom>
              <a:avLst/>
              <a:gdLst/>
              <a:ahLst/>
              <a:cxnLst/>
              <a:rect r="r" b="b" t="t" l="l"/>
              <a:pathLst>
                <a:path h="1081913" w="1084326">
                  <a:moveTo>
                    <a:pt x="16764" y="407924"/>
                  </a:moveTo>
                  <a:cubicBezTo>
                    <a:pt x="21590" y="389001"/>
                    <a:pt x="27432" y="370459"/>
                    <a:pt x="34163" y="352425"/>
                  </a:cubicBezTo>
                  <a:lnTo>
                    <a:pt x="52070" y="359156"/>
                  </a:lnTo>
                  <a:cubicBezTo>
                    <a:pt x="45593" y="376555"/>
                    <a:pt x="40005" y="394462"/>
                    <a:pt x="35306" y="412623"/>
                  </a:cubicBezTo>
                  <a:close/>
                  <a:moveTo>
                    <a:pt x="84963" y="286766"/>
                  </a:moveTo>
                  <a:cubicBezTo>
                    <a:pt x="94361" y="269748"/>
                    <a:pt x="104521" y="253238"/>
                    <a:pt x="115570" y="237363"/>
                  </a:cubicBezTo>
                  <a:lnTo>
                    <a:pt x="131191" y="248285"/>
                  </a:lnTo>
                  <a:cubicBezTo>
                    <a:pt x="120523" y="263652"/>
                    <a:pt x="110617" y="279527"/>
                    <a:pt x="101600" y="295910"/>
                  </a:cubicBezTo>
                  <a:close/>
                  <a:moveTo>
                    <a:pt x="180975" y="186182"/>
                  </a:moveTo>
                  <a:cubicBezTo>
                    <a:pt x="194183" y="171958"/>
                    <a:pt x="208153" y="158496"/>
                    <a:pt x="222885" y="145923"/>
                  </a:cubicBezTo>
                  <a:lnTo>
                    <a:pt x="235331" y="160274"/>
                  </a:lnTo>
                  <a:cubicBezTo>
                    <a:pt x="221234" y="172466"/>
                    <a:pt x="207645" y="185547"/>
                    <a:pt x="194945" y="199136"/>
                  </a:cubicBezTo>
                  <a:close/>
                  <a:moveTo>
                    <a:pt x="298831" y="112395"/>
                  </a:moveTo>
                  <a:cubicBezTo>
                    <a:pt x="315087" y="101981"/>
                    <a:pt x="331978" y="92329"/>
                    <a:pt x="349377" y="83693"/>
                  </a:cubicBezTo>
                  <a:lnTo>
                    <a:pt x="357886" y="100711"/>
                  </a:lnTo>
                  <a:cubicBezTo>
                    <a:pt x="341122" y="109093"/>
                    <a:pt x="324866" y="118364"/>
                    <a:pt x="309118" y="128397"/>
                  </a:cubicBezTo>
                  <a:close/>
                  <a:moveTo>
                    <a:pt x="431292" y="70104"/>
                  </a:moveTo>
                  <a:cubicBezTo>
                    <a:pt x="449580" y="64008"/>
                    <a:pt x="468376" y="58928"/>
                    <a:pt x="487426" y="54864"/>
                  </a:cubicBezTo>
                  <a:lnTo>
                    <a:pt x="491363" y="73533"/>
                  </a:lnTo>
                  <a:cubicBezTo>
                    <a:pt x="472948" y="77470"/>
                    <a:pt x="454914" y="82423"/>
                    <a:pt x="437261" y="88265"/>
                  </a:cubicBezTo>
                  <a:close/>
                  <a:moveTo>
                    <a:pt x="504698" y="1270"/>
                  </a:moveTo>
                  <a:cubicBezTo>
                    <a:pt x="517144" y="381"/>
                    <a:pt x="529590" y="0"/>
                    <a:pt x="542290" y="0"/>
                  </a:cubicBezTo>
                  <a:lnTo>
                    <a:pt x="542290" y="9525"/>
                  </a:lnTo>
                  <a:lnTo>
                    <a:pt x="542290" y="0"/>
                  </a:lnTo>
                  <a:cubicBezTo>
                    <a:pt x="549275" y="0"/>
                    <a:pt x="556133" y="127"/>
                    <a:pt x="562991" y="381"/>
                  </a:cubicBezTo>
                  <a:lnTo>
                    <a:pt x="562229" y="19431"/>
                  </a:lnTo>
                  <a:cubicBezTo>
                    <a:pt x="555625" y="19177"/>
                    <a:pt x="548894" y="19050"/>
                    <a:pt x="542163" y="19050"/>
                  </a:cubicBezTo>
                  <a:lnTo>
                    <a:pt x="542163" y="9525"/>
                  </a:lnTo>
                  <a:lnTo>
                    <a:pt x="542163" y="19050"/>
                  </a:lnTo>
                  <a:cubicBezTo>
                    <a:pt x="529971" y="19050"/>
                    <a:pt x="517779" y="19431"/>
                    <a:pt x="505841" y="20320"/>
                  </a:cubicBezTo>
                  <a:close/>
                  <a:moveTo>
                    <a:pt x="639953" y="8763"/>
                  </a:moveTo>
                  <a:cubicBezTo>
                    <a:pt x="659130" y="12319"/>
                    <a:pt x="678053" y="16764"/>
                    <a:pt x="696468" y="22225"/>
                  </a:cubicBezTo>
                  <a:lnTo>
                    <a:pt x="691007" y="40513"/>
                  </a:lnTo>
                  <a:cubicBezTo>
                    <a:pt x="673227" y="35179"/>
                    <a:pt x="655066" y="30861"/>
                    <a:pt x="636524" y="27559"/>
                  </a:cubicBezTo>
                  <a:close/>
                  <a:moveTo>
                    <a:pt x="769112" y="49530"/>
                  </a:moveTo>
                  <a:cubicBezTo>
                    <a:pt x="786765" y="57658"/>
                    <a:pt x="803910" y="66802"/>
                    <a:pt x="820547" y="76708"/>
                  </a:cubicBezTo>
                  <a:lnTo>
                    <a:pt x="810768" y="93091"/>
                  </a:lnTo>
                  <a:cubicBezTo>
                    <a:pt x="794766" y="83566"/>
                    <a:pt x="778256" y="74803"/>
                    <a:pt x="761111" y="66929"/>
                  </a:cubicBezTo>
                  <a:close/>
                  <a:moveTo>
                    <a:pt x="883920" y="121158"/>
                  </a:moveTo>
                  <a:cubicBezTo>
                    <a:pt x="899033" y="133350"/>
                    <a:pt x="913384" y="146431"/>
                    <a:pt x="926973" y="160147"/>
                  </a:cubicBezTo>
                  <a:lnTo>
                    <a:pt x="913511" y="173609"/>
                  </a:lnTo>
                  <a:cubicBezTo>
                    <a:pt x="900303" y="160401"/>
                    <a:pt x="886460" y="147828"/>
                    <a:pt x="871855" y="136017"/>
                  </a:cubicBezTo>
                  <a:close/>
                  <a:moveTo>
                    <a:pt x="965581" y="233680"/>
                  </a:moveTo>
                  <a:cubicBezTo>
                    <a:pt x="977138" y="249174"/>
                    <a:pt x="987933" y="265303"/>
                    <a:pt x="997712" y="282067"/>
                  </a:cubicBezTo>
                  <a:lnTo>
                    <a:pt x="981329" y="291719"/>
                  </a:lnTo>
                  <a:cubicBezTo>
                    <a:pt x="971804" y="275590"/>
                    <a:pt x="961390" y="259969"/>
                    <a:pt x="950341" y="244983"/>
                  </a:cubicBezTo>
                  <a:close/>
                  <a:moveTo>
                    <a:pt x="1017016" y="362839"/>
                  </a:moveTo>
                  <a:cubicBezTo>
                    <a:pt x="1024382" y="380619"/>
                    <a:pt x="1030732" y="399034"/>
                    <a:pt x="1036193" y="417703"/>
                  </a:cubicBezTo>
                  <a:lnTo>
                    <a:pt x="1017905" y="423037"/>
                  </a:lnTo>
                  <a:cubicBezTo>
                    <a:pt x="1012698" y="405003"/>
                    <a:pt x="1006475" y="387350"/>
                    <a:pt x="999490" y="370078"/>
                  </a:cubicBezTo>
                  <a:close/>
                  <a:moveTo>
                    <a:pt x="1079500" y="467360"/>
                  </a:moveTo>
                  <a:cubicBezTo>
                    <a:pt x="1082167" y="486410"/>
                    <a:pt x="1083818" y="505714"/>
                    <a:pt x="1084326" y="525272"/>
                  </a:cubicBezTo>
                  <a:lnTo>
                    <a:pt x="1065276" y="525907"/>
                  </a:lnTo>
                  <a:cubicBezTo>
                    <a:pt x="1064641" y="506984"/>
                    <a:pt x="1063117" y="488315"/>
                    <a:pt x="1060577" y="470027"/>
                  </a:cubicBezTo>
                  <a:close/>
                  <a:moveTo>
                    <a:pt x="1062355" y="605536"/>
                  </a:moveTo>
                  <a:cubicBezTo>
                    <a:pt x="1060196" y="624967"/>
                    <a:pt x="1057021" y="644144"/>
                    <a:pt x="1052830" y="662940"/>
                  </a:cubicBezTo>
                  <a:lnTo>
                    <a:pt x="1034288" y="658876"/>
                  </a:lnTo>
                  <a:cubicBezTo>
                    <a:pt x="1038352" y="640715"/>
                    <a:pt x="1041400" y="622300"/>
                    <a:pt x="1043432" y="603504"/>
                  </a:cubicBezTo>
                  <a:close/>
                  <a:moveTo>
                    <a:pt x="1049655" y="734441"/>
                  </a:moveTo>
                  <a:cubicBezTo>
                    <a:pt x="1042797" y="752602"/>
                    <a:pt x="1034923" y="770382"/>
                    <a:pt x="1026160" y="787654"/>
                  </a:cubicBezTo>
                  <a:lnTo>
                    <a:pt x="1009142" y="779018"/>
                  </a:lnTo>
                  <a:cubicBezTo>
                    <a:pt x="1017524" y="762381"/>
                    <a:pt x="1025144" y="745236"/>
                    <a:pt x="1031748" y="727710"/>
                  </a:cubicBezTo>
                  <a:close/>
                  <a:moveTo>
                    <a:pt x="968248" y="847217"/>
                  </a:moveTo>
                  <a:cubicBezTo>
                    <a:pt x="957072" y="863092"/>
                    <a:pt x="945134" y="878332"/>
                    <a:pt x="932307" y="892937"/>
                  </a:cubicBezTo>
                  <a:lnTo>
                    <a:pt x="917956" y="880364"/>
                  </a:lnTo>
                  <a:cubicBezTo>
                    <a:pt x="930275" y="866267"/>
                    <a:pt x="941832" y="851535"/>
                    <a:pt x="952627" y="836295"/>
                  </a:cubicBezTo>
                  <a:close/>
                  <a:moveTo>
                    <a:pt x="861568" y="936498"/>
                  </a:moveTo>
                  <a:cubicBezTo>
                    <a:pt x="846836" y="949071"/>
                    <a:pt x="831469" y="960882"/>
                    <a:pt x="815467" y="971931"/>
                  </a:cubicBezTo>
                  <a:lnTo>
                    <a:pt x="838200" y="973963"/>
                  </a:lnTo>
                  <a:cubicBezTo>
                    <a:pt x="853694" y="963295"/>
                    <a:pt x="868553" y="951992"/>
                    <a:pt x="882650" y="939800"/>
                  </a:cubicBezTo>
                  <a:close/>
                  <a:moveTo>
                    <a:pt x="769747" y="1014476"/>
                  </a:moveTo>
                  <a:cubicBezTo>
                    <a:pt x="752475" y="1022985"/>
                    <a:pt x="734568" y="1030732"/>
                    <a:pt x="716280" y="1037336"/>
                  </a:cubicBezTo>
                  <a:lnTo>
                    <a:pt x="709676" y="1019429"/>
                  </a:lnTo>
                  <a:cubicBezTo>
                    <a:pt x="727329" y="1012952"/>
                    <a:pt x="744474" y="1005586"/>
                    <a:pt x="761238" y="997331"/>
                  </a:cubicBezTo>
                  <a:close/>
                  <a:moveTo>
                    <a:pt x="654304" y="1073023"/>
                  </a:moveTo>
                  <a:cubicBezTo>
                    <a:pt x="635508" y="1076960"/>
                    <a:pt x="616331" y="1080008"/>
                    <a:pt x="596773" y="1081913"/>
                  </a:cubicBezTo>
                  <a:lnTo>
                    <a:pt x="594868" y="1062990"/>
                  </a:lnTo>
                  <a:cubicBezTo>
                    <a:pt x="613664" y="1061085"/>
                    <a:pt x="632206" y="1058291"/>
                    <a:pt x="650367" y="1054481"/>
                  </a:cubicBezTo>
                  <a:close/>
                  <a:moveTo>
                    <a:pt x="515239" y="1065530"/>
                  </a:moveTo>
                  <a:cubicBezTo>
                    <a:pt x="495681" y="1064768"/>
                    <a:pt x="476377" y="1062863"/>
                    <a:pt x="457454" y="1060069"/>
                  </a:cubicBezTo>
                  <a:lnTo>
                    <a:pt x="460248" y="1041273"/>
                  </a:lnTo>
                  <a:cubicBezTo>
                    <a:pt x="478536" y="1044067"/>
                    <a:pt x="497205" y="1045845"/>
                    <a:pt x="516128" y="1046607"/>
                  </a:cubicBezTo>
                  <a:close/>
                  <a:moveTo>
                    <a:pt x="385826" y="1061720"/>
                  </a:moveTo>
                  <a:cubicBezTo>
                    <a:pt x="367157" y="1056132"/>
                    <a:pt x="348869" y="1049528"/>
                    <a:pt x="331216" y="1042035"/>
                  </a:cubicBezTo>
                  <a:lnTo>
                    <a:pt x="338582" y="1024509"/>
                  </a:lnTo>
                  <a:cubicBezTo>
                    <a:pt x="355727" y="1031748"/>
                    <a:pt x="373253" y="1038098"/>
                    <a:pt x="391287" y="1043559"/>
                  </a:cubicBezTo>
                  <a:close/>
                  <a:moveTo>
                    <a:pt x="267589" y="988568"/>
                  </a:moveTo>
                  <a:cubicBezTo>
                    <a:pt x="250952" y="978535"/>
                    <a:pt x="234950" y="967613"/>
                    <a:pt x="219583" y="955929"/>
                  </a:cubicBezTo>
                  <a:lnTo>
                    <a:pt x="231140" y="940816"/>
                  </a:lnTo>
                  <a:cubicBezTo>
                    <a:pt x="245999" y="952119"/>
                    <a:pt x="261493" y="962660"/>
                    <a:pt x="277495" y="972312"/>
                  </a:cubicBezTo>
                  <a:close/>
                  <a:moveTo>
                    <a:pt x="171323" y="888365"/>
                  </a:moveTo>
                  <a:cubicBezTo>
                    <a:pt x="157734" y="874522"/>
                    <a:pt x="144907" y="860044"/>
                    <a:pt x="132842" y="844804"/>
                  </a:cubicBezTo>
                  <a:lnTo>
                    <a:pt x="147701" y="832993"/>
                  </a:lnTo>
                  <a:cubicBezTo>
                    <a:pt x="159385" y="847598"/>
                    <a:pt x="171704" y="861695"/>
                    <a:pt x="184912" y="875030"/>
                  </a:cubicBezTo>
                  <a:close/>
                  <a:moveTo>
                    <a:pt x="73660" y="815340"/>
                  </a:moveTo>
                  <a:cubicBezTo>
                    <a:pt x="63881" y="798703"/>
                    <a:pt x="54991" y="781431"/>
                    <a:pt x="47117" y="763651"/>
                  </a:cubicBezTo>
                  <a:lnTo>
                    <a:pt x="64516" y="755904"/>
                  </a:lnTo>
                  <a:cubicBezTo>
                    <a:pt x="72136" y="773049"/>
                    <a:pt x="80772" y="789686"/>
                    <a:pt x="90170" y="805815"/>
                  </a:cubicBezTo>
                  <a:close/>
                  <a:moveTo>
                    <a:pt x="20574" y="690753"/>
                  </a:moveTo>
                  <a:cubicBezTo>
                    <a:pt x="15367" y="672211"/>
                    <a:pt x="11049" y="653415"/>
                    <a:pt x="7747" y="634111"/>
                  </a:cubicBezTo>
                  <a:lnTo>
                    <a:pt x="26543" y="630936"/>
                  </a:lnTo>
                  <a:cubicBezTo>
                    <a:pt x="29718" y="649478"/>
                    <a:pt x="33909" y="667766"/>
                    <a:pt x="38989" y="685673"/>
                  </a:cubicBezTo>
                  <a:close/>
                  <a:moveTo>
                    <a:pt x="254" y="557022"/>
                  </a:moveTo>
                  <a:cubicBezTo>
                    <a:pt x="127" y="552069"/>
                    <a:pt x="0" y="547243"/>
                    <a:pt x="0" y="542290"/>
                  </a:cubicBezTo>
                  <a:lnTo>
                    <a:pt x="9525" y="542290"/>
                  </a:lnTo>
                  <a:lnTo>
                    <a:pt x="19050" y="542290"/>
                  </a:lnTo>
                  <a:lnTo>
                    <a:pt x="9525" y="542290"/>
                  </a:lnTo>
                  <a:lnTo>
                    <a:pt x="0" y="542290"/>
                  </a:lnTo>
                  <a:cubicBezTo>
                    <a:pt x="0" y="522732"/>
                    <a:pt x="1016" y="503301"/>
                    <a:pt x="3048" y="484251"/>
                  </a:cubicBezTo>
                  <a:lnTo>
                    <a:pt x="21971" y="486283"/>
                  </a:lnTo>
                  <a:cubicBezTo>
                    <a:pt x="20066" y="504698"/>
                    <a:pt x="19050" y="523367"/>
                    <a:pt x="19050" y="542290"/>
                  </a:cubicBezTo>
                  <a:cubicBezTo>
                    <a:pt x="19050" y="547497"/>
                    <a:pt x="14732" y="551815"/>
                    <a:pt x="9525" y="551815"/>
                  </a:cubicBezTo>
                  <a:cubicBezTo>
                    <a:pt x="4318" y="551815"/>
                    <a:pt x="0" y="547624"/>
                    <a:pt x="0" y="542290"/>
                  </a:cubicBezTo>
                  <a:cubicBezTo>
                    <a:pt x="0" y="536956"/>
                    <a:pt x="4318" y="532765"/>
                    <a:pt x="9525" y="532765"/>
                  </a:cubicBezTo>
                  <a:cubicBezTo>
                    <a:pt x="14732" y="532765"/>
                    <a:pt x="19050" y="537083"/>
                    <a:pt x="19050" y="542290"/>
                  </a:cubicBezTo>
                  <a:cubicBezTo>
                    <a:pt x="19050" y="546989"/>
                    <a:pt x="19050" y="551815"/>
                    <a:pt x="19177" y="556514"/>
                  </a:cubicBezTo>
                  <a:close/>
                </a:path>
              </a:pathLst>
            </a:custGeom>
            <a:solidFill>
              <a:srgbClr val="5256BE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4560918" y="7092676"/>
            <a:ext cx="479606" cy="427479"/>
            <a:chOff x="0" y="0"/>
            <a:chExt cx="639475" cy="56997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9445" cy="569976"/>
            </a:xfrm>
            <a:custGeom>
              <a:avLst/>
              <a:gdLst/>
              <a:ahLst/>
              <a:cxnLst/>
              <a:rect r="r" b="b" t="t" l="l"/>
              <a:pathLst>
                <a:path h="569976" w="639445">
                  <a:moveTo>
                    <a:pt x="0" y="0"/>
                  </a:moveTo>
                  <a:lnTo>
                    <a:pt x="639445" y="0"/>
                  </a:lnTo>
                  <a:lnTo>
                    <a:pt x="639445" y="569976"/>
                  </a:lnTo>
                  <a:lnTo>
                    <a:pt x="0" y="569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9429" t="-50658" r="-39064" b="-49589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4384993" y="5933028"/>
            <a:ext cx="818230" cy="818230"/>
            <a:chOff x="0" y="0"/>
            <a:chExt cx="1090973" cy="109097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9525" y="9525"/>
              <a:ext cx="1065530" cy="1065530"/>
            </a:xfrm>
            <a:custGeom>
              <a:avLst/>
              <a:gdLst/>
              <a:ahLst/>
              <a:cxnLst/>
              <a:rect r="r" b="b" t="t" l="l"/>
              <a:pathLst>
                <a:path h="1065530" w="1065530">
                  <a:moveTo>
                    <a:pt x="0" y="532765"/>
                  </a:moveTo>
                  <a:cubicBezTo>
                    <a:pt x="0" y="238506"/>
                    <a:pt x="238506" y="0"/>
                    <a:pt x="532765" y="0"/>
                  </a:cubicBezTo>
                  <a:cubicBezTo>
                    <a:pt x="827024" y="0"/>
                    <a:pt x="1065530" y="238506"/>
                    <a:pt x="1065530" y="532765"/>
                  </a:cubicBezTo>
                  <a:cubicBezTo>
                    <a:pt x="1065530" y="827024"/>
                    <a:pt x="827024" y="1065530"/>
                    <a:pt x="532765" y="1065530"/>
                  </a:cubicBezTo>
                  <a:cubicBezTo>
                    <a:pt x="238506" y="1065530"/>
                    <a:pt x="0" y="827024"/>
                    <a:pt x="0" y="532765"/>
                  </a:cubicBezTo>
                  <a:close/>
                </a:path>
              </a:pathLst>
            </a:custGeom>
            <a:solidFill>
              <a:srgbClr val="D4D5E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084326" cy="1081913"/>
            </a:xfrm>
            <a:custGeom>
              <a:avLst/>
              <a:gdLst/>
              <a:ahLst/>
              <a:cxnLst/>
              <a:rect r="r" b="b" t="t" l="l"/>
              <a:pathLst>
                <a:path h="1081913" w="1084326">
                  <a:moveTo>
                    <a:pt x="16764" y="407924"/>
                  </a:moveTo>
                  <a:cubicBezTo>
                    <a:pt x="21590" y="389001"/>
                    <a:pt x="27432" y="370459"/>
                    <a:pt x="34163" y="352425"/>
                  </a:cubicBezTo>
                  <a:lnTo>
                    <a:pt x="52070" y="359156"/>
                  </a:lnTo>
                  <a:cubicBezTo>
                    <a:pt x="45593" y="376555"/>
                    <a:pt x="40005" y="394462"/>
                    <a:pt x="35306" y="412623"/>
                  </a:cubicBezTo>
                  <a:close/>
                  <a:moveTo>
                    <a:pt x="84963" y="286766"/>
                  </a:moveTo>
                  <a:cubicBezTo>
                    <a:pt x="94361" y="269748"/>
                    <a:pt x="104521" y="253238"/>
                    <a:pt x="115570" y="237363"/>
                  </a:cubicBezTo>
                  <a:lnTo>
                    <a:pt x="131191" y="248285"/>
                  </a:lnTo>
                  <a:cubicBezTo>
                    <a:pt x="120523" y="263652"/>
                    <a:pt x="110617" y="279527"/>
                    <a:pt x="101600" y="295910"/>
                  </a:cubicBezTo>
                  <a:close/>
                  <a:moveTo>
                    <a:pt x="180975" y="186182"/>
                  </a:moveTo>
                  <a:cubicBezTo>
                    <a:pt x="194183" y="171958"/>
                    <a:pt x="208153" y="158496"/>
                    <a:pt x="222885" y="145923"/>
                  </a:cubicBezTo>
                  <a:lnTo>
                    <a:pt x="235331" y="160274"/>
                  </a:lnTo>
                  <a:cubicBezTo>
                    <a:pt x="221234" y="172466"/>
                    <a:pt x="207645" y="185547"/>
                    <a:pt x="194945" y="199136"/>
                  </a:cubicBezTo>
                  <a:close/>
                  <a:moveTo>
                    <a:pt x="298831" y="112395"/>
                  </a:moveTo>
                  <a:cubicBezTo>
                    <a:pt x="315087" y="101981"/>
                    <a:pt x="331978" y="92329"/>
                    <a:pt x="349377" y="83693"/>
                  </a:cubicBezTo>
                  <a:lnTo>
                    <a:pt x="357886" y="100711"/>
                  </a:lnTo>
                  <a:cubicBezTo>
                    <a:pt x="341122" y="109093"/>
                    <a:pt x="324866" y="118364"/>
                    <a:pt x="309118" y="128397"/>
                  </a:cubicBezTo>
                  <a:close/>
                  <a:moveTo>
                    <a:pt x="431292" y="70104"/>
                  </a:moveTo>
                  <a:cubicBezTo>
                    <a:pt x="449580" y="64008"/>
                    <a:pt x="468376" y="58928"/>
                    <a:pt x="487426" y="54864"/>
                  </a:cubicBezTo>
                  <a:lnTo>
                    <a:pt x="491363" y="73533"/>
                  </a:lnTo>
                  <a:cubicBezTo>
                    <a:pt x="472948" y="77470"/>
                    <a:pt x="454914" y="82423"/>
                    <a:pt x="437261" y="88265"/>
                  </a:cubicBezTo>
                  <a:close/>
                  <a:moveTo>
                    <a:pt x="504698" y="1270"/>
                  </a:moveTo>
                  <a:cubicBezTo>
                    <a:pt x="517144" y="381"/>
                    <a:pt x="529590" y="0"/>
                    <a:pt x="542290" y="0"/>
                  </a:cubicBezTo>
                  <a:lnTo>
                    <a:pt x="542290" y="9525"/>
                  </a:lnTo>
                  <a:lnTo>
                    <a:pt x="542290" y="0"/>
                  </a:lnTo>
                  <a:cubicBezTo>
                    <a:pt x="549275" y="0"/>
                    <a:pt x="556133" y="127"/>
                    <a:pt x="562991" y="381"/>
                  </a:cubicBezTo>
                  <a:lnTo>
                    <a:pt x="562229" y="19431"/>
                  </a:lnTo>
                  <a:cubicBezTo>
                    <a:pt x="555625" y="19177"/>
                    <a:pt x="548894" y="19050"/>
                    <a:pt x="542163" y="19050"/>
                  </a:cubicBezTo>
                  <a:lnTo>
                    <a:pt x="542163" y="9525"/>
                  </a:lnTo>
                  <a:lnTo>
                    <a:pt x="542163" y="19050"/>
                  </a:lnTo>
                  <a:cubicBezTo>
                    <a:pt x="529971" y="19050"/>
                    <a:pt x="517779" y="19431"/>
                    <a:pt x="505841" y="20320"/>
                  </a:cubicBezTo>
                  <a:close/>
                  <a:moveTo>
                    <a:pt x="639953" y="8763"/>
                  </a:moveTo>
                  <a:cubicBezTo>
                    <a:pt x="659130" y="12319"/>
                    <a:pt x="678053" y="16764"/>
                    <a:pt x="696468" y="22225"/>
                  </a:cubicBezTo>
                  <a:lnTo>
                    <a:pt x="691007" y="40513"/>
                  </a:lnTo>
                  <a:cubicBezTo>
                    <a:pt x="673227" y="35179"/>
                    <a:pt x="655066" y="30861"/>
                    <a:pt x="636524" y="27559"/>
                  </a:cubicBezTo>
                  <a:close/>
                  <a:moveTo>
                    <a:pt x="769112" y="49530"/>
                  </a:moveTo>
                  <a:cubicBezTo>
                    <a:pt x="786765" y="57658"/>
                    <a:pt x="803910" y="66802"/>
                    <a:pt x="820547" y="76708"/>
                  </a:cubicBezTo>
                  <a:lnTo>
                    <a:pt x="810768" y="93091"/>
                  </a:lnTo>
                  <a:cubicBezTo>
                    <a:pt x="794766" y="83566"/>
                    <a:pt x="778256" y="74803"/>
                    <a:pt x="761111" y="66929"/>
                  </a:cubicBezTo>
                  <a:close/>
                  <a:moveTo>
                    <a:pt x="883920" y="121158"/>
                  </a:moveTo>
                  <a:cubicBezTo>
                    <a:pt x="899033" y="133350"/>
                    <a:pt x="913384" y="146431"/>
                    <a:pt x="926973" y="160147"/>
                  </a:cubicBezTo>
                  <a:lnTo>
                    <a:pt x="913511" y="173609"/>
                  </a:lnTo>
                  <a:cubicBezTo>
                    <a:pt x="900303" y="160401"/>
                    <a:pt x="886460" y="147828"/>
                    <a:pt x="871855" y="136017"/>
                  </a:cubicBezTo>
                  <a:close/>
                  <a:moveTo>
                    <a:pt x="965581" y="233680"/>
                  </a:moveTo>
                  <a:cubicBezTo>
                    <a:pt x="977138" y="249174"/>
                    <a:pt x="987933" y="265303"/>
                    <a:pt x="997712" y="282067"/>
                  </a:cubicBezTo>
                  <a:lnTo>
                    <a:pt x="981329" y="291719"/>
                  </a:lnTo>
                  <a:cubicBezTo>
                    <a:pt x="971804" y="275590"/>
                    <a:pt x="961390" y="259969"/>
                    <a:pt x="950341" y="244983"/>
                  </a:cubicBezTo>
                  <a:close/>
                  <a:moveTo>
                    <a:pt x="1017016" y="362839"/>
                  </a:moveTo>
                  <a:cubicBezTo>
                    <a:pt x="1024382" y="380619"/>
                    <a:pt x="1030732" y="399034"/>
                    <a:pt x="1036193" y="417703"/>
                  </a:cubicBezTo>
                  <a:lnTo>
                    <a:pt x="1017905" y="423037"/>
                  </a:lnTo>
                  <a:cubicBezTo>
                    <a:pt x="1012698" y="405003"/>
                    <a:pt x="1006475" y="387350"/>
                    <a:pt x="999490" y="370078"/>
                  </a:cubicBezTo>
                  <a:close/>
                  <a:moveTo>
                    <a:pt x="1079500" y="467360"/>
                  </a:moveTo>
                  <a:cubicBezTo>
                    <a:pt x="1082167" y="486410"/>
                    <a:pt x="1083818" y="505714"/>
                    <a:pt x="1084326" y="525272"/>
                  </a:cubicBezTo>
                  <a:lnTo>
                    <a:pt x="1065276" y="525907"/>
                  </a:lnTo>
                  <a:cubicBezTo>
                    <a:pt x="1064641" y="506984"/>
                    <a:pt x="1063117" y="488315"/>
                    <a:pt x="1060577" y="470027"/>
                  </a:cubicBezTo>
                  <a:close/>
                  <a:moveTo>
                    <a:pt x="1062355" y="605536"/>
                  </a:moveTo>
                  <a:cubicBezTo>
                    <a:pt x="1060196" y="624967"/>
                    <a:pt x="1057021" y="644144"/>
                    <a:pt x="1052830" y="662940"/>
                  </a:cubicBezTo>
                  <a:lnTo>
                    <a:pt x="1034288" y="658876"/>
                  </a:lnTo>
                  <a:cubicBezTo>
                    <a:pt x="1038352" y="640715"/>
                    <a:pt x="1041400" y="622300"/>
                    <a:pt x="1043432" y="603504"/>
                  </a:cubicBezTo>
                  <a:close/>
                  <a:moveTo>
                    <a:pt x="1049655" y="734441"/>
                  </a:moveTo>
                  <a:cubicBezTo>
                    <a:pt x="1042797" y="752602"/>
                    <a:pt x="1034923" y="770382"/>
                    <a:pt x="1026160" y="787654"/>
                  </a:cubicBezTo>
                  <a:lnTo>
                    <a:pt x="1009142" y="779018"/>
                  </a:lnTo>
                  <a:cubicBezTo>
                    <a:pt x="1017524" y="762381"/>
                    <a:pt x="1025144" y="745236"/>
                    <a:pt x="1031748" y="727710"/>
                  </a:cubicBezTo>
                  <a:close/>
                  <a:moveTo>
                    <a:pt x="968248" y="847217"/>
                  </a:moveTo>
                  <a:cubicBezTo>
                    <a:pt x="957072" y="863092"/>
                    <a:pt x="945134" y="878332"/>
                    <a:pt x="932307" y="892937"/>
                  </a:cubicBezTo>
                  <a:lnTo>
                    <a:pt x="917956" y="880364"/>
                  </a:lnTo>
                  <a:cubicBezTo>
                    <a:pt x="930275" y="866267"/>
                    <a:pt x="941832" y="851535"/>
                    <a:pt x="952627" y="836295"/>
                  </a:cubicBezTo>
                  <a:close/>
                  <a:moveTo>
                    <a:pt x="861568" y="936498"/>
                  </a:moveTo>
                  <a:cubicBezTo>
                    <a:pt x="846836" y="949071"/>
                    <a:pt x="831469" y="960882"/>
                    <a:pt x="815467" y="971931"/>
                  </a:cubicBezTo>
                  <a:lnTo>
                    <a:pt x="838200" y="973963"/>
                  </a:lnTo>
                  <a:cubicBezTo>
                    <a:pt x="853694" y="963295"/>
                    <a:pt x="868553" y="951992"/>
                    <a:pt x="882650" y="939800"/>
                  </a:cubicBezTo>
                  <a:close/>
                  <a:moveTo>
                    <a:pt x="769747" y="1014476"/>
                  </a:moveTo>
                  <a:cubicBezTo>
                    <a:pt x="752475" y="1022985"/>
                    <a:pt x="734568" y="1030732"/>
                    <a:pt x="716280" y="1037336"/>
                  </a:cubicBezTo>
                  <a:lnTo>
                    <a:pt x="709676" y="1019429"/>
                  </a:lnTo>
                  <a:cubicBezTo>
                    <a:pt x="727329" y="1012952"/>
                    <a:pt x="744474" y="1005586"/>
                    <a:pt x="761238" y="997331"/>
                  </a:cubicBezTo>
                  <a:close/>
                  <a:moveTo>
                    <a:pt x="654304" y="1073023"/>
                  </a:moveTo>
                  <a:cubicBezTo>
                    <a:pt x="635508" y="1076960"/>
                    <a:pt x="616331" y="1080008"/>
                    <a:pt x="596773" y="1081913"/>
                  </a:cubicBezTo>
                  <a:lnTo>
                    <a:pt x="594868" y="1062990"/>
                  </a:lnTo>
                  <a:cubicBezTo>
                    <a:pt x="613664" y="1061085"/>
                    <a:pt x="632206" y="1058291"/>
                    <a:pt x="650367" y="1054481"/>
                  </a:cubicBezTo>
                  <a:close/>
                  <a:moveTo>
                    <a:pt x="515239" y="1065530"/>
                  </a:moveTo>
                  <a:cubicBezTo>
                    <a:pt x="495681" y="1064768"/>
                    <a:pt x="476377" y="1062863"/>
                    <a:pt x="457454" y="1060069"/>
                  </a:cubicBezTo>
                  <a:lnTo>
                    <a:pt x="460248" y="1041273"/>
                  </a:lnTo>
                  <a:cubicBezTo>
                    <a:pt x="478536" y="1044067"/>
                    <a:pt x="497205" y="1045845"/>
                    <a:pt x="516128" y="1046607"/>
                  </a:cubicBezTo>
                  <a:close/>
                  <a:moveTo>
                    <a:pt x="385826" y="1061720"/>
                  </a:moveTo>
                  <a:cubicBezTo>
                    <a:pt x="367157" y="1056132"/>
                    <a:pt x="348869" y="1049528"/>
                    <a:pt x="331216" y="1042035"/>
                  </a:cubicBezTo>
                  <a:lnTo>
                    <a:pt x="338582" y="1024509"/>
                  </a:lnTo>
                  <a:cubicBezTo>
                    <a:pt x="355727" y="1031748"/>
                    <a:pt x="373253" y="1038098"/>
                    <a:pt x="391287" y="1043559"/>
                  </a:cubicBezTo>
                  <a:close/>
                  <a:moveTo>
                    <a:pt x="267589" y="988568"/>
                  </a:moveTo>
                  <a:cubicBezTo>
                    <a:pt x="250952" y="978535"/>
                    <a:pt x="234950" y="967613"/>
                    <a:pt x="219583" y="955929"/>
                  </a:cubicBezTo>
                  <a:lnTo>
                    <a:pt x="231140" y="940816"/>
                  </a:lnTo>
                  <a:cubicBezTo>
                    <a:pt x="245999" y="952119"/>
                    <a:pt x="261493" y="962660"/>
                    <a:pt x="277495" y="972312"/>
                  </a:cubicBezTo>
                  <a:close/>
                  <a:moveTo>
                    <a:pt x="171323" y="888365"/>
                  </a:moveTo>
                  <a:cubicBezTo>
                    <a:pt x="157734" y="874522"/>
                    <a:pt x="144907" y="860044"/>
                    <a:pt x="132842" y="844804"/>
                  </a:cubicBezTo>
                  <a:lnTo>
                    <a:pt x="147701" y="832993"/>
                  </a:lnTo>
                  <a:cubicBezTo>
                    <a:pt x="159385" y="847598"/>
                    <a:pt x="171704" y="861695"/>
                    <a:pt x="184912" y="875030"/>
                  </a:cubicBezTo>
                  <a:close/>
                  <a:moveTo>
                    <a:pt x="73660" y="815340"/>
                  </a:moveTo>
                  <a:cubicBezTo>
                    <a:pt x="63881" y="798703"/>
                    <a:pt x="54991" y="781431"/>
                    <a:pt x="47117" y="763651"/>
                  </a:cubicBezTo>
                  <a:lnTo>
                    <a:pt x="64516" y="755904"/>
                  </a:lnTo>
                  <a:cubicBezTo>
                    <a:pt x="72136" y="773049"/>
                    <a:pt x="80772" y="789686"/>
                    <a:pt x="90170" y="805815"/>
                  </a:cubicBezTo>
                  <a:close/>
                  <a:moveTo>
                    <a:pt x="20574" y="690753"/>
                  </a:moveTo>
                  <a:cubicBezTo>
                    <a:pt x="15367" y="672211"/>
                    <a:pt x="11049" y="653415"/>
                    <a:pt x="7747" y="634111"/>
                  </a:cubicBezTo>
                  <a:lnTo>
                    <a:pt x="26543" y="630936"/>
                  </a:lnTo>
                  <a:cubicBezTo>
                    <a:pt x="29718" y="649478"/>
                    <a:pt x="33909" y="667766"/>
                    <a:pt x="38989" y="685673"/>
                  </a:cubicBezTo>
                  <a:close/>
                  <a:moveTo>
                    <a:pt x="254" y="557022"/>
                  </a:moveTo>
                  <a:cubicBezTo>
                    <a:pt x="127" y="552069"/>
                    <a:pt x="0" y="547243"/>
                    <a:pt x="0" y="542290"/>
                  </a:cubicBezTo>
                  <a:lnTo>
                    <a:pt x="9525" y="542290"/>
                  </a:lnTo>
                  <a:lnTo>
                    <a:pt x="19050" y="542290"/>
                  </a:lnTo>
                  <a:lnTo>
                    <a:pt x="9525" y="542290"/>
                  </a:lnTo>
                  <a:lnTo>
                    <a:pt x="0" y="542290"/>
                  </a:lnTo>
                  <a:cubicBezTo>
                    <a:pt x="0" y="522732"/>
                    <a:pt x="1016" y="503301"/>
                    <a:pt x="3048" y="484251"/>
                  </a:cubicBezTo>
                  <a:lnTo>
                    <a:pt x="21971" y="486283"/>
                  </a:lnTo>
                  <a:cubicBezTo>
                    <a:pt x="20066" y="504698"/>
                    <a:pt x="19050" y="523367"/>
                    <a:pt x="19050" y="542290"/>
                  </a:cubicBezTo>
                  <a:cubicBezTo>
                    <a:pt x="19050" y="547497"/>
                    <a:pt x="14732" y="551815"/>
                    <a:pt x="9525" y="551815"/>
                  </a:cubicBezTo>
                  <a:cubicBezTo>
                    <a:pt x="4318" y="551815"/>
                    <a:pt x="0" y="547624"/>
                    <a:pt x="0" y="542290"/>
                  </a:cubicBezTo>
                  <a:cubicBezTo>
                    <a:pt x="0" y="536956"/>
                    <a:pt x="4318" y="532765"/>
                    <a:pt x="9525" y="532765"/>
                  </a:cubicBezTo>
                  <a:cubicBezTo>
                    <a:pt x="14732" y="532765"/>
                    <a:pt x="19050" y="537083"/>
                    <a:pt x="19050" y="542290"/>
                  </a:cubicBezTo>
                  <a:cubicBezTo>
                    <a:pt x="19050" y="546989"/>
                    <a:pt x="19050" y="551815"/>
                    <a:pt x="19177" y="556514"/>
                  </a:cubicBezTo>
                  <a:close/>
                </a:path>
              </a:pathLst>
            </a:custGeom>
            <a:solidFill>
              <a:srgbClr val="5256BE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4384999" y="7941230"/>
            <a:ext cx="818230" cy="818230"/>
            <a:chOff x="0" y="0"/>
            <a:chExt cx="1090973" cy="109097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9525" y="9525"/>
              <a:ext cx="1065530" cy="1065530"/>
            </a:xfrm>
            <a:custGeom>
              <a:avLst/>
              <a:gdLst/>
              <a:ahLst/>
              <a:cxnLst/>
              <a:rect r="r" b="b" t="t" l="l"/>
              <a:pathLst>
                <a:path h="1065530" w="1065530">
                  <a:moveTo>
                    <a:pt x="0" y="532765"/>
                  </a:moveTo>
                  <a:cubicBezTo>
                    <a:pt x="0" y="238506"/>
                    <a:pt x="238506" y="0"/>
                    <a:pt x="532765" y="0"/>
                  </a:cubicBezTo>
                  <a:cubicBezTo>
                    <a:pt x="827024" y="0"/>
                    <a:pt x="1065530" y="238506"/>
                    <a:pt x="1065530" y="532765"/>
                  </a:cubicBezTo>
                  <a:cubicBezTo>
                    <a:pt x="1065530" y="827024"/>
                    <a:pt x="827024" y="1065530"/>
                    <a:pt x="532765" y="1065530"/>
                  </a:cubicBezTo>
                  <a:cubicBezTo>
                    <a:pt x="238506" y="1065530"/>
                    <a:pt x="0" y="827024"/>
                    <a:pt x="0" y="532765"/>
                  </a:cubicBezTo>
                  <a:close/>
                </a:path>
              </a:pathLst>
            </a:custGeom>
            <a:solidFill>
              <a:srgbClr val="D4D5E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084326" cy="1081913"/>
            </a:xfrm>
            <a:custGeom>
              <a:avLst/>
              <a:gdLst/>
              <a:ahLst/>
              <a:cxnLst/>
              <a:rect r="r" b="b" t="t" l="l"/>
              <a:pathLst>
                <a:path h="1081913" w="1084326">
                  <a:moveTo>
                    <a:pt x="16764" y="407924"/>
                  </a:moveTo>
                  <a:cubicBezTo>
                    <a:pt x="21590" y="389001"/>
                    <a:pt x="27432" y="370459"/>
                    <a:pt x="34163" y="352425"/>
                  </a:cubicBezTo>
                  <a:lnTo>
                    <a:pt x="52070" y="359156"/>
                  </a:lnTo>
                  <a:cubicBezTo>
                    <a:pt x="45593" y="376555"/>
                    <a:pt x="40005" y="394462"/>
                    <a:pt x="35306" y="412623"/>
                  </a:cubicBezTo>
                  <a:close/>
                  <a:moveTo>
                    <a:pt x="84963" y="286766"/>
                  </a:moveTo>
                  <a:cubicBezTo>
                    <a:pt x="94361" y="269748"/>
                    <a:pt x="104521" y="253238"/>
                    <a:pt x="115570" y="237363"/>
                  </a:cubicBezTo>
                  <a:lnTo>
                    <a:pt x="131191" y="248285"/>
                  </a:lnTo>
                  <a:cubicBezTo>
                    <a:pt x="120523" y="263652"/>
                    <a:pt x="110617" y="279527"/>
                    <a:pt x="101600" y="295910"/>
                  </a:cubicBezTo>
                  <a:close/>
                  <a:moveTo>
                    <a:pt x="180975" y="186182"/>
                  </a:moveTo>
                  <a:cubicBezTo>
                    <a:pt x="194183" y="171958"/>
                    <a:pt x="208153" y="158496"/>
                    <a:pt x="222885" y="145923"/>
                  </a:cubicBezTo>
                  <a:lnTo>
                    <a:pt x="235331" y="160274"/>
                  </a:lnTo>
                  <a:cubicBezTo>
                    <a:pt x="221234" y="172466"/>
                    <a:pt x="207645" y="185547"/>
                    <a:pt x="194945" y="199136"/>
                  </a:cubicBezTo>
                  <a:close/>
                  <a:moveTo>
                    <a:pt x="298831" y="112395"/>
                  </a:moveTo>
                  <a:cubicBezTo>
                    <a:pt x="315087" y="101981"/>
                    <a:pt x="331978" y="92329"/>
                    <a:pt x="349377" y="83693"/>
                  </a:cubicBezTo>
                  <a:lnTo>
                    <a:pt x="357886" y="100711"/>
                  </a:lnTo>
                  <a:cubicBezTo>
                    <a:pt x="341122" y="109093"/>
                    <a:pt x="324866" y="118364"/>
                    <a:pt x="309118" y="128397"/>
                  </a:cubicBezTo>
                  <a:close/>
                  <a:moveTo>
                    <a:pt x="431292" y="70104"/>
                  </a:moveTo>
                  <a:cubicBezTo>
                    <a:pt x="449580" y="64008"/>
                    <a:pt x="468376" y="58928"/>
                    <a:pt x="487426" y="54864"/>
                  </a:cubicBezTo>
                  <a:lnTo>
                    <a:pt x="491363" y="73533"/>
                  </a:lnTo>
                  <a:cubicBezTo>
                    <a:pt x="472948" y="77470"/>
                    <a:pt x="454914" y="82423"/>
                    <a:pt x="437261" y="88265"/>
                  </a:cubicBezTo>
                  <a:close/>
                  <a:moveTo>
                    <a:pt x="504698" y="1270"/>
                  </a:moveTo>
                  <a:cubicBezTo>
                    <a:pt x="517144" y="381"/>
                    <a:pt x="529590" y="0"/>
                    <a:pt x="542290" y="0"/>
                  </a:cubicBezTo>
                  <a:lnTo>
                    <a:pt x="542290" y="9525"/>
                  </a:lnTo>
                  <a:lnTo>
                    <a:pt x="542290" y="0"/>
                  </a:lnTo>
                  <a:cubicBezTo>
                    <a:pt x="549275" y="0"/>
                    <a:pt x="556133" y="127"/>
                    <a:pt x="562991" y="381"/>
                  </a:cubicBezTo>
                  <a:lnTo>
                    <a:pt x="562229" y="19431"/>
                  </a:lnTo>
                  <a:cubicBezTo>
                    <a:pt x="555625" y="19177"/>
                    <a:pt x="548894" y="19050"/>
                    <a:pt x="542163" y="19050"/>
                  </a:cubicBezTo>
                  <a:lnTo>
                    <a:pt x="542163" y="9525"/>
                  </a:lnTo>
                  <a:lnTo>
                    <a:pt x="542163" y="19050"/>
                  </a:lnTo>
                  <a:cubicBezTo>
                    <a:pt x="529971" y="19050"/>
                    <a:pt x="517779" y="19431"/>
                    <a:pt x="505841" y="20320"/>
                  </a:cubicBezTo>
                  <a:close/>
                  <a:moveTo>
                    <a:pt x="639953" y="8763"/>
                  </a:moveTo>
                  <a:cubicBezTo>
                    <a:pt x="659130" y="12319"/>
                    <a:pt x="678053" y="16764"/>
                    <a:pt x="696468" y="22225"/>
                  </a:cubicBezTo>
                  <a:lnTo>
                    <a:pt x="691007" y="40513"/>
                  </a:lnTo>
                  <a:cubicBezTo>
                    <a:pt x="673227" y="35179"/>
                    <a:pt x="655066" y="30861"/>
                    <a:pt x="636524" y="27559"/>
                  </a:cubicBezTo>
                  <a:close/>
                  <a:moveTo>
                    <a:pt x="769112" y="49530"/>
                  </a:moveTo>
                  <a:cubicBezTo>
                    <a:pt x="786765" y="57658"/>
                    <a:pt x="803910" y="66802"/>
                    <a:pt x="820547" y="76708"/>
                  </a:cubicBezTo>
                  <a:lnTo>
                    <a:pt x="810768" y="93091"/>
                  </a:lnTo>
                  <a:cubicBezTo>
                    <a:pt x="794766" y="83566"/>
                    <a:pt x="778256" y="74803"/>
                    <a:pt x="761111" y="66929"/>
                  </a:cubicBezTo>
                  <a:close/>
                  <a:moveTo>
                    <a:pt x="883920" y="121158"/>
                  </a:moveTo>
                  <a:cubicBezTo>
                    <a:pt x="899033" y="133350"/>
                    <a:pt x="913384" y="146431"/>
                    <a:pt x="926973" y="160147"/>
                  </a:cubicBezTo>
                  <a:lnTo>
                    <a:pt x="913511" y="173609"/>
                  </a:lnTo>
                  <a:cubicBezTo>
                    <a:pt x="900303" y="160401"/>
                    <a:pt x="886460" y="147828"/>
                    <a:pt x="871855" y="136017"/>
                  </a:cubicBezTo>
                  <a:close/>
                  <a:moveTo>
                    <a:pt x="965581" y="233680"/>
                  </a:moveTo>
                  <a:cubicBezTo>
                    <a:pt x="977138" y="249174"/>
                    <a:pt x="987933" y="265303"/>
                    <a:pt x="997712" y="282067"/>
                  </a:cubicBezTo>
                  <a:lnTo>
                    <a:pt x="981329" y="291719"/>
                  </a:lnTo>
                  <a:cubicBezTo>
                    <a:pt x="971804" y="275590"/>
                    <a:pt x="961390" y="259969"/>
                    <a:pt x="950341" y="244983"/>
                  </a:cubicBezTo>
                  <a:close/>
                  <a:moveTo>
                    <a:pt x="1017016" y="362839"/>
                  </a:moveTo>
                  <a:cubicBezTo>
                    <a:pt x="1024382" y="380619"/>
                    <a:pt x="1030732" y="399034"/>
                    <a:pt x="1036193" y="417703"/>
                  </a:cubicBezTo>
                  <a:lnTo>
                    <a:pt x="1017905" y="423037"/>
                  </a:lnTo>
                  <a:cubicBezTo>
                    <a:pt x="1012698" y="405003"/>
                    <a:pt x="1006475" y="387350"/>
                    <a:pt x="999490" y="370078"/>
                  </a:cubicBezTo>
                  <a:close/>
                  <a:moveTo>
                    <a:pt x="1079500" y="467360"/>
                  </a:moveTo>
                  <a:cubicBezTo>
                    <a:pt x="1082167" y="486410"/>
                    <a:pt x="1083818" y="505714"/>
                    <a:pt x="1084326" y="525272"/>
                  </a:cubicBezTo>
                  <a:lnTo>
                    <a:pt x="1065276" y="525907"/>
                  </a:lnTo>
                  <a:cubicBezTo>
                    <a:pt x="1064641" y="506984"/>
                    <a:pt x="1063117" y="488315"/>
                    <a:pt x="1060577" y="470027"/>
                  </a:cubicBezTo>
                  <a:close/>
                  <a:moveTo>
                    <a:pt x="1062355" y="605536"/>
                  </a:moveTo>
                  <a:cubicBezTo>
                    <a:pt x="1060196" y="624967"/>
                    <a:pt x="1057021" y="644144"/>
                    <a:pt x="1052830" y="662940"/>
                  </a:cubicBezTo>
                  <a:lnTo>
                    <a:pt x="1034288" y="658876"/>
                  </a:lnTo>
                  <a:cubicBezTo>
                    <a:pt x="1038352" y="640715"/>
                    <a:pt x="1041400" y="622300"/>
                    <a:pt x="1043432" y="603504"/>
                  </a:cubicBezTo>
                  <a:close/>
                  <a:moveTo>
                    <a:pt x="1049655" y="734441"/>
                  </a:moveTo>
                  <a:cubicBezTo>
                    <a:pt x="1042797" y="752602"/>
                    <a:pt x="1034923" y="770382"/>
                    <a:pt x="1026160" y="787654"/>
                  </a:cubicBezTo>
                  <a:lnTo>
                    <a:pt x="1009142" y="779018"/>
                  </a:lnTo>
                  <a:cubicBezTo>
                    <a:pt x="1017524" y="762381"/>
                    <a:pt x="1025144" y="745236"/>
                    <a:pt x="1031748" y="727710"/>
                  </a:cubicBezTo>
                  <a:close/>
                  <a:moveTo>
                    <a:pt x="968248" y="847217"/>
                  </a:moveTo>
                  <a:cubicBezTo>
                    <a:pt x="957072" y="863092"/>
                    <a:pt x="945134" y="878332"/>
                    <a:pt x="932307" y="892937"/>
                  </a:cubicBezTo>
                  <a:lnTo>
                    <a:pt x="917956" y="880364"/>
                  </a:lnTo>
                  <a:cubicBezTo>
                    <a:pt x="930275" y="866267"/>
                    <a:pt x="941832" y="851535"/>
                    <a:pt x="952627" y="836295"/>
                  </a:cubicBezTo>
                  <a:close/>
                  <a:moveTo>
                    <a:pt x="861568" y="936498"/>
                  </a:moveTo>
                  <a:cubicBezTo>
                    <a:pt x="846836" y="949071"/>
                    <a:pt x="831469" y="960882"/>
                    <a:pt x="815467" y="971931"/>
                  </a:cubicBezTo>
                  <a:lnTo>
                    <a:pt x="838200" y="973963"/>
                  </a:lnTo>
                  <a:cubicBezTo>
                    <a:pt x="853694" y="963295"/>
                    <a:pt x="868553" y="951992"/>
                    <a:pt x="882650" y="939800"/>
                  </a:cubicBezTo>
                  <a:close/>
                  <a:moveTo>
                    <a:pt x="769747" y="1014476"/>
                  </a:moveTo>
                  <a:cubicBezTo>
                    <a:pt x="752475" y="1022985"/>
                    <a:pt x="734568" y="1030732"/>
                    <a:pt x="716280" y="1037336"/>
                  </a:cubicBezTo>
                  <a:lnTo>
                    <a:pt x="709676" y="1019429"/>
                  </a:lnTo>
                  <a:cubicBezTo>
                    <a:pt x="727329" y="1012952"/>
                    <a:pt x="744474" y="1005586"/>
                    <a:pt x="761238" y="997331"/>
                  </a:cubicBezTo>
                  <a:close/>
                  <a:moveTo>
                    <a:pt x="654304" y="1073023"/>
                  </a:moveTo>
                  <a:cubicBezTo>
                    <a:pt x="635508" y="1076960"/>
                    <a:pt x="616331" y="1080008"/>
                    <a:pt x="596773" y="1081913"/>
                  </a:cubicBezTo>
                  <a:lnTo>
                    <a:pt x="594868" y="1062990"/>
                  </a:lnTo>
                  <a:cubicBezTo>
                    <a:pt x="613664" y="1061085"/>
                    <a:pt x="632206" y="1058291"/>
                    <a:pt x="650367" y="1054481"/>
                  </a:cubicBezTo>
                  <a:close/>
                  <a:moveTo>
                    <a:pt x="515239" y="1065530"/>
                  </a:moveTo>
                  <a:cubicBezTo>
                    <a:pt x="495681" y="1064768"/>
                    <a:pt x="476377" y="1062863"/>
                    <a:pt x="457454" y="1060069"/>
                  </a:cubicBezTo>
                  <a:lnTo>
                    <a:pt x="460248" y="1041273"/>
                  </a:lnTo>
                  <a:cubicBezTo>
                    <a:pt x="478536" y="1044067"/>
                    <a:pt x="497205" y="1045845"/>
                    <a:pt x="516128" y="1046607"/>
                  </a:cubicBezTo>
                  <a:close/>
                  <a:moveTo>
                    <a:pt x="385826" y="1061720"/>
                  </a:moveTo>
                  <a:cubicBezTo>
                    <a:pt x="367157" y="1056132"/>
                    <a:pt x="348869" y="1049528"/>
                    <a:pt x="331216" y="1042035"/>
                  </a:cubicBezTo>
                  <a:lnTo>
                    <a:pt x="338582" y="1024509"/>
                  </a:lnTo>
                  <a:cubicBezTo>
                    <a:pt x="355727" y="1031748"/>
                    <a:pt x="373253" y="1038098"/>
                    <a:pt x="391287" y="1043559"/>
                  </a:cubicBezTo>
                  <a:close/>
                  <a:moveTo>
                    <a:pt x="267589" y="988568"/>
                  </a:moveTo>
                  <a:cubicBezTo>
                    <a:pt x="250952" y="978535"/>
                    <a:pt x="234950" y="967613"/>
                    <a:pt x="219583" y="955929"/>
                  </a:cubicBezTo>
                  <a:lnTo>
                    <a:pt x="231140" y="940816"/>
                  </a:lnTo>
                  <a:cubicBezTo>
                    <a:pt x="245999" y="952119"/>
                    <a:pt x="261493" y="962660"/>
                    <a:pt x="277495" y="972312"/>
                  </a:cubicBezTo>
                  <a:close/>
                  <a:moveTo>
                    <a:pt x="171323" y="888365"/>
                  </a:moveTo>
                  <a:cubicBezTo>
                    <a:pt x="157734" y="874522"/>
                    <a:pt x="144907" y="860044"/>
                    <a:pt x="132842" y="844804"/>
                  </a:cubicBezTo>
                  <a:lnTo>
                    <a:pt x="147701" y="832993"/>
                  </a:lnTo>
                  <a:cubicBezTo>
                    <a:pt x="159385" y="847598"/>
                    <a:pt x="171704" y="861695"/>
                    <a:pt x="184912" y="875030"/>
                  </a:cubicBezTo>
                  <a:close/>
                  <a:moveTo>
                    <a:pt x="73660" y="815340"/>
                  </a:moveTo>
                  <a:cubicBezTo>
                    <a:pt x="63881" y="798703"/>
                    <a:pt x="54991" y="781431"/>
                    <a:pt x="47117" y="763651"/>
                  </a:cubicBezTo>
                  <a:lnTo>
                    <a:pt x="64516" y="755904"/>
                  </a:lnTo>
                  <a:cubicBezTo>
                    <a:pt x="72136" y="773049"/>
                    <a:pt x="80772" y="789686"/>
                    <a:pt x="90170" y="805815"/>
                  </a:cubicBezTo>
                  <a:close/>
                  <a:moveTo>
                    <a:pt x="20574" y="690753"/>
                  </a:moveTo>
                  <a:cubicBezTo>
                    <a:pt x="15367" y="672211"/>
                    <a:pt x="11049" y="653415"/>
                    <a:pt x="7747" y="634111"/>
                  </a:cubicBezTo>
                  <a:lnTo>
                    <a:pt x="26543" y="630936"/>
                  </a:lnTo>
                  <a:cubicBezTo>
                    <a:pt x="29718" y="649478"/>
                    <a:pt x="33909" y="667766"/>
                    <a:pt x="38989" y="685673"/>
                  </a:cubicBezTo>
                  <a:close/>
                  <a:moveTo>
                    <a:pt x="254" y="557022"/>
                  </a:moveTo>
                  <a:cubicBezTo>
                    <a:pt x="127" y="552069"/>
                    <a:pt x="0" y="547243"/>
                    <a:pt x="0" y="542290"/>
                  </a:cubicBezTo>
                  <a:lnTo>
                    <a:pt x="9525" y="542290"/>
                  </a:lnTo>
                  <a:lnTo>
                    <a:pt x="19050" y="542290"/>
                  </a:lnTo>
                  <a:lnTo>
                    <a:pt x="9525" y="542290"/>
                  </a:lnTo>
                  <a:lnTo>
                    <a:pt x="0" y="542290"/>
                  </a:lnTo>
                  <a:cubicBezTo>
                    <a:pt x="0" y="522732"/>
                    <a:pt x="1016" y="503301"/>
                    <a:pt x="3048" y="484251"/>
                  </a:cubicBezTo>
                  <a:lnTo>
                    <a:pt x="21971" y="486283"/>
                  </a:lnTo>
                  <a:cubicBezTo>
                    <a:pt x="20066" y="504698"/>
                    <a:pt x="19050" y="523367"/>
                    <a:pt x="19050" y="542290"/>
                  </a:cubicBezTo>
                  <a:cubicBezTo>
                    <a:pt x="19050" y="547497"/>
                    <a:pt x="14732" y="551815"/>
                    <a:pt x="9525" y="551815"/>
                  </a:cubicBezTo>
                  <a:cubicBezTo>
                    <a:pt x="4318" y="551815"/>
                    <a:pt x="0" y="547624"/>
                    <a:pt x="0" y="542290"/>
                  </a:cubicBezTo>
                  <a:cubicBezTo>
                    <a:pt x="0" y="536956"/>
                    <a:pt x="4318" y="532765"/>
                    <a:pt x="9525" y="532765"/>
                  </a:cubicBezTo>
                  <a:cubicBezTo>
                    <a:pt x="14732" y="532765"/>
                    <a:pt x="19050" y="537083"/>
                    <a:pt x="19050" y="542290"/>
                  </a:cubicBezTo>
                  <a:cubicBezTo>
                    <a:pt x="19050" y="546989"/>
                    <a:pt x="19050" y="551815"/>
                    <a:pt x="19177" y="556514"/>
                  </a:cubicBezTo>
                  <a:close/>
                </a:path>
              </a:pathLst>
            </a:custGeom>
            <a:solidFill>
              <a:srgbClr val="5256BE"/>
            </a:solid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5559482" y="6943069"/>
            <a:ext cx="4167890" cy="812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b="true" sz="2200">
                <a:solidFill>
                  <a:srgbClr val="1E1E1E"/>
                </a:solidFill>
                <a:latin typeface="Quattrocento Bold"/>
                <a:ea typeface="Quattrocento Bold"/>
                <a:cs typeface="Quattrocento Bold"/>
                <a:sym typeface="Quattrocento Bold"/>
              </a:rPr>
              <a:t>Location</a:t>
            </a:r>
          </a:p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1E1E1E"/>
                </a:solidFill>
                <a:latin typeface="Quattrocento"/>
                <a:ea typeface="Quattrocento"/>
                <a:cs typeface="Quattrocento"/>
                <a:sym typeface="Quattrocento"/>
              </a:rPr>
              <a:t>(latitude and longitude)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559480" y="7950814"/>
            <a:ext cx="3818098" cy="812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b="true" sz="2200">
                <a:solidFill>
                  <a:srgbClr val="1E1E1E"/>
                </a:solidFill>
                <a:latin typeface="Quattrocento Bold"/>
                <a:ea typeface="Quattrocento Bold"/>
                <a:cs typeface="Quattrocento Bold"/>
                <a:sym typeface="Quattrocento Bold"/>
              </a:rPr>
              <a:t>Timestamp</a:t>
            </a:r>
          </a:p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1E1E1E"/>
                </a:solidFill>
                <a:latin typeface="Quattrocento"/>
                <a:ea typeface="Quattrocento"/>
                <a:cs typeface="Quattrocento"/>
                <a:sym typeface="Quattrocento"/>
              </a:rPr>
              <a:t>(date and time)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4581899" y="8136454"/>
            <a:ext cx="424133" cy="427483"/>
            <a:chOff x="0" y="0"/>
            <a:chExt cx="565511" cy="569978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565531" cy="569976"/>
            </a:xfrm>
            <a:custGeom>
              <a:avLst/>
              <a:gdLst/>
              <a:ahLst/>
              <a:cxnLst/>
              <a:rect r="r" b="b" t="t" l="l"/>
              <a:pathLst>
                <a:path h="569976" w="565531">
                  <a:moveTo>
                    <a:pt x="0" y="0"/>
                  </a:moveTo>
                  <a:lnTo>
                    <a:pt x="565531" y="0"/>
                  </a:lnTo>
                  <a:lnTo>
                    <a:pt x="565531" y="569976"/>
                  </a:lnTo>
                  <a:lnTo>
                    <a:pt x="0" y="569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8677" t="-38879" r="-39207" b="-37619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4581883" y="6130692"/>
            <a:ext cx="424151" cy="422596"/>
            <a:chOff x="0" y="0"/>
            <a:chExt cx="565535" cy="563461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565531" cy="563499"/>
            </a:xfrm>
            <a:custGeom>
              <a:avLst/>
              <a:gdLst/>
              <a:ahLst/>
              <a:cxnLst/>
              <a:rect r="r" b="b" t="t" l="l"/>
              <a:pathLst>
                <a:path h="563499" w="565531">
                  <a:moveTo>
                    <a:pt x="0" y="0"/>
                  </a:moveTo>
                  <a:lnTo>
                    <a:pt x="565531" y="0"/>
                  </a:lnTo>
                  <a:lnTo>
                    <a:pt x="565531" y="563499"/>
                  </a:lnTo>
                  <a:lnTo>
                    <a:pt x="0" y="563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979" t="-27508" r="-27710" b="-27739"/>
              </a:stretch>
            </a:blipFill>
          </p:spPr>
        </p:sp>
      </p:grpSp>
      <p:sp>
        <p:nvSpPr>
          <p:cNvPr name="TextBox 33" id="33"/>
          <p:cNvSpPr txBox="true"/>
          <p:nvPr/>
        </p:nvSpPr>
        <p:spPr>
          <a:xfrm rot="0">
            <a:off x="5559498" y="5933631"/>
            <a:ext cx="3904496" cy="812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b="true" sz="2200">
                <a:solidFill>
                  <a:srgbClr val="1E1E1E"/>
                </a:solidFill>
                <a:latin typeface="Quattrocento Bold"/>
                <a:ea typeface="Quattrocento Bold"/>
                <a:cs typeface="Quattrocento Bold"/>
                <a:sym typeface="Quattrocento Bold"/>
              </a:rPr>
              <a:t>User ID</a:t>
            </a:r>
          </a:p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1E1E1E"/>
                </a:solidFill>
                <a:latin typeface="Quattrocento"/>
                <a:ea typeface="Quattrocento"/>
                <a:cs typeface="Quattrocento"/>
                <a:sym typeface="Quattrocento"/>
              </a:rPr>
              <a:t>anonymous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1911012" y="7052641"/>
            <a:ext cx="485916" cy="587061"/>
            <a:chOff x="0" y="0"/>
            <a:chExt cx="647888" cy="782749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47827" cy="782701"/>
            </a:xfrm>
            <a:custGeom>
              <a:avLst/>
              <a:gdLst/>
              <a:ahLst/>
              <a:cxnLst/>
              <a:rect r="r" b="b" t="t" l="l"/>
              <a:pathLst>
                <a:path h="782701" w="647827">
                  <a:moveTo>
                    <a:pt x="0" y="0"/>
                  </a:moveTo>
                  <a:lnTo>
                    <a:pt x="647827" y="0"/>
                  </a:lnTo>
                  <a:lnTo>
                    <a:pt x="647827" y="782701"/>
                  </a:lnTo>
                  <a:lnTo>
                    <a:pt x="0" y="782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54296" t="-35450" r="-55043" b="-37816"/>
              </a:stretch>
            </a:blipFill>
          </p:spPr>
        </p:sp>
      </p:grpSp>
      <p:sp>
        <p:nvSpPr>
          <p:cNvPr name="AutoShape 36" id="36"/>
          <p:cNvSpPr/>
          <p:nvPr/>
        </p:nvSpPr>
        <p:spPr>
          <a:xfrm rot="9024042">
            <a:off x="2467141" y="6844090"/>
            <a:ext cx="2071999" cy="0"/>
          </a:xfrm>
          <a:prstGeom prst="line">
            <a:avLst/>
          </a:prstGeom>
          <a:ln cap="rnd" w="9525">
            <a:solidFill>
              <a:srgbClr val="5256B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7" id="37"/>
          <p:cNvSpPr/>
          <p:nvPr/>
        </p:nvSpPr>
        <p:spPr>
          <a:xfrm rot="1775091">
            <a:off x="2467289" y="7848165"/>
            <a:ext cx="2071702" cy="0"/>
          </a:xfrm>
          <a:prstGeom prst="line">
            <a:avLst/>
          </a:prstGeom>
          <a:ln cap="rnd" w="9525">
            <a:solidFill>
              <a:srgbClr val="5256B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8" id="38"/>
          <p:cNvSpPr/>
          <p:nvPr/>
        </p:nvSpPr>
        <p:spPr>
          <a:xfrm rot="37492">
            <a:off x="2602284" y="7346578"/>
            <a:ext cx="1801712" cy="0"/>
          </a:xfrm>
          <a:prstGeom prst="line">
            <a:avLst/>
          </a:prstGeom>
          <a:ln cap="rnd" w="9525">
            <a:solidFill>
              <a:srgbClr val="5256B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9" id="39"/>
          <p:cNvSpPr txBox="true"/>
          <p:nvPr/>
        </p:nvSpPr>
        <p:spPr>
          <a:xfrm rot="0">
            <a:off x="4998880" y="2259062"/>
            <a:ext cx="3924750" cy="322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97"/>
              </a:lnSpc>
            </a:pPr>
            <a:r>
              <a:rPr lang="en-US" sz="2100">
                <a:solidFill>
                  <a:srgbClr val="2C2C2C"/>
                </a:solidFill>
                <a:latin typeface="Inter"/>
                <a:ea typeface="Inter"/>
                <a:cs typeface="Inter"/>
                <a:sym typeface="Inter"/>
              </a:rPr>
              <a:t>Location traces collected from GNSS-based devices (smartphones), enabling detailed analysis of mobility patterns, travel behavior, and real-time population dynamics across space and time.</a:t>
            </a:r>
          </a:p>
        </p:txBody>
      </p:sp>
      <p:grpSp>
        <p:nvGrpSpPr>
          <p:cNvPr name="Group 40" id="40"/>
          <p:cNvGrpSpPr/>
          <p:nvPr/>
        </p:nvGrpSpPr>
        <p:grpSpPr>
          <a:xfrm rot="0">
            <a:off x="9586118" y="1195335"/>
            <a:ext cx="7554760" cy="7554760"/>
            <a:chOff x="0" y="0"/>
            <a:chExt cx="10073014" cy="10073014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10073005" cy="10073005"/>
            </a:xfrm>
            <a:custGeom>
              <a:avLst/>
              <a:gdLst/>
              <a:ahLst/>
              <a:cxnLst/>
              <a:rect r="r" b="b" t="t" l="l"/>
              <a:pathLst>
                <a:path h="10073005" w="10073005">
                  <a:moveTo>
                    <a:pt x="0" y="0"/>
                  </a:moveTo>
                  <a:lnTo>
                    <a:pt x="10073005" y="0"/>
                  </a:lnTo>
                  <a:lnTo>
                    <a:pt x="10073005" y="10073005"/>
                  </a:lnTo>
                  <a:lnTo>
                    <a:pt x="0" y="1007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54340"/>
          </a:xfrm>
          <a:custGeom>
            <a:avLst/>
            <a:gdLst/>
            <a:ahLst/>
            <a:cxnLst/>
            <a:rect r="r" b="b" t="t" l="l"/>
            <a:pathLst>
              <a:path h="954340" w="18288000">
                <a:moveTo>
                  <a:pt x="0" y="0"/>
                </a:moveTo>
                <a:lnTo>
                  <a:pt x="18288000" y="0"/>
                </a:lnTo>
                <a:lnTo>
                  <a:pt x="18288000" y="954340"/>
                </a:lnTo>
                <a:lnTo>
                  <a:pt x="0" y="954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2" r="0" b="-3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956565"/>
            <a:ext cx="18288000" cy="1330435"/>
          </a:xfrm>
          <a:custGeom>
            <a:avLst/>
            <a:gdLst/>
            <a:ahLst/>
            <a:cxnLst/>
            <a:rect r="r" b="b" t="t" l="l"/>
            <a:pathLst>
              <a:path h="1330435" w="18288000">
                <a:moveTo>
                  <a:pt x="0" y="0"/>
                </a:moveTo>
                <a:lnTo>
                  <a:pt x="18288000" y="0"/>
                </a:lnTo>
                <a:lnTo>
                  <a:pt x="18288000" y="1330435"/>
                </a:lnTo>
                <a:lnTo>
                  <a:pt x="0" y="1330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397" r="-20233" b="-5419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55100" y="4361059"/>
            <a:ext cx="4128759" cy="4128759"/>
          </a:xfrm>
          <a:custGeom>
            <a:avLst/>
            <a:gdLst/>
            <a:ahLst/>
            <a:cxnLst/>
            <a:rect r="r" b="b" t="t" l="l"/>
            <a:pathLst>
              <a:path h="4128759" w="4128759">
                <a:moveTo>
                  <a:pt x="0" y="0"/>
                </a:moveTo>
                <a:lnTo>
                  <a:pt x="4128759" y="0"/>
                </a:lnTo>
                <a:lnTo>
                  <a:pt x="4128759" y="4128759"/>
                </a:lnTo>
                <a:lnTo>
                  <a:pt x="0" y="4128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4521853">
            <a:off x="1590749" y="4557994"/>
            <a:ext cx="1181643" cy="1181156"/>
            <a:chOff x="0" y="0"/>
            <a:chExt cx="5456466" cy="545421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3071622" y="3709162"/>
              <a:ext cx="2321687" cy="1681607"/>
            </a:xfrm>
            <a:custGeom>
              <a:avLst/>
              <a:gdLst/>
              <a:ahLst/>
              <a:cxnLst/>
              <a:rect r="r" b="b" t="t" l="l"/>
              <a:pathLst>
                <a:path h="1681607" w="2321687">
                  <a:moveTo>
                    <a:pt x="93980" y="1431036"/>
                  </a:moveTo>
                  <a:cubicBezTo>
                    <a:pt x="286766" y="1516380"/>
                    <a:pt x="490982" y="1559814"/>
                    <a:pt x="701548" y="1559814"/>
                  </a:cubicBezTo>
                  <a:lnTo>
                    <a:pt x="702437" y="1559814"/>
                  </a:lnTo>
                  <a:cubicBezTo>
                    <a:pt x="1102868" y="1559560"/>
                    <a:pt x="1479042" y="1403604"/>
                    <a:pt x="1761617" y="1120521"/>
                  </a:cubicBezTo>
                  <a:cubicBezTo>
                    <a:pt x="2044192" y="837438"/>
                    <a:pt x="2199767" y="461010"/>
                    <a:pt x="2199513" y="60960"/>
                  </a:cubicBezTo>
                  <a:cubicBezTo>
                    <a:pt x="2199513" y="27432"/>
                    <a:pt x="2226945" y="0"/>
                    <a:pt x="2260473" y="0"/>
                  </a:cubicBezTo>
                  <a:cubicBezTo>
                    <a:pt x="2294128" y="0"/>
                    <a:pt x="2321306" y="27432"/>
                    <a:pt x="2321306" y="60960"/>
                  </a:cubicBezTo>
                  <a:cubicBezTo>
                    <a:pt x="2321687" y="493522"/>
                    <a:pt x="2153539" y="900684"/>
                    <a:pt x="1847850" y="1206500"/>
                  </a:cubicBezTo>
                  <a:cubicBezTo>
                    <a:pt x="1542161" y="1512443"/>
                    <a:pt x="1135634" y="1681353"/>
                    <a:pt x="702945" y="1681607"/>
                  </a:cubicBezTo>
                  <a:lnTo>
                    <a:pt x="702056" y="1681607"/>
                  </a:lnTo>
                  <a:cubicBezTo>
                    <a:pt x="473837" y="1681607"/>
                    <a:pt x="252730" y="1634744"/>
                    <a:pt x="44577" y="1542415"/>
                  </a:cubicBezTo>
                  <a:cubicBezTo>
                    <a:pt x="13843" y="1528826"/>
                    <a:pt x="0" y="1492631"/>
                    <a:pt x="13589" y="1462024"/>
                  </a:cubicBezTo>
                  <a:cubicBezTo>
                    <a:pt x="27178" y="1431418"/>
                    <a:pt x="63119" y="1416939"/>
                    <a:pt x="93980" y="1431036"/>
                  </a:cubicBezTo>
                </a:path>
              </a:pathLst>
            </a:custGeom>
            <a:solidFill>
              <a:srgbClr val="004E71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260852" y="3709289"/>
              <a:ext cx="1666621" cy="1215517"/>
            </a:xfrm>
            <a:custGeom>
              <a:avLst/>
              <a:gdLst/>
              <a:ahLst/>
              <a:cxnLst/>
              <a:rect r="r" b="b" t="t" l="l"/>
              <a:pathLst>
                <a:path h="1215517" w="1666621">
                  <a:moveTo>
                    <a:pt x="1544320" y="60960"/>
                  </a:moveTo>
                  <a:cubicBezTo>
                    <a:pt x="1544320" y="27432"/>
                    <a:pt x="1571625" y="0"/>
                    <a:pt x="1605280" y="0"/>
                  </a:cubicBezTo>
                  <a:cubicBezTo>
                    <a:pt x="1638935" y="0"/>
                    <a:pt x="1666113" y="27305"/>
                    <a:pt x="1666113" y="60960"/>
                  </a:cubicBezTo>
                  <a:cubicBezTo>
                    <a:pt x="1666621" y="696976"/>
                    <a:pt x="1149477" y="1215009"/>
                    <a:pt x="513461" y="1215517"/>
                  </a:cubicBezTo>
                  <a:lnTo>
                    <a:pt x="512826" y="1215517"/>
                  </a:lnTo>
                  <a:cubicBezTo>
                    <a:pt x="350266" y="1215517"/>
                    <a:pt x="192913" y="1182370"/>
                    <a:pt x="44577" y="1116457"/>
                  </a:cubicBezTo>
                  <a:cubicBezTo>
                    <a:pt x="13843" y="1102995"/>
                    <a:pt x="0" y="1066800"/>
                    <a:pt x="13589" y="1036066"/>
                  </a:cubicBezTo>
                  <a:cubicBezTo>
                    <a:pt x="27178" y="1005333"/>
                    <a:pt x="62992" y="991108"/>
                    <a:pt x="93980" y="1005205"/>
                  </a:cubicBezTo>
                  <a:cubicBezTo>
                    <a:pt x="226822" y="1063879"/>
                    <a:pt x="367538" y="1093978"/>
                    <a:pt x="512572" y="1093978"/>
                  </a:cubicBezTo>
                  <a:lnTo>
                    <a:pt x="513206" y="1093978"/>
                  </a:lnTo>
                  <a:cubicBezTo>
                    <a:pt x="1082293" y="1092962"/>
                    <a:pt x="1544828" y="629666"/>
                    <a:pt x="1544319" y="60960"/>
                  </a:cubicBezTo>
                </a:path>
              </a:pathLst>
            </a:custGeom>
            <a:solidFill>
              <a:srgbClr val="004E71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449828" y="3709543"/>
              <a:ext cx="1011300" cy="748919"/>
            </a:xfrm>
            <a:custGeom>
              <a:avLst/>
              <a:gdLst/>
              <a:ahLst/>
              <a:cxnLst/>
              <a:rect r="r" b="b" t="t" l="l"/>
              <a:pathLst>
                <a:path h="748919" w="1011300">
                  <a:moveTo>
                    <a:pt x="323469" y="748919"/>
                  </a:moveTo>
                  <a:cubicBezTo>
                    <a:pt x="226822" y="748919"/>
                    <a:pt x="133096" y="728980"/>
                    <a:pt x="44450" y="689737"/>
                  </a:cubicBezTo>
                  <a:cubicBezTo>
                    <a:pt x="13843" y="676275"/>
                    <a:pt x="0" y="640334"/>
                    <a:pt x="13589" y="609600"/>
                  </a:cubicBezTo>
                  <a:cubicBezTo>
                    <a:pt x="27178" y="578612"/>
                    <a:pt x="63119" y="564642"/>
                    <a:pt x="93980" y="578358"/>
                  </a:cubicBezTo>
                  <a:cubicBezTo>
                    <a:pt x="166751" y="610997"/>
                    <a:pt x="243967" y="627126"/>
                    <a:pt x="323469" y="627126"/>
                  </a:cubicBezTo>
                  <a:lnTo>
                    <a:pt x="323723" y="627126"/>
                  </a:lnTo>
                  <a:cubicBezTo>
                    <a:pt x="635889" y="626745"/>
                    <a:pt x="889381" y="372745"/>
                    <a:pt x="889127" y="61214"/>
                  </a:cubicBezTo>
                  <a:cubicBezTo>
                    <a:pt x="889127" y="27559"/>
                    <a:pt x="916431" y="0"/>
                    <a:pt x="950086" y="0"/>
                  </a:cubicBezTo>
                  <a:cubicBezTo>
                    <a:pt x="983615" y="0"/>
                    <a:pt x="1011046" y="27559"/>
                    <a:pt x="1011046" y="60960"/>
                  </a:cubicBezTo>
                  <a:cubicBezTo>
                    <a:pt x="1011300" y="439928"/>
                    <a:pt x="703198" y="748665"/>
                    <a:pt x="323976" y="748919"/>
                  </a:cubicBezTo>
                  <a:lnTo>
                    <a:pt x="323595" y="748919"/>
                  </a:lnTo>
                </a:path>
              </a:pathLst>
            </a:custGeom>
            <a:solidFill>
              <a:srgbClr val="253961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2484" y="59309"/>
              <a:ext cx="5103114" cy="3932682"/>
            </a:xfrm>
            <a:custGeom>
              <a:avLst/>
              <a:gdLst/>
              <a:ahLst/>
              <a:cxnLst/>
              <a:rect r="r" b="b" t="t" l="l"/>
              <a:pathLst>
                <a:path h="3932682" w="5103114">
                  <a:moveTo>
                    <a:pt x="14986" y="2913634"/>
                  </a:moveTo>
                  <a:lnTo>
                    <a:pt x="1432560" y="1991106"/>
                  </a:lnTo>
                  <a:cubicBezTo>
                    <a:pt x="1446530" y="1981962"/>
                    <a:pt x="1465453" y="1985899"/>
                    <a:pt x="1474724" y="1999996"/>
                  </a:cubicBezTo>
                  <a:lnTo>
                    <a:pt x="1729867" y="2392172"/>
                  </a:lnTo>
                  <a:lnTo>
                    <a:pt x="2085721" y="2160651"/>
                  </a:lnTo>
                  <a:lnTo>
                    <a:pt x="1587754" y="1395222"/>
                  </a:lnTo>
                  <a:cubicBezTo>
                    <a:pt x="1432687" y="1156843"/>
                    <a:pt x="1500251" y="836676"/>
                    <a:pt x="1738757" y="681482"/>
                  </a:cubicBezTo>
                  <a:cubicBezTo>
                    <a:pt x="1854200" y="606425"/>
                    <a:pt x="1992122" y="580644"/>
                    <a:pt x="2127123" y="609219"/>
                  </a:cubicBezTo>
                  <a:cubicBezTo>
                    <a:pt x="2261870" y="637667"/>
                    <a:pt x="2377567" y="717042"/>
                    <a:pt x="2452624" y="832612"/>
                  </a:cubicBezTo>
                  <a:lnTo>
                    <a:pt x="2950591" y="1597787"/>
                  </a:lnTo>
                  <a:lnTo>
                    <a:pt x="3306699" y="1366139"/>
                  </a:lnTo>
                  <a:lnTo>
                    <a:pt x="3051429" y="973963"/>
                  </a:lnTo>
                  <a:cubicBezTo>
                    <a:pt x="3042412" y="959866"/>
                    <a:pt x="3046222" y="940943"/>
                    <a:pt x="3060319" y="931799"/>
                  </a:cubicBezTo>
                  <a:lnTo>
                    <a:pt x="4477893" y="9271"/>
                  </a:lnTo>
                  <a:cubicBezTo>
                    <a:pt x="4491990" y="0"/>
                    <a:pt x="4510913" y="3937"/>
                    <a:pt x="4520184" y="18034"/>
                  </a:cubicBezTo>
                  <a:lnTo>
                    <a:pt x="5097018" y="904494"/>
                  </a:lnTo>
                  <a:cubicBezTo>
                    <a:pt x="5101336" y="911352"/>
                    <a:pt x="5103114" y="919480"/>
                    <a:pt x="5101209" y="927354"/>
                  </a:cubicBezTo>
                  <a:lnTo>
                    <a:pt x="5094732" y="942213"/>
                  </a:lnTo>
                  <a:lnTo>
                    <a:pt x="3670300" y="1869186"/>
                  </a:lnTo>
                  <a:cubicBezTo>
                    <a:pt x="3665347" y="1872361"/>
                    <a:pt x="3659632" y="1874012"/>
                    <a:pt x="3653790" y="1874012"/>
                  </a:cubicBezTo>
                  <a:lnTo>
                    <a:pt x="3649472" y="1873758"/>
                  </a:lnTo>
                  <a:cubicBezTo>
                    <a:pt x="3639566" y="1871726"/>
                    <a:pt x="3632581" y="1866900"/>
                    <a:pt x="3628263" y="1860296"/>
                  </a:cubicBezTo>
                  <a:lnTo>
                    <a:pt x="3372993" y="1468120"/>
                  </a:lnTo>
                  <a:lnTo>
                    <a:pt x="3017012" y="1699641"/>
                  </a:lnTo>
                  <a:lnTo>
                    <a:pt x="3514979" y="2464816"/>
                  </a:lnTo>
                  <a:cubicBezTo>
                    <a:pt x="3590163" y="2580259"/>
                    <a:pt x="3615944" y="2718181"/>
                    <a:pt x="3587369" y="2853182"/>
                  </a:cubicBezTo>
                  <a:cubicBezTo>
                    <a:pt x="3563112" y="2967736"/>
                    <a:pt x="3500501" y="3066923"/>
                    <a:pt x="3411855" y="3140583"/>
                  </a:cubicBezTo>
                  <a:lnTo>
                    <a:pt x="3646424" y="3500882"/>
                  </a:lnTo>
                  <a:cubicBezTo>
                    <a:pt x="3666998" y="3494659"/>
                    <a:pt x="3688334" y="3490214"/>
                    <a:pt x="3710813" y="3490214"/>
                  </a:cubicBezTo>
                  <a:cubicBezTo>
                    <a:pt x="3832860" y="3490214"/>
                    <a:pt x="3932174" y="3589401"/>
                    <a:pt x="3932174" y="3711321"/>
                  </a:cubicBezTo>
                  <a:cubicBezTo>
                    <a:pt x="3932174" y="3833241"/>
                    <a:pt x="3832860" y="3932682"/>
                    <a:pt x="3710813" y="3932682"/>
                  </a:cubicBezTo>
                  <a:cubicBezTo>
                    <a:pt x="3588766" y="3932682"/>
                    <a:pt x="3489579" y="3833368"/>
                    <a:pt x="3489579" y="3711321"/>
                  </a:cubicBezTo>
                  <a:cubicBezTo>
                    <a:pt x="3489579" y="3656076"/>
                    <a:pt x="3510661" y="3606165"/>
                    <a:pt x="3544316" y="3567049"/>
                  </a:cubicBezTo>
                  <a:lnTo>
                    <a:pt x="3310636" y="3208021"/>
                  </a:lnTo>
                  <a:cubicBezTo>
                    <a:pt x="3239643" y="3243454"/>
                    <a:pt x="3162427" y="3262249"/>
                    <a:pt x="3083687" y="3262249"/>
                  </a:cubicBezTo>
                  <a:cubicBezTo>
                    <a:pt x="3047873" y="3262249"/>
                    <a:pt x="3011805" y="3258440"/>
                    <a:pt x="2975737" y="3250820"/>
                  </a:cubicBezTo>
                  <a:cubicBezTo>
                    <a:pt x="2840990" y="3222245"/>
                    <a:pt x="2725293" y="3142997"/>
                    <a:pt x="2650109" y="3027427"/>
                  </a:cubicBezTo>
                  <a:lnTo>
                    <a:pt x="2152269" y="2262252"/>
                  </a:lnTo>
                  <a:lnTo>
                    <a:pt x="1796288" y="2493773"/>
                  </a:lnTo>
                  <a:lnTo>
                    <a:pt x="2051431" y="2886076"/>
                  </a:lnTo>
                  <a:cubicBezTo>
                    <a:pt x="2055876" y="2892807"/>
                    <a:pt x="2057527" y="2901061"/>
                    <a:pt x="2055622" y="2908936"/>
                  </a:cubicBezTo>
                  <a:lnTo>
                    <a:pt x="2049145" y="2923668"/>
                  </a:lnTo>
                  <a:lnTo>
                    <a:pt x="624967" y="3850640"/>
                  </a:lnTo>
                  <a:cubicBezTo>
                    <a:pt x="620014" y="3853942"/>
                    <a:pt x="614299" y="3855593"/>
                    <a:pt x="608330" y="3855593"/>
                  </a:cubicBezTo>
                  <a:lnTo>
                    <a:pt x="604012" y="3855339"/>
                  </a:lnTo>
                  <a:cubicBezTo>
                    <a:pt x="594106" y="3853180"/>
                    <a:pt x="587121" y="3848481"/>
                    <a:pt x="582803" y="3841877"/>
                  </a:cubicBezTo>
                  <a:lnTo>
                    <a:pt x="5969" y="2955417"/>
                  </a:lnTo>
                  <a:cubicBezTo>
                    <a:pt x="1397" y="2948432"/>
                    <a:pt x="0" y="2940431"/>
                    <a:pt x="1651" y="2932557"/>
                  </a:cubicBezTo>
                  <a:lnTo>
                    <a:pt x="8128" y="2917825"/>
                  </a:lnTo>
                  <a:close/>
                  <a:moveTo>
                    <a:pt x="3710813" y="3811143"/>
                  </a:moveTo>
                  <a:cubicBezTo>
                    <a:pt x="3765677" y="3811143"/>
                    <a:pt x="3810381" y="3766566"/>
                    <a:pt x="3810381" y="3711702"/>
                  </a:cubicBezTo>
                  <a:cubicBezTo>
                    <a:pt x="3810381" y="3657092"/>
                    <a:pt x="3765677" y="3612388"/>
                    <a:pt x="3710813" y="3612388"/>
                  </a:cubicBezTo>
                  <a:cubicBezTo>
                    <a:pt x="3655949" y="3612388"/>
                    <a:pt x="3611372" y="3657092"/>
                    <a:pt x="3611372" y="3711702"/>
                  </a:cubicBezTo>
                  <a:cubicBezTo>
                    <a:pt x="3611372" y="3766566"/>
                    <a:pt x="3655949" y="3811143"/>
                    <a:pt x="3710813" y="3811143"/>
                  </a:cubicBezTo>
                </a:path>
              </a:pathLst>
            </a:custGeom>
            <a:solidFill>
              <a:srgbClr val="253961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6993320" y="1421088"/>
            <a:ext cx="1005819" cy="864332"/>
          </a:xfrm>
          <a:custGeom>
            <a:avLst/>
            <a:gdLst/>
            <a:ahLst/>
            <a:cxnLst/>
            <a:rect r="r" b="b" t="t" l="l"/>
            <a:pathLst>
              <a:path h="864332" w="1005819">
                <a:moveTo>
                  <a:pt x="0" y="0"/>
                </a:moveTo>
                <a:lnTo>
                  <a:pt x="1005819" y="0"/>
                </a:lnTo>
                <a:lnTo>
                  <a:pt x="1005819" y="864332"/>
                </a:lnTo>
                <a:lnTo>
                  <a:pt x="0" y="864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213305" y="4641189"/>
            <a:ext cx="1472433" cy="1434274"/>
          </a:xfrm>
          <a:custGeom>
            <a:avLst/>
            <a:gdLst/>
            <a:ahLst/>
            <a:cxnLst/>
            <a:rect r="r" b="b" t="t" l="l"/>
            <a:pathLst>
              <a:path h="1434274" w="1472433">
                <a:moveTo>
                  <a:pt x="0" y="0"/>
                </a:moveTo>
                <a:lnTo>
                  <a:pt x="1472433" y="0"/>
                </a:lnTo>
                <a:lnTo>
                  <a:pt x="1472433" y="1434275"/>
                </a:lnTo>
                <a:lnTo>
                  <a:pt x="0" y="14342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5494858" y="2191548"/>
            <a:ext cx="1126466" cy="1126466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3086766" y="5131111"/>
            <a:ext cx="2310873" cy="421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5"/>
              </a:lnSpc>
            </a:pPr>
            <a:r>
              <a:rPr lang="en-US" b="true" sz="2482">
                <a:solidFill>
                  <a:srgbClr val="004E7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FACILITATOR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893343" y="6078115"/>
            <a:ext cx="4296136" cy="1202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7"/>
              </a:lnSpc>
            </a:pPr>
            <a:r>
              <a:rPr lang="en-US" b="true" sz="2480">
                <a:solidFill>
                  <a:srgbClr val="004E71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Raising awareness about the uses and benefits of space applications and data.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023727" y="1747320"/>
            <a:ext cx="3076152" cy="436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84"/>
              </a:lnSpc>
            </a:pPr>
            <a:r>
              <a:rPr lang="en-US" b="true" sz="2560">
                <a:solidFill>
                  <a:srgbClr val="004E7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MATCHMAKER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670870" y="2699333"/>
            <a:ext cx="4941492" cy="1228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2"/>
              </a:lnSpc>
            </a:pPr>
            <a:r>
              <a:rPr lang="en-US" b="true" sz="2560">
                <a:solidFill>
                  <a:srgbClr val="004E71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Fostering dialogue between space and non-space communities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923421" y="5129480"/>
            <a:ext cx="1756696" cy="410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43"/>
              </a:lnSpc>
            </a:pPr>
            <a:r>
              <a:rPr lang="en-US" b="true" sz="2388">
                <a:solidFill>
                  <a:srgbClr val="25396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ADVISER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17190" y="6037364"/>
            <a:ext cx="4209939" cy="1166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8"/>
              </a:lnSpc>
            </a:pPr>
            <a:r>
              <a:rPr lang="en-US" b="true" sz="2388">
                <a:solidFill>
                  <a:srgbClr val="004E71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Offe</a:t>
            </a:r>
            <a:r>
              <a:rPr lang="en-US" b="true" sz="2388">
                <a:solidFill>
                  <a:srgbClr val="004E71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ring insights into user needs and challenges in using and integrating satellite data.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289053" y="1553033"/>
            <a:ext cx="1538076" cy="436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84"/>
              </a:lnSpc>
            </a:pPr>
            <a:r>
              <a:rPr lang="en-US" sz="2560">
                <a:solidFill>
                  <a:srgbClr val="004E7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WEBSITE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307696" y="9592471"/>
            <a:ext cx="3931950" cy="465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C2C2C"/>
                </a:solidFill>
                <a:latin typeface="Quattrocento"/>
                <a:ea typeface="Quattrocento"/>
                <a:cs typeface="Quattrocento"/>
                <a:sym typeface="Quattrocento"/>
              </a:rPr>
              <a:t>‹#›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4615115" y="1942707"/>
            <a:ext cx="12242108" cy="6243786"/>
            <a:chOff x="0" y="0"/>
            <a:chExt cx="16322811" cy="8325048"/>
          </a:xfrm>
        </p:grpSpPr>
        <p:sp>
          <p:nvSpPr>
            <p:cNvPr name="Freeform 8" id="8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16322802" cy="8325104"/>
            </a:xfrm>
            <a:custGeom>
              <a:avLst/>
              <a:gdLst/>
              <a:ahLst/>
              <a:cxnLst/>
              <a:rect r="r" b="b" t="t" l="l"/>
              <a:pathLst>
                <a:path h="8325104" w="16322802">
                  <a:moveTo>
                    <a:pt x="0" y="0"/>
                  </a:moveTo>
                  <a:lnTo>
                    <a:pt x="16322802" y="0"/>
                  </a:lnTo>
                  <a:lnTo>
                    <a:pt x="16322802" y="8325104"/>
                  </a:lnTo>
                  <a:lnTo>
                    <a:pt x="0" y="8325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49" t="-1929" r="-1179" b="-6670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9571984" y="5077477"/>
            <a:ext cx="2583194" cy="3113955"/>
            <a:chOff x="0" y="0"/>
            <a:chExt cx="3444259" cy="4151940"/>
          </a:xfrm>
        </p:grpSpPr>
        <p:sp>
          <p:nvSpPr>
            <p:cNvPr name="Freeform 10" id="10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3444240" cy="4151884"/>
            </a:xfrm>
            <a:custGeom>
              <a:avLst/>
              <a:gdLst/>
              <a:ahLst/>
              <a:cxnLst/>
              <a:rect r="r" b="b" t="t" l="l"/>
              <a:pathLst>
                <a:path h="4151884" w="3444240">
                  <a:moveTo>
                    <a:pt x="0" y="0"/>
                  </a:moveTo>
                  <a:lnTo>
                    <a:pt x="3444240" y="0"/>
                  </a:lnTo>
                  <a:lnTo>
                    <a:pt x="3444240" y="4151884"/>
                  </a:lnTo>
                  <a:lnTo>
                    <a:pt x="0" y="4151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4279" t="-104376" r="-349682" b="-133728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076239" y="7561394"/>
            <a:ext cx="348022" cy="386814"/>
            <a:chOff x="0" y="0"/>
            <a:chExt cx="464029" cy="51575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64058" cy="515747"/>
            </a:xfrm>
            <a:custGeom>
              <a:avLst/>
              <a:gdLst/>
              <a:ahLst/>
              <a:cxnLst/>
              <a:rect r="r" b="b" t="t" l="l"/>
              <a:pathLst>
                <a:path h="515747" w="464058">
                  <a:moveTo>
                    <a:pt x="0" y="0"/>
                  </a:moveTo>
                  <a:lnTo>
                    <a:pt x="464058" y="0"/>
                  </a:lnTo>
                  <a:lnTo>
                    <a:pt x="464058" y="515747"/>
                  </a:lnTo>
                  <a:lnTo>
                    <a:pt x="0" y="51574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5308907" y="1912946"/>
            <a:ext cx="2890281" cy="3397021"/>
            <a:chOff x="0" y="0"/>
            <a:chExt cx="3853708" cy="4529361"/>
          </a:xfrm>
        </p:grpSpPr>
        <p:sp>
          <p:nvSpPr>
            <p:cNvPr name="Freeform 14" id="14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3853688" cy="4529328"/>
            </a:xfrm>
            <a:custGeom>
              <a:avLst/>
              <a:gdLst/>
              <a:ahLst/>
              <a:cxnLst/>
              <a:rect r="r" b="b" t="t" l="l"/>
              <a:pathLst>
                <a:path h="4529328" w="3853688">
                  <a:moveTo>
                    <a:pt x="0" y="0"/>
                  </a:moveTo>
                  <a:lnTo>
                    <a:pt x="3853688" y="0"/>
                  </a:lnTo>
                  <a:lnTo>
                    <a:pt x="3853688" y="4529328"/>
                  </a:lnTo>
                  <a:lnTo>
                    <a:pt x="0" y="4529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8646" t="-205136" r="-303889" b="-4789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5049070" y="4323904"/>
            <a:ext cx="348022" cy="386814"/>
            <a:chOff x="0" y="0"/>
            <a:chExt cx="464029" cy="51575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64058" cy="515747"/>
            </a:xfrm>
            <a:custGeom>
              <a:avLst/>
              <a:gdLst/>
              <a:ahLst/>
              <a:cxnLst/>
              <a:rect r="r" b="b" t="t" l="l"/>
              <a:pathLst>
                <a:path h="515747" w="464058">
                  <a:moveTo>
                    <a:pt x="0" y="0"/>
                  </a:moveTo>
                  <a:lnTo>
                    <a:pt x="464058" y="0"/>
                  </a:lnTo>
                  <a:lnTo>
                    <a:pt x="464058" y="515747"/>
                  </a:lnTo>
                  <a:lnTo>
                    <a:pt x="0" y="51574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5258533" y="5077482"/>
            <a:ext cx="2890302" cy="2969131"/>
            <a:chOff x="0" y="0"/>
            <a:chExt cx="3853735" cy="3958841"/>
          </a:xfrm>
        </p:grpSpPr>
        <p:sp>
          <p:nvSpPr>
            <p:cNvPr name="Freeform 18" id="18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3853688" cy="3958844"/>
            </a:xfrm>
            <a:custGeom>
              <a:avLst/>
              <a:gdLst/>
              <a:ahLst/>
              <a:cxnLst/>
              <a:rect r="r" b="b" t="t" l="l"/>
              <a:pathLst>
                <a:path h="3958844" w="3853688">
                  <a:moveTo>
                    <a:pt x="0" y="0"/>
                  </a:moveTo>
                  <a:lnTo>
                    <a:pt x="3853688" y="0"/>
                  </a:lnTo>
                  <a:lnTo>
                    <a:pt x="3853688" y="3958844"/>
                  </a:lnTo>
                  <a:lnTo>
                    <a:pt x="0" y="3958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1485" t="-234709" r="-161045" b="-19873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619729" y="5254621"/>
            <a:ext cx="2890254" cy="2969131"/>
            <a:chOff x="0" y="0"/>
            <a:chExt cx="3853671" cy="3958841"/>
          </a:xfrm>
        </p:grpSpPr>
        <p:sp>
          <p:nvSpPr>
            <p:cNvPr name="Freeform 20" id="20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3853688" cy="3958844"/>
            </a:xfrm>
            <a:custGeom>
              <a:avLst/>
              <a:gdLst/>
              <a:ahLst/>
              <a:cxnLst/>
              <a:rect r="r" b="b" t="t" l="l"/>
              <a:pathLst>
                <a:path h="3958844" w="3853688">
                  <a:moveTo>
                    <a:pt x="0" y="0"/>
                  </a:moveTo>
                  <a:lnTo>
                    <a:pt x="3853688" y="0"/>
                  </a:lnTo>
                  <a:lnTo>
                    <a:pt x="3853688" y="3958844"/>
                  </a:lnTo>
                  <a:lnTo>
                    <a:pt x="0" y="3958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2610" t="-114334" r="-159932" b="-140257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362698" y="1964530"/>
            <a:ext cx="3228947" cy="3274668"/>
            <a:chOff x="0" y="0"/>
            <a:chExt cx="4305262" cy="4366224"/>
          </a:xfrm>
        </p:grpSpPr>
        <p:sp>
          <p:nvSpPr>
            <p:cNvPr name="Freeform 22" id="22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4305300" cy="4366260"/>
            </a:xfrm>
            <a:custGeom>
              <a:avLst/>
              <a:gdLst/>
              <a:ahLst/>
              <a:cxnLst/>
              <a:rect r="r" b="b" t="t" l="l"/>
              <a:pathLst>
                <a:path h="4366260" w="4305300">
                  <a:moveTo>
                    <a:pt x="0" y="0"/>
                  </a:moveTo>
                  <a:lnTo>
                    <a:pt x="4305300" y="0"/>
                  </a:lnTo>
                  <a:lnTo>
                    <a:pt x="4305300" y="4366260"/>
                  </a:lnTo>
                  <a:lnTo>
                    <a:pt x="0" y="4366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109" t="-3678" r="-270066" b="-217831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5533710" y="4725248"/>
            <a:ext cx="2250000" cy="270000"/>
            <a:chOff x="0" y="0"/>
            <a:chExt cx="3000000" cy="360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999994" cy="360045"/>
            </a:xfrm>
            <a:custGeom>
              <a:avLst/>
              <a:gdLst/>
              <a:ahLst/>
              <a:cxnLst/>
              <a:rect r="r" b="b" t="t" l="l"/>
              <a:pathLst>
                <a:path h="360045" w="2999994">
                  <a:moveTo>
                    <a:pt x="0" y="0"/>
                  </a:moveTo>
                  <a:lnTo>
                    <a:pt x="2999994" y="0"/>
                  </a:lnTo>
                  <a:lnTo>
                    <a:pt x="2999994" y="360045"/>
                  </a:lnTo>
                  <a:lnTo>
                    <a:pt x="0" y="36004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919327" y="1788578"/>
            <a:ext cx="7431412" cy="7042613"/>
            <a:chOff x="0" y="0"/>
            <a:chExt cx="9908550" cy="939015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9908540" cy="9390126"/>
            </a:xfrm>
            <a:custGeom>
              <a:avLst/>
              <a:gdLst/>
              <a:ahLst/>
              <a:cxnLst/>
              <a:rect r="r" b="b" t="t" l="l"/>
              <a:pathLst>
                <a:path h="9390126" w="9908540">
                  <a:moveTo>
                    <a:pt x="0" y="1584071"/>
                  </a:moveTo>
                  <a:cubicBezTo>
                    <a:pt x="0" y="709168"/>
                    <a:pt x="709422" y="0"/>
                    <a:pt x="1584579" y="0"/>
                  </a:cubicBezTo>
                  <a:lnTo>
                    <a:pt x="8323961" y="0"/>
                  </a:lnTo>
                  <a:lnTo>
                    <a:pt x="8323961" y="28575"/>
                  </a:lnTo>
                  <a:lnTo>
                    <a:pt x="8323961" y="0"/>
                  </a:lnTo>
                  <a:lnTo>
                    <a:pt x="8323961" y="28575"/>
                  </a:lnTo>
                  <a:lnTo>
                    <a:pt x="8323961" y="0"/>
                  </a:lnTo>
                  <a:cubicBezTo>
                    <a:pt x="9199118" y="0"/>
                    <a:pt x="9908540" y="709168"/>
                    <a:pt x="9908540" y="1584071"/>
                  </a:cubicBezTo>
                  <a:lnTo>
                    <a:pt x="9879965" y="1584071"/>
                  </a:lnTo>
                  <a:lnTo>
                    <a:pt x="9908540" y="1584071"/>
                  </a:lnTo>
                  <a:lnTo>
                    <a:pt x="9908540" y="7806055"/>
                  </a:lnTo>
                  <a:lnTo>
                    <a:pt x="9879965" y="7806055"/>
                  </a:lnTo>
                  <a:lnTo>
                    <a:pt x="9908540" y="7806055"/>
                  </a:lnTo>
                  <a:cubicBezTo>
                    <a:pt x="9908540" y="8680958"/>
                    <a:pt x="9199118" y="9390126"/>
                    <a:pt x="8323961" y="9390126"/>
                  </a:cubicBezTo>
                  <a:lnTo>
                    <a:pt x="8323961" y="9361551"/>
                  </a:lnTo>
                  <a:lnTo>
                    <a:pt x="8323961" y="9390126"/>
                  </a:lnTo>
                  <a:lnTo>
                    <a:pt x="1584579" y="9390126"/>
                  </a:lnTo>
                  <a:lnTo>
                    <a:pt x="1584579" y="9361551"/>
                  </a:lnTo>
                  <a:lnTo>
                    <a:pt x="1584579" y="9390126"/>
                  </a:lnTo>
                  <a:cubicBezTo>
                    <a:pt x="709422" y="9390126"/>
                    <a:pt x="0" y="8680958"/>
                    <a:pt x="0" y="7806055"/>
                  </a:cubicBezTo>
                  <a:lnTo>
                    <a:pt x="0" y="1584071"/>
                  </a:lnTo>
                  <a:lnTo>
                    <a:pt x="28575" y="1584071"/>
                  </a:lnTo>
                  <a:lnTo>
                    <a:pt x="0" y="1584071"/>
                  </a:lnTo>
                  <a:moveTo>
                    <a:pt x="57150" y="1584071"/>
                  </a:moveTo>
                  <a:lnTo>
                    <a:pt x="57150" y="7806055"/>
                  </a:lnTo>
                  <a:lnTo>
                    <a:pt x="28575" y="7806055"/>
                  </a:lnTo>
                  <a:lnTo>
                    <a:pt x="57150" y="7806055"/>
                  </a:lnTo>
                  <a:cubicBezTo>
                    <a:pt x="57150" y="8649336"/>
                    <a:pt x="741045" y="9332976"/>
                    <a:pt x="1584579" y="9332976"/>
                  </a:cubicBezTo>
                  <a:lnTo>
                    <a:pt x="8323961" y="9332976"/>
                  </a:lnTo>
                  <a:cubicBezTo>
                    <a:pt x="9167622" y="9332976"/>
                    <a:pt x="9851390" y="8649336"/>
                    <a:pt x="9851390" y="7806055"/>
                  </a:cubicBezTo>
                  <a:lnTo>
                    <a:pt x="9851390" y="1584071"/>
                  </a:lnTo>
                  <a:cubicBezTo>
                    <a:pt x="9851390" y="740791"/>
                    <a:pt x="9167495" y="57150"/>
                    <a:pt x="8323961" y="57150"/>
                  </a:cubicBezTo>
                  <a:lnTo>
                    <a:pt x="1584579" y="57150"/>
                  </a:lnTo>
                  <a:lnTo>
                    <a:pt x="1584579" y="28575"/>
                  </a:lnTo>
                  <a:lnTo>
                    <a:pt x="1584579" y="57150"/>
                  </a:lnTo>
                  <a:cubicBezTo>
                    <a:pt x="741045" y="57150"/>
                    <a:pt x="57150" y="740791"/>
                    <a:pt x="57150" y="1584071"/>
                  </a:cubicBezTo>
                  <a:close/>
                </a:path>
              </a:pathLst>
            </a:custGeom>
            <a:solidFill>
              <a:srgbClr val="6165C2"/>
            </a:solid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1062658" y="1223909"/>
            <a:ext cx="7144750" cy="46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b="true" sz="2200">
                <a:solidFill>
                  <a:srgbClr val="6165C2"/>
                </a:solidFill>
                <a:latin typeface="Inter Bold"/>
                <a:ea typeface="Inter Bold"/>
                <a:cs typeface="Inter Bold"/>
                <a:sym typeface="Inter Bold"/>
              </a:rPr>
              <a:t>Local Mobility &amp; Pollutant Concentration Model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307696" y="9592471"/>
            <a:ext cx="3931950" cy="465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C2C2C"/>
                </a:solidFill>
                <a:latin typeface="Quattrocento"/>
                <a:ea typeface="Quattrocento"/>
                <a:cs typeface="Quattrocento"/>
                <a:sym typeface="Quattrocento"/>
              </a:rPr>
              <a:t>‹#›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4615115" y="1942707"/>
            <a:ext cx="12242108" cy="6243786"/>
            <a:chOff x="0" y="0"/>
            <a:chExt cx="16322811" cy="8325048"/>
          </a:xfrm>
        </p:grpSpPr>
        <p:sp>
          <p:nvSpPr>
            <p:cNvPr name="Freeform 8" id="8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16322802" cy="8325104"/>
            </a:xfrm>
            <a:custGeom>
              <a:avLst/>
              <a:gdLst/>
              <a:ahLst/>
              <a:cxnLst/>
              <a:rect r="r" b="b" t="t" l="l"/>
              <a:pathLst>
                <a:path h="8325104" w="16322802">
                  <a:moveTo>
                    <a:pt x="0" y="0"/>
                  </a:moveTo>
                  <a:lnTo>
                    <a:pt x="16322802" y="0"/>
                  </a:lnTo>
                  <a:lnTo>
                    <a:pt x="16322802" y="8325104"/>
                  </a:lnTo>
                  <a:lnTo>
                    <a:pt x="0" y="8325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49" t="-1929" r="-1179" b="-6670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9571984" y="5077477"/>
            <a:ext cx="2583194" cy="3113955"/>
            <a:chOff x="0" y="0"/>
            <a:chExt cx="3444259" cy="4151940"/>
          </a:xfrm>
        </p:grpSpPr>
        <p:sp>
          <p:nvSpPr>
            <p:cNvPr name="Freeform 10" id="10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3444240" cy="4151884"/>
            </a:xfrm>
            <a:custGeom>
              <a:avLst/>
              <a:gdLst/>
              <a:ahLst/>
              <a:cxnLst/>
              <a:rect r="r" b="b" t="t" l="l"/>
              <a:pathLst>
                <a:path h="4151884" w="3444240">
                  <a:moveTo>
                    <a:pt x="0" y="0"/>
                  </a:moveTo>
                  <a:lnTo>
                    <a:pt x="3444240" y="0"/>
                  </a:lnTo>
                  <a:lnTo>
                    <a:pt x="3444240" y="4151884"/>
                  </a:lnTo>
                  <a:lnTo>
                    <a:pt x="0" y="4151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4279" t="-104376" r="-349682" b="-133728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076239" y="7561394"/>
            <a:ext cx="348022" cy="386814"/>
            <a:chOff x="0" y="0"/>
            <a:chExt cx="464029" cy="51575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64058" cy="515747"/>
            </a:xfrm>
            <a:custGeom>
              <a:avLst/>
              <a:gdLst/>
              <a:ahLst/>
              <a:cxnLst/>
              <a:rect r="r" b="b" t="t" l="l"/>
              <a:pathLst>
                <a:path h="515747" w="464058">
                  <a:moveTo>
                    <a:pt x="0" y="0"/>
                  </a:moveTo>
                  <a:lnTo>
                    <a:pt x="464058" y="0"/>
                  </a:lnTo>
                  <a:lnTo>
                    <a:pt x="464058" y="515747"/>
                  </a:lnTo>
                  <a:lnTo>
                    <a:pt x="0" y="51574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5308907" y="1912946"/>
            <a:ext cx="2890281" cy="3397021"/>
            <a:chOff x="0" y="0"/>
            <a:chExt cx="3853708" cy="4529361"/>
          </a:xfrm>
        </p:grpSpPr>
        <p:sp>
          <p:nvSpPr>
            <p:cNvPr name="Freeform 14" id="14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3853688" cy="4529328"/>
            </a:xfrm>
            <a:custGeom>
              <a:avLst/>
              <a:gdLst/>
              <a:ahLst/>
              <a:cxnLst/>
              <a:rect r="r" b="b" t="t" l="l"/>
              <a:pathLst>
                <a:path h="4529328" w="3853688">
                  <a:moveTo>
                    <a:pt x="0" y="0"/>
                  </a:moveTo>
                  <a:lnTo>
                    <a:pt x="3853688" y="0"/>
                  </a:lnTo>
                  <a:lnTo>
                    <a:pt x="3853688" y="4529328"/>
                  </a:lnTo>
                  <a:lnTo>
                    <a:pt x="0" y="4529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8646" t="-205136" r="-303889" b="-4789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5049070" y="4323904"/>
            <a:ext cx="348022" cy="386814"/>
            <a:chOff x="0" y="0"/>
            <a:chExt cx="464029" cy="51575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64058" cy="515747"/>
            </a:xfrm>
            <a:custGeom>
              <a:avLst/>
              <a:gdLst/>
              <a:ahLst/>
              <a:cxnLst/>
              <a:rect r="r" b="b" t="t" l="l"/>
              <a:pathLst>
                <a:path h="515747" w="464058">
                  <a:moveTo>
                    <a:pt x="0" y="0"/>
                  </a:moveTo>
                  <a:lnTo>
                    <a:pt x="464058" y="0"/>
                  </a:lnTo>
                  <a:lnTo>
                    <a:pt x="464058" y="515747"/>
                  </a:lnTo>
                  <a:lnTo>
                    <a:pt x="0" y="51574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5258533" y="5077482"/>
            <a:ext cx="2890302" cy="2969131"/>
            <a:chOff x="0" y="0"/>
            <a:chExt cx="3853735" cy="3958841"/>
          </a:xfrm>
        </p:grpSpPr>
        <p:sp>
          <p:nvSpPr>
            <p:cNvPr name="Freeform 18" id="18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3853688" cy="3958844"/>
            </a:xfrm>
            <a:custGeom>
              <a:avLst/>
              <a:gdLst/>
              <a:ahLst/>
              <a:cxnLst/>
              <a:rect r="r" b="b" t="t" l="l"/>
              <a:pathLst>
                <a:path h="3958844" w="3853688">
                  <a:moveTo>
                    <a:pt x="0" y="0"/>
                  </a:moveTo>
                  <a:lnTo>
                    <a:pt x="3853688" y="0"/>
                  </a:lnTo>
                  <a:lnTo>
                    <a:pt x="3853688" y="3958844"/>
                  </a:lnTo>
                  <a:lnTo>
                    <a:pt x="0" y="3958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1485" t="-234709" r="-161045" b="-19873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619729" y="5254621"/>
            <a:ext cx="2890254" cy="2969131"/>
            <a:chOff x="0" y="0"/>
            <a:chExt cx="3853671" cy="3958841"/>
          </a:xfrm>
        </p:grpSpPr>
        <p:sp>
          <p:nvSpPr>
            <p:cNvPr name="Freeform 20" id="20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3853688" cy="3958844"/>
            </a:xfrm>
            <a:custGeom>
              <a:avLst/>
              <a:gdLst/>
              <a:ahLst/>
              <a:cxnLst/>
              <a:rect r="r" b="b" t="t" l="l"/>
              <a:pathLst>
                <a:path h="3958844" w="3853688">
                  <a:moveTo>
                    <a:pt x="0" y="0"/>
                  </a:moveTo>
                  <a:lnTo>
                    <a:pt x="3853688" y="0"/>
                  </a:lnTo>
                  <a:lnTo>
                    <a:pt x="3853688" y="3958844"/>
                  </a:lnTo>
                  <a:lnTo>
                    <a:pt x="0" y="3958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2610" t="-114334" r="-159932" b="-140257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362698" y="1964530"/>
            <a:ext cx="3228947" cy="3274668"/>
            <a:chOff x="0" y="0"/>
            <a:chExt cx="4305262" cy="4366224"/>
          </a:xfrm>
        </p:grpSpPr>
        <p:sp>
          <p:nvSpPr>
            <p:cNvPr name="Freeform 22" id="22" descr="Immagine che contiene testo, cerchio  Il contenuto generato dall&amp;#39;intelligenza artificiale potrebbe non essere corretto."/>
            <p:cNvSpPr/>
            <p:nvPr/>
          </p:nvSpPr>
          <p:spPr>
            <a:xfrm flipH="false" flipV="false" rot="0">
              <a:off x="0" y="0"/>
              <a:ext cx="4305300" cy="4366260"/>
            </a:xfrm>
            <a:custGeom>
              <a:avLst/>
              <a:gdLst/>
              <a:ahLst/>
              <a:cxnLst/>
              <a:rect r="r" b="b" t="t" l="l"/>
              <a:pathLst>
                <a:path h="4366260" w="4305300">
                  <a:moveTo>
                    <a:pt x="0" y="0"/>
                  </a:moveTo>
                  <a:lnTo>
                    <a:pt x="4305300" y="0"/>
                  </a:lnTo>
                  <a:lnTo>
                    <a:pt x="4305300" y="4366260"/>
                  </a:lnTo>
                  <a:lnTo>
                    <a:pt x="0" y="4366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109" t="-3678" r="-270066" b="-217831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5533710" y="4725248"/>
            <a:ext cx="2250000" cy="270000"/>
            <a:chOff x="0" y="0"/>
            <a:chExt cx="3000000" cy="360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999994" cy="360045"/>
            </a:xfrm>
            <a:custGeom>
              <a:avLst/>
              <a:gdLst/>
              <a:ahLst/>
              <a:cxnLst/>
              <a:rect r="r" b="b" t="t" l="l"/>
              <a:pathLst>
                <a:path h="360045" w="2999994">
                  <a:moveTo>
                    <a:pt x="0" y="0"/>
                  </a:moveTo>
                  <a:lnTo>
                    <a:pt x="2999994" y="0"/>
                  </a:lnTo>
                  <a:lnTo>
                    <a:pt x="2999994" y="360045"/>
                  </a:lnTo>
                  <a:lnTo>
                    <a:pt x="0" y="36004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919327" y="1788578"/>
            <a:ext cx="7431412" cy="7042613"/>
            <a:chOff x="0" y="0"/>
            <a:chExt cx="9908550" cy="939015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9908540" cy="9390126"/>
            </a:xfrm>
            <a:custGeom>
              <a:avLst/>
              <a:gdLst/>
              <a:ahLst/>
              <a:cxnLst/>
              <a:rect r="r" b="b" t="t" l="l"/>
              <a:pathLst>
                <a:path h="9390126" w="9908540">
                  <a:moveTo>
                    <a:pt x="0" y="1584071"/>
                  </a:moveTo>
                  <a:cubicBezTo>
                    <a:pt x="0" y="709168"/>
                    <a:pt x="709422" y="0"/>
                    <a:pt x="1584579" y="0"/>
                  </a:cubicBezTo>
                  <a:lnTo>
                    <a:pt x="8323961" y="0"/>
                  </a:lnTo>
                  <a:lnTo>
                    <a:pt x="8323961" y="28575"/>
                  </a:lnTo>
                  <a:lnTo>
                    <a:pt x="8323961" y="0"/>
                  </a:lnTo>
                  <a:lnTo>
                    <a:pt x="8323961" y="28575"/>
                  </a:lnTo>
                  <a:lnTo>
                    <a:pt x="8323961" y="0"/>
                  </a:lnTo>
                  <a:cubicBezTo>
                    <a:pt x="9199118" y="0"/>
                    <a:pt x="9908540" y="709168"/>
                    <a:pt x="9908540" y="1584071"/>
                  </a:cubicBezTo>
                  <a:lnTo>
                    <a:pt x="9879965" y="1584071"/>
                  </a:lnTo>
                  <a:lnTo>
                    <a:pt x="9908540" y="1584071"/>
                  </a:lnTo>
                  <a:lnTo>
                    <a:pt x="9908540" y="7806055"/>
                  </a:lnTo>
                  <a:lnTo>
                    <a:pt x="9879965" y="7806055"/>
                  </a:lnTo>
                  <a:lnTo>
                    <a:pt x="9908540" y="7806055"/>
                  </a:lnTo>
                  <a:cubicBezTo>
                    <a:pt x="9908540" y="8680958"/>
                    <a:pt x="9199118" y="9390126"/>
                    <a:pt x="8323961" y="9390126"/>
                  </a:cubicBezTo>
                  <a:lnTo>
                    <a:pt x="8323961" y="9361551"/>
                  </a:lnTo>
                  <a:lnTo>
                    <a:pt x="8323961" y="9390126"/>
                  </a:lnTo>
                  <a:lnTo>
                    <a:pt x="1584579" y="9390126"/>
                  </a:lnTo>
                  <a:lnTo>
                    <a:pt x="1584579" y="9361551"/>
                  </a:lnTo>
                  <a:lnTo>
                    <a:pt x="1584579" y="9390126"/>
                  </a:lnTo>
                  <a:cubicBezTo>
                    <a:pt x="709422" y="9390126"/>
                    <a:pt x="0" y="8680958"/>
                    <a:pt x="0" y="7806055"/>
                  </a:cubicBezTo>
                  <a:lnTo>
                    <a:pt x="0" y="1584071"/>
                  </a:lnTo>
                  <a:lnTo>
                    <a:pt x="28575" y="1584071"/>
                  </a:lnTo>
                  <a:lnTo>
                    <a:pt x="0" y="1584071"/>
                  </a:lnTo>
                  <a:moveTo>
                    <a:pt x="57150" y="1584071"/>
                  </a:moveTo>
                  <a:lnTo>
                    <a:pt x="57150" y="7806055"/>
                  </a:lnTo>
                  <a:lnTo>
                    <a:pt x="28575" y="7806055"/>
                  </a:lnTo>
                  <a:lnTo>
                    <a:pt x="57150" y="7806055"/>
                  </a:lnTo>
                  <a:cubicBezTo>
                    <a:pt x="57150" y="8649336"/>
                    <a:pt x="741045" y="9332976"/>
                    <a:pt x="1584579" y="9332976"/>
                  </a:cubicBezTo>
                  <a:lnTo>
                    <a:pt x="8323961" y="9332976"/>
                  </a:lnTo>
                  <a:cubicBezTo>
                    <a:pt x="9167622" y="9332976"/>
                    <a:pt x="9851390" y="8649336"/>
                    <a:pt x="9851390" y="7806055"/>
                  </a:cubicBezTo>
                  <a:lnTo>
                    <a:pt x="9851390" y="1584071"/>
                  </a:lnTo>
                  <a:cubicBezTo>
                    <a:pt x="9851390" y="740791"/>
                    <a:pt x="9167495" y="57150"/>
                    <a:pt x="8323961" y="57150"/>
                  </a:cubicBezTo>
                  <a:lnTo>
                    <a:pt x="1584579" y="57150"/>
                  </a:lnTo>
                  <a:lnTo>
                    <a:pt x="1584579" y="28575"/>
                  </a:lnTo>
                  <a:lnTo>
                    <a:pt x="1584579" y="57150"/>
                  </a:lnTo>
                  <a:cubicBezTo>
                    <a:pt x="741045" y="57150"/>
                    <a:pt x="57150" y="740791"/>
                    <a:pt x="57150" y="1584071"/>
                  </a:cubicBezTo>
                  <a:close/>
                </a:path>
              </a:pathLst>
            </a:custGeom>
            <a:solidFill>
              <a:srgbClr val="6165C2"/>
            </a:solid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1062658" y="1223909"/>
            <a:ext cx="7144750" cy="46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b="true" sz="2200">
                <a:solidFill>
                  <a:srgbClr val="6165C2"/>
                </a:solidFill>
                <a:latin typeface="Inter Bold"/>
                <a:ea typeface="Inter Bold"/>
                <a:cs typeface="Inter Bold"/>
                <a:sym typeface="Inter Bold"/>
              </a:rPr>
              <a:t>Local Mobility &amp; Pollutant Concentration Model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343568" y="1223909"/>
            <a:ext cx="7144750" cy="46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b="true" sz="2200">
                <a:solidFill>
                  <a:srgbClr val="EFA763"/>
                </a:solidFill>
                <a:latin typeface="Inter Bold"/>
                <a:ea typeface="Inter Bold"/>
                <a:cs typeface="Inter Bold"/>
                <a:sym typeface="Inter Bold"/>
              </a:rPr>
              <a:t>Regional Air Quality Model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4840096" y="1788578"/>
            <a:ext cx="12143362" cy="7042613"/>
            <a:chOff x="0" y="0"/>
            <a:chExt cx="16191150" cy="939015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6191230" cy="9390126"/>
            </a:xfrm>
            <a:custGeom>
              <a:avLst/>
              <a:gdLst/>
              <a:ahLst/>
              <a:cxnLst/>
              <a:rect r="r" b="b" t="t" l="l"/>
              <a:pathLst>
                <a:path h="9390126" w="16191230">
                  <a:moveTo>
                    <a:pt x="0" y="1584071"/>
                  </a:moveTo>
                  <a:cubicBezTo>
                    <a:pt x="0" y="709168"/>
                    <a:pt x="711073" y="0"/>
                    <a:pt x="1588135" y="0"/>
                  </a:cubicBezTo>
                  <a:lnTo>
                    <a:pt x="14603096" y="0"/>
                  </a:lnTo>
                  <a:lnTo>
                    <a:pt x="14603096" y="28575"/>
                  </a:lnTo>
                  <a:lnTo>
                    <a:pt x="14603096" y="0"/>
                  </a:lnTo>
                  <a:cubicBezTo>
                    <a:pt x="15480157" y="0"/>
                    <a:pt x="16191230" y="709168"/>
                    <a:pt x="16191230" y="1584071"/>
                  </a:cubicBezTo>
                  <a:lnTo>
                    <a:pt x="16162655" y="1584071"/>
                  </a:lnTo>
                  <a:lnTo>
                    <a:pt x="16191230" y="1584071"/>
                  </a:lnTo>
                  <a:lnTo>
                    <a:pt x="16191230" y="7806055"/>
                  </a:lnTo>
                  <a:lnTo>
                    <a:pt x="16162655" y="7806055"/>
                  </a:lnTo>
                  <a:lnTo>
                    <a:pt x="16191230" y="7806055"/>
                  </a:lnTo>
                  <a:cubicBezTo>
                    <a:pt x="16191230" y="8680958"/>
                    <a:pt x="15480157" y="9390126"/>
                    <a:pt x="14603096" y="9390126"/>
                  </a:cubicBezTo>
                  <a:lnTo>
                    <a:pt x="14603096" y="9361551"/>
                  </a:lnTo>
                  <a:lnTo>
                    <a:pt x="14603096" y="9390126"/>
                  </a:lnTo>
                  <a:lnTo>
                    <a:pt x="1588135" y="9390126"/>
                  </a:lnTo>
                  <a:lnTo>
                    <a:pt x="1588135" y="9361551"/>
                  </a:lnTo>
                  <a:lnTo>
                    <a:pt x="1588135" y="9390126"/>
                  </a:lnTo>
                  <a:cubicBezTo>
                    <a:pt x="711073" y="9390126"/>
                    <a:pt x="0" y="8680958"/>
                    <a:pt x="0" y="7806055"/>
                  </a:cubicBezTo>
                  <a:lnTo>
                    <a:pt x="0" y="1584071"/>
                  </a:lnTo>
                  <a:lnTo>
                    <a:pt x="28575" y="1584071"/>
                  </a:lnTo>
                  <a:lnTo>
                    <a:pt x="0" y="1584071"/>
                  </a:lnTo>
                  <a:moveTo>
                    <a:pt x="57150" y="1584071"/>
                  </a:moveTo>
                  <a:lnTo>
                    <a:pt x="57150" y="7806055"/>
                  </a:lnTo>
                  <a:lnTo>
                    <a:pt x="28575" y="7806055"/>
                  </a:lnTo>
                  <a:lnTo>
                    <a:pt x="57150" y="7806055"/>
                  </a:lnTo>
                  <a:cubicBezTo>
                    <a:pt x="57150" y="8649336"/>
                    <a:pt x="742569" y="9332976"/>
                    <a:pt x="1588135" y="9332976"/>
                  </a:cubicBezTo>
                  <a:lnTo>
                    <a:pt x="14603096" y="9332976"/>
                  </a:lnTo>
                  <a:cubicBezTo>
                    <a:pt x="15448662" y="9332976"/>
                    <a:pt x="16134080" y="8649208"/>
                    <a:pt x="16134080" y="7806055"/>
                  </a:cubicBezTo>
                  <a:lnTo>
                    <a:pt x="16134080" y="1584071"/>
                  </a:lnTo>
                  <a:cubicBezTo>
                    <a:pt x="16134080" y="740791"/>
                    <a:pt x="15448662" y="57150"/>
                    <a:pt x="14603096" y="57150"/>
                  </a:cubicBezTo>
                  <a:lnTo>
                    <a:pt x="1588135" y="57150"/>
                  </a:lnTo>
                  <a:lnTo>
                    <a:pt x="1588135" y="28575"/>
                  </a:lnTo>
                  <a:lnTo>
                    <a:pt x="1588135" y="57150"/>
                  </a:lnTo>
                  <a:cubicBezTo>
                    <a:pt x="742569" y="57150"/>
                    <a:pt x="57150" y="740918"/>
                    <a:pt x="57150" y="1584071"/>
                  </a:cubicBezTo>
                  <a:close/>
                </a:path>
              </a:pathLst>
            </a:custGeom>
            <a:solidFill>
              <a:srgbClr val="EFA763"/>
            </a:solidFill>
          </p:spPr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307696" y="9592471"/>
            <a:ext cx="3931950" cy="465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C2C2C"/>
                </a:solidFill>
                <a:latin typeface="Quattrocento"/>
                <a:ea typeface="Quattrocento"/>
                <a:cs typeface="Quattrocento"/>
                <a:sym typeface="Quattrocento"/>
              </a:rPr>
              <a:t>‹#›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77225" y="1429040"/>
            <a:ext cx="8970600" cy="52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b="true" sz="3000">
                <a:solidFill>
                  <a:srgbClr val="2C2C2C"/>
                </a:solidFill>
                <a:latin typeface="Arial Bold"/>
                <a:ea typeface="Arial Bold"/>
                <a:cs typeface="Arial Bold"/>
                <a:sym typeface="Arial Bold"/>
              </a:rPr>
              <a:t>What-if Scenarios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835819" y="6826373"/>
            <a:ext cx="1734412" cy="1734412"/>
            <a:chOff x="0" y="0"/>
            <a:chExt cx="2312550" cy="23125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12670" cy="2312670"/>
            </a:xfrm>
            <a:custGeom>
              <a:avLst/>
              <a:gdLst/>
              <a:ahLst/>
              <a:cxnLst/>
              <a:rect r="r" b="b" t="t" l="l"/>
              <a:pathLst>
                <a:path h="2312670" w="2312670">
                  <a:moveTo>
                    <a:pt x="0" y="1156335"/>
                  </a:moveTo>
                  <a:cubicBezTo>
                    <a:pt x="0" y="517652"/>
                    <a:pt x="517652" y="0"/>
                    <a:pt x="1156335" y="0"/>
                  </a:cubicBezTo>
                  <a:lnTo>
                    <a:pt x="1156335" y="28575"/>
                  </a:lnTo>
                  <a:lnTo>
                    <a:pt x="1156335" y="0"/>
                  </a:lnTo>
                  <a:cubicBezTo>
                    <a:pt x="1794891" y="0"/>
                    <a:pt x="2312670" y="517652"/>
                    <a:pt x="2312670" y="1156335"/>
                  </a:cubicBezTo>
                  <a:lnTo>
                    <a:pt x="2284095" y="1156335"/>
                  </a:lnTo>
                  <a:lnTo>
                    <a:pt x="2312670" y="1156335"/>
                  </a:lnTo>
                  <a:cubicBezTo>
                    <a:pt x="2312670" y="1794891"/>
                    <a:pt x="1795018" y="2312670"/>
                    <a:pt x="1156335" y="2312670"/>
                  </a:cubicBezTo>
                  <a:lnTo>
                    <a:pt x="1156335" y="2284095"/>
                  </a:lnTo>
                  <a:lnTo>
                    <a:pt x="1156335" y="2312670"/>
                  </a:lnTo>
                  <a:cubicBezTo>
                    <a:pt x="517652" y="2312543"/>
                    <a:pt x="0" y="1794891"/>
                    <a:pt x="0" y="1156335"/>
                  </a:cubicBezTo>
                  <a:lnTo>
                    <a:pt x="28575" y="1156335"/>
                  </a:lnTo>
                  <a:lnTo>
                    <a:pt x="57150" y="1156335"/>
                  </a:lnTo>
                  <a:lnTo>
                    <a:pt x="28575" y="1156335"/>
                  </a:lnTo>
                  <a:lnTo>
                    <a:pt x="0" y="1156335"/>
                  </a:lnTo>
                  <a:moveTo>
                    <a:pt x="57150" y="1156335"/>
                  </a:moveTo>
                  <a:cubicBezTo>
                    <a:pt x="57150" y="1172083"/>
                    <a:pt x="44323" y="1184910"/>
                    <a:pt x="28575" y="1184910"/>
                  </a:cubicBezTo>
                  <a:cubicBezTo>
                    <a:pt x="12827" y="1184910"/>
                    <a:pt x="0" y="1172083"/>
                    <a:pt x="0" y="1156335"/>
                  </a:cubicBezTo>
                  <a:cubicBezTo>
                    <a:pt x="0" y="1140587"/>
                    <a:pt x="12827" y="1127760"/>
                    <a:pt x="28575" y="1127760"/>
                  </a:cubicBezTo>
                  <a:cubicBezTo>
                    <a:pt x="44323" y="1127760"/>
                    <a:pt x="57150" y="1140460"/>
                    <a:pt x="57150" y="1156335"/>
                  </a:cubicBezTo>
                  <a:cubicBezTo>
                    <a:pt x="57150" y="1763395"/>
                    <a:pt x="549275" y="2255520"/>
                    <a:pt x="1156335" y="2255520"/>
                  </a:cubicBezTo>
                  <a:cubicBezTo>
                    <a:pt x="1763395" y="2255520"/>
                    <a:pt x="2255520" y="1763395"/>
                    <a:pt x="2255520" y="1156335"/>
                  </a:cubicBezTo>
                  <a:cubicBezTo>
                    <a:pt x="2255520" y="549275"/>
                    <a:pt x="1763268" y="57150"/>
                    <a:pt x="1156335" y="57150"/>
                  </a:cubicBezTo>
                  <a:lnTo>
                    <a:pt x="1156335" y="28575"/>
                  </a:lnTo>
                  <a:lnTo>
                    <a:pt x="1156335" y="57150"/>
                  </a:lnTo>
                  <a:cubicBezTo>
                    <a:pt x="549275" y="57150"/>
                    <a:pt x="57150" y="549275"/>
                    <a:pt x="57150" y="1156335"/>
                  </a:cubicBezTo>
                  <a:close/>
                </a:path>
              </a:pathLst>
            </a:custGeom>
            <a:solidFill>
              <a:srgbClr val="2F3271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125539" y="6858522"/>
            <a:ext cx="6266250" cy="1452150"/>
            <a:chOff x="0" y="0"/>
            <a:chExt cx="8355000" cy="19362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355000" cy="1936200"/>
            </a:xfrm>
            <a:custGeom>
              <a:avLst/>
              <a:gdLst/>
              <a:ahLst/>
              <a:cxnLst/>
              <a:rect r="r" b="b" t="t" l="l"/>
              <a:pathLst>
                <a:path h="1936200" w="8355000">
                  <a:moveTo>
                    <a:pt x="0" y="0"/>
                  </a:moveTo>
                  <a:lnTo>
                    <a:pt x="8355000" y="0"/>
                  </a:lnTo>
                  <a:lnTo>
                    <a:pt x="8355000" y="1936200"/>
                  </a:lnTo>
                  <a:lnTo>
                    <a:pt x="0" y="19362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8355000" cy="19552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360"/>
                </a:lnSpc>
              </a:pPr>
              <a:r>
                <a:rPr lang="en-US" b="true" sz="2800">
                  <a:solidFill>
                    <a:srgbClr val="5256B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Road Speed Adjustment</a:t>
              </a:r>
            </a:p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Adjust to speed limits for specific road segments or entire categories of roads.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278569" y="6826373"/>
            <a:ext cx="1734412" cy="1734412"/>
            <a:chOff x="0" y="0"/>
            <a:chExt cx="2312550" cy="23125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312670" cy="2312670"/>
            </a:xfrm>
            <a:custGeom>
              <a:avLst/>
              <a:gdLst/>
              <a:ahLst/>
              <a:cxnLst/>
              <a:rect r="r" b="b" t="t" l="l"/>
              <a:pathLst>
                <a:path h="2312670" w="2312670">
                  <a:moveTo>
                    <a:pt x="0" y="1156335"/>
                  </a:moveTo>
                  <a:cubicBezTo>
                    <a:pt x="0" y="517652"/>
                    <a:pt x="517652" y="0"/>
                    <a:pt x="1156335" y="0"/>
                  </a:cubicBezTo>
                  <a:lnTo>
                    <a:pt x="1156335" y="28575"/>
                  </a:lnTo>
                  <a:lnTo>
                    <a:pt x="1156335" y="0"/>
                  </a:lnTo>
                  <a:cubicBezTo>
                    <a:pt x="1794891" y="0"/>
                    <a:pt x="2312670" y="517652"/>
                    <a:pt x="2312670" y="1156335"/>
                  </a:cubicBezTo>
                  <a:lnTo>
                    <a:pt x="2284095" y="1156335"/>
                  </a:lnTo>
                  <a:lnTo>
                    <a:pt x="2312670" y="1156335"/>
                  </a:lnTo>
                  <a:cubicBezTo>
                    <a:pt x="2312670" y="1794891"/>
                    <a:pt x="1795018" y="2312670"/>
                    <a:pt x="1156335" y="2312670"/>
                  </a:cubicBezTo>
                  <a:lnTo>
                    <a:pt x="1156335" y="2284095"/>
                  </a:lnTo>
                  <a:lnTo>
                    <a:pt x="1156335" y="2312670"/>
                  </a:lnTo>
                  <a:cubicBezTo>
                    <a:pt x="517652" y="2312543"/>
                    <a:pt x="0" y="1794891"/>
                    <a:pt x="0" y="1156335"/>
                  </a:cubicBezTo>
                  <a:lnTo>
                    <a:pt x="28575" y="1156335"/>
                  </a:lnTo>
                  <a:lnTo>
                    <a:pt x="57150" y="1156335"/>
                  </a:lnTo>
                  <a:lnTo>
                    <a:pt x="28575" y="1156335"/>
                  </a:lnTo>
                  <a:lnTo>
                    <a:pt x="0" y="1156335"/>
                  </a:lnTo>
                  <a:moveTo>
                    <a:pt x="57150" y="1156335"/>
                  </a:moveTo>
                  <a:cubicBezTo>
                    <a:pt x="57150" y="1172083"/>
                    <a:pt x="44323" y="1184910"/>
                    <a:pt x="28575" y="1184910"/>
                  </a:cubicBezTo>
                  <a:cubicBezTo>
                    <a:pt x="12827" y="1184910"/>
                    <a:pt x="0" y="1172083"/>
                    <a:pt x="0" y="1156335"/>
                  </a:cubicBezTo>
                  <a:cubicBezTo>
                    <a:pt x="0" y="1140587"/>
                    <a:pt x="12827" y="1127760"/>
                    <a:pt x="28575" y="1127760"/>
                  </a:cubicBezTo>
                  <a:cubicBezTo>
                    <a:pt x="44323" y="1127760"/>
                    <a:pt x="57150" y="1140460"/>
                    <a:pt x="57150" y="1156335"/>
                  </a:cubicBezTo>
                  <a:cubicBezTo>
                    <a:pt x="57150" y="1763395"/>
                    <a:pt x="549275" y="2255520"/>
                    <a:pt x="1156335" y="2255520"/>
                  </a:cubicBezTo>
                  <a:cubicBezTo>
                    <a:pt x="1763395" y="2255520"/>
                    <a:pt x="2255520" y="1763395"/>
                    <a:pt x="2255520" y="1156335"/>
                  </a:cubicBezTo>
                  <a:cubicBezTo>
                    <a:pt x="2255520" y="549275"/>
                    <a:pt x="1763268" y="57150"/>
                    <a:pt x="1156335" y="57150"/>
                  </a:cubicBezTo>
                  <a:lnTo>
                    <a:pt x="1156335" y="28575"/>
                  </a:lnTo>
                  <a:lnTo>
                    <a:pt x="1156335" y="57150"/>
                  </a:lnTo>
                  <a:cubicBezTo>
                    <a:pt x="549275" y="57150"/>
                    <a:pt x="57150" y="549275"/>
                    <a:pt x="57150" y="1156335"/>
                  </a:cubicBezTo>
                  <a:close/>
                </a:path>
              </a:pathLst>
            </a:custGeom>
            <a:solidFill>
              <a:srgbClr val="2F3271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100676" y="3685313"/>
            <a:ext cx="6266250" cy="1791000"/>
            <a:chOff x="0" y="0"/>
            <a:chExt cx="8355000" cy="2388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355000" cy="2388000"/>
            </a:xfrm>
            <a:custGeom>
              <a:avLst/>
              <a:gdLst/>
              <a:ahLst/>
              <a:cxnLst/>
              <a:rect r="r" b="b" t="t" l="l"/>
              <a:pathLst>
                <a:path h="2388000" w="8355000">
                  <a:moveTo>
                    <a:pt x="0" y="0"/>
                  </a:moveTo>
                  <a:lnTo>
                    <a:pt x="8355000" y="0"/>
                  </a:lnTo>
                  <a:lnTo>
                    <a:pt x="8355000" y="2388000"/>
                  </a:lnTo>
                  <a:lnTo>
                    <a:pt x="0" y="2388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8355000" cy="24070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360"/>
                </a:lnSpc>
              </a:pPr>
              <a:r>
                <a:rPr lang="en-US" b="true" sz="2800">
                  <a:solidFill>
                    <a:srgbClr val="5256B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Low Emission Zone Creation</a:t>
              </a:r>
            </a:p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Convert specific areas to LEZ, where motorized circulation is prohibited or limited to specific types of vehicles.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278569" y="3822523"/>
            <a:ext cx="1734412" cy="1734413"/>
            <a:chOff x="0" y="0"/>
            <a:chExt cx="2312550" cy="231255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312670" cy="2312670"/>
            </a:xfrm>
            <a:custGeom>
              <a:avLst/>
              <a:gdLst/>
              <a:ahLst/>
              <a:cxnLst/>
              <a:rect r="r" b="b" t="t" l="l"/>
              <a:pathLst>
                <a:path h="2312670" w="2312670">
                  <a:moveTo>
                    <a:pt x="0" y="1156335"/>
                  </a:moveTo>
                  <a:cubicBezTo>
                    <a:pt x="0" y="517652"/>
                    <a:pt x="517652" y="0"/>
                    <a:pt x="1156335" y="0"/>
                  </a:cubicBezTo>
                  <a:lnTo>
                    <a:pt x="1156335" y="28575"/>
                  </a:lnTo>
                  <a:lnTo>
                    <a:pt x="1156335" y="0"/>
                  </a:lnTo>
                  <a:cubicBezTo>
                    <a:pt x="1794891" y="0"/>
                    <a:pt x="2312670" y="517652"/>
                    <a:pt x="2312670" y="1156335"/>
                  </a:cubicBezTo>
                  <a:lnTo>
                    <a:pt x="2284095" y="1156335"/>
                  </a:lnTo>
                  <a:lnTo>
                    <a:pt x="2312670" y="1156335"/>
                  </a:lnTo>
                  <a:cubicBezTo>
                    <a:pt x="2312670" y="1794891"/>
                    <a:pt x="1795018" y="2312670"/>
                    <a:pt x="1156335" y="2312670"/>
                  </a:cubicBezTo>
                  <a:lnTo>
                    <a:pt x="1156335" y="2284095"/>
                  </a:lnTo>
                  <a:lnTo>
                    <a:pt x="1156335" y="2312670"/>
                  </a:lnTo>
                  <a:cubicBezTo>
                    <a:pt x="517652" y="2312543"/>
                    <a:pt x="0" y="1794891"/>
                    <a:pt x="0" y="1156335"/>
                  </a:cubicBezTo>
                  <a:lnTo>
                    <a:pt x="28575" y="1156335"/>
                  </a:lnTo>
                  <a:lnTo>
                    <a:pt x="57150" y="1156335"/>
                  </a:lnTo>
                  <a:lnTo>
                    <a:pt x="28575" y="1156335"/>
                  </a:lnTo>
                  <a:lnTo>
                    <a:pt x="0" y="1156335"/>
                  </a:lnTo>
                  <a:moveTo>
                    <a:pt x="57150" y="1156335"/>
                  </a:moveTo>
                  <a:cubicBezTo>
                    <a:pt x="57150" y="1172083"/>
                    <a:pt x="44323" y="1184910"/>
                    <a:pt x="28575" y="1184910"/>
                  </a:cubicBezTo>
                  <a:cubicBezTo>
                    <a:pt x="12827" y="1184910"/>
                    <a:pt x="0" y="1172083"/>
                    <a:pt x="0" y="1156335"/>
                  </a:cubicBezTo>
                  <a:cubicBezTo>
                    <a:pt x="0" y="1140587"/>
                    <a:pt x="12827" y="1127760"/>
                    <a:pt x="28575" y="1127760"/>
                  </a:cubicBezTo>
                  <a:cubicBezTo>
                    <a:pt x="44323" y="1127760"/>
                    <a:pt x="57150" y="1140460"/>
                    <a:pt x="57150" y="1156335"/>
                  </a:cubicBezTo>
                  <a:cubicBezTo>
                    <a:pt x="57150" y="1763395"/>
                    <a:pt x="549275" y="2255520"/>
                    <a:pt x="1156335" y="2255520"/>
                  </a:cubicBezTo>
                  <a:cubicBezTo>
                    <a:pt x="1763395" y="2255520"/>
                    <a:pt x="2255520" y="1763395"/>
                    <a:pt x="2255520" y="1156335"/>
                  </a:cubicBezTo>
                  <a:cubicBezTo>
                    <a:pt x="2255520" y="549275"/>
                    <a:pt x="1763268" y="57150"/>
                    <a:pt x="1156335" y="57150"/>
                  </a:cubicBezTo>
                  <a:lnTo>
                    <a:pt x="1156335" y="28575"/>
                  </a:lnTo>
                  <a:lnTo>
                    <a:pt x="1156335" y="57150"/>
                  </a:lnTo>
                  <a:cubicBezTo>
                    <a:pt x="549275" y="57150"/>
                    <a:pt x="57150" y="549275"/>
                    <a:pt x="57150" y="1156335"/>
                  </a:cubicBezTo>
                  <a:close/>
                </a:path>
              </a:pathLst>
            </a:custGeom>
            <a:solidFill>
              <a:srgbClr val="2F3271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2682813" y="3791150"/>
            <a:ext cx="6266250" cy="1791000"/>
            <a:chOff x="0" y="0"/>
            <a:chExt cx="8355000" cy="2388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355000" cy="2388000"/>
            </a:xfrm>
            <a:custGeom>
              <a:avLst/>
              <a:gdLst/>
              <a:ahLst/>
              <a:cxnLst/>
              <a:rect r="r" b="b" t="t" l="l"/>
              <a:pathLst>
                <a:path h="2388000" w="8355000">
                  <a:moveTo>
                    <a:pt x="0" y="0"/>
                  </a:moveTo>
                  <a:lnTo>
                    <a:pt x="8355000" y="0"/>
                  </a:lnTo>
                  <a:lnTo>
                    <a:pt x="8355000" y="2388000"/>
                  </a:lnTo>
                  <a:lnTo>
                    <a:pt x="0" y="2388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19050"/>
              <a:ext cx="8355000" cy="24070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360"/>
                </a:lnSpc>
              </a:pPr>
              <a:r>
                <a:rPr lang="en-US" b="true" sz="2800">
                  <a:solidFill>
                    <a:srgbClr val="5256B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Road Redesign</a:t>
              </a:r>
            </a:p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Simulate the tunneling of any existing road segment, while repurposing the reclaimed ground for other urban uses.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835819" y="3822479"/>
            <a:ext cx="1734412" cy="1734412"/>
            <a:chOff x="0" y="0"/>
            <a:chExt cx="2312550" cy="231255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312670" cy="2312670"/>
            </a:xfrm>
            <a:custGeom>
              <a:avLst/>
              <a:gdLst/>
              <a:ahLst/>
              <a:cxnLst/>
              <a:rect r="r" b="b" t="t" l="l"/>
              <a:pathLst>
                <a:path h="2312670" w="2312670">
                  <a:moveTo>
                    <a:pt x="0" y="1156335"/>
                  </a:moveTo>
                  <a:cubicBezTo>
                    <a:pt x="0" y="517652"/>
                    <a:pt x="517652" y="0"/>
                    <a:pt x="1156335" y="0"/>
                  </a:cubicBezTo>
                  <a:lnTo>
                    <a:pt x="1156335" y="28575"/>
                  </a:lnTo>
                  <a:lnTo>
                    <a:pt x="1156335" y="0"/>
                  </a:lnTo>
                  <a:cubicBezTo>
                    <a:pt x="1794891" y="0"/>
                    <a:pt x="2312670" y="517652"/>
                    <a:pt x="2312670" y="1156335"/>
                  </a:cubicBezTo>
                  <a:lnTo>
                    <a:pt x="2284095" y="1156335"/>
                  </a:lnTo>
                  <a:lnTo>
                    <a:pt x="2312670" y="1156335"/>
                  </a:lnTo>
                  <a:cubicBezTo>
                    <a:pt x="2312670" y="1794891"/>
                    <a:pt x="1795018" y="2312670"/>
                    <a:pt x="1156335" y="2312670"/>
                  </a:cubicBezTo>
                  <a:lnTo>
                    <a:pt x="1156335" y="2284095"/>
                  </a:lnTo>
                  <a:lnTo>
                    <a:pt x="1156335" y="2312670"/>
                  </a:lnTo>
                  <a:cubicBezTo>
                    <a:pt x="517652" y="2312543"/>
                    <a:pt x="0" y="1794891"/>
                    <a:pt x="0" y="1156335"/>
                  </a:cubicBezTo>
                  <a:lnTo>
                    <a:pt x="28575" y="1156335"/>
                  </a:lnTo>
                  <a:lnTo>
                    <a:pt x="57150" y="1156335"/>
                  </a:lnTo>
                  <a:lnTo>
                    <a:pt x="28575" y="1156335"/>
                  </a:lnTo>
                  <a:lnTo>
                    <a:pt x="0" y="1156335"/>
                  </a:lnTo>
                  <a:moveTo>
                    <a:pt x="57150" y="1156335"/>
                  </a:moveTo>
                  <a:cubicBezTo>
                    <a:pt x="57150" y="1172083"/>
                    <a:pt x="44323" y="1184910"/>
                    <a:pt x="28575" y="1184910"/>
                  </a:cubicBezTo>
                  <a:cubicBezTo>
                    <a:pt x="12827" y="1184910"/>
                    <a:pt x="0" y="1172083"/>
                    <a:pt x="0" y="1156335"/>
                  </a:cubicBezTo>
                  <a:cubicBezTo>
                    <a:pt x="0" y="1140587"/>
                    <a:pt x="12827" y="1127760"/>
                    <a:pt x="28575" y="1127760"/>
                  </a:cubicBezTo>
                  <a:cubicBezTo>
                    <a:pt x="44323" y="1127760"/>
                    <a:pt x="57150" y="1140460"/>
                    <a:pt x="57150" y="1156335"/>
                  </a:cubicBezTo>
                  <a:cubicBezTo>
                    <a:pt x="57150" y="1763395"/>
                    <a:pt x="549275" y="2255520"/>
                    <a:pt x="1156335" y="2255520"/>
                  </a:cubicBezTo>
                  <a:cubicBezTo>
                    <a:pt x="1763395" y="2255520"/>
                    <a:pt x="2255520" y="1763395"/>
                    <a:pt x="2255520" y="1156335"/>
                  </a:cubicBezTo>
                  <a:cubicBezTo>
                    <a:pt x="2255520" y="549275"/>
                    <a:pt x="1763268" y="57150"/>
                    <a:pt x="1156335" y="57150"/>
                  </a:cubicBezTo>
                  <a:lnTo>
                    <a:pt x="1156335" y="28575"/>
                  </a:lnTo>
                  <a:lnTo>
                    <a:pt x="1156335" y="57150"/>
                  </a:lnTo>
                  <a:cubicBezTo>
                    <a:pt x="549275" y="57150"/>
                    <a:pt x="57150" y="549275"/>
                    <a:pt x="57150" y="1156335"/>
                  </a:cubicBezTo>
                  <a:close/>
                </a:path>
              </a:pathLst>
            </a:custGeom>
            <a:solidFill>
              <a:srgbClr val="2F3271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2682789" y="6858537"/>
            <a:ext cx="5953950" cy="1452150"/>
            <a:chOff x="0" y="0"/>
            <a:chExt cx="7938600" cy="19362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7938600" cy="1936200"/>
            </a:xfrm>
            <a:custGeom>
              <a:avLst/>
              <a:gdLst/>
              <a:ahLst/>
              <a:cxnLst/>
              <a:rect r="r" b="b" t="t" l="l"/>
              <a:pathLst>
                <a:path h="1936200" w="7938600">
                  <a:moveTo>
                    <a:pt x="0" y="0"/>
                  </a:moveTo>
                  <a:lnTo>
                    <a:pt x="7938600" y="0"/>
                  </a:lnTo>
                  <a:lnTo>
                    <a:pt x="7938600" y="1936200"/>
                  </a:lnTo>
                  <a:lnTo>
                    <a:pt x="0" y="19362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19050"/>
              <a:ext cx="7938600" cy="19552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360"/>
                </a:lnSpc>
              </a:pPr>
              <a:r>
                <a:rPr lang="en-US" b="true" sz="2800">
                  <a:solidFill>
                    <a:srgbClr val="5256B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E-vehicles and Active Mobility</a:t>
              </a:r>
            </a:p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Customize the proportion of these vehicles and modes within the traffic fleet.</a:t>
              </a: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753738" y="2487270"/>
            <a:ext cx="16391100" cy="5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2C2C2C"/>
                </a:solidFill>
                <a:latin typeface="Arial"/>
                <a:ea typeface="Arial"/>
                <a:cs typeface="Arial"/>
                <a:sym typeface="Arial"/>
              </a:rPr>
              <a:t>Users can assess the effects of different intervention, namely:  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9688011" y="7226649"/>
            <a:ext cx="915077" cy="933426"/>
            <a:chOff x="0" y="0"/>
            <a:chExt cx="1220102" cy="1244568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220089" cy="1244600"/>
            </a:xfrm>
            <a:custGeom>
              <a:avLst/>
              <a:gdLst/>
              <a:ahLst/>
              <a:cxnLst/>
              <a:rect r="r" b="b" t="t" l="l"/>
              <a:pathLst>
                <a:path h="1244600" w="1220089">
                  <a:moveTo>
                    <a:pt x="0" y="0"/>
                  </a:moveTo>
                  <a:lnTo>
                    <a:pt x="1220089" y="0"/>
                  </a:lnTo>
                  <a:lnTo>
                    <a:pt x="1220089" y="1244600"/>
                  </a:lnTo>
                  <a:lnTo>
                    <a:pt x="0" y="1244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6" b="2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245225" y="7098807"/>
            <a:ext cx="915076" cy="1073688"/>
            <a:chOff x="0" y="0"/>
            <a:chExt cx="1220102" cy="1431584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220089" cy="1431544"/>
            </a:xfrm>
            <a:custGeom>
              <a:avLst/>
              <a:gdLst/>
              <a:ahLst/>
              <a:cxnLst/>
              <a:rect r="r" b="b" t="t" l="l"/>
              <a:pathLst>
                <a:path h="1431544" w="1220089">
                  <a:moveTo>
                    <a:pt x="0" y="0"/>
                  </a:moveTo>
                  <a:lnTo>
                    <a:pt x="1220089" y="0"/>
                  </a:lnTo>
                  <a:lnTo>
                    <a:pt x="1220089" y="1431544"/>
                  </a:lnTo>
                  <a:lnTo>
                    <a:pt x="0" y="1431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-1" b="-2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9651450" y="4193745"/>
            <a:ext cx="988200" cy="991494"/>
            <a:chOff x="0" y="0"/>
            <a:chExt cx="1317600" cy="1321992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317625" cy="1321943"/>
            </a:xfrm>
            <a:custGeom>
              <a:avLst/>
              <a:gdLst/>
              <a:ahLst/>
              <a:cxnLst/>
              <a:rect r="r" b="b" t="t" l="l"/>
              <a:pathLst>
                <a:path h="1321943" w="1317625">
                  <a:moveTo>
                    <a:pt x="0" y="0"/>
                  </a:moveTo>
                  <a:lnTo>
                    <a:pt x="1317625" y="0"/>
                  </a:lnTo>
                  <a:lnTo>
                    <a:pt x="1317625" y="1321943"/>
                  </a:lnTo>
                  <a:lnTo>
                    <a:pt x="0" y="1321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1" b="-3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356884" y="4193634"/>
            <a:ext cx="691748" cy="991500"/>
            <a:chOff x="0" y="0"/>
            <a:chExt cx="922330" cy="13220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922274" cy="1321943"/>
            </a:xfrm>
            <a:custGeom>
              <a:avLst/>
              <a:gdLst/>
              <a:ahLst/>
              <a:cxnLst/>
              <a:rect r="r" b="b" t="t" l="l"/>
              <a:pathLst>
                <a:path h="1321943" w="922274">
                  <a:moveTo>
                    <a:pt x="0" y="0"/>
                  </a:moveTo>
                  <a:lnTo>
                    <a:pt x="922274" y="0"/>
                  </a:lnTo>
                  <a:lnTo>
                    <a:pt x="922274" y="1321943"/>
                  </a:lnTo>
                  <a:lnTo>
                    <a:pt x="0" y="1321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6" b="-4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307696" y="9592471"/>
            <a:ext cx="3931950" cy="465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C2C2C"/>
                </a:solidFill>
                <a:latin typeface="Quattrocento"/>
                <a:ea typeface="Quattrocento"/>
                <a:cs typeface="Quattrocento"/>
                <a:sym typeface="Quattrocento"/>
              </a:rPr>
              <a:t>‹#›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635600" y="150463"/>
            <a:ext cx="10329850" cy="401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6"/>
              </a:lnSpc>
            </a:pPr>
            <a:r>
              <a:rPr lang="en-US" b="true" sz="2200">
                <a:solidFill>
                  <a:srgbClr val="003399"/>
                </a:solidFill>
                <a:latin typeface="Inter Bold"/>
                <a:ea typeface="Inter Bold"/>
                <a:cs typeface="Inter Bold"/>
                <a:sym typeface="Inter Bold"/>
              </a:rPr>
              <a:t>Sevilla – Baseline scenario: NO2 emissions [ug/m3] [g] - 9:00 - weekday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42012" y="542325"/>
            <a:ext cx="18003978" cy="9744676"/>
            <a:chOff x="0" y="0"/>
            <a:chExt cx="24005304" cy="1299290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005287" cy="12992862"/>
            </a:xfrm>
            <a:custGeom>
              <a:avLst/>
              <a:gdLst/>
              <a:ahLst/>
              <a:cxnLst/>
              <a:rect r="r" b="b" t="t" l="l"/>
              <a:pathLst>
                <a:path h="12992862" w="24005287">
                  <a:moveTo>
                    <a:pt x="0" y="0"/>
                  </a:moveTo>
                  <a:lnTo>
                    <a:pt x="24005287" y="0"/>
                  </a:lnTo>
                  <a:lnTo>
                    <a:pt x="24005287" y="12992862"/>
                  </a:lnTo>
                  <a:lnTo>
                    <a:pt x="0" y="12992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6328625" y="7841751"/>
            <a:ext cx="1608650" cy="2279550"/>
            <a:chOff x="0" y="0"/>
            <a:chExt cx="2144866" cy="3039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44903" cy="3039364"/>
            </a:xfrm>
            <a:custGeom>
              <a:avLst/>
              <a:gdLst/>
              <a:ahLst/>
              <a:cxnLst/>
              <a:rect r="r" b="b" t="t" l="l"/>
              <a:pathLst>
                <a:path h="3039364" w="2144903">
                  <a:moveTo>
                    <a:pt x="0" y="0"/>
                  </a:moveTo>
                  <a:lnTo>
                    <a:pt x="2144903" y="0"/>
                  </a:lnTo>
                  <a:lnTo>
                    <a:pt x="2144903" y="3039364"/>
                  </a:lnTo>
                  <a:lnTo>
                    <a:pt x="0" y="3039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41658" r="-50018" b="-132610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307696" y="9592471"/>
            <a:ext cx="3931950" cy="465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C2C2C"/>
                </a:solidFill>
                <a:latin typeface="Quattrocento"/>
                <a:ea typeface="Quattrocento"/>
                <a:cs typeface="Quattrocento"/>
                <a:sym typeface="Quattrocento"/>
              </a:rPr>
              <a:t>‹#›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635600" y="150463"/>
            <a:ext cx="10329850" cy="401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6"/>
              </a:lnSpc>
            </a:pPr>
            <a:r>
              <a:rPr lang="en-US" b="true" sz="2200">
                <a:solidFill>
                  <a:srgbClr val="003399"/>
                </a:solidFill>
                <a:latin typeface="Inter Bold"/>
                <a:ea typeface="Inter Bold"/>
                <a:cs typeface="Inter Bold"/>
                <a:sym typeface="Inter Bold"/>
              </a:rPr>
              <a:t>Sevilla – Baseline scenario: NO2 emissions [ug/m3] [g] - 9:00 - weekday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32450" y="542325"/>
            <a:ext cx="18003936" cy="9744663"/>
            <a:chOff x="0" y="0"/>
            <a:chExt cx="24005248" cy="1299288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005287" cy="12992862"/>
            </a:xfrm>
            <a:custGeom>
              <a:avLst/>
              <a:gdLst/>
              <a:ahLst/>
              <a:cxnLst/>
              <a:rect r="r" b="b" t="t" l="l"/>
              <a:pathLst>
                <a:path h="12992862" w="24005287">
                  <a:moveTo>
                    <a:pt x="0" y="0"/>
                  </a:moveTo>
                  <a:lnTo>
                    <a:pt x="24005287" y="0"/>
                  </a:lnTo>
                  <a:lnTo>
                    <a:pt x="24005287" y="12992862"/>
                  </a:lnTo>
                  <a:lnTo>
                    <a:pt x="0" y="12992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5199084" y="4270077"/>
            <a:ext cx="5907525" cy="3701175"/>
            <a:chOff x="0" y="0"/>
            <a:chExt cx="7876700" cy="493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876667" cy="4934839"/>
            </a:xfrm>
            <a:custGeom>
              <a:avLst/>
              <a:gdLst/>
              <a:ahLst/>
              <a:cxnLst/>
              <a:rect r="r" b="b" t="t" l="l"/>
              <a:pathLst>
                <a:path h="4934839" w="7876667">
                  <a:moveTo>
                    <a:pt x="22098" y="0"/>
                  </a:moveTo>
                  <a:lnTo>
                    <a:pt x="7854569" y="0"/>
                  </a:lnTo>
                  <a:cubicBezTo>
                    <a:pt x="7866761" y="0"/>
                    <a:pt x="7876667" y="9906"/>
                    <a:pt x="7876667" y="22098"/>
                  </a:cubicBezTo>
                  <a:lnTo>
                    <a:pt x="7876667" y="4912741"/>
                  </a:lnTo>
                  <a:cubicBezTo>
                    <a:pt x="7876667" y="4924933"/>
                    <a:pt x="7866761" y="4934839"/>
                    <a:pt x="7854569" y="4934839"/>
                  </a:cubicBezTo>
                  <a:lnTo>
                    <a:pt x="22098" y="4934839"/>
                  </a:lnTo>
                  <a:cubicBezTo>
                    <a:pt x="9906" y="4934839"/>
                    <a:pt x="0" y="4924933"/>
                    <a:pt x="0" y="4912741"/>
                  </a:cubicBezTo>
                  <a:lnTo>
                    <a:pt x="0" y="22098"/>
                  </a:lnTo>
                  <a:cubicBezTo>
                    <a:pt x="0" y="9906"/>
                    <a:pt x="9906" y="0"/>
                    <a:pt x="22098" y="0"/>
                  </a:cubicBezTo>
                  <a:moveTo>
                    <a:pt x="22098" y="44323"/>
                  </a:moveTo>
                  <a:lnTo>
                    <a:pt x="22098" y="22098"/>
                  </a:lnTo>
                  <a:lnTo>
                    <a:pt x="44323" y="22098"/>
                  </a:lnTo>
                  <a:lnTo>
                    <a:pt x="44323" y="4912741"/>
                  </a:lnTo>
                  <a:lnTo>
                    <a:pt x="22098" y="4912741"/>
                  </a:lnTo>
                  <a:lnTo>
                    <a:pt x="22098" y="4890643"/>
                  </a:lnTo>
                  <a:lnTo>
                    <a:pt x="7854569" y="4890643"/>
                  </a:lnTo>
                  <a:lnTo>
                    <a:pt x="7854569" y="4912741"/>
                  </a:lnTo>
                  <a:lnTo>
                    <a:pt x="7832471" y="4912741"/>
                  </a:lnTo>
                  <a:lnTo>
                    <a:pt x="7832471" y="22098"/>
                  </a:lnTo>
                  <a:lnTo>
                    <a:pt x="7854569" y="22098"/>
                  </a:lnTo>
                  <a:lnTo>
                    <a:pt x="7854569" y="44323"/>
                  </a:lnTo>
                  <a:lnTo>
                    <a:pt x="22098" y="44323"/>
                  </a:lnTo>
                  <a:close/>
                </a:path>
              </a:pathLst>
            </a:custGeom>
            <a:solidFill>
              <a:srgbClr val="B0D10E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5997016" y="4434676"/>
            <a:ext cx="4707550" cy="401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76"/>
              </a:lnSpc>
            </a:pPr>
            <a:r>
              <a:rPr lang="en-US" b="true" sz="22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LEZ, +20% bike mobility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6328625" y="7841751"/>
            <a:ext cx="1608650" cy="2279550"/>
            <a:chOff x="0" y="0"/>
            <a:chExt cx="2144866" cy="3039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144903" cy="3039364"/>
            </a:xfrm>
            <a:custGeom>
              <a:avLst/>
              <a:gdLst/>
              <a:ahLst/>
              <a:cxnLst/>
              <a:rect r="r" b="b" t="t" l="l"/>
              <a:pathLst>
                <a:path h="3039364" w="2144903">
                  <a:moveTo>
                    <a:pt x="0" y="0"/>
                  </a:moveTo>
                  <a:lnTo>
                    <a:pt x="2144903" y="0"/>
                  </a:lnTo>
                  <a:lnTo>
                    <a:pt x="2144903" y="3039364"/>
                  </a:lnTo>
                  <a:lnTo>
                    <a:pt x="0" y="3039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41658" r="-50018" b="-132610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307696" y="9592471"/>
            <a:ext cx="3931950" cy="465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C2C2C"/>
                </a:solidFill>
                <a:latin typeface="Quattrocento"/>
                <a:ea typeface="Quattrocento"/>
                <a:cs typeface="Quattrocento"/>
                <a:sym typeface="Quattrocento"/>
              </a:rPr>
              <a:t>‹#›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32450" y="557025"/>
            <a:ext cx="17997600" cy="9729969"/>
            <a:chOff x="0" y="0"/>
            <a:chExt cx="23996800" cy="1297329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996777" cy="12973304"/>
            </a:xfrm>
            <a:custGeom>
              <a:avLst/>
              <a:gdLst/>
              <a:ahLst/>
              <a:cxnLst/>
              <a:rect r="r" b="b" t="t" l="l"/>
              <a:pathLst>
                <a:path h="12973304" w="23996777">
                  <a:moveTo>
                    <a:pt x="0" y="0"/>
                  </a:moveTo>
                  <a:lnTo>
                    <a:pt x="23996777" y="0"/>
                  </a:lnTo>
                  <a:lnTo>
                    <a:pt x="23996777" y="12973304"/>
                  </a:lnTo>
                  <a:lnTo>
                    <a:pt x="0" y="12973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3635600" y="150463"/>
            <a:ext cx="10329850" cy="401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6"/>
              </a:lnSpc>
            </a:pPr>
            <a:r>
              <a:rPr lang="en-US" b="true" sz="2200">
                <a:solidFill>
                  <a:srgbClr val="003399"/>
                </a:solidFill>
                <a:latin typeface="Inter Bold"/>
                <a:ea typeface="Inter Bold"/>
                <a:cs typeface="Inter Bold"/>
                <a:sym typeface="Inter Bold"/>
              </a:rPr>
              <a:t>Sevilla – Ecomobility scenario: NO2 emissions [ug/m3] [g] - 9:00 - weekday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197294" y="4296748"/>
            <a:ext cx="5905275" cy="3699825"/>
            <a:chOff x="0" y="0"/>
            <a:chExt cx="7873700" cy="49331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873619" cy="4933061"/>
            </a:xfrm>
            <a:custGeom>
              <a:avLst/>
              <a:gdLst/>
              <a:ahLst/>
              <a:cxnLst/>
              <a:rect r="r" b="b" t="t" l="l"/>
              <a:pathLst>
                <a:path h="4933061" w="7873619">
                  <a:moveTo>
                    <a:pt x="22098" y="0"/>
                  </a:moveTo>
                  <a:lnTo>
                    <a:pt x="7851521" y="0"/>
                  </a:lnTo>
                  <a:cubicBezTo>
                    <a:pt x="7863713" y="0"/>
                    <a:pt x="7873619" y="9906"/>
                    <a:pt x="7873619" y="22098"/>
                  </a:cubicBezTo>
                  <a:lnTo>
                    <a:pt x="7873619" y="4910963"/>
                  </a:lnTo>
                  <a:cubicBezTo>
                    <a:pt x="7873619" y="4923155"/>
                    <a:pt x="7863713" y="4933061"/>
                    <a:pt x="7851521" y="4933061"/>
                  </a:cubicBezTo>
                  <a:lnTo>
                    <a:pt x="22098" y="4933061"/>
                  </a:lnTo>
                  <a:cubicBezTo>
                    <a:pt x="9906" y="4933061"/>
                    <a:pt x="0" y="4923155"/>
                    <a:pt x="0" y="4910963"/>
                  </a:cubicBezTo>
                  <a:lnTo>
                    <a:pt x="0" y="22098"/>
                  </a:lnTo>
                  <a:cubicBezTo>
                    <a:pt x="0" y="9906"/>
                    <a:pt x="9906" y="0"/>
                    <a:pt x="22098" y="0"/>
                  </a:cubicBezTo>
                  <a:moveTo>
                    <a:pt x="22098" y="44323"/>
                  </a:moveTo>
                  <a:lnTo>
                    <a:pt x="22098" y="22098"/>
                  </a:lnTo>
                  <a:lnTo>
                    <a:pt x="44323" y="22098"/>
                  </a:lnTo>
                  <a:lnTo>
                    <a:pt x="44323" y="4910963"/>
                  </a:lnTo>
                  <a:lnTo>
                    <a:pt x="22098" y="4910963"/>
                  </a:lnTo>
                  <a:lnTo>
                    <a:pt x="22098" y="4888865"/>
                  </a:lnTo>
                  <a:lnTo>
                    <a:pt x="7851521" y="4888865"/>
                  </a:lnTo>
                  <a:lnTo>
                    <a:pt x="7851521" y="4910963"/>
                  </a:lnTo>
                  <a:lnTo>
                    <a:pt x="7829423" y="4910963"/>
                  </a:lnTo>
                  <a:lnTo>
                    <a:pt x="7829423" y="22098"/>
                  </a:lnTo>
                  <a:lnTo>
                    <a:pt x="7851521" y="22098"/>
                  </a:lnTo>
                  <a:lnTo>
                    <a:pt x="7851521" y="44323"/>
                  </a:lnTo>
                  <a:lnTo>
                    <a:pt x="22098" y="44323"/>
                  </a:lnTo>
                  <a:close/>
                </a:path>
              </a:pathLst>
            </a:custGeom>
            <a:solidFill>
              <a:srgbClr val="B0D10E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5997016" y="4463851"/>
            <a:ext cx="4707550" cy="401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76"/>
              </a:lnSpc>
            </a:pPr>
            <a:r>
              <a:rPr lang="en-US" b="true" sz="22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LEZ, +20% bike mobility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6328625" y="7841751"/>
            <a:ext cx="1608650" cy="2279550"/>
            <a:chOff x="0" y="0"/>
            <a:chExt cx="2144866" cy="3039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144903" cy="3039364"/>
            </a:xfrm>
            <a:custGeom>
              <a:avLst/>
              <a:gdLst/>
              <a:ahLst/>
              <a:cxnLst/>
              <a:rect r="r" b="b" t="t" l="l"/>
              <a:pathLst>
                <a:path h="3039364" w="2144903">
                  <a:moveTo>
                    <a:pt x="0" y="0"/>
                  </a:moveTo>
                  <a:lnTo>
                    <a:pt x="2144903" y="0"/>
                  </a:lnTo>
                  <a:lnTo>
                    <a:pt x="2144903" y="3039364"/>
                  </a:lnTo>
                  <a:lnTo>
                    <a:pt x="0" y="3039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41658" r="-50018" b="-132610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307696" y="9592471"/>
            <a:ext cx="3931950" cy="465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C2C2C"/>
                </a:solidFill>
                <a:latin typeface="Quattrocento"/>
                <a:ea typeface="Quattrocento"/>
                <a:cs typeface="Quattrocento"/>
                <a:sym typeface="Quattrocento"/>
              </a:rPr>
              <a:t>‹#›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2183" y="1831126"/>
            <a:ext cx="4607708" cy="6733556"/>
            <a:chOff x="0" y="0"/>
            <a:chExt cx="6143610" cy="8978074"/>
          </a:xfrm>
        </p:grpSpPr>
        <p:sp>
          <p:nvSpPr>
            <p:cNvPr name="Freeform 8" id="8" descr="Logotipo  El contenido generado por IA puede ser incorrecto."/>
            <p:cNvSpPr/>
            <p:nvPr/>
          </p:nvSpPr>
          <p:spPr>
            <a:xfrm flipH="false" flipV="false" rot="0">
              <a:off x="0" y="0"/>
              <a:ext cx="6143625" cy="8978011"/>
            </a:xfrm>
            <a:custGeom>
              <a:avLst/>
              <a:gdLst/>
              <a:ahLst/>
              <a:cxnLst/>
              <a:rect r="r" b="b" t="t" l="l"/>
              <a:pathLst>
                <a:path h="8978011" w="6143625">
                  <a:moveTo>
                    <a:pt x="0" y="0"/>
                  </a:moveTo>
                  <a:lnTo>
                    <a:pt x="6143625" y="0"/>
                  </a:lnTo>
                  <a:lnTo>
                    <a:pt x="6143625" y="8978011"/>
                  </a:lnTo>
                  <a:lnTo>
                    <a:pt x="0" y="8978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2644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496194" y="2302218"/>
            <a:ext cx="5705550" cy="1847250"/>
            <a:chOff x="0" y="0"/>
            <a:chExt cx="7607400" cy="2463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607400" cy="2463000"/>
            </a:xfrm>
            <a:custGeom>
              <a:avLst/>
              <a:gdLst/>
              <a:ahLst/>
              <a:cxnLst/>
              <a:rect r="r" b="b" t="t" l="l"/>
              <a:pathLst>
                <a:path h="2463000" w="7607400">
                  <a:moveTo>
                    <a:pt x="0" y="0"/>
                  </a:moveTo>
                  <a:lnTo>
                    <a:pt x="7607400" y="0"/>
                  </a:lnTo>
                  <a:lnTo>
                    <a:pt x="7607400" y="2463000"/>
                  </a:lnTo>
                  <a:lnTo>
                    <a:pt x="0" y="2463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7607400" cy="24820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240"/>
                </a:lnSpc>
              </a:pPr>
              <a:r>
                <a:rPr lang="en-US" b="true" sz="2700">
                  <a:solidFill>
                    <a:srgbClr val="263E4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Enhanced scenario definition </a:t>
              </a:r>
            </a:p>
            <a:p>
              <a:pPr algn="ctr">
                <a:lnSpc>
                  <a:spcPts val="2520"/>
                </a:lnSpc>
              </a:pPr>
            </a:p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Provide users with more interactive tools for defining and customizing urban planning scenarios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66796" y="5902830"/>
            <a:ext cx="5705550" cy="1939500"/>
            <a:chOff x="0" y="0"/>
            <a:chExt cx="7607400" cy="258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607400" cy="2586000"/>
            </a:xfrm>
            <a:custGeom>
              <a:avLst/>
              <a:gdLst/>
              <a:ahLst/>
              <a:cxnLst/>
              <a:rect r="r" b="b" t="t" l="l"/>
              <a:pathLst>
                <a:path h="2586000" w="7607400">
                  <a:moveTo>
                    <a:pt x="0" y="0"/>
                  </a:moveTo>
                  <a:lnTo>
                    <a:pt x="7607400" y="0"/>
                  </a:lnTo>
                  <a:lnTo>
                    <a:pt x="7607400" y="2586000"/>
                  </a:lnTo>
                  <a:lnTo>
                    <a:pt x="0" y="258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7607400" cy="26050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240"/>
                </a:lnSpc>
              </a:pPr>
              <a:r>
                <a:rPr lang="en-US" b="true" sz="2700">
                  <a:solidFill>
                    <a:srgbClr val="263E4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Improved visualization tools </a:t>
              </a:r>
            </a:p>
            <a:p>
              <a:pPr algn="l">
                <a:lnSpc>
                  <a:spcPts val="2520"/>
                </a:lnSpc>
              </a:pPr>
            </a:p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Enable better visualization and comparison of scenarios, user experience under the latest version of Kepler.gl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150339" y="2442234"/>
            <a:ext cx="5705550" cy="1523700"/>
            <a:chOff x="0" y="0"/>
            <a:chExt cx="7607400" cy="20316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607400" cy="2031600"/>
            </a:xfrm>
            <a:custGeom>
              <a:avLst/>
              <a:gdLst/>
              <a:ahLst/>
              <a:cxnLst/>
              <a:rect r="r" b="b" t="t" l="l"/>
              <a:pathLst>
                <a:path h="2031600" w="7607400">
                  <a:moveTo>
                    <a:pt x="0" y="0"/>
                  </a:moveTo>
                  <a:lnTo>
                    <a:pt x="7607400" y="0"/>
                  </a:lnTo>
                  <a:lnTo>
                    <a:pt x="7607400" y="2031600"/>
                  </a:lnTo>
                  <a:lnTo>
                    <a:pt x="0" y="2031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7607400" cy="20506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240"/>
                </a:lnSpc>
              </a:pPr>
              <a:r>
                <a:rPr lang="en-US" b="true" sz="2700">
                  <a:solidFill>
                    <a:srgbClr val="263E4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Differential NO2 Simulation</a:t>
              </a:r>
            </a:p>
            <a:p>
              <a:pPr algn="ctr">
                <a:lnSpc>
                  <a:spcPts val="2520"/>
                </a:lnSpc>
              </a:pPr>
            </a:p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Simulate NO₂ concentrations relative to a regional model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020942" y="6042846"/>
            <a:ext cx="5705550" cy="1615950"/>
            <a:chOff x="0" y="0"/>
            <a:chExt cx="7607400" cy="21546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607400" cy="2154600"/>
            </a:xfrm>
            <a:custGeom>
              <a:avLst/>
              <a:gdLst/>
              <a:ahLst/>
              <a:cxnLst/>
              <a:rect r="r" b="b" t="t" l="l"/>
              <a:pathLst>
                <a:path h="2154600" w="7607400">
                  <a:moveTo>
                    <a:pt x="0" y="0"/>
                  </a:moveTo>
                  <a:lnTo>
                    <a:pt x="7607400" y="0"/>
                  </a:lnTo>
                  <a:lnTo>
                    <a:pt x="7607400" y="2154600"/>
                  </a:lnTo>
                  <a:lnTo>
                    <a:pt x="0" y="2154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7607400" cy="21736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240"/>
                </a:lnSpc>
              </a:pPr>
              <a:r>
                <a:rPr lang="en-US" b="true" sz="2700">
                  <a:solidFill>
                    <a:srgbClr val="263E4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Flood-Mobility Analyses </a:t>
              </a:r>
            </a:p>
            <a:p>
              <a:pPr algn="ctr">
                <a:lnSpc>
                  <a:spcPts val="2520"/>
                </a:lnSpc>
              </a:pPr>
            </a:p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Integrate flood risk into mobility analyses for better urban resilience planning.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307696" y="9592471"/>
            <a:ext cx="3931950" cy="465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C2C2C"/>
                </a:solidFill>
                <a:latin typeface="Quattrocento"/>
                <a:ea typeface="Quattrocento"/>
                <a:cs typeface="Quattrocento"/>
                <a:sym typeface="Quattrocento"/>
              </a:rPr>
              <a:t>‹#›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0" y="954340"/>
            <a:ext cx="18310860" cy="8012228"/>
            <a:chOff x="0" y="0"/>
            <a:chExt cx="24414480" cy="1068297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414480" cy="10682986"/>
            </a:xfrm>
            <a:custGeom>
              <a:avLst/>
              <a:gdLst/>
              <a:ahLst/>
              <a:cxnLst/>
              <a:rect r="r" b="b" t="t" l="l"/>
              <a:pathLst>
                <a:path h="10682986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0682986"/>
                  </a:lnTo>
                  <a:lnTo>
                    <a:pt x="0" y="10682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4285" r="0" b="-14285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747722" y="6585218"/>
            <a:ext cx="3196000" cy="246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b="true" sz="1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citynexus.destine.eu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02002" y="3612356"/>
            <a:ext cx="3196000" cy="246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b="true" sz="1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Test the platform here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125746" y="4004430"/>
            <a:ext cx="2439839" cy="2439839"/>
            <a:chOff x="0" y="0"/>
            <a:chExt cx="3253118" cy="325311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253105" cy="3253105"/>
            </a:xfrm>
            <a:custGeom>
              <a:avLst/>
              <a:gdLst/>
              <a:ahLst/>
              <a:cxnLst/>
              <a:rect r="r" b="b" t="t" l="l"/>
              <a:pathLst>
                <a:path h="3253105" w="3253105">
                  <a:moveTo>
                    <a:pt x="0" y="0"/>
                  </a:moveTo>
                  <a:lnTo>
                    <a:pt x="3253105" y="0"/>
                  </a:lnTo>
                  <a:lnTo>
                    <a:pt x="3253105" y="3253105"/>
                  </a:lnTo>
                  <a:lnTo>
                    <a:pt x="0" y="3253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065804" y="8285661"/>
            <a:ext cx="9905610" cy="435267"/>
            <a:chOff x="0" y="0"/>
            <a:chExt cx="13207480" cy="58035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3207492" cy="580390"/>
            </a:xfrm>
            <a:custGeom>
              <a:avLst/>
              <a:gdLst/>
              <a:ahLst/>
              <a:cxnLst/>
              <a:rect r="r" b="b" t="t" l="l"/>
              <a:pathLst>
                <a:path h="580390" w="13207492">
                  <a:moveTo>
                    <a:pt x="0" y="0"/>
                  </a:moveTo>
                  <a:lnTo>
                    <a:pt x="13207492" y="0"/>
                  </a:lnTo>
                  <a:lnTo>
                    <a:pt x="13207492" y="580390"/>
                  </a:lnTo>
                  <a:lnTo>
                    <a:pt x="0" y="58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5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4031250" y="8024255"/>
            <a:ext cx="1873050" cy="545625"/>
            <a:chOff x="0" y="0"/>
            <a:chExt cx="2497400" cy="7275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497455" cy="727456"/>
            </a:xfrm>
            <a:custGeom>
              <a:avLst/>
              <a:gdLst/>
              <a:ahLst/>
              <a:cxnLst/>
              <a:rect r="r" b="b" t="t" l="l"/>
              <a:pathLst>
                <a:path h="727456" w="2497455">
                  <a:moveTo>
                    <a:pt x="0" y="0"/>
                  </a:moveTo>
                  <a:lnTo>
                    <a:pt x="2497455" y="0"/>
                  </a:lnTo>
                  <a:lnTo>
                    <a:pt x="2497455" y="727456"/>
                  </a:lnTo>
                  <a:lnTo>
                    <a:pt x="0" y="727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" t="0" r="0" b="-6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267375" y="7997062"/>
            <a:ext cx="3100425" cy="870000"/>
            <a:chOff x="0" y="0"/>
            <a:chExt cx="4133900" cy="116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133850" cy="1160018"/>
            </a:xfrm>
            <a:custGeom>
              <a:avLst/>
              <a:gdLst/>
              <a:ahLst/>
              <a:cxnLst/>
              <a:rect r="r" b="b" t="t" l="l"/>
              <a:pathLst>
                <a:path h="1160018" w="4133850">
                  <a:moveTo>
                    <a:pt x="0" y="0"/>
                  </a:moveTo>
                  <a:lnTo>
                    <a:pt x="4133850" y="0"/>
                  </a:lnTo>
                  <a:lnTo>
                    <a:pt x="4133850" y="1160018"/>
                  </a:lnTo>
                  <a:lnTo>
                    <a:pt x="0" y="1160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-1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647046" y="1597560"/>
            <a:ext cx="9022458" cy="786071"/>
            <a:chOff x="0" y="0"/>
            <a:chExt cx="12029944" cy="104809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2029945" cy="1048095"/>
            </a:xfrm>
            <a:custGeom>
              <a:avLst/>
              <a:gdLst/>
              <a:ahLst/>
              <a:cxnLst/>
              <a:rect r="r" b="b" t="t" l="l"/>
              <a:pathLst>
                <a:path h="1048095" w="12029945">
                  <a:moveTo>
                    <a:pt x="0" y="0"/>
                  </a:moveTo>
                  <a:lnTo>
                    <a:pt x="12029945" y="0"/>
                  </a:lnTo>
                  <a:lnTo>
                    <a:pt x="12029945" y="1048095"/>
                  </a:lnTo>
                  <a:lnTo>
                    <a:pt x="0" y="104809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12029944" cy="1086195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4228"/>
                </a:lnSpc>
              </a:pPr>
              <a:r>
                <a:rPr lang="en-US" b="true" sz="3915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Join our upcoming Webinar in November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9050" y="180975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954340"/>
          </a:xfrm>
          <a:custGeom>
            <a:avLst/>
            <a:gdLst/>
            <a:ahLst/>
            <a:cxnLst/>
            <a:rect r="r" b="b" t="t" l="l"/>
            <a:pathLst>
              <a:path h="954340" w="18288000">
                <a:moveTo>
                  <a:pt x="0" y="0"/>
                </a:moveTo>
                <a:lnTo>
                  <a:pt x="18288000" y="0"/>
                </a:lnTo>
                <a:lnTo>
                  <a:pt x="18288000" y="954340"/>
                </a:lnTo>
                <a:lnTo>
                  <a:pt x="0" y="954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02" r="0" b="-30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8956565"/>
            <a:ext cx="18288000" cy="1330435"/>
          </a:xfrm>
          <a:custGeom>
            <a:avLst/>
            <a:gdLst/>
            <a:ahLst/>
            <a:cxnLst/>
            <a:rect r="r" b="b" t="t" l="l"/>
            <a:pathLst>
              <a:path h="1330435" w="18288000">
                <a:moveTo>
                  <a:pt x="0" y="0"/>
                </a:moveTo>
                <a:lnTo>
                  <a:pt x="18288000" y="0"/>
                </a:lnTo>
                <a:lnTo>
                  <a:pt x="18288000" y="1330435"/>
                </a:lnTo>
                <a:lnTo>
                  <a:pt x="0" y="1330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2397" r="-20233" b="-5419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337669" y="3077794"/>
            <a:ext cx="5612662" cy="1234786"/>
          </a:xfrm>
          <a:custGeom>
            <a:avLst/>
            <a:gdLst/>
            <a:ahLst/>
            <a:cxnLst/>
            <a:rect r="r" b="b" t="t" l="l"/>
            <a:pathLst>
              <a:path h="1234786" w="5612662">
                <a:moveTo>
                  <a:pt x="0" y="0"/>
                </a:moveTo>
                <a:lnTo>
                  <a:pt x="5612662" y="0"/>
                </a:lnTo>
                <a:lnTo>
                  <a:pt x="5612662" y="1234785"/>
                </a:lnTo>
                <a:lnTo>
                  <a:pt x="0" y="1234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977102" y="7457961"/>
            <a:ext cx="6333796" cy="1060911"/>
          </a:xfrm>
          <a:custGeom>
            <a:avLst/>
            <a:gdLst/>
            <a:ahLst/>
            <a:cxnLst/>
            <a:rect r="r" b="b" t="t" l="l"/>
            <a:pathLst>
              <a:path h="1060911" w="6333796">
                <a:moveTo>
                  <a:pt x="0" y="0"/>
                </a:moveTo>
                <a:lnTo>
                  <a:pt x="6333796" y="0"/>
                </a:lnTo>
                <a:lnTo>
                  <a:pt x="6333796" y="1060911"/>
                </a:lnTo>
                <a:lnTo>
                  <a:pt x="0" y="1060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851837" y="4792192"/>
            <a:ext cx="6584325" cy="2040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8"/>
              </a:lnSpc>
              <a:spcBef>
                <a:spcPct val="0"/>
              </a:spcBef>
            </a:pPr>
            <a:r>
              <a:rPr lang="en-US" b="true" sz="2898">
                <a:solidFill>
                  <a:srgbClr val="C55A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</a:t>
            </a:r>
            <a:r>
              <a:rPr lang="en-US" b="true" sz="2898">
                <a:solidFill>
                  <a:srgbClr val="C55A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robabilistic representation of marine submersion forecasts </a:t>
            </a:r>
          </a:p>
          <a:p>
            <a:pPr algn="ctr">
              <a:lnSpc>
                <a:spcPts val="4058"/>
              </a:lnSpc>
              <a:spcBef>
                <a:spcPct val="0"/>
              </a:spcBef>
            </a:pPr>
            <a:r>
              <a:rPr lang="en-US" b="true" sz="2898">
                <a:solidFill>
                  <a:srgbClr val="C55A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 support decision-making in crises management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54340"/>
          </a:xfrm>
          <a:custGeom>
            <a:avLst/>
            <a:gdLst/>
            <a:ahLst/>
            <a:cxnLst/>
            <a:rect r="r" b="b" t="t" l="l"/>
            <a:pathLst>
              <a:path h="954340" w="18288000">
                <a:moveTo>
                  <a:pt x="0" y="0"/>
                </a:moveTo>
                <a:lnTo>
                  <a:pt x="18288000" y="0"/>
                </a:lnTo>
                <a:lnTo>
                  <a:pt x="18288000" y="954340"/>
                </a:lnTo>
                <a:lnTo>
                  <a:pt x="0" y="954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2" r="0" b="-3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956565"/>
            <a:ext cx="18288000" cy="1330435"/>
          </a:xfrm>
          <a:custGeom>
            <a:avLst/>
            <a:gdLst/>
            <a:ahLst/>
            <a:cxnLst/>
            <a:rect r="r" b="b" t="t" l="l"/>
            <a:pathLst>
              <a:path h="1330435" w="18288000">
                <a:moveTo>
                  <a:pt x="0" y="0"/>
                </a:moveTo>
                <a:lnTo>
                  <a:pt x="18288000" y="0"/>
                </a:lnTo>
                <a:lnTo>
                  <a:pt x="18288000" y="1330435"/>
                </a:lnTo>
                <a:lnTo>
                  <a:pt x="0" y="1330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397" r="-20233" b="-5419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92977" y="1408426"/>
            <a:ext cx="6519562" cy="3659104"/>
          </a:xfrm>
          <a:custGeom>
            <a:avLst/>
            <a:gdLst/>
            <a:ahLst/>
            <a:cxnLst/>
            <a:rect r="r" b="b" t="t" l="l"/>
            <a:pathLst>
              <a:path h="3659104" w="6519562">
                <a:moveTo>
                  <a:pt x="0" y="0"/>
                </a:moveTo>
                <a:lnTo>
                  <a:pt x="6519563" y="0"/>
                </a:lnTo>
                <a:lnTo>
                  <a:pt x="6519563" y="3659104"/>
                </a:lnTo>
                <a:lnTo>
                  <a:pt x="0" y="36591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92977" y="5392665"/>
            <a:ext cx="6519562" cy="3276080"/>
          </a:xfrm>
          <a:custGeom>
            <a:avLst/>
            <a:gdLst/>
            <a:ahLst/>
            <a:cxnLst/>
            <a:rect r="r" b="b" t="t" l="l"/>
            <a:pathLst>
              <a:path h="3276080" w="6519562">
                <a:moveTo>
                  <a:pt x="0" y="0"/>
                </a:moveTo>
                <a:lnTo>
                  <a:pt x="6519563" y="0"/>
                </a:lnTo>
                <a:lnTo>
                  <a:pt x="6519563" y="3276081"/>
                </a:lnTo>
                <a:lnTo>
                  <a:pt x="0" y="3276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786427" y="1351276"/>
            <a:ext cx="2715146" cy="522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071" b="true">
                <a:solidFill>
                  <a:srgbClr val="C55A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MOTIVATIONS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786427" y="2292438"/>
            <a:ext cx="9975501" cy="4443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364" indent="-302182" lvl="1">
              <a:lnSpc>
                <a:spcPts val="3918"/>
              </a:lnSpc>
              <a:buFont typeface="Arial"/>
              <a:buChar char="•"/>
            </a:pPr>
            <a:r>
              <a:rPr lang="en-US" b="true" sz="279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Marine submersion timings are usually well defined and predicted (high tide)</a:t>
            </a:r>
          </a:p>
          <a:p>
            <a:pPr algn="l" marL="604364" indent="-302182" lvl="1">
              <a:lnSpc>
                <a:spcPts val="3918"/>
              </a:lnSpc>
              <a:buFont typeface="Arial"/>
              <a:buChar char="•"/>
            </a:pPr>
            <a:r>
              <a:rPr lang="en-US" b="true" sz="279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Phenomenon are very sudden and possibly violent</a:t>
            </a:r>
          </a:p>
          <a:p>
            <a:pPr algn="l" marL="604364" indent="-302182" lvl="1">
              <a:lnSpc>
                <a:spcPts val="3918"/>
              </a:lnSpc>
              <a:buFont typeface="Arial"/>
              <a:buChar char="•"/>
            </a:pPr>
            <a:r>
              <a:rPr lang="en-US" b="true" sz="279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Storm events are subjects to important meteorological uncertainities due to the unstable nature of atmospheric development</a:t>
            </a:r>
          </a:p>
          <a:p>
            <a:pPr algn="l" marL="604364" indent="-302182" lvl="1">
              <a:lnSpc>
                <a:spcPts val="3918"/>
              </a:lnSpc>
              <a:buFont typeface="Arial"/>
              <a:buChar char="•"/>
            </a:pPr>
            <a:r>
              <a:rPr lang="en-US" b="true" sz="279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Weather modeller now how to quantify the uncertainities but</a:t>
            </a:r>
          </a:p>
          <a:p>
            <a:pPr algn="l" marL="604364" indent="-302182" lvl="1">
              <a:lnSpc>
                <a:spcPts val="3918"/>
              </a:lnSpc>
              <a:buFont typeface="Arial"/>
              <a:buChar char="•"/>
            </a:pPr>
            <a:r>
              <a:rPr lang="en-US" b="true" sz="279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They are really hard to intergrate for decision makers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54340"/>
          </a:xfrm>
          <a:custGeom>
            <a:avLst/>
            <a:gdLst/>
            <a:ahLst/>
            <a:cxnLst/>
            <a:rect r="r" b="b" t="t" l="l"/>
            <a:pathLst>
              <a:path h="954340" w="18288000">
                <a:moveTo>
                  <a:pt x="0" y="0"/>
                </a:moveTo>
                <a:lnTo>
                  <a:pt x="18288000" y="0"/>
                </a:lnTo>
                <a:lnTo>
                  <a:pt x="18288000" y="954340"/>
                </a:lnTo>
                <a:lnTo>
                  <a:pt x="0" y="954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2" r="0" b="-3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956565"/>
            <a:ext cx="18288000" cy="1330435"/>
          </a:xfrm>
          <a:custGeom>
            <a:avLst/>
            <a:gdLst/>
            <a:ahLst/>
            <a:cxnLst/>
            <a:rect r="r" b="b" t="t" l="l"/>
            <a:pathLst>
              <a:path h="1330435" w="18288000">
                <a:moveTo>
                  <a:pt x="0" y="0"/>
                </a:moveTo>
                <a:lnTo>
                  <a:pt x="18288000" y="0"/>
                </a:lnTo>
                <a:lnTo>
                  <a:pt x="18288000" y="1330435"/>
                </a:lnTo>
                <a:lnTo>
                  <a:pt x="0" y="1330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397" r="-20233" b="-5419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48170" y="1683292"/>
            <a:ext cx="9308299" cy="2420158"/>
          </a:xfrm>
          <a:custGeom>
            <a:avLst/>
            <a:gdLst/>
            <a:ahLst/>
            <a:cxnLst/>
            <a:rect r="r" b="b" t="t" l="l"/>
            <a:pathLst>
              <a:path h="2420158" w="9308299">
                <a:moveTo>
                  <a:pt x="0" y="0"/>
                </a:moveTo>
                <a:lnTo>
                  <a:pt x="9308299" y="0"/>
                </a:lnTo>
                <a:lnTo>
                  <a:pt x="9308299" y="2420158"/>
                </a:lnTo>
                <a:lnTo>
                  <a:pt x="0" y="2420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26379" y="4836875"/>
            <a:ext cx="3804111" cy="3330391"/>
          </a:xfrm>
          <a:custGeom>
            <a:avLst/>
            <a:gdLst/>
            <a:ahLst/>
            <a:cxnLst/>
            <a:rect r="r" b="b" t="t" l="l"/>
            <a:pathLst>
              <a:path h="3330391" w="3804111">
                <a:moveTo>
                  <a:pt x="0" y="0"/>
                </a:moveTo>
                <a:lnTo>
                  <a:pt x="3804111" y="0"/>
                </a:lnTo>
                <a:lnTo>
                  <a:pt x="3804111" y="3330391"/>
                </a:lnTo>
                <a:lnTo>
                  <a:pt x="0" y="3330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146944" y="2052261"/>
            <a:ext cx="7758581" cy="2002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87"/>
              </a:lnSpc>
              <a:spcBef>
                <a:spcPct val="0"/>
              </a:spcBef>
            </a:pPr>
            <a:r>
              <a:rPr lang="en-US" sz="2480" strike="noStrike" u="none">
                <a:solidFill>
                  <a:srgbClr val="004E71"/>
                </a:solidFill>
                <a:latin typeface="Josefin Sans"/>
                <a:ea typeface="Josefin Sans"/>
                <a:cs typeface="Josefin Sans"/>
                <a:sym typeface="Josefin Sans"/>
              </a:rPr>
              <a:t>Free-of-charge technical assistance to support making your project bankable or investment-ready.</a:t>
            </a:r>
          </a:p>
          <a:p>
            <a:pPr algn="l" marL="0" indent="0" lvl="0">
              <a:lnSpc>
                <a:spcPts val="3187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3187"/>
              </a:lnSpc>
              <a:spcBef>
                <a:spcPct val="0"/>
              </a:spcBef>
            </a:pPr>
            <a:r>
              <a:rPr lang="en-US" sz="2480" strike="noStrike" u="none">
                <a:solidFill>
                  <a:srgbClr val="004E71"/>
                </a:solidFill>
                <a:latin typeface="Josefin Sans"/>
                <a:ea typeface="Josefin Sans"/>
                <a:cs typeface="Josefin Sans"/>
                <a:sym typeface="Josefin Sans"/>
              </a:rPr>
              <a:t>Knowledge sharing and generation around smart cities. Knowledge repository and focus groups.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327444" y="5351225"/>
            <a:ext cx="4296136" cy="801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7"/>
              </a:lnSpc>
            </a:pPr>
            <a:r>
              <a:rPr lang="en-US" sz="2480">
                <a:solidFill>
                  <a:srgbClr val="004E71"/>
                </a:solidFill>
                <a:latin typeface="Josefin Sans"/>
                <a:ea typeface="Josefin Sans"/>
                <a:cs typeface="Josefin Sans"/>
                <a:sym typeface="Josefin Sans"/>
              </a:rPr>
              <a:t>Global </a:t>
            </a:r>
            <a:r>
              <a:rPr lang="en-US" b="true" sz="2480">
                <a:solidFill>
                  <a:srgbClr val="004E71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network </a:t>
            </a:r>
            <a:r>
              <a:rPr lang="en-US" sz="2480">
                <a:solidFill>
                  <a:srgbClr val="004E71"/>
                </a:solidFill>
                <a:latin typeface="Josefin Sans"/>
                <a:ea typeface="Josefin Sans"/>
                <a:cs typeface="Josefin Sans"/>
                <a:sym typeface="Josefin Sans"/>
              </a:rPr>
              <a:t>of 1000+ cities.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281731" y="6539016"/>
            <a:ext cx="4387561" cy="1201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7"/>
              </a:lnSpc>
            </a:pPr>
            <a:r>
              <a:rPr lang="en-US" sz="2480">
                <a:solidFill>
                  <a:srgbClr val="004E71"/>
                </a:solidFill>
                <a:latin typeface="Josefin Sans"/>
                <a:ea typeface="Josefin Sans"/>
                <a:cs typeface="Josefin Sans"/>
                <a:sym typeface="Josefin Sans"/>
              </a:rPr>
              <a:t>Supporting local governments towards </a:t>
            </a:r>
            <a:r>
              <a:rPr lang="en-US" b="true" sz="2480">
                <a:solidFill>
                  <a:srgbClr val="004E71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sustainable development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538655" y="5152229"/>
            <a:ext cx="4387561" cy="2802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7"/>
              </a:lnSpc>
            </a:pPr>
            <a:r>
              <a:rPr lang="en-US" sz="2480">
                <a:solidFill>
                  <a:srgbClr val="004E71"/>
                </a:solidFill>
                <a:latin typeface="Josefin Sans"/>
                <a:ea typeface="Josefin Sans"/>
                <a:cs typeface="Josefin Sans"/>
                <a:sym typeface="Josefin Sans"/>
              </a:rPr>
              <a:t>Areas of work include green digital transformation, mobility, energy, nature-based solutions, sustainable food systems, governance innovation, just transition or public procurement.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54340"/>
          </a:xfrm>
          <a:custGeom>
            <a:avLst/>
            <a:gdLst/>
            <a:ahLst/>
            <a:cxnLst/>
            <a:rect r="r" b="b" t="t" l="l"/>
            <a:pathLst>
              <a:path h="954340" w="18288000">
                <a:moveTo>
                  <a:pt x="0" y="0"/>
                </a:moveTo>
                <a:lnTo>
                  <a:pt x="18288000" y="0"/>
                </a:lnTo>
                <a:lnTo>
                  <a:pt x="18288000" y="954340"/>
                </a:lnTo>
                <a:lnTo>
                  <a:pt x="0" y="954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2" r="0" b="-3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956565"/>
            <a:ext cx="18288000" cy="1330435"/>
          </a:xfrm>
          <a:custGeom>
            <a:avLst/>
            <a:gdLst/>
            <a:ahLst/>
            <a:cxnLst/>
            <a:rect r="r" b="b" t="t" l="l"/>
            <a:pathLst>
              <a:path h="1330435" w="18288000">
                <a:moveTo>
                  <a:pt x="0" y="0"/>
                </a:moveTo>
                <a:lnTo>
                  <a:pt x="18288000" y="0"/>
                </a:lnTo>
                <a:lnTo>
                  <a:pt x="18288000" y="1330435"/>
                </a:lnTo>
                <a:lnTo>
                  <a:pt x="0" y="1330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397" r="-20233" b="-5419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824766" y="2279050"/>
            <a:ext cx="7325491" cy="6107628"/>
          </a:xfrm>
          <a:custGeom>
            <a:avLst/>
            <a:gdLst/>
            <a:ahLst/>
            <a:cxnLst/>
            <a:rect r="r" b="b" t="t" l="l"/>
            <a:pathLst>
              <a:path h="6107628" w="7325491">
                <a:moveTo>
                  <a:pt x="0" y="0"/>
                </a:moveTo>
                <a:lnTo>
                  <a:pt x="7325491" y="0"/>
                </a:lnTo>
                <a:lnTo>
                  <a:pt x="7325491" y="6107628"/>
                </a:lnTo>
                <a:lnTo>
                  <a:pt x="0" y="6107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619172" y="1956813"/>
            <a:ext cx="2212997" cy="2098385"/>
            <a:chOff x="0" y="0"/>
            <a:chExt cx="2950663" cy="27978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950663" cy="2797847"/>
            </a:xfrm>
            <a:custGeom>
              <a:avLst/>
              <a:gdLst/>
              <a:ahLst/>
              <a:cxnLst/>
              <a:rect r="r" b="b" t="t" l="l"/>
              <a:pathLst>
                <a:path h="2797847" w="2950663">
                  <a:moveTo>
                    <a:pt x="0" y="0"/>
                  </a:moveTo>
                  <a:lnTo>
                    <a:pt x="2950663" y="0"/>
                  </a:lnTo>
                  <a:lnTo>
                    <a:pt x="2950663" y="2797847"/>
                  </a:lnTo>
                  <a:lnTo>
                    <a:pt x="0" y="2797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558" t="0" r="0" b="0"/>
              </a:stretch>
            </a:blipFill>
            <a:ln w="38100" cap="rnd">
              <a:solidFill>
                <a:srgbClr val="000000"/>
              </a:solidFill>
              <a:prstDash val="solid"/>
              <a:round/>
            </a:ln>
          </p:spPr>
        </p:sp>
        <p:grpSp>
          <p:nvGrpSpPr>
            <p:cNvPr name="Group 7" id="7"/>
            <p:cNvGrpSpPr/>
            <p:nvPr/>
          </p:nvGrpSpPr>
          <p:grpSpPr>
            <a:xfrm rot="0">
              <a:off x="1294153" y="1452241"/>
              <a:ext cx="720800" cy="720800"/>
              <a:chOff x="0" y="0"/>
              <a:chExt cx="812800" cy="8128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85725" cap="sq">
                <a:solidFill>
                  <a:srgbClr val="FECF0B"/>
                </a:solidFill>
                <a:prstDash val="solid"/>
                <a:miter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4800488" y="1434750"/>
            <a:ext cx="8687023" cy="522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071" b="true">
                <a:solidFill>
                  <a:srgbClr val="C55A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AREA AND SCOPE OF THE EXPERIMENTATION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2221900"/>
            <a:ext cx="7630864" cy="6424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04364" indent="-302182" lvl="1">
              <a:lnSpc>
                <a:spcPts val="3918"/>
              </a:lnSpc>
              <a:buFont typeface="Arial"/>
              <a:buChar char="•"/>
            </a:pPr>
            <a:r>
              <a:rPr lang="en-US" b="true" sz="279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Arcachon bay</a:t>
            </a:r>
          </a:p>
          <a:p>
            <a:pPr algn="just" marL="1208728" indent="-402909" lvl="2">
              <a:lnSpc>
                <a:spcPts val="3918"/>
              </a:lnSpc>
              <a:buFont typeface="Arial"/>
              <a:buChar char="⚬"/>
            </a:pPr>
            <a:r>
              <a:rPr lang="en-US" b="true" sz="279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Basin in South West of France, </a:t>
            </a:r>
          </a:p>
          <a:p>
            <a:pPr algn="just" marL="1208728" indent="-402909" lvl="2">
              <a:lnSpc>
                <a:spcPts val="3918"/>
              </a:lnSpc>
              <a:buFont typeface="Arial"/>
              <a:buChar char="⚬"/>
            </a:pPr>
            <a:r>
              <a:rPr lang="en-US" b="true" sz="279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West of Bordeaux</a:t>
            </a:r>
          </a:p>
          <a:p>
            <a:pPr algn="just">
              <a:lnSpc>
                <a:spcPts val="3918"/>
              </a:lnSpc>
            </a:pPr>
          </a:p>
          <a:p>
            <a:pPr algn="just" marL="604364" indent="-302182" lvl="1">
              <a:lnSpc>
                <a:spcPts val="3918"/>
              </a:lnSpc>
              <a:buFont typeface="Arial"/>
              <a:buChar char="•"/>
            </a:pPr>
            <a:r>
              <a:rPr lang="en-US" b="true" sz="279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Celine, Domingos, Kiaran </a:t>
            </a:r>
          </a:p>
          <a:p>
            <a:pPr algn="just">
              <a:lnSpc>
                <a:spcPts val="3918"/>
              </a:lnSpc>
            </a:pPr>
            <a:r>
              <a:rPr lang="en-US" sz="2799" b="true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→ 3 consecutive storms in fall 2023</a:t>
            </a:r>
          </a:p>
          <a:p>
            <a:pPr algn="just">
              <a:lnSpc>
                <a:spcPts val="3918"/>
              </a:lnSpc>
            </a:pPr>
          </a:p>
          <a:p>
            <a:pPr algn="just" marL="604364" indent="-302182" lvl="1">
              <a:lnSpc>
                <a:spcPts val="3918"/>
              </a:lnSpc>
              <a:buFont typeface="Arial"/>
              <a:buChar char="•"/>
            </a:pPr>
            <a:r>
              <a:rPr lang="en-US" b="true" sz="279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Local authorities and Network operators</a:t>
            </a:r>
          </a:p>
          <a:p>
            <a:pPr algn="just" marL="1208728" indent="-402909" lvl="2">
              <a:lnSpc>
                <a:spcPts val="3918"/>
              </a:lnSpc>
              <a:buFont typeface="Arial"/>
              <a:buChar char="⚬"/>
            </a:pPr>
            <a:r>
              <a:rPr lang="en-US" b="true" sz="279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 municipalities</a:t>
            </a:r>
          </a:p>
          <a:p>
            <a:pPr algn="just" marL="1208728" indent="-402909" lvl="2">
              <a:lnSpc>
                <a:spcPts val="3918"/>
              </a:lnSpc>
              <a:buFont typeface="Arial"/>
              <a:buChar char="⚬"/>
            </a:pPr>
            <a:r>
              <a:rPr lang="en-US" b="true" sz="279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Regional authority (Préfecture)</a:t>
            </a:r>
          </a:p>
          <a:p>
            <a:pPr algn="just" marL="1208728" indent="-402909" lvl="2">
              <a:lnSpc>
                <a:spcPts val="3918"/>
              </a:lnSpc>
              <a:buFont typeface="Arial"/>
              <a:buChar char="⚬"/>
            </a:pPr>
            <a:r>
              <a:rPr lang="en-US" b="true" sz="279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Enedis (Electrical DSO)</a:t>
            </a:r>
          </a:p>
          <a:p>
            <a:pPr algn="just" marL="1208728" indent="-402909" lvl="2">
              <a:lnSpc>
                <a:spcPts val="3918"/>
              </a:lnSpc>
              <a:buFont typeface="Arial"/>
              <a:buChar char="⚬"/>
            </a:pPr>
            <a:r>
              <a:rPr lang="en-US" b="true" sz="279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SIBA (Water operator)</a:t>
            </a:r>
          </a:p>
          <a:p>
            <a:pPr algn="just" marL="1208728" indent="-402909" lvl="2">
              <a:lnSpc>
                <a:spcPts val="3918"/>
              </a:lnSpc>
              <a:buFont typeface="Arial"/>
              <a:buChar char="⚬"/>
            </a:pPr>
            <a:r>
              <a:rPr lang="en-US" b="true" sz="279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Orange (Telecom operator)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54340"/>
          </a:xfrm>
          <a:custGeom>
            <a:avLst/>
            <a:gdLst/>
            <a:ahLst/>
            <a:cxnLst/>
            <a:rect r="r" b="b" t="t" l="l"/>
            <a:pathLst>
              <a:path h="954340" w="18288000">
                <a:moveTo>
                  <a:pt x="0" y="0"/>
                </a:moveTo>
                <a:lnTo>
                  <a:pt x="18288000" y="0"/>
                </a:lnTo>
                <a:lnTo>
                  <a:pt x="18288000" y="954340"/>
                </a:lnTo>
                <a:lnTo>
                  <a:pt x="0" y="954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2" r="0" b="-3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956565"/>
            <a:ext cx="18288000" cy="1330435"/>
          </a:xfrm>
          <a:custGeom>
            <a:avLst/>
            <a:gdLst/>
            <a:ahLst/>
            <a:cxnLst/>
            <a:rect r="r" b="b" t="t" l="l"/>
            <a:pathLst>
              <a:path h="1330435" w="18288000">
                <a:moveTo>
                  <a:pt x="0" y="0"/>
                </a:moveTo>
                <a:lnTo>
                  <a:pt x="18288000" y="0"/>
                </a:lnTo>
                <a:lnTo>
                  <a:pt x="18288000" y="1330435"/>
                </a:lnTo>
                <a:lnTo>
                  <a:pt x="0" y="1330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397" r="-20233" b="-5419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095393" y="1770145"/>
            <a:ext cx="4097214" cy="524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071" b="true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Phased approach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304185" y="1827295"/>
            <a:ext cx="13679629" cy="7010810"/>
          </a:xfrm>
          <a:custGeom>
            <a:avLst/>
            <a:gdLst/>
            <a:ahLst/>
            <a:cxnLst/>
            <a:rect r="r" b="b" t="t" l="l"/>
            <a:pathLst>
              <a:path h="7010810" w="13679629">
                <a:moveTo>
                  <a:pt x="0" y="0"/>
                </a:moveTo>
                <a:lnTo>
                  <a:pt x="13679630" y="0"/>
                </a:lnTo>
                <a:lnTo>
                  <a:pt x="13679630" y="7010810"/>
                </a:lnTo>
                <a:lnTo>
                  <a:pt x="0" y="7010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311814" y="1434750"/>
            <a:ext cx="3664372" cy="522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071" b="true">
                <a:solidFill>
                  <a:srgbClr val="C55A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 WORK PACKAGES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54340"/>
          </a:xfrm>
          <a:custGeom>
            <a:avLst/>
            <a:gdLst/>
            <a:ahLst/>
            <a:cxnLst/>
            <a:rect r="r" b="b" t="t" l="l"/>
            <a:pathLst>
              <a:path h="954340" w="18288000">
                <a:moveTo>
                  <a:pt x="0" y="0"/>
                </a:moveTo>
                <a:lnTo>
                  <a:pt x="18288000" y="0"/>
                </a:lnTo>
                <a:lnTo>
                  <a:pt x="18288000" y="954340"/>
                </a:lnTo>
                <a:lnTo>
                  <a:pt x="0" y="954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2" r="0" b="-3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956565"/>
            <a:ext cx="18288000" cy="1330435"/>
          </a:xfrm>
          <a:custGeom>
            <a:avLst/>
            <a:gdLst/>
            <a:ahLst/>
            <a:cxnLst/>
            <a:rect r="r" b="b" t="t" l="l"/>
            <a:pathLst>
              <a:path h="1330435" w="18288000">
                <a:moveTo>
                  <a:pt x="0" y="0"/>
                </a:moveTo>
                <a:lnTo>
                  <a:pt x="18288000" y="0"/>
                </a:lnTo>
                <a:lnTo>
                  <a:pt x="18288000" y="1330435"/>
                </a:lnTo>
                <a:lnTo>
                  <a:pt x="0" y="1330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397" r="-20233" b="-5419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13775" y="2180286"/>
            <a:ext cx="5843532" cy="3081742"/>
          </a:xfrm>
          <a:custGeom>
            <a:avLst/>
            <a:gdLst/>
            <a:ahLst/>
            <a:cxnLst/>
            <a:rect r="r" b="b" t="t" l="l"/>
            <a:pathLst>
              <a:path h="3081742" w="5843532">
                <a:moveTo>
                  <a:pt x="0" y="0"/>
                </a:moveTo>
                <a:lnTo>
                  <a:pt x="5843532" y="0"/>
                </a:lnTo>
                <a:lnTo>
                  <a:pt x="5843532" y="3081742"/>
                </a:lnTo>
                <a:lnTo>
                  <a:pt x="0" y="3081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648" r="0" b="-6648"/>
            </a:stretch>
          </a:blipFill>
          <a:ln w="38100" cap="sq">
            <a:solidFill>
              <a:srgbClr val="03989E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2062093" y="5656044"/>
            <a:ext cx="3287992" cy="2165964"/>
          </a:xfrm>
          <a:custGeom>
            <a:avLst/>
            <a:gdLst/>
            <a:ahLst/>
            <a:cxnLst/>
            <a:rect r="r" b="b" t="t" l="l"/>
            <a:pathLst>
              <a:path h="2165964" w="3287992">
                <a:moveTo>
                  <a:pt x="0" y="0"/>
                </a:moveTo>
                <a:lnTo>
                  <a:pt x="3287992" y="0"/>
                </a:lnTo>
                <a:lnTo>
                  <a:pt x="3287992" y="2165964"/>
                </a:lnTo>
                <a:lnTo>
                  <a:pt x="0" y="2165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69183" y="7783908"/>
            <a:ext cx="7961803" cy="1134557"/>
          </a:xfrm>
          <a:custGeom>
            <a:avLst/>
            <a:gdLst/>
            <a:ahLst/>
            <a:cxnLst/>
            <a:rect r="r" b="b" t="t" l="l"/>
            <a:pathLst>
              <a:path h="1134557" w="7961803">
                <a:moveTo>
                  <a:pt x="0" y="0"/>
                </a:moveTo>
                <a:lnTo>
                  <a:pt x="7961803" y="0"/>
                </a:lnTo>
                <a:lnTo>
                  <a:pt x="7961803" y="1134557"/>
                </a:lnTo>
                <a:lnTo>
                  <a:pt x="0" y="11345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017953" y="1277707"/>
            <a:ext cx="4252094" cy="522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071" b="true">
                <a:solidFill>
                  <a:srgbClr val="C55A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ENSEMBLE FORCASTS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95392" y="2123136"/>
            <a:ext cx="6383433" cy="3760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78273" indent="-289137" lvl="1">
              <a:lnSpc>
                <a:spcPts val="3749"/>
              </a:lnSpc>
              <a:buFont typeface="Arial"/>
              <a:buChar char="•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Marine submersion bulletins rely on various parameters</a:t>
            </a:r>
          </a:p>
          <a:p>
            <a:pPr algn="just" marL="1157221" indent="-385740" lvl="2">
              <a:lnSpc>
                <a:spcPts val="3751"/>
              </a:lnSpc>
              <a:buFont typeface="Arial"/>
              <a:buChar char="⚬"/>
            </a:pPr>
            <a:r>
              <a:rPr lang="en-US" b="true" sz="267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Tide heights</a:t>
            </a:r>
          </a:p>
          <a:p>
            <a:pPr algn="just">
              <a:lnSpc>
                <a:spcPts val="3751"/>
              </a:lnSpc>
            </a:pPr>
            <a:r>
              <a:rPr lang="en-US" sz="2679" b="true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     </a:t>
            </a:r>
            <a:r>
              <a:rPr lang="en-US" b="true" sz="2679" i="true">
                <a:solidFill>
                  <a:srgbClr val="057E81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DEFINITE</a:t>
            </a:r>
          </a:p>
          <a:p>
            <a:pPr algn="just" marL="1157221" indent="-385740" lvl="2">
              <a:lnSpc>
                <a:spcPts val="3751"/>
              </a:lnSpc>
              <a:buFont typeface="Arial"/>
              <a:buChar char="⚬"/>
            </a:pPr>
            <a:r>
              <a:rPr lang="en-US" b="true" sz="2679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Wind speeds, direction, wave heights, direction, period </a:t>
            </a:r>
          </a:p>
          <a:p>
            <a:pPr algn="just">
              <a:lnSpc>
                <a:spcPts val="3751"/>
              </a:lnSpc>
            </a:pPr>
            <a:r>
              <a:rPr lang="en-US" sz="2679" b="true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     </a:t>
            </a:r>
            <a:r>
              <a:rPr lang="en-US" b="true" sz="2679" i="true">
                <a:solidFill>
                  <a:srgbClr val="057E81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SUBJECT TO UNCERTAINITIES</a:t>
            </a:r>
          </a:p>
          <a:p>
            <a:pPr algn="just">
              <a:lnSpc>
                <a:spcPts val="3751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9682214" y="5690867"/>
            <a:ext cx="7220874" cy="3265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78275" indent="-289137" lvl="1">
              <a:lnSpc>
                <a:spcPts val="3749"/>
              </a:lnSpc>
              <a:buFont typeface="Arial"/>
              <a:buChar char="•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 quantify forecast uncertainties, weather models compute 35 realisations of oceano-atmospher</a:t>
            </a: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ic state evolution from the curre</a:t>
            </a: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nt measured state by introducing different set of perturbations (members)</a:t>
            </a:r>
          </a:p>
          <a:p>
            <a:pPr algn="just">
              <a:lnSpc>
                <a:spcPts val="3751"/>
              </a:lnSpc>
            </a:pP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54340"/>
          </a:xfrm>
          <a:custGeom>
            <a:avLst/>
            <a:gdLst/>
            <a:ahLst/>
            <a:cxnLst/>
            <a:rect r="r" b="b" t="t" l="l"/>
            <a:pathLst>
              <a:path h="954340" w="18288000">
                <a:moveTo>
                  <a:pt x="0" y="0"/>
                </a:moveTo>
                <a:lnTo>
                  <a:pt x="18288000" y="0"/>
                </a:lnTo>
                <a:lnTo>
                  <a:pt x="18288000" y="954340"/>
                </a:lnTo>
                <a:lnTo>
                  <a:pt x="0" y="954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2" r="0" b="-3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956565"/>
            <a:ext cx="18288000" cy="1330435"/>
          </a:xfrm>
          <a:custGeom>
            <a:avLst/>
            <a:gdLst/>
            <a:ahLst/>
            <a:cxnLst/>
            <a:rect r="r" b="b" t="t" l="l"/>
            <a:pathLst>
              <a:path h="1330435" w="18288000">
                <a:moveTo>
                  <a:pt x="0" y="0"/>
                </a:moveTo>
                <a:lnTo>
                  <a:pt x="18288000" y="0"/>
                </a:lnTo>
                <a:lnTo>
                  <a:pt x="18288000" y="1330435"/>
                </a:lnTo>
                <a:lnTo>
                  <a:pt x="0" y="1330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397" r="-20233" b="-5419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901315" y="2480100"/>
            <a:ext cx="4837531" cy="3702033"/>
          </a:xfrm>
          <a:custGeom>
            <a:avLst/>
            <a:gdLst/>
            <a:ahLst/>
            <a:cxnLst/>
            <a:rect r="r" b="b" t="t" l="l"/>
            <a:pathLst>
              <a:path h="3702033" w="4837531">
                <a:moveTo>
                  <a:pt x="0" y="0"/>
                </a:moveTo>
                <a:lnTo>
                  <a:pt x="4837530" y="0"/>
                </a:lnTo>
                <a:lnTo>
                  <a:pt x="4837530" y="3702033"/>
                </a:lnTo>
                <a:lnTo>
                  <a:pt x="0" y="37020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967920" y="1277223"/>
            <a:ext cx="8352160" cy="522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071" b="true">
                <a:solidFill>
                  <a:srgbClr val="C55A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PHYSICAL MODELLING AND META-MODELS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94198" y="2513814"/>
            <a:ext cx="6347445" cy="2832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78274" indent="-289137" lvl="1">
              <a:lnSpc>
                <a:spcPts val="3749"/>
              </a:lnSpc>
              <a:buFont typeface="Arial"/>
              <a:buChar char="•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Weather forecast output 6 forcing variables at a point at the entry of the bay</a:t>
            </a:r>
          </a:p>
          <a:p>
            <a:pPr algn="just" marL="578274" indent="-289137" lvl="1">
              <a:lnSpc>
                <a:spcPts val="3749"/>
              </a:lnSpc>
              <a:buFont typeface="Arial"/>
              <a:buChar char="•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Costal hydrological model is then needed.</a:t>
            </a:r>
          </a:p>
          <a:p>
            <a:pPr algn="just" marL="578274" indent="-289137" lvl="1">
              <a:lnSpc>
                <a:spcPts val="3749"/>
              </a:lnSpc>
              <a:buFont typeface="Arial"/>
              <a:buChar char="•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Simulations are time-intensive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05247" y="6124983"/>
            <a:ext cx="7851685" cy="235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78274" indent="-289137" lvl="1">
              <a:lnSpc>
                <a:spcPts val="3749"/>
              </a:lnSpc>
              <a:buFont typeface="Arial"/>
              <a:buChar char="•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atlas is then used as a training dataset for a Machine-Learning algorithm in order to quickly associate a submersion simulation to every set of input parameter (Meta-model)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94198" y="6124983"/>
            <a:ext cx="6347445" cy="235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78274" indent="-289137" lvl="1">
              <a:lnSpc>
                <a:spcPts val="3749"/>
              </a:lnSpc>
              <a:buFont typeface="Arial"/>
              <a:buChar char="•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 collection of reference computations (Atlas) have been built based on the variability of input variables and the sensitivity of the models to each of them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54340"/>
          </a:xfrm>
          <a:custGeom>
            <a:avLst/>
            <a:gdLst/>
            <a:ahLst/>
            <a:cxnLst/>
            <a:rect r="r" b="b" t="t" l="l"/>
            <a:pathLst>
              <a:path h="954340" w="18288000">
                <a:moveTo>
                  <a:pt x="0" y="0"/>
                </a:moveTo>
                <a:lnTo>
                  <a:pt x="18288000" y="0"/>
                </a:lnTo>
                <a:lnTo>
                  <a:pt x="18288000" y="954340"/>
                </a:lnTo>
                <a:lnTo>
                  <a:pt x="0" y="954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2" r="0" b="-3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956565"/>
            <a:ext cx="18288000" cy="1330435"/>
          </a:xfrm>
          <a:custGeom>
            <a:avLst/>
            <a:gdLst/>
            <a:ahLst/>
            <a:cxnLst/>
            <a:rect r="r" b="b" t="t" l="l"/>
            <a:pathLst>
              <a:path h="1330435" w="18288000">
                <a:moveTo>
                  <a:pt x="0" y="0"/>
                </a:moveTo>
                <a:lnTo>
                  <a:pt x="18288000" y="0"/>
                </a:lnTo>
                <a:lnTo>
                  <a:pt x="18288000" y="1330435"/>
                </a:lnTo>
                <a:lnTo>
                  <a:pt x="0" y="1330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397" r="-20233" b="-5419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54121" y="4251059"/>
            <a:ext cx="8091759" cy="4157141"/>
          </a:xfrm>
          <a:custGeom>
            <a:avLst/>
            <a:gdLst/>
            <a:ahLst/>
            <a:cxnLst/>
            <a:rect r="r" b="b" t="t" l="l"/>
            <a:pathLst>
              <a:path h="4157141" w="8091759">
                <a:moveTo>
                  <a:pt x="0" y="0"/>
                </a:moveTo>
                <a:lnTo>
                  <a:pt x="8091759" y="0"/>
                </a:lnTo>
                <a:lnTo>
                  <a:pt x="8091759" y="4157142"/>
                </a:lnTo>
                <a:lnTo>
                  <a:pt x="0" y="4157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234011" y="1240443"/>
            <a:ext cx="9819977" cy="522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071" b="true">
                <a:solidFill>
                  <a:srgbClr val="C55A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INTERVIEW, USER NEEDS, VULNERABILITIES STUDY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460557" y="5376184"/>
            <a:ext cx="8222126" cy="3306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78274" indent="-289137" lvl="1">
              <a:lnSpc>
                <a:spcPts val="3749"/>
              </a:lnSpc>
              <a:buFont typeface="Arial"/>
              <a:buChar char="•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15 Interviews conducted:</a:t>
            </a:r>
          </a:p>
          <a:p>
            <a:pPr algn="just" marL="1156549" indent="-385516" lvl="2">
              <a:lnSpc>
                <a:spcPts val="3749"/>
              </a:lnSpc>
              <a:buFont typeface="Arial"/>
              <a:buChar char="⚬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Presenting the scenarii to each municipality and network operator</a:t>
            </a:r>
          </a:p>
          <a:p>
            <a:pPr algn="just" marL="1156549" indent="-385516" lvl="2">
              <a:lnSpc>
                <a:spcPts val="3749"/>
              </a:lnSpc>
              <a:buFont typeface="Arial"/>
              <a:buChar char="⚬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Analyze the impacts of the various submersion frames on their infrastructure</a:t>
            </a: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algn="just" marL="1156549" indent="-385516" lvl="2">
              <a:lnSpc>
                <a:spcPts val="3749"/>
              </a:lnSpc>
              <a:buFont typeface="Arial"/>
              <a:buChar char="⚬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Define with them alert categories theresholds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05316" y="2257805"/>
            <a:ext cx="7933367" cy="1884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78274" indent="-289137" lvl="1">
              <a:lnSpc>
                <a:spcPts val="3749"/>
              </a:lnSpc>
              <a:buFont typeface="Arial"/>
              <a:buChar char="•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 virtual buoy have been defined at the perpendicular of each city</a:t>
            </a:r>
          </a:p>
          <a:p>
            <a:pPr algn="just" marL="578274" indent="-289137" lvl="1">
              <a:lnSpc>
                <a:spcPts val="3749"/>
              </a:lnSpc>
              <a:buFont typeface="Arial"/>
              <a:buChar char="•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 submersion chart associated to each buoy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460557" y="2257805"/>
            <a:ext cx="8222126" cy="2832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78274" indent="-289137" lvl="1">
              <a:lnSpc>
                <a:spcPts val="3749"/>
              </a:lnSpc>
              <a:buFont typeface="Arial"/>
              <a:buChar char="•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 storms were reproduced with its correspondings forecast every 12h up to 3 days before</a:t>
            </a:r>
          </a:p>
          <a:p>
            <a:pPr algn="just" marL="578274" indent="-289137" lvl="1">
              <a:lnSpc>
                <a:spcPts val="3749"/>
              </a:lnSpc>
              <a:buFont typeface="Arial"/>
              <a:buChar char="•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 virtual storms were added with higher tide coefficient resultings in 8 total scenarii to be analyzed by decision-makers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2806" y="1028700"/>
            <a:ext cx="17382388" cy="8930202"/>
          </a:xfrm>
          <a:custGeom>
            <a:avLst/>
            <a:gdLst/>
            <a:ahLst/>
            <a:cxnLst/>
            <a:rect r="r" b="b" t="t" l="l"/>
            <a:pathLst>
              <a:path h="8930202" w="17382388">
                <a:moveTo>
                  <a:pt x="0" y="0"/>
                </a:moveTo>
                <a:lnTo>
                  <a:pt x="17382388" y="0"/>
                </a:lnTo>
                <a:lnTo>
                  <a:pt x="17382388" y="8930202"/>
                </a:lnTo>
                <a:lnTo>
                  <a:pt x="0" y="8930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242889"/>
            <a:ext cx="18288000" cy="522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071" b="true">
                <a:solidFill>
                  <a:srgbClr val="C55A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SOLUTION: FROM WEATHER PHYSICIAN VISUALISATIONS TO REGIONAL SCALE 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9086" y="1028700"/>
            <a:ext cx="17389829" cy="8934024"/>
          </a:xfrm>
          <a:custGeom>
            <a:avLst/>
            <a:gdLst/>
            <a:ahLst/>
            <a:cxnLst/>
            <a:rect r="r" b="b" t="t" l="l"/>
            <a:pathLst>
              <a:path h="8934024" w="17389829">
                <a:moveTo>
                  <a:pt x="0" y="0"/>
                </a:moveTo>
                <a:lnTo>
                  <a:pt x="17389828" y="0"/>
                </a:lnTo>
                <a:lnTo>
                  <a:pt x="17389828" y="8934024"/>
                </a:lnTo>
                <a:lnTo>
                  <a:pt x="0" y="8934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491160" y="250033"/>
            <a:ext cx="13305681" cy="522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071" b="true">
                <a:solidFill>
                  <a:srgbClr val="C55A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NAVIGATING IMPACTED STAKES AND SCENARII USING PROJECTIONS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6249" y="1028700"/>
            <a:ext cx="17455503" cy="8967764"/>
          </a:xfrm>
          <a:custGeom>
            <a:avLst/>
            <a:gdLst/>
            <a:ahLst/>
            <a:cxnLst/>
            <a:rect r="r" b="b" t="t" l="l"/>
            <a:pathLst>
              <a:path h="8967764" w="17455503">
                <a:moveTo>
                  <a:pt x="0" y="0"/>
                </a:moveTo>
                <a:lnTo>
                  <a:pt x="17455502" y="0"/>
                </a:lnTo>
                <a:lnTo>
                  <a:pt x="17455502" y="8967764"/>
                </a:lnTo>
                <a:lnTo>
                  <a:pt x="0" y="8967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070534" y="254789"/>
            <a:ext cx="14146932" cy="522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071" b="true">
                <a:solidFill>
                  <a:srgbClr val="C55A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REPRESENTING UNCERTAINTIES FOR NON PHYSICIAN DECISION-MAKERS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54340"/>
          </a:xfrm>
          <a:custGeom>
            <a:avLst/>
            <a:gdLst/>
            <a:ahLst/>
            <a:cxnLst/>
            <a:rect r="r" b="b" t="t" l="l"/>
            <a:pathLst>
              <a:path h="954340" w="18288000">
                <a:moveTo>
                  <a:pt x="0" y="0"/>
                </a:moveTo>
                <a:lnTo>
                  <a:pt x="18288000" y="0"/>
                </a:lnTo>
                <a:lnTo>
                  <a:pt x="18288000" y="954340"/>
                </a:lnTo>
                <a:lnTo>
                  <a:pt x="0" y="954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2" r="0" b="-3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956565"/>
            <a:ext cx="18288000" cy="1330435"/>
          </a:xfrm>
          <a:custGeom>
            <a:avLst/>
            <a:gdLst/>
            <a:ahLst/>
            <a:cxnLst/>
            <a:rect r="r" b="b" t="t" l="l"/>
            <a:pathLst>
              <a:path h="1330435" w="18288000">
                <a:moveTo>
                  <a:pt x="0" y="0"/>
                </a:moveTo>
                <a:lnTo>
                  <a:pt x="18288000" y="0"/>
                </a:lnTo>
                <a:lnTo>
                  <a:pt x="18288000" y="1330435"/>
                </a:lnTo>
                <a:lnTo>
                  <a:pt x="0" y="1330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397" r="-20233" b="-5419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417696" y="2174443"/>
            <a:ext cx="4934589" cy="6356958"/>
          </a:xfrm>
          <a:custGeom>
            <a:avLst/>
            <a:gdLst/>
            <a:ahLst/>
            <a:cxnLst/>
            <a:rect r="r" b="b" t="t" l="l"/>
            <a:pathLst>
              <a:path h="6356958" w="4934589">
                <a:moveTo>
                  <a:pt x="0" y="0"/>
                </a:moveTo>
                <a:lnTo>
                  <a:pt x="4934589" y="0"/>
                </a:lnTo>
                <a:lnTo>
                  <a:pt x="4934589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82910" y="1227218"/>
            <a:ext cx="17322180" cy="522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071" b="true">
                <a:solidFill>
                  <a:srgbClr val="C55A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DEFINE ALERT THERESHOLD, A COMMON FRAMEWORK THAT EVERYBODY CAN REFERS TO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3360" y="1968355"/>
            <a:ext cx="8222126" cy="3306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78274" indent="-289137" lvl="1">
              <a:lnSpc>
                <a:spcPts val="3749"/>
              </a:lnSpc>
              <a:buFont typeface="Arial"/>
              <a:buChar char="•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Purpose:</a:t>
            </a:r>
          </a:p>
          <a:p>
            <a:pPr algn="just" marL="1156549" indent="-385516" lvl="2">
              <a:lnSpc>
                <a:spcPts val="3749"/>
              </a:lnSpc>
              <a:buFont typeface="Arial"/>
              <a:buChar char="⚬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Create a shared framework for multi-scale collaboration (municipalities, prefectures, network operators).</a:t>
            </a:r>
          </a:p>
          <a:p>
            <a:pPr algn="just" marL="1156549" indent="-385516" lvl="2">
              <a:lnSpc>
                <a:spcPts val="3749"/>
              </a:lnSpc>
              <a:buFont typeface="Arial"/>
              <a:buChar char="⚬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Align response efforts despite differing spatial/operational levels.</a:t>
            </a:r>
          </a:p>
          <a:p>
            <a:pPr algn="just" marL="1156549" indent="-385516" lvl="2">
              <a:lnSpc>
                <a:spcPts val="3749"/>
              </a:lnSpc>
              <a:buFont typeface="Arial"/>
              <a:buChar char="⚬"/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482910" y="5124450"/>
            <a:ext cx="9004837" cy="3722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78275" indent="-289137" lvl="1">
              <a:lnSpc>
                <a:spcPts val="3749"/>
              </a:lnSpc>
              <a:buFont typeface="Arial"/>
              <a:buChar char="•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Impact Categories (Municipal Focus):</a:t>
            </a:r>
          </a:p>
          <a:p>
            <a:pPr algn="just" marL="1156549" indent="-385516" lvl="2">
              <a:lnSpc>
                <a:spcPts val="3749"/>
              </a:lnSpc>
              <a:buFont typeface="Arial"/>
              <a:buChar char="⚬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C1 – Routine FloodingNear-annual, minor consequences → </a:t>
            </a:r>
            <a:r>
              <a:rPr lang="en-US" b="true" sz="2678" i="true">
                <a:solidFill>
                  <a:srgbClr val="057E81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Municipality self-sufficient.</a:t>
            </a:r>
          </a:p>
          <a:p>
            <a:pPr algn="just" marL="1156549" indent="-385516" lvl="2">
              <a:lnSpc>
                <a:spcPts val="3749"/>
              </a:lnSpc>
              <a:buFont typeface="Arial"/>
              <a:buChar char="⚬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C2 – Severe ImpactsPopulation/ activities/ property affected </a:t>
            </a:r>
          </a:p>
          <a:p>
            <a:pPr algn="just">
              <a:lnSpc>
                <a:spcPts val="3749"/>
              </a:lnSpc>
            </a:pPr>
            <a:r>
              <a:rPr lang="en-US" sz="2678" b="true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                                </a:t>
            </a:r>
            <a:r>
              <a:rPr lang="en-US" sz="2678" b="true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→ </a:t>
            </a:r>
            <a:r>
              <a:rPr lang="en-US" b="true" sz="2678" i="true">
                <a:solidFill>
                  <a:srgbClr val="057E81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Municipality still autonomous.</a:t>
            </a:r>
          </a:p>
          <a:p>
            <a:pPr algn="just" marL="1156549" indent="-385516" lvl="2">
              <a:lnSpc>
                <a:spcPts val="3749"/>
              </a:lnSpc>
              <a:buFont typeface="Arial"/>
              <a:buChar char="⚬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C3 – Major CrisisWidespread damage </a:t>
            </a:r>
          </a:p>
          <a:p>
            <a:pPr algn="just">
              <a:lnSpc>
                <a:spcPts val="3749"/>
              </a:lnSpc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                                → </a:t>
            </a:r>
            <a:r>
              <a:rPr lang="en-US" b="true" sz="2678" i="true">
                <a:solidFill>
                  <a:srgbClr val="057E81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External support required.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54340"/>
          </a:xfrm>
          <a:custGeom>
            <a:avLst/>
            <a:gdLst/>
            <a:ahLst/>
            <a:cxnLst/>
            <a:rect r="r" b="b" t="t" l="l"/>
            <a:pathLst>
              <a:path h="954340" w="18288000">
                <a:moveTo>
                  <a:pt x="0" y="0"/>
                </a:moveTo>
                <a:lnTo>
                  <a:pt x="18288000" y="0"/>
                </a:lnTo>
                <a:lnTo>
                  <a:pt x="18288000" y="954340"/>
                </a:lnTo>
                <a:lnTo>
                  <a:pt x="0" y="954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2" r="0" b="-3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956565"/>
            <a:ext cx="18288000" cy="1330435"/>
          </a:xfrm>
          <a:custGeom>
            <a:avLst/>
            <a:gdLst/>
            <a:ahLst/>
            <a:cxnLst/>
            <a:rect r="r" b="b" t="t" l="l"/>
            <a:pathLst>
              <a:path h="1330435" w="18288000">
                <a:moveTo>
                  <a:pt x="0" y="0"/>
                </a:moveTo>
                <a:lnTo>
                  <a:pt x="18288000" y="0"/>
                </a:lnTo>
                <a:lnTo>
                  <a:pt x="18288000" y="1330435"/>
                </a:lnTo>
                <a:lnTo>
                  <a:pt x="0" y="1330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397" r="-20233" b="-5419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41893" y="1946781"/>
            <a:ext cx="11301259" cy="3225294"/>
          </a:xfrm>
          <a:custGeom>
            <a:avLst/>
            <a:gdLst/>
            <a:ahLst/>
            <a:cxnLst/>
            <a:rect r="r" b="b" t="t" l="l"/>
            <a:pathLst>
              <a:path h="3225294" w="11301259">
                <a:moveTo>
                  <a:pt x="0" y="0"/>
                </a:moveTo>
                <a:lnTo>
                  <a:pt x="11301259" y="0"/>
                </a:lnTo>
                <a:lnTo>
                  <a:pt x="11301259" y="3225294"/>
                </a:lnTo>
                <a:lnTo>
                  <a:pt x="0" y="322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884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22028" y="1227218"/>
            <a:ext cx="15843945" cy="522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071" b="true">
                <a:solidFill>
                  <a:srgbClr val="C55A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DESIGN RESPONSES PLANS TO PROBABILISTIC MARINE SUBMERSION FORECASTS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32412" y="5252299"/>
            <a:ext cx="9496826" cy="3780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78274" indent="-289137" lvl="1">
              <a:lnSpc>
                <a:spcPts val="3749"/>
              </a:lnSpc>
              <a:buFont typeface="Arial"/>
              <a:buChar char="•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Key Mechanisms:</a:t>
            </a:r>
          </a:p>
          <a:p>
            <a:pPr algn="just" marL="1156549" indent="-385516" lvl="2">
              <a:lnSpc>
                <a:spcPts val="3749"/>
              </a:lnSpc>
              <a:buFont typeface="Arial"/>
              <a:buChar char="⚬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Thresholds: Clear triggers to shift between categories (tailored to local risks).</a:t>
            </a:r>
          </a:p>
          <a:p>
            <a:pPr algn="just" marL="1156549" indent="-385516" lvl="2">
              <a:lnSpc>
                <a:spcPts val="3749"/>
              </a:lnSpc>
              <a:buFont typeface="Arial"/>
              <a:buChar char="⚬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Probability Integration:</a:t>
            </a:r>
          </a:p>
          <a:p>
            <a:pPr algn="just" marL="1734823" indent="-433706" lvl="3">
              <a:lnSpc>
                <a:spcPts val="3749"/>
              </a:lnSpc>
              <a:buFont typeface="Arial"/>
              <a:buChar char="￭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Avoid false alarms and missed critical events.</a:t>
            </a:r>
          </a:p>
          <a:p>
            <a:pPr algn="just" marL="1734823" indent="-433706" lvl="3">
              <a:lnSpc>
                <a:spcPts val="3749"/>
              </a:lnSpc>
              <a:buFont typeface="Arial"/>
              <a:buChar char="￭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Enable gradual, timely escalation (prevent "too late" scenarios).</a:t>
            </a:r>
          </a:p>
          <a:p>
            <a:pPr algn="just" marL="1156549" indent="-385516" lvl="2">
              <a:lnSpc>
                <a:spcPts val="3749"/>
              </a:lnSpc>
              <a:buFont typeface="Arial"/>
              <a:buChar char="⚬"/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177695" y="6316021"/>
            <a:ext cx="7081605" cy="1410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78274" indent="-289137" lvl="1">
              <a:lnSpc>
                <a:spcPts val="3749"/>
              </a:lnSpc>
              <a:buFont typeface="Arial"/>
              <a:buChar char="•"/>
            </a:pP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Outcome: Smarter Gradua</a:t>
            </a:r>
            <a:r>
              <a:rPr lang="en-US" b="true" sz="2678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ted Intervention Plans—balanced, adaptive, and territory-specific.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39214" y="954340"/>
            <a:ext cx="22717835" cy="10287000"/>
          </a:xfrm>
          <a:custGeom>
            <a:avLst/>
            <a:gdLst/>
            <a:ahLst/>
            <a:cxnLst/>
            <a:rect r="r" b="b" t="t" l="l"/>
            <a:pathLst>
              <a:path h="10287000" w="22717835">
                <a:moveTo>
                  <a:pt x="0" y="0"/>
                </a:moveTo>
                <a:lnTo>
                  <a:pt x="22717835" y="0"/>
                </a:lnTo>
                <a:lnTo>
                  <a:pt x="227178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02" t="0" r="-16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954340"/>
          </a:xfrm>
          <a:custGeom>
            <a:avLst/>
            <a:gdLst/>
            <a:ahLst/>
            <a:cxnLst/>
            <a:rect r="r" b="b" t="t" l="l"/>
            <a:pathLst>
              <a:path h="954340" w="18288000">
                <a:moveTo>
                  <a:pt x="0" y="0"/>
                </a:moveTo>
                <a:lnTo>
                  <a:pt x="18288000" y="0"/>
                </a:lnTo>
                <a:lnTo>
                  <a:pt x="18288000" y="954340"/>
                </a:lnTo>
                <a:lnTo>
                  <a:pt x="0" y="954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02" r="0" b="-30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8956565"/>
            <a:ext cx="18288000" cy="1330435"/>
          </a:xfrm>
          <a:custGeom>
            <a:avLst/>
            <a:gdLst/>
            <a:ahLst/>
            <a:cxnLst/>
            <a:rect r="r" b="b" t="t" l="l"/>
            <a:pathLst>
              <a:path h="1330435" w="18288000">
                <a:moveTo>
                  <a:pt x="0" y="0"/>
                </a:moveTo>
                <a:lnTo>
                  <a:pt x="18288000" y="0"/>
                </a:lnTo>
                <a:lnTo>
                  <a:pt x="18288000" y="1330435"/>
                </a:lnTo>
                <a:lnTo>
                  <a:pt x="0" y="1330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52397" r="-20233" b="-5419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042800" y="1865695"/>
            <a:ext cx="14202399" cy="6036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5"/>
              </a:lnSpc>
            </a:pPr>
            <a:r>
              <a:rPr lang="en-US" sz="2464" b="true">
                <a:solidFill>
                  <a:srgbClr val="712C76"/>
                </a:solidFill>
                <a:latin typeface="Garet Bold"/>
                <a:ea typeface="Garet Bold"/>
                <a:cs typeface="Garet Bold"/>
                <a:sym typeface="Garet Bold"/>
              </a:rPr>
              <a:t>Agenda</a:t>
            </a:r>
          </a:p>
          <a:p>
            <a:pPr algn="ctr">
              <a:lnSpc>
                <a:spcPts val="4485"/>
              </a:lnSpc>
            </a:pPr>
            <a:r>
              <a:rPr lang="en-US" sz="2464" b="true">
                <a:solidFill>
                  <a:srgbClr val="044F91"/>
                </a:solidFill>
                <a:latin typeface="Garet Bold"/>
                <a:ea typeface="Garet Bold"/>
                <a:cs typeface="Garet Bold"/>
                <a:sym typeface="Garet Bold"/>
              </a:rPr>
              <a:t>11:30-11:35</a:t>
            </a:r>
          </a:p>
          <a:p>
            <a:pPr algn="ctr">
              <a:lnSpc>
                <a:spcPts val="4485"/>
              </a:lnSpc>
            </a:pPr>
            <a:r>
              <a:rPr lang="en-US" sz="2464">
                <a:solidFill>
                  <a:srgbClr val="044F91"/>
                </a:solidFill>
                <a:latin typeface="Garet"/>
                <a:ea typeface="Garet"/>
                <a:cs typeface="Garet"/>
                <a:sym typeface="Garet"/>
              </a:rPr>
              <a:t> Introduction, Eurisy &amp; ICLEI Europe on the Focus Group activities</a:t>
            </a:r>
          </a:p>
          <a:p>
            <a:pPr algn="ctr">
              <a:lnSpc>
                <a:spcPts val="4485"/>
              </a:lnSpc>
            </a:pPr>
            <a:r>
              <a:rPr lang="en-US" sz="2464" b="true">
                <a:solidFill>
                  <a:srgbClr val="044F91"/>
                </a:solidFill>
                <a:latin typeface="Garet Bold"/>
                <a:ea typeface="Garet Bold"/>
                <a:cs typeface="Garet Bold"/>
                <a:sym typeface="Garet Bold"/>
              </a:rPr>
              <a:t>11:35-11:50</a:t>
            </a:r>
          </a:p>
          <a:p>
            <a:pPr algn="ctr">
              <a:lnSpc>
                <a:spcPts val="4485"/>
              </a:lnSpc>
            </a:pPr>
            <a:r>
              <a:rPr lang="en-US" sz="2464" b="true">
                <a:solidFill>
                  <a:srgbClr val="044F91"/>
                </a:solidFill>
                <a:latin typeface="Garet Bold"/>
                <a:ea typeface="Garet Bold"/>
                <a:cs typeface="Garet Bold"/>
                <a:sym typeface="Garet Bold"/>
              </a:rPr>
              <a:t>   </a:t>
            </a:r>
            <a:r>
              <a:rPr lang="en-US" sz="2464">
                <a:solidFill>
                  <a:srgbClr val="044F91"/>
                </a:solidFill>
                <a:latin typeface="Garet"/>
                <a:ea typeface="Garet"/>
                <a:cs typeface="Garet"/>
                <a:sym typeface="Garet"/>
              </a:rPr>
              <a:t>Use Case: Geospatial, AI-powered Urban Digital Platform: </a:t>
            </a:r>
            <a:r>
              <a:rPr lang="en-US" sz="2464" i="true">
                <a:solidFill>
                  <a:srgbClr val="044F91"/>
                </a:solidFill>
                <a:latin typeface="Garet Italics"/>
                <a:ea typeface="Garet Italics"/>
                <a:cs typeface="Garet Italics"/>
                <a:sym typeface="Garet Italics"/>
              </a:rPr>
              <a:t>CityNexusPro with MindEarth</a:t>
            </a:r>
          </a:p>
          <a:p>
            <a:pPr algn="ctr">
              <a:lnSpc>
                <a:spcPts val="4485"/>
              </a:lnSpc>
            </a:pPr>
            <a:r>
              <a:rPr lang="en-US" sz="2464">
                <a:solidFill>
                  <a:srgbClr val="044F91"/>
                </a:solidFill>
                <a:latin typeface="Garet"/>
                <a:ea typeface="Garet"/>
                <a:cs typeface="Garet"/>
                <a:sym typeface="Garet"/>
              </a:rPr>
              <a:t>Use Case: </a:t>
            </a:r>
            <a:r>
              <a:rPr lang="en-US" sz="2464" i="true">
                <a:solidFill>
                  <a:srgbClr val="044F91"/>
                </a:solidFill>
                <a:latin typeface="Garet Italics"/>
                <a:ea typeface="Garet Italics"/>
                <a:cs typeface="Garet Italics"/>
                <a:sym typeface="Garet Italics"/>
              </a:rPr>
              <a:t>Project Oracles with Meteo France, </a:t>
            </a:r>
            <a:r>
              <a:rPr lang="en-US" sz="2464">
                <a:solidFill>
                  <a:srgbClr val="044F91"/>
                </a:solidFill>
                <a:latin typeface="Garet"/>
                <a:ea typeface="Garet"/>
                <a:cs typeface="Garet"/>
                <a:sym typeface="Garet"/>
              </a:rPr>
              <a:t>supporting decision makers during coastal flooding events </a:t>
            </a:r>
            <a:r>
              <a:rPr lang="en-US" sz="2464" i="true">
                <a:solidFill>
                  <a:srgbClr val="044F91"/>
                </a:solidFill>
                <a:latin typeface="Garet Italics"/>
                <a:ea typeface="Garet Italics"/>
                <a:cs typeface="Garet Italics"/>
                <a:sym typeface="Garet Italics"/>
              </a:rPr>
              <a:t>with Keyros</a:t>
            </a:r>
          </a:p>
          <a:p>
            <a:pPr algn="ctr">
              <a:lnSpc>
                <a:spcPts val="4485"/>
              </a:lnSpc>
            </a:pPr>
            <a:r>
              <a:rPr lang="en-US" sz="2464" b="true">
                <a:solidFill>
                  <a:srgbClr val="044F91"/>
                </a:solidFill>
                <a:latin typeface="Garet Bold"/>
                <a:ea typeface="Garet Bold"/>
                <a:cs typeface="Garet Bold"/>
                <a:sym typeface="Garet Bold"/>
              </a:rPr>
              <a:t>11:50-12:00 </a:t>
            </a:r>
          </a:p>
          <a:p>
            <a:pPr algn="ctr">
              <a:lnSpc>
                <a:spcPts val="4485"/>
              </a:lnSpc>
            </a:pPr>
            <a:r>
              <a:rPr lang="en-US" sz="2464">
                <a:solidFill>
                  <a:srgbClr val="044F91"/>
                </a:solidFill>
                <a:latin typeface="Garet"/>
                <a:ea typeface="Garet"/>
                <a:cs typeface="Garet"/>
                <a:sym typeface="Garet"/>
              </a:rPr>
              <a:t>Open Discussion and Q&amp;A </a:t>
            </a:r>
          </a:p>
          <a:p>
            <a:pPr algn="ctr">
              <a:lnSpc>
                <a:spcPts val="4485"/>
              </a:lnSpc>
            </a:pPr>
            <a:r>
              <a:rPr lang="en-US" sz="2464" b="true">
                <a:solidFill>
                  <a:srgbClr val="044F91"/>
                </a:solidFill>
                <a:latin typeface="Garet Bold"/>
                <a:ea typeface="Garet Bold"/>
                <a:cs typeface="Garet Bold"/>
                <a:sym typeface="Garet Bold"/>
              </a:rPr>
              <a:t>12:00-12:10 </a:t>
            </a:r>
          </a:p>
          <a:p>
            <a:pPr algn="ctr">
              <a:lnSpc>
                <a:spcPts val="4485"/>
              </a:lnSpc>
            </a:pPr>
            <a:r>
              <a:rPr lang="en-US" sz="2464">
                <a:solidFill>
                  <a:srgbClr val="044F91"/>
                </a:solidFill>
                <a:latin typeface="Garet"/>
                <a:ea typeface="Garet"/>
                <a:cs typeface="Garet"/>
                <a:sym typeface="Garet"/>
              </a:rPr>
              <a:t>Meet the speakers and the community of the Geospatial Tools for Cities Focus Group.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39214" y="801940"/>
            <a:ext cx="22717835" cy="10287000"/>
          </a:xfrm>
          <a:custGeom>
            <a:avLst/>
            <a:gdLst/>
            <a:ahLst/>
            <a:cxnLst/>
            <a:rect r="r" b="b" t="t" l="l"/>
            <a:pathLst>
              <a:path h="10287000" w="22717835">
                <a:moveTo>
                  <a:pt x="0" y="0"/>
                </a:moveTo>
                <a:lnTo>
                  <a:pt x="22717835" y="0"/>
                </a:lnTo>
                <a:lnTo>
                  <a:pt x="227178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02" t="0" r="-16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954340"/>
          </a:xfrm>
          <a:custGeom>
            <a:avLst/>
            <a:gdLst/>
            <a:ahLst/>
            <a:cxnLst/>
            <a:rect r="r" b="b" t="t" l="l"/>
            <a:pathLst>
              <a:path h="954340" w="18288000">
                <a:moveTo>
                  <a:pt x="0" y="0"/>
                </a:moveTo>
                <a:lnTo>
                  <a:pt x="18288000" y="0"/>
                </a:lnTo>
                <a:lnTo>
                  <a:pt x="18288000" y="954340"/>
                </a:lnTo>
                <a:lnTo>
                  <a:pt x="0" y="954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02" r="0" b="-30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47012" y="1153445"/>
            <a:ext cx="3066252" cy="884789"/>
          </a:xfrm>
          <a:custGeom>
            <a:avLst/>
            <a:gdLst/>
            <a:ahLst/>
            <a:cxnLst/>
            <a:rect r="r" b="b" t="t" l="l"/>
            <a:pathLst>
              <a:path h="884789" w="3066252">
                <a:moveTo>
                  <a:pt x="0" y="0"/>
                </a:moveTo>
                <a:lnTo>
                  <a:pt x="3066252" y="0"/>
                </a:lnTo>
                <a:lnTo>
                  <a:pt x="3066252" y="884789"/>
                </a:lnTo>
                <a:lnTo>
                  <a:pt x="0" y="884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283150" y="1346861"/>
            <a:ext cx="2459048" cy="497957"/>
          </a:xfrm>
          <a:custGeom>
            <a:avLst/>
            <a:gdLst/>
            <a:ahLst/>
            <a:cxnLst/>
            <a:rect r="r" b="b" t="t" l="l"/>
            <a:pathLst>
              <a:path h="497957" w="2459048">
                <a:moveTo>
                  <a:pt x="0" y="0"/>
                </a:moveTo>
                <a:lnTo>
                  <a:pt x="2459048" y="0"/>
                </a:lnTo>
                <a:lnTo>
                  <a:pt x="2459048" y="497957"/>
                </a:lnTo>
                <a:lnTo>
                  <a:pt x="0" y="4979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11456063" y="1346861"/>
            <a:ext cx="2459048" cy="497957"/>
          </a:xfrm>
          <a:custGeom>
            <a:avLst/>
            <a:gdLst/>
            <a:ahLst/>
            <a:cxnLst/>
            <a:rect r="r" b="b" t="t" l="l"/>
            <a:pathLst>
              <a:path h="497957" w="2459048">
                <a:moveTo>
                  <a:pt x="0" y="0"/>
                </a:moveTo>
                <a:lnTo>
                  <a:pt x="2459048" y="0"/>
                </a:lnTo>
                <a:lnTo>
                  <a:pt x="2459048" y="497957"/>
                </a:lnTo>
                <a:lnTo>
                  <a:pt x="0" y="4979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891904" y="2180189"/>
            <a:ext cx="10680887" cy="2457038"/>
            <a:chOff x="0" y="0"/>
            <a:chExt cx="14241183" cy="3276051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979156"/>
              <a:ext cx="14241183" cy="2296895"/>
              <a:chOff x="0" y="0"/>
              <a:chExt cx="1915180" cy="308891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915180" cy="308891"/>
              </a:xfrm>
              <a:custGeom>
                <a:avLst/>
                <a:gdLst/>
                <a:ahLst/>
                <a:cxnLst/>
                <a:rect r="r" b="b" t="t" l="l"/>
                <a:pathLst>
                  <a:path h="308891" w="1915180">
                    <a:moveTo>
                      <a:pt x="79038" y="0"/>
                    </a:moveTo>
                    <a:lnTo>
                      <a:pt x="1836141" y="0"/>
                    </a:lnTo>
                    <a:cubicBezTo>
                      <a:pt x="1857104" y="0"/>
                      <a:pt x="1877207" y="8327"/>
                      <a:pt x="1892030" y="23150"/>
                    </a:cubicBezTo>
                    <a:cubicBezTo>
                      <a:pt x="1906852" y="37972"/>
                      <a:pt x="1915180" y="58076"/>
                      <a:pt x="1915180" y="79038"/>
                    </a:cubicBezTo>
                    <a:lnTo>
                      <a:pt x="1915180" y="229852"/>
                    </a:lnTo>
                    <a:cubicBezTo>
                      <a:pt x="1915180" y="273504"/>
                      <a:pt x="1879793" y="308891"/>
                      <a:pt x="1836141" y="308891"/>
                    </a:cubicBezTo>
                    <a:lnTo>
                      <a:pt x="79038" y="308891"/>
                    </a:lnTo>
                    <a:cubicBezTo>
                      <a:pt x="58076" y="308891"/>
                      <a:pt x="37972" y="300563"/>
                      <a:pt x="23150" y="285741"/>
                    </a:cubicBezTo>
                    <a:cubicBezTo>
                      <a:pt x="8327" y="270918"/>
                      <a:pt x="0" y="250814"/>
                      <a:pt x="0" y="229852"/>
                    </a:cubicBezTo>
                    <a:lnTo>
                      <a:pt x="0" y="79038"/>
                    </a:lnTo>
                    <a:cubicBezTo>
                      <a:pt x="0" y="58076"/>
                      <a:pt x="8327" y="37972"/>
                      <a:pt x="23150" y="23150"/>
                    </a:cubicBezTo>
                    <a:cubicBezTo>
                      <a:pt x="37972" y="8327"/>
                      <a:pt x="58076" y="0"/>
                      <a:pt x="79038" y="0"/>
                    </a:cubicBezTo>
                    <a:close/>
                  </a:path>
                </a:pathLst>
              </a:custGeom>
              <a:solidFill>
                <a:srgbClr val="FECF0B">
                  <a:alpha val="68627"/>
                </a:srgbClr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28575"/>
                <a:ext cx="1915180" cy="337466"/>
              </a:xfrm>
              <a:prstGeom prst="rect">
                <a:avLst/>
              </a:prstGeom>
            </p:spPr>
            <p:txBody>
              <a:bodyPr anchor="ctr" rtlCol="false" tIns="47308" lIns="47308" bIns="47308" rIns="47308"/>
              <a:lstStyle/>
              <a:p>
                <a:pPr algn="ctr">
                  <a:lnSpc>
                    <a:spcPts val="2086"/>
                  </a:lnSpc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-4750904">
              <a:off x="777715" y="240712"/>
              <a:ext cx="1829258" cy="2210584"/>
            </a:xfrm>
            <a:custGeom>
              <a:avLst/>
              <a:gdLst/>
              <a:ahLst/>
              <a:cxnLst/>
              <a:rect r="r" b="b" t="t" l="l"/>
              <a:pathLst>
                <a:path h="2210584" w="1829258">
                  <a:moveTo>
                    <a:pt x="0" y="0"/>
                  </a:moveTo>
                  <a:lnTo>
                    <a:pt x="1829259" y="0"/>
                  </a:lnTo>
                  <a:lnTo>
                    <a:pt x="1829259" y="2210584"/>
                  </a:lnTo>
                  <a:lnTo>
                    <a:pt x="0" y="2210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1785420" y="0"/>
              <a:ext cx="2073563" cy="2042459"/>
            </a:xfrm>
            <a:custGeom>
              <a:avLst/>
              <a:gdLst/>
              <a:ahLst/>
              <a:cxnLst/>
              <a:rect r="r" b="b" t="t" l="l"/>
              <a:pathLst>
                <a:path h="2042459" w="2073563">
                  <a:moveTo>
                    <a:pt x="0" y="0"/>
                  </a:moveTo>
                  <a:lnTo>
                    <a:pt x="2073563" y="0"/>
                  </a:lnTo>
                  <a:lnTo>
                    <a:pt x="2073563" y="2042459"/>
                  </a:lnTo>
                  <a:lnTo>
                    <a:pt x="0" y="2042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0" y="1269804"/>
              <a:ext cx="14241183" cy="16668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68"/>
                </a:lnSpc>
              </a:pPr>
              <a:r>
                <a:rPr lang="en-US" b="true" sz="3620">
                  <a:solidFill>
                    <a:srgbClr val="061D56"/>
                  </a:solidFill>
                  <a:latin typeface="Garet Bold"/>
                  <a:ea typeface="Garet Bold"/>
                  <a:cs typeface="Garet Bold"/>
                  <a:sym typeface="Garet Bold"/>
                </a:rPr>
                <a:t>THE SPACE BETWEEN US: </a:t>
              </a:r>
            </a:p>
            <a:p>
              <a:pPr algn="ctr">
                <a:lnSpc>
                  <a:spcPts val="5068"/>
                </a:lnSpc>
              </a:pPr>
              <a:r>
                <a:rPr lang="en-US" b="true" sz="3620">
                  <a:solidFill>
                    <a:srgbClr val="061D56"/>
                  </a:solidFill>
                  <a:latin typeface="Garet Bold"/>
                  <a:ea typeface="Garet Bold"/>
                  <a:cs typeface="Garet Bold"/>
                  <a:sym typeface="Garet Bold"/>
                </a:rPr>
                <a:t>BRIDGING SATELLITES AND SMART CITIES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028700" y="4975943"/>
            <a:ext cx="2104592" cy="1028087"/>
          </a:xfrm>
          <a:custGeom>
            <a:avLst/>
            <a:gdLst/>
            <a:ahLst/>
            <a:cxnLst/>
            <a:rect r="r" b="b" t="t" l="l"/>
            <a:pathLst>
              <a:path h="1028087" w="2104592">
                <a:moveTo>
                  <a:pt x="0" y="0"/>
                </a:moveTo>
                <a:lnTo>
                  <a:pt x="2104592" y="0"/>
                </a:lnTo>
                <a:lnTo>
                  <a:pt x="2104592" y="1028087"/>
                </a:lnTo>
                <a:lnTo>
                  <a:pt x="0" y="10280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625368" y="4975943"/>
            <a:ext cx="1802038" cy="1276748"/>
          </a:xfrm>
          <a:custGeom>
            <a:avLst/>
            <a:gdLst/>
            <a:ahLst/>
            <a:cxnLst/>
            <a:rect r="r" b="b" t="t" l="l"/>
            <a:pathLst>
              <a:path h="1276748" w="1802038">
                <a:moveTo>
                  <a:pt x="0" y="0"/>
                </a:moveTo>
                <a:lnTo>
                  <a:pt x="1802038" y="0"/>
                </a:lnTo>
                <a:lnTo>
                  <a:pt x="1802038" y="1276748"/>
                </a:lnTo>
                <a:lnTo>
                  <a:pt x="0" y="12767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0" y="8956565"/>
            <a:ext cx="18288000" cy="1330435"/>
          </a:xfrm>
          <a:custGeom>
            <a:avLst/>
            <a:gdLst/>
            <a:ahLst/>
            <a:cxnLst/>
            <a:rect r="r" b="b" t="t" l="l"/>
            <a:pathLst>
              <a:path h="1330435" w="18288000">
                <a:moveTo>
                  <a:pt x="0" y="0"/>
                </a:moveTo>
                <a:lnTo>
                  <a:pt x="18288000" y="0"/>
                </a:lnTo>
                <a:lnTo>
                  <a:pt x="18288000" y="1330435"/>
                </a:lnTo>
                <a:lnTo>
                  <a:pt x="0" y="13304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52397" r="-20233" b="-54192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2839327" y="5124189"/>
            <a:ext cx="12786041" cy="655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3822" b="true">
                <a:solidFill>
                  <a:srgbClr val="712C76"/>
                </a:solidFill>
                <a:latin typeface="Garet Bold"/>
                <a:ea typeface="Garet Bold"/>
                <a:cs typeface="Garet Bold"/>
                <a:sym typeface="Garet Bold"/>
              </a:rPr>
              <a:t>GEOSPATIAL TOOLS FOR CITIES FOCUS GROUP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5033634" y="6351332"/>
            <a:ext cx="1911737" cy="1693961"/>
          </a:xfrm>
          <a:custGeom>
            <a:avLst/>
            <a:gdLst/>
            <a:ahLst/>
            <a:cxnLst/>
            <a:rect r="r" b="b" t="t" l="l"/>
            <a:pathLst>
              <a:path h="1693961" w="1911737">
                <a:moveTo>
                  <a:pt x="0" y="0"/>
                </a:moveTo>
                <a:lnTo>
                  <a:pt x="1911737" y="0"/>
                </a:lnTo>
                <a:lnTo>
                  <a:pt x="1911737" y="1693960"/>
                </a:lnTo>
                <a:lnTo>
                  <a:pt x="0" y="16939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385" t="-35451" r="-19164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7547012" y="6224116"/>
            <a:ext cx="6463136" cy="2033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54"/>
              </a:lnSpc>
            </a:pPr>
            <a:r>
              <a:rPr lang="en-US" sz="1467">
                <a:solidFill>
                  <a:srgbClr val="044F91"/>
                </a:solidFill>
                <a:latin typeface="Garet"/>
                <a:ea typeface="Garet"/>
                <a:cs typeface="Garet"/>
                <a:sym typeface="Garet"/>
              </a:rPr>
              <a:t>Are you a city representative or do you work with a local administration?</a:t>
            </a:r>
          </a:p>
          <a:p>
            <a:pPr algn="just">
              <a:lnSpc>
                <a:spcPts val="2054"/>
              </a:lnSpc>
            </a:pPr>
            <a:r>
              <a:rPr lang="en-US" sz="1467">
                <a:solidFill>
                  <a:srgbClr val="044F91"/>
                </a:solidFill>
                <a:latin typeface="Garet"/>
                <a:ea typeface="Garet"/>
                <a:cs typeface="Garet"/>
                <a:sym typeface="Garet"/>
              </a:rPr>
              <a:t>How much do you know about satellites and space solutions and their role in urban contexts?</a:t>
            </a:r>
          </a:p>
          <a:p>
            <a:pPr algn="just">
              <a:lnSpc>
                <a:spcPts val="2054"/>
              </a:lnSpc>
            </a:pPr>
          </a:p>
          <a:p>
            <a:pPr algn="just">
              <a:lnSpc>
                <a:spcPts val="2054"/>
              </a:lnSpc>
            </a:pPr>
            <a:r>
              <a:rPr lang="en-US" sz="1467" b="true">
                <a:solidFill>
                  <a:srgbClr val="044F91"/>
                </a:solidFill>
                <a:latin typeface="Garet Bold"/>
                <a:ea typeface="Garet Bold"/>
                <a:cs typeface="Garet Bold"/>
                <a:sym typeface="Garet Bold"/>
              </a:rPr>
              <a:t>We want to learn more from you! </a:t>
            </a:r>
          </a:p>
          <a:p>
            <a:pPr algn="just">
              <a:lnSpc>
                <a:spcPts val="2054"/>
              </a:lnSpc>
            </a:pPr>
            <a:r>
              <a:rPr lang="en-US" sz="1467" b="true">
                <a:solidFill>
                  <a:srgbClr val="044F91"/>
                </a:solidFill>
                <a:latin typeface="Garet Bold"/>
                <a:ea typeface="Garet Bold"/>
                <a:cs typeface="Garet Bold"/>
                <a:sym typeface="Garet Bold"/>
              </a:rPr>
              <a:t>Complete our survey and help us gain more insights on the topic!</a:t>
            </a:r>
          </a:p>
          <a:p>
            <a:pPr algn="just">
              <a:lnSpc>
                <a:spcPts val="2054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819617" y="6950702"/>
            <a:ext cx="3463532" cy="1547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45"/>
              </a:lnSpc>
              <a:spcBef>
                <a:spcPct val="0"/>
              </a:spcBef>
            </a:pPr>
            <a:r>
              <a:rPr lang="en-US" sz="1460">
                <a:solidFill>
                  <a:srgbClr val="712C76"/>
                </a:solidFill>
                <a:latin typeface="Garet"/>
                <a:ea typeface="Garet"/>
                <a:cs typeface="Garet"/>
                <a:sym typeface="Garet"/>
              </a:rPr>
              <a:t>If you are interested in joining the Focus Group and for a</a:t>
            </a:r>
            <a:r>
              <a:rPr lang="en-US" sz="1460">
                <a:solidFill>
                  <a:srgbClr val="712C76"/>
                </a:solidFill>
                <a:latin typeface="Garet"/>
                <a:ea typeface="Garet"/>
                <a:cs typeface="Garet"/>
                <a:sym typeface="Garet"/>
              </a:rPr>
              <a:t>ny question contact us:</a:t>
            </a:r>
          </a:p>
          <a:p>
            <a:pPr algn="just">
              <a:lnSpc>
                <a:spcPts val="2045"/>
              </a:lnSpc>
              <a:spcBef>
                <a:spcPct val="0"/>
              </a:spcBef>
            </a:pPr>
            <a:r>
              <a:rPr lang="en-US" sz="1460">
                <a:solidFill>
                  <a:srgbClr val="712C76"/>
                </a:solidFill>
                <a:latin typeface="Garet"/>
                <a:ea typeface="Garet"/>
                <a:cs typeface="Garet"/>
                <a:sym typeface="Garet"/>
              </a:rPr>
              <a:t>xavier.casanova@iclei.org</a:t>
            </a:r>
          </a:p>
          <a:p>
            <a:pPr algn="just">
              <a:lnSpc>
                <a:spcPts val="2045"/>
              </a:lnSpc>
              <a:spcBef>
                <a:spcPct val="0"/>
              </a:spcBef>
            </a:pPr>
            <a:r>
              <a:rPr lang="en-US" sz="1460">
                <a:solidFill>
                  <a:srgbClr val="712C76"/>
                </a:solidFill>
                <a:latin typeface="Garet"/>
                <a:ea typeface="Garet"/>
                <a:cs typeface="Garet"/>
                <a:sym typeface="Garet"/>
              </a:rPr>
              <a:t>gabriella.quattropanetti@eurisy.eu</a:t>
            </a:r>
          </a:p>
          <a:p>
            <a:pPr algn="just">
              <a:lnSpc>
                <a:spcPts val="2045"/>
              </a:lnSpc>
              <a:spcBef>
                <a:spcPct val="0"/>
              </a:spcBef>
            </a:pPr>
            <a:r>
              <a:rPr lang="en-US" sz="1460">
                <a:solidFill>
                  <a:srgbClr val="712C76"/>
                </a:solidFill>
                <a:latin typeface="Garet"/>
                <a:ea typeface="Garet"/>
                <a:cs typeface="Garet"/>
                <a:sym typeface="Garet"/>
              </a:rPr>
              <a:t>fanni.torok@eurisy.eu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54340"/>
          </a:xfrm>
          <a:custGeom>
            <a:avLst/>
            <a:gdLst/>
            <a:ahLst/>
            <a:cxnLst/>
            <a:rect r="r" b="b" t="t" l="l"/>
            <a:pathLst>
              <a:path h="954340" w="18288000">
                <a:moveTo>
                  <a:pt x="0" y="0"/>
                </a:moveTo>
                <a:lnTo>
                  <a:pt x="18288000" y="0"/>
                </a:lnTo>
                <a:lnTo>
                  <a:pt x="18288000" y="954340"/>
                </a:lnTo>
                <a:lnTo>
                  <a:pt x="0" y="954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2" r="0" b="-3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956565"/>
            <a:ext cx="18288000" cy="1330435"/>
          </a:xfrm>
          <a:custGeom>
            <a:avLst/>
            <a:gdLst/>
            <a:ahLst/>
            <a:cxnLst/>
            <a:rect r="r" b="b" t="t" l="l"/>
            <a:pathLst>
              <a:path h="1330435" w="18288000">
                <a:moveTo>
                  <a:pt x="0" y="0"/>
                </a:moveTo>
                <a:lnTo>
                  <a:pt x="18288000" y="0"/>
                </a:lnTo>
                <a:lnTo>
                  <a:pt x="18288000" y="1330435"/>
                </a:lnTo>
                <a:lnTo>
                  <a:pt x="0" y="1330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397" r="-20233" b="-5419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7285638" y="-1666693"/>
            <a:ext cx="3716723" cy="13894293"/>
          </a:xfrm>
          <a:custGeom>
            <a:avLst/>
            <a:gdLst/>
            <a:ahLst/>
            <a:cxnLst/>
            <a:rect r="r" b="b" t="t" l="l"/>
            <a:pathLst>
              <a:path h="13894293" w="3716723">
                <a:moveTo>
                  <a:pt x="0" y="0"/>
                </a:moveTo>
                <a:lnTo>
                  <a:pt x="3716724" y="0"/>
                </a:lnTo>
                <a:lnTo>
                  <a:pt x="3716724" y="13894294"/>
                </a:lnTo>
                <a:lnTo>
                  <a:pt x="0" y="138942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316125" y="5012455"/>
            <a:ext cx="2257895" cy="478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8"/>
              </a:lnSpc>
            </a:pPr>
            <a:r>
              <a:rPr lang="en-US" sz="27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CHALLENGE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732834" y="5012455"/>
            <a:ext cx="2257895" cy="478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8"/>
              </a:lnSpc>
            </a:pPr>
            <a:r>
              <a:rPr lang="en-US" sz="27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SOLUTION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130494" y="5012455"/>
            <a:ext cx="2257895" cy="478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8"/>
              </a:lnSpc>
            </a:pPr>
            <a:r>
              <a:rPr lang="en-US" sz="27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RESULTS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661041" y="5012455"/>
            <a:ext cx="2827973" cy="478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8"/>
              </a:lnSpc>
            </a:pPr>
            <a:r>
              <a:rPr lang="en-US" sz="27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INTRO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554948" y="1770145"/>
            <a:ext cx="5178104" cy="524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071" b="true">
                <a:solidFill>
                  <a:srgbClr val="057E8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USE CASE PRESENTATIONS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955538"/>
            <a:ext cx="18507969" cy="8001038"/>
            <a:chOff x="0" y="0"/>
            <a:chExt cx="24677292" cy="106680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677243" cy="10668000"/>
            </a:xfrm>
            <a:custGeom>
              <a:avLst/>
              <a:gdLst/>
              <a:ahLst/>
              <a:cxnLst/>
              <a:rect r="r" b="b" t="t" l="l"/>
              <a:pathLst>
                <a:path h="10668000" w="24677243">
                  <a:moveTo>
                    <a:pt x="0" y="0"/>
                  </a:moveTo>
                  <a:lnTo>
                    <a:pt x="24677243" y="0"/>
                  </a:lnTo>
                  <a:lnTo>
                    <a:pt x="24677243" y="10668000"/>
                  </a:lnTo>
                  <a:lnTo>
                    <a:pt x="0" y="1066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7210" r="0" b="-5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6144990" y="4956056"/>
            <a:ext cx="2798985" cy="2798985"/>
          </a:xfrm>
          <a:custGeom>
            <a:avLst/>
            <a:gdLst/>
            <a:ahLst/>
            <a:cxnLst/>
            <a:rect r="r" b="b" t="t" l="l"/>
            <a:pathLst>
              <a:path h="2798985" w="2798985">
                <a:moveTo>
                  <a:pt x="0" y="0"/>
                </a:moveTo>
                <a:lnTo>
                  <a:pt x="2798985" y="0"/>
                </a:lnTo>
                <a:lnTo>
                  <a:pt x="2798985" y="2798985"/>
                </a:lnTo>
                <a:lnTo>
                  <a:pt x="0" y="2798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276975" y="6050773"/>
            <a:ext cx="4188900" cy="1266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75"/>
              </a:lnSpc>
            </a:pPr>
            <a:r>
              <a:rPr lang="en-US" b="true" sz="2062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Anika Ruess</a:t>
            </a:r>
          </a:p>
          <a:p>
            <a:pPr algn="l">
              <a:lnSpc>
                <a:spcPts val="2475"/>
              </a:lnSpc>
            </a:pPr>
            <a:r>
              <a:rPr lang="en-US" b="true" sz="2062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Growth &amp; Project Manager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475"/>
              </a:lnSpc>
            </a:pPr>
            <a:r>
              <a:rPr lang="en-US" sz="2062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 tooltip="mailto:anika.ruess@mindearth.ai"/>
              </a:rPr>
              <a:t>anika.ruess@mindearth.ai</a:t>
            </a:r>
            <a:r>
              <a:rPr lang="en-US" sz="2062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970180" y="3146343"/>
            <a:ext cx="6185250" cy="4184813"/>
            <a:chOff x="0" y="0"/>
            <a:chExt cx="8247000" cy="557975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47000" cy="5579751"/>
            </a:xfrm>
            <a:custGeom>
              <a:avLst/>
              <a:gdLst/>
              <a:ahLst/>
              <a:cxnLst/>
              <a:rect r="r" b="b" t="t" l="l"/>
              <a:pathLst>
                <a:path h="5579751" w="8247000">
                  <a:moveTo>
                    <a:pt x="0" y="0"/>
                  </a:moveTo>
                  <a:lnTo>
                    <a:pt x="8247000" y="0"/>
                  </a:lnTo>
                  <a:lnTo>
                    <a:pt x="8247000" y="5579751"/>
                  </a:lnTo>
                  <a:lnTo>
                    <a:pt x="0" y="55797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8247000" cy="5589276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pecializing at the leading edge of </a:t>
              </a:r>
              <a:r>
                <a:rPr lang="en-US" b="true" sz="2400">
                  <a:solidFill>
                    <a:srgbClr val="351C7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Geospatial Technology, advanced Artificial Intelligence, and Earth Observation</a:t>
              </a: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</a:p>
            <a:p>
              <a:pPr algn="l">
                <a:lnSpc>
                  <a:spcPts val="2520"/>
                </a:lnSpc>
              </a:pPr>
            </a:p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Our engine is to stay at the forefront of technology. We collect, process, and fuse </a:t>
              </a:r>
              <a:r>
                <a:rPr lang="en-US" b="true" sz="2400">
                  <a:solidFill>
                    <a:srgbClr val="351C7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high-granular mobility and sensor data</a:t>
              </a: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 and </a:t>
              </a:r>
              <a:r>
                <a:rPr lang="en-US" b="true" sz="2400">
                  <a:solidFill>
                    <a:srgbClr val="351C7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next-gen satellite EO</a:t>
              </a: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by leveraging </a:t>
              </a:r>
              <a:r>
                <a:rPr lang="en-US" b="true" sz="2400">
                  <a:solidFill>
                    <a:srgbClr val="351C7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frontier AI</a:t>
              </a: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to support decision-making across the public and private sectors.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14242" y="2038602"/>
            <a:ext cx="4640468" cy="1290384"/>
            <a:chOff x="0" y="0"/>
            <a:chExt cx="4440892" cy="1234888"/>
          </a:xfrm>
        </p:grpSpPr>
        <p:sp>
          <p:nvSpPr>
            <p:cNvPr name="Freeform 10" id="10" descr="Logotipo, nombre de la empresa  El contenido generado por IA puede ser incorrecto."/>
            <p:cNvSpPr/>
            <p:nvPr/>
          </p:nvSpPr>
          <p:spPr>
            <a:xfrm flipH="false" flipV="false" rot="0">
              <a:off x="0" y="0"/>
              <a:ext cx="4440936" cy="1234948"/>
            </a:xfrm>
            <a:custGeom>
              <a:avLst/>
              <a:gdLst/>
              <a:ahLst/>
              <a:cxnLst/>
              <a:rect r="r" b="b" t="t" l="l"/>
              <a:pathLst>
                <a:path h="1234948" w="4440936">
                  <a:moveTo>
                    <a:pt x="0" y="0"/>
                  </a:moveTo>
                  <a:lnTo>
                    <a:pt x="4440936" y="0"/>
                  </a:lnTo>
                  <a:lnTo>
                    <a:pt x="4440936" y="1234948"/>
                  </a:lnTo>
                  <a:lnTo>
                    <a:pt x="0" y="1234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4325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1672212" y="941250"/>
            <a:ext cx="6630075" cy="8029575"/>
            <a:chOff x="0" y="0"/>
            <a:chExt cx="8840100" cy="107061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840089" cy="10706100"/>
            </a:xfrm>
            <a:custGeom>
              <a:avLst/>
              <a:gdLst/>
              <a:ahLst/>
              <a:cxnLst/>
              <a:rect r="r" b="b" t="t" l="l"/>
              <a:pathLst>
                <a:path h="10706100" w="8840089">
                  <a:moveTo>
                    <a:pt x="0" y="0"/>
                  </a:moveTo>
                  <a:lnTo>
                    <a:pt x="8840089" y="0"/>
                  </a:lnTo>
                  <a:lnTo>
                    <a:pt x="8840089" y="10706100"/>
                  </a:lnTo>
                  <a:lnTo>
                    <a:pt x="0" y="10706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689" r="-22318" b="-309"/>
              </a:stretch>
            </a:blipFill>
          </p:spPr>
        </p:sp>
      </p:grpSp>
      <p:sp>
        <p:nvSpPr>
          <p:cNvPr name="AutoShape 13" id="13"/>
          <p:cNvSpPr/>
          <p:nvPr/>
        </p:nvSpPr>
        <p:spPr>
          <a:xfrm rot="5377418">
            <a:off x="6986723" y="4200112"/>
            <a:ext cx="6525253" cy="0"/>
          </a:xfrm>
          <a:prstGeom prst="line">
            <a:avLst/>
          </a:prstGeom>
          <a:ln cap="rnd" w="19050">
            <a:solidFill>
              <a:srgbClr val="1E1E1E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7685477" y="6532413"/>
            <a:ext cx="10147100" cy="1388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21"/>
              </a:lnSpc>
            </a:pPr>
            <a:r>
              <a:rPr lang="en-US" b="true" sz="2268">
                <a:solidFill>
                  <a:srgbClr val="5256BE"/>
                </a:solidFill>
                <a:latin typeface="Inter Bold"/>
                <a:ea typeface="Inter Bold"/>
                <a:cs typeface="Inter Bold"/>
                <a:sym typeface="Inter Bold"/>
              </a:rPr>
              <a:t>Mobility Data Analysis</a:t>
            </a:r>
          </a:p>
          <a:p>
            <a:pPr algn="l">
              <a:lnSpc>
                <a:spcPts val="2475"/>
              </a:lnSpc>
            </a:pPr>
            <a:r>
              <a:rPr lang="en-US" sz="206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Combination of large-scale, high-frequency location based data with POIs and road networks to obtain a dynamic population insights.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685477" y="4421739"/>
            <a:ext cx="10147100" cy="170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21"/>
              </a:lnSpc>
            </a:pPr>
            <a:r>
              <a:rPr lang="en-US" b="true" sz="2268">
                <a:solidFill>
                  <a:srgbClr val="5256BE"/>
                </a:solidFill>
                <a:latin typeface="Inter Bold"/>
                <a:ea typeface="Inter Bold"/>
                <a:cs typeface="Inter Bold"/>
                <a:sym typeface="Inter Bold"/>
              </a:rPr>
              <a:t>Earth Observation data</a:t>
            </a:r>
          </a:p>
          <a:p>
            <a:pPr algn="l">
              <a:lnSpc>
                <a:spcPts val="2475"/>
              </a:lnSpc>
            </a:pPr>
            <a:r>
              <a:rPr lang="en-US" sz="206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Earth Observation data and advanced AI methods to develop customized services and solutions for emergency management, spatial planning, environmental monitoring and humanitarian aid.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685477" y="2160777"/>
            <a:ext cx="10147100" cy="170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21"/>
              </a:lnSpc>
            </a:pPr>
            <a:r>
              <a:rPr lang="en-US" b="true" sz="2268">
                <a:solidFill>
                  <a:srgbClr val="5256BE"/>
                </a:solidFill>
                <a:latin typeface="Inter Bold"/>
                <a:ea typeface="Inter Bold"/>
                <a:cs typeface="Inter Bold"/>
                <a:sym typeface="Inter Bold"/>
              </a:rPr>
              <a:t>Mobile Mapping for Territorial Intelligence</a:t>
            </a:r>
          </a:p>
          <a:p>
            <a:pPr algn="l">
              <a:lnSpc>
                <a:spcPts val="2475"/>
              </a:lnSpc>
            </a:pPr>
            <a:r>
              <a:rPr lang="en-US" sz="206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Field surveys to collect high-frequency sequences of optical and sensor data. Extraction of valuable information on customer behavior, consumer goods, public spaces, and built environments.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3422051" y="4014064"/>
            <a:ext cx="3168293" cy="3168292"/>
            <a:chOff x="0" y="0"/>
            <a:chExt cx="4224390" cy="42243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223258" cy="4223258"/>
            </a:xfrm>
            <a:custGeom>
              <a:avLst/>
              <a:gdLst/>
              <a:ahLst/>
              <a:cxnLst/>
              <a:rect r="r" b="b" t="t" l="l"/>
              <a:pathLst>
                <a:path h="4223258" w="4223258">
                  <a:moveTo>
                    <a:pt x="0" y="2111629"/>
                  </a:moveTo>
                  <a:cubicBezTo>
                    <a:pt x="0" y="945388"/>
                    <a:pt x="945388" y="0"/>
                    <a:pt x="2111629" y="0"/>
                  </a:cubicBezTo>
                  <a:lnTo>
                    <a:pt x="2111629" y="13081"/>
                  </a:lnTo>
                  <a:lnTo>
                    <a:pt x="2111629" y="0"/>
                  </a:lnTo>
                  <a:cubicBezTo>
                    <a:pt x="3277870" y="0"/>
                    <a:pt x="4223258" y="945388"/>
                    <a:pt x="4223258" y="2111629"/>
                  </a:cubicBezTo>
                  <a:lnTo>
                    <a:pt x="4210050" y="2111629"/>
                  </a:lnTo>
                  <a:lnTo>
                    <a:pt x="4223131" y="2111629"/>
                  </a:lnTo>
                  <a:cubicBezTo>
                    <a:pt x="4223131" y="3277870"/>
                    <a:pt x="3277743" y="4223258"/>
                    <a:pt x="2111502" y="4223258"/>
                  </a:cubicBezTo>
                  <a:lnTo>
                    <a:pt x="2111502" y="4210050"/>
                  </a:lnTo>
                  <a:lnTo>
                    <a:pt x="2111502" y="4223131"/>
                  </a:lnTo>
                  <a:cubicBezTo>
                    <a:pt x="945388" y="4223131"/>
                    <a:pt x="0" y="3277743"/>
                    <a:pt x="0" y="2111629"/>
                  </a:cubicBezTo>
                  <a:lnTo>
                    <a:pt x="13081" y="2111629"/>
                  </a:lnTo>
                  <a:lnTo>
                    <a:pt x="26162" y="2111629"/>
                  </a:lnTo>
                  <a:lnTo>
                    <a:pt x="13081" y="2111629"/>
                  </a:lnTo>
                  <a:lnTo>
                    <a:pt x="0" y="2111629"/>
                  </a:lnTo>
                  <a:moveTo>
                    <a:pt x="26162" y="2111629"/>
                  </a:moveTo>
                  <a:cubicBezTo>
                    <a:pt x="26162" y="2118868"/>
                    <a:pt x="20320" y="2124710"/>
                    <a:pt x="13081" y="2124710"/>
                  </a:cubicBezTo>
                  <a:cubicBezTo>
                    <a:pt x="5842" y="2124710"/>
                    <a:pt x="0" y="2118868"/>
                    <a:pt x="0" y="2111629"/>
                  </a:cubicBezTo>
                  <a:cubicBezTo>
                    <a:pt x="0" y="2104390"/>
                    <a:pt x="5842" y="2098548"/>
                    <a:pt x="13081" y="2098548"/>
                  </a:cubicBezTo>
                  <a:cubicBezTo>
                    <a:pt x="20320" y="2098548"/>
                    <a:pt x="26162" y="2104390"/>
                    <a:pt x="26162" y="2111629"/>
                  </a:cubicBezTo>
                  <a:cubicBezTo>
                    <a:pt x="26162" y="3263392"/>
                    <a:pt x="959866" y="4196969"/>
                    <a:pt x="2111502" y="4196969"/>
                  </a:cubicBezTo>
                  <a:cubicBezTo>
                    <a:pt x="3263138" y="4196969"/>
                    <a:pt x="4196842" y="3263265"/>
                    <a:pt x="4196842" y="2111629"/>
                  </a:cubicBezTo>
                  <a:cubicBezTo>
                    <a:pt x="4196842" y="959993"/>
                    <a:pt x="3263265" y="26162"/>
                    <a:pt x="2111629" y="26162"/>
                  </a:cubicBezTo>
                  <a:lnTo>
                    <a:pt x="2111629" y="13081"/>
                  </a:lnTo>
                  <a:lnTo>
                    <a:pt x="2111629" y="26162"/>
                  </a:lnTo>
                  <a:cubicBezTo>
                    <a:pt x="959866" y="26162"/>
                    <a:pt x="26289" y="959866"/>
                    <a:pt x="26289" y="2111502"/>
                  </a:cubicBezTo>
                  <a:close/>
                </a:path>
              </a:pathLst>
            </a:custGeom>
            <a:solidFill>
              <a:srgbClr val="5256BE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2201029" y="2049533"/>
            <a:ext cx="3168293" cy="3168292"/>
            <a:chOff x="0" y="0"/>
            <a:chExt cx="4224390" cy="422439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223258" cy="4223258"/>
            </a:xfrm>
            <a:custGeom>
              <a:avLst/>
              <a:gdLst/>
              <a:ahLst/>
              <a:cxnLst/>
              <a:rect r="r" b="b" t="t" l="l"/>
              <a:pathLst>
                <a:path h="4223258" w="4223258">
                  <a:moveTo>
                    <a:pt x="0" y="2111629"/>
                  </a:moveTo>
                  <a:cubicBezTo>
                    <a:pt x="0" y="945388"/>
                    <a:pt x="945388" y="0"/>
                    <a:pt x="2111629" y="0"/>
                  </a:cubicBezTo>
                  <a:lnTo>
                    <a:pt x="2111629" y="13081"/>
                  </a:lnTo>
                  <a:lnTo>
                    <a:pt x="2111629" y="0"/>
                  </a:lnTo>
                  <a:cubicBezTo>
                    <a:pt x="3277870" y="0"/>
                    <a:pt x="4223258" y="945388"/>
                    <a:pt x="4223258" y="2111629"/>
                  </a:cubicBezTo>
                  <a:lnTo>
                    <a:pt x="4210050" y="2111629"/>
                  </a:lnTo>
                  <a:lnTo>
                    <a:pt x="4223131" y="2111629"/>
                  </a:lnTo>
                  <a:cubicBezTo>
                    <a:pt x="4223131" y="3277870"/>
                    <a:pt x="3277743" y="4223258"/>
                    <a:pt x="2111502" y="4223258"/>
                  </a:cubicBezTo>
                  <a:lnTo>
                    <a:pt x="2111502" y="4210050"/>
                  </a:lnTo>
                  <a:lnTo>
                    <a:pt x="2111502" y="4223131"/>
                  </a:lnTo>
                  <a:cubicBezTo>
                    <a:pt x="945388" y="4223131"/>
                    <a:pt x="0" y="3277743"/>
                    <a:pt x="0" y="2111629"/>
                  </a:cubicBezTo>
                  <a:lnTo>
                    <a:pt x="13081" y="2111629"/>
                  </a:lnTo>
                  <a:lnTo>
                    <a:pt x="26162" y="2111629"/>
                  </a:lnTo>
                  <a:lnTo>
                    <a:pt x="13081" y="2111629"/>
                  </a:lnTo>
                  <a:lnTo>
                    <a:pt x="0" y="2111629"/>
                  </a:lnTo>
                  <a:moveTo>
                    <a:pt x="26162" y="2111629"/>
                  </a:moveTo>
                  <a:cubicBezTo>
                    <a:pt x="26162" y="2118868"/>
                    <a:pt x="20320" y="2124710"/>
                    <a:pt x="13081" y="2124710"/>
                  </a:cubicBezTo>
                  <a:cubicBezTo>
                    <a:pt x="5842" y="2124710"/>
                    <a:pt x="0" y="2118868"/>
                    <a:pt x="0" y="2111629"/>
                  </a:cubicBezTo>
                  <a:cubicBezTo>
                    <a:pt x="0" y="2104390"/>
                    <a:pt x="5842" y="2098548"/>
                    <a:pt x="13081" y="2098548"/>
                  </a:cubicBezTo>
                  <a:cubicBezTo>
                    <a:pt x="20320" y="2098548"/>
                    <a:pt x="26162" y="2104390"/>
                    <a:pt x="26162" y="2111629"/>
                  </a:cubicBezTo>
                  <a:cubicBezTo>
                    <a:pt x="26162" y="3263392"/>
                    <a:pt x="959866" y="4196969"/>
                    <a:pt x="2111502" y="4196969"/>
                  </a:cubicBezTo>
                  <a:cubicBezTo>
                    <a:pt x="3263138" y="4196969"/>
                    <a:pt x="4196842" y="3263265"/>
                    <a:pt x="4196842" y="2111629"/>
                  </a:cubicBezTo>
                  <a:cubicBezTo>
                    <a:pt x="4196842" y="959993"/>
                    <a:pt x="3263265" y="26162"/>
                    <a:pt x="2111629" y="26162"/>
                  </a:cubicBezTo>
                  <a:lnTo>
                    <a:pt x="2111629" y="13081"/>
                  </a:lnTo>
                  <a:lnTo>
                    <a:pt x="2111629" y="26162"/>
                  </a:lnTo>
                  <a:cubicBezTo>
                    <a:pt x="959866" y="26162"/>
                    <a:pt x="26289" y="959866"/>
                    <a:pt x="26289" y="2111502"/>
                  </a:cubicBezTo>
                  <a:close/>
                </a:path>
              </a:pathLst>
            </a:custGeom>
            <a:solidFill>
              <a:srgbClr val="5256BE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065674" y="2019003"/>
            <a:ext cx="5554699" cy="5206254"/>
          </a:xfrm>
          <a:custGeom>
            <a:avLst/>
            <a:gdLst/>
            <a:ahLst/>
            <a:cxnLst/>
            <a:rect r="r" b="b" t="t" l="l"/>
            <a:pathLst>
              <a:path h="5206254" w="5554699">
                <a:moveTo>
                  <a:pt x="0" y="0"/>
                </a:moveTo>
                <a:lnTo>
                  <a:pt x="5554700" y="0"/>
                </a:lnTo>
                <a:lnTo>
                  <a:pt x="5554700" y="5206254"/>
                </a:lnTo>
                <a:lnTo>
                  <a:pt x="0" y="5206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096227" y="4026538"/>
            <a:ext cx="3168293" cy="3168292"/>
            <a:chOff x="0" y="0"/>
            <a:chExt cx="4224390" cy="42243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223258" cy="4223258"/>
            </a:xfrm>
            <a:custGeom>
              <a:avLst/>
              <a:gdLst/>
              <a:ahLst/>
              <a:cxnLst/>
              <a:rect r="r" b="b" t="t" l="l"/>
              <a:pathLst>
                <a:path h="4223258" w="4223258">
                  <a:moveTo>
                    <a:pt x="0" y="2111629"/>
                  </a:moveTo>
                  <a:cubicBezTo>
                    <a:pt x="0" y="945388"/>
                    <a:pt x="945388" y="0"/>
                    <a:pt x="2111629" y="0"/>
                  </a:cubicBezTo>
                  <a:lnTo>
                    <a:pt x="2111629" y="13081"/>
                  </a:lnTo>
                  <a:lnTo>
                    <a:pt x="2111629" y="0"/>
                  </a:lnTo>
                  <a:cubicBezTo>
                    <a:pt x="3277870" y="0"/>
                    <a:pt x="4223258" y="945388"/>
                    <a:pt x="4223258" y="2111629"/>
                  </a:cubicBezTo>
                  <a:lnTo>
                    <a:pt x="4210050" y="2111629"/>
                  </a:lnTo>
                  <a:lnTo>
                    <a:pt x="4223131" y="2111629"/>
                  </a:lnTo>
                  <a:cubicBezTo>
                    <a:pt x="4223131" y="3277870"/>
                    <a:pt x="3277743" y="4223258"/>
                    <a:pt x="2111502" y="4223258"/>
                  </a:cubicBezTo>
                  <a:lnTo>
                    <a:pt x="2111502" y="4210050"/>
                  </a:lnTo>
                  <a:lnTo>
                    <a:pt x="2111502" y="4223131"/>
                  </a:lnTo>
                  <a:cubicBezTo>
                    <a:pt x="945388" y="4223131"/>
                    <a:pt x="0" y="3277743"/>
                    <a:pt x="0" y="2111629"/>
                  </a:cubicBezTo>
                  <a:lnTo>
                    <a:pt x="13081" y="2111629"/>
                  </a:lnTo>
                  <a:lnTo>
                    <a:pt x="26162" y="2111629"/>
                  </a:lnTo>
                  <a:lnTo>
                    <a:pt x="13081" y="2111629"/>
                  </a:lnTo>
                  <a:lnTo>
                    <a:pt x="0" y="2111629"/>
                  </a:lnTo>
                  <a:moveTo>
                    <a:pt x="26162" y="2111629"/>
                  </a:moveTo>
                  <a:cubicBezTo>
                    <a:pt x="26162" y="2118868"/>
                    <a:pt x="20320" y="2124710"/>
                    <a:pt x="13081" y="2124710"/>
                  </a:cubicBezTo>
                  <a:cubicBezTo>
                    <a:pt x="5842" y="2124710"/>
                    <a:pt x="0" y="2118868"/>
                    <a:pt x="0" y="2111629"/>
                  </a:cubicBezTo>
                  <a:cubicBezTo>
                    <a:pt x="0" y="2104390"/>
                    <a:pt x="5842" y="2098548"/>
                    <a:pt x="13081" y="2098548"/>
                  </a:cubicBezTo>
                  <a:cubicBezTo>
                    <a:pt x="20320" y="2098548"/>
                    <a:pt x="26162" y="2104390"/>
                    <a:pt x="26162" y="2111629"/>
                  </a:cubicBezTo>
                  <a:cubicBezTo>
                    <a:pt x="26162" y="3263392"/>
                    <a:pt x="959866" y="4196969"/>
                    <a:pt x="2111502" y="4196969"/>
                  </a:cubicBezTo>
                  <a:cubicBezTo>
                    <a:pt x="3263138" y="4196969"/>
                    <a:pt x="4196842" y="3263265"/>
                    <a:pt x="4196842" y="2111629"/>
                  </a:cubicBezTo>
                  <a:cubicBezTo>
                    <a:pt x="4196842" y="959993"/>
                    <a:pt x="3263265" y="26162"/>
                    <a:pt x="2111629" y="26162"/>
                  </a:cubicBezTo>
                  <a:lnTo>
                    <a:pt x="2111629" y="13081"/>
                  </a:lnTo>
                  <a:lnTo>
                    <a:pt x="2111629" y="26162"/>
                  </a:lnTo>
                  <a:cubicBezTo>
                    <a:pt x="959866" y="26162"/>
                    <a:pt x="26289" y="959866"/>
                    <a:pt x="26289" y="2111502"/>
                  </a:cubicBezTo>
                  <a:close/>
                </a:path>
              </a:pathLst>
            </a:custGeom>
            <a:solidFill>
              <a:srgbClr val="5256BE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870559" y="1979537"/>
            <a:ext cx="5976064" cy="5991124"/>
            <a:chOff x="0" y="0"/>
            <a:chExt cx="7968085" cy="798816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587869" cy="7676897"/>
            </a:xfrm>
            <a:custGeom>
              <a:avLst/>
              <a:gdLst/>
              <a:ahLst/>
              <a:cxnLst/>
              <a:rect r="r" b="b" t="t" l="l"/>
              <a:pathLst>
                <a:path h="7676897" w="7587869">
                  <a:moveTo>
                    <a:pt x="16764" y="3624072"/>
                  </a:moveTo>
                  <a:cubicBezTo>
                    <a:pt x="21590" y="3571367"/>
                    <a:pt x="27432" y="3518916"/>
                    <a:pt x="34290" y="3466719"/>
                  </a:cubicBezTo>
                  <a:lnTo>
                    <a:pt x="86233" y="3473577"/>
                  </a:lnTo>
                  <a:cubicBezTo>
                    <a:pt x="79502" y="3525012"/>
                    <a:pt x="73660" y="3576828"/>
                    <a:pt x="68961" y="3628771"/>
                  </a:cubicBezTo>
                  <a:close/>
                  <a:moveTo>
                    <a:pt x="119380" y="3263138"/>
                  </a:moveTo>
                  <a:cubicBezTo>
                    <a:pt x="129032" y="3211068"/>
                    <a:pt x="139700" y="3159506"/>
                    <a:pt x="151257" y="3108198"/>
                  </a:cubicBezTo>
                  <a:lnTo>
                    <a:pt x="202311" y="3119755"/>
                  </a:lnTo>
                  <a:cubicBezTo>
                    <a:pt x="190881" y="3170428"/>
                    <a:pt x="180340" y="3221355"/>
                    <a:pt x="170815" y="3272663"/>
                  </a:cubicBezTo>
                  <a:close/>
                  <a:moveTo>
                    <a:pt x="254889" y="2913253"/>
                  </a:moveTo>
                  <a:cubicBezTo>
                    <a:pt x="269367" y="2862453"/>
                    <a:pt x="284734" y="2811907"/>
                    <a:pt x="301117" y="2761996"/>
                  </a:cubicBezTo>
                  <a:lnTo>
                    <a:pt x="350901" y="2778252"/>
                  </a:lnTo>
                  <a:cubicBezTo>
                    <a:pt x="334772" y="2827655"/>
                    <a:pt x="319532" y="2877439"/>
                    <a:pt x="305308" y="2927604"/>
                  </a:cubicBezTo>
                  <a:close/>
                  <a:moveTo>
                    <a:pt x="422402" y="2577592"/>
                  </a:moveTo>
                  <a:cubicBezTo>
                    <a:pt x="441452" y="2528316"/>
                    <a:pt x="461518" y="2479548"/>
                    <a:pt x="482473" y="2431288"/>
                  </a:cubicBezTo>
                  <a:lnTo>
                    <a:pt x="530606" y="2452116"/>
                  </a:lnTo>
                  <a:cubicBezTo>
                    <a:pt x="509905" y="2499741"/>
                    <a:pt x="490220" y="2547874"/>
                    <a:pt x="471424" y="2596515"/>
                  </a:cubicBezTo>
                  <a:close/>
                  <a:moveTo>
                    <a:pt x="620522" y="2258949"/>
                  </a:moveTo>
                  <a:cubicBezTo>
                    <a:pt x="644017" y="2211705"/>
                    <a:pt x="668528" y="2164969"/>
                    <a:pt x="693801" y="2118741"/>
                  </a:cubicBezTo>
                  <a:lnTo>
                    <a:pt x="739775" y="2143887"/>
                  </a:lnTo>
                  <a:cubicBezTo>
                    <a:pt x="714756" y="2189480"/>
                    <a:pt x="690626" y="2235581"/>
                    <a:pt x="667385" y="2282190"/>
                  </a:cubicBezTo>
                  <a:close/>
                  <a:moveTo>
                    <a:pt x="847090" y="1959864"/>
                  </a:moveTo>
                  <a:cubicBezTo>
                    <a:pt x="874903" y="1915033"/>
                    <a:pt x="903605" y="1870710"/>
                    <a:pt x="933069" y="1827022"/>
                  </a:cubicBezTo>
                  <a:lnTo>
                    <a:pt x="976503" y="1856359"/>
                  </a:lnTo>
                  <a:cubicBezTo>
                    <a:pt x="947420" y="1899412"/>
                    <a:pt x="919099" y="1943100"/>
                    <a:pt x="891667" y="1987423"/>
                  </a:cubicBezTo>
                  <a:close/>
                  <a:moveTo>
                    <a:pt x="1100328" y="1683004"/>
                  </a:moveTo>
                  <a:cubicBezTo>
                    <a:pt x="1132078" y="1640840"/>
                    <a:pt x="1164717" y="1599438"/>
                    <a:pt x="1198118" y="1558671"/>
                  </a:cubicBezTo>
                  <a:lnTo>
                    <a:pt x="1238631" y="1591818"/>
                  </a:lnTo>
                  <a:cubicBezTo>
                    <a:pt x="1205611" y="1632077"/>
                    <a:pt x="1173480" y="1672971"/>
                    <a:pt x="1142111" y="1714500"/>
                  </a:cubicBezTo>
                  <a:close/>
                  <a:moveTo>
                    <a:pt x="1377823" y="1430528"/>
                  </a:moveTo>
                  <a:cubicBezTo>
                    <a:pt x="1413383" y="1391539"/>
                    <a:pt x="1449705" y="1353312"/>
                    <a:pt x="1486662" y="1315720"/>
                  </a:cubicBezTo>
                  <a:lnTo>
                    <a:pt x="1524000" y="1352550"/>
                  </a:lnTo>
                  <a:cubicBezTo>
                    <a:pt x="1487424" y="1389634"/>
                    <a:pt x="1451610" y="1427353"/>
                    <a:pt x="1416558" y="1465834"/>
                  </a:cubicBezTo>
                  <a:close/>
                  <a:moveTo>
                    <a:pt x="1677416" y="1204722"/>
                  </a:moveTo>
                  <a:cubicBezTo>
                    <a:pt x="1716405" y="1169162"/>
                    <a:pt x="1756029" y="1134364"/>
                    <a:pt x="1796415" y="1100328"/>
                  </a:cubicBezTo>
                  <a:lnTo>
                    <a:pt x="1830197" y="1140333"/>
                  </a:lnTo>
                  <a:cubicBezTo>
                    <a:pt x="1790446" y="1173861"/>
                    <a:pt x="1751203" y="1208278"/>
                    <a:pt x="1712849" y="1243330"/>
                  </a:cubicBezTo>
                  <a:close/>
                  <a:moveTo>
                    <a:pt x="1996567" y="1007364"/>
                  </a:moveTo>
                  <a:cubicBezTo>
                    <a:pt x="2038604" y="975614"/>
                    <a:pt x="2081276" y="944626"/>
                    <a:pt x="2124583" y="914400"/>
                  </a:cubicBezTo>
                  <a:lnTo>
                    <a:pt x="2154555" y="957453"/>
                  </a:lnTo>
                  <a:cubicBezTo>
                    <a:pt x="2111756" y="987171"/>
                    <a:pt x="2069719" y="1017778"/>
                    <a:pt x="2028190" y="1049147"/>
                  </a:cubicBezTo>
                  <a:close/>
                  <a:moveTo>
                    <a:pt x="2332482" y="840359"/>
                  </a:moveTo>
                  <a:cubicBezTo>
                    <a:pt x="2377313" y="812546"/>
                    <a:pt x="2422652" y="785622"/>
                    <a:pt x="2468499" y="759714"/>
                  </a:cubicBezTo>
                  <a:lnTo>
                    <a:pt x="2494280" y="805307"/>
                  </a:lnTo>
                  <a:cubicBezTo>
                    <a:pt x="2448941" y="830961"/>
                    <a:pt x="2404237" y="857504"/>
                    <a:pt x="2360041" y="884936"/>
                  </a:cubicBezTo>
                  <a:close/>
                  <a:moveTo>
                    <a:pt x="2682367" y="705231"/>
                  </a:moveTo>
                  <a:cubicBezTo>
                    <a:pt x="2729484" y="681736"/>
                    <a:pt x="2777236" y="659130"/>
                    <a:pt x="2825369" y="637540"/>
                  </a:cubicBezTo>
                  <a:lnTo>
                    <a:pt x="2846832" y="685292"/>
                  </a:lnTo>
                  <a:cubicBezTo>
                    <a:pt x="2799334" y="706628"/>
                    <a:pt x="2752217" y="728980"/>
                    <a:pt x="2705735" y="752094"/>
                  </a:cubicBezTo>
                  <a:close/>
                  <a:moveTo>
                    <a:pt x="3043428" y="603123"/>
                  </a:moveTo>
                  <a:cubicBezTo>
                    <a:pt x="3092577" y="584200"/>
                    <a:pt x="3142107" y="566166"/>
                    <a:pt x="3192145" y="549021"/>
                  </a:cubicBezTo>
                  <a:lnTo>
                    <a:pt x="3209036" y="598678"/>
                  </a:lnTo>
                  <a:cubicBezTo>
                    <a:pt x="3159633" y="615569"/>
                    <a:pt x="3110738" y="633349"/>
                    <a:pt x="3062351" y="652018"/>
                  </a:cubicBezTo>
                  <a:close/>
                  <a:moveTo>
                    <a:pt x="3412490" y="535178"/>
                  </a:moveTo>
                  <a:cubicBezTo>
                    <a:pt x="3463163" y="520827"/>
                    <a:pt x="3514217" y="507492"/>
                    <a:pt x="3565652" y="495173"/>
                  </a:cubicBezTo>
                  <a:lnTo>
                    <a:pt x="3577844" y="546100"/>
                  </a:lnTo>
                  <a:cubicBezTo>
                    <a:pt x="3527044" y="558292"/>
                    <a:pt x="3476752" y="571373"/>
                    <a:pt x="3426714" y="585470"/>
                  </a:cubicBezTo>
                  <a:close/>
                  <a:moveTo>
                    <a:pt x="3786251" y="501904"/>
                  </a:moveTo>
                  <a:cubicBezTo>
                    <a:pt x="3837940" y="492379"/>
                    <a:pt x="3890010" y="483870"/>
                    <a:pt x="3942461" y="476377"/>
                  </a:cubicBezTo>
                  <a:lnTo>
                    <a:pt x="3949827" y="528193"/>
                  </a:lnTo>
                  <a:cubicBezTo>
                    <a:pt x="3898138" y="535559"/>
                    <a:pt x="3846703" y="543941"/>
                    <a:pt x="3795649" y="553339"/>
                  </a:cubicBezTo>
                  <a:close/>
                  <a:moveTo>
                    <a:pt x="4161409" y="503555"/>
                  </a:moveTo>
                  <a:cubicBezTo>
                    <a:pt x="4213733" y="498856"/>
                    <a:pt x="4266438" y="495300"/>
                    <a:pt x="4319397" y="492633"/>
                  </a:cubicBezTo>
                  <a:lnTo>
                    <a:pt x="4321937" y="544957"/>
                  </a:lnTo>
                  <a:cubicBezTo>
                    <a:pt x="4269740" y="547497"/>
                    <a:pt x="4217670" y="551180"/>
                    <a:pt x="4165981" y="555752"/>
                  </a:cubicBezTo>
                  <a:close/>
                  <a:moveTo>
                    <a:pt x="3994785" y="0"/>
                  </a:moveTo>
                  <a:cubicBezTo>
                    <a:pt x="4047744" y="127"/>
                    <a:pt x="4100576" y="1397"/>
                    <a:pt x="4153027" y="3556"/>
                  </a:cubicBezTo>
                  <a:lnTo>
                    <a:pt x="4150868" y="55880"/>
                  </a:lnTo>
                  <a:cubicBezTo>
                    <a:pt x="4099052" y="53721"/>
                    <a:pt x="4046982" y="52578"/>
                    <a:pt x="3994658" y="52324"/>
                  </a:cubicBezTo>
                  <a:close/>
                  <a:moveTo>
                    <a:pt x="4363339" y="70358"/>
                  </a:moveTo>
                  <a:cubicBezTo>
                    <a:pt x="4416044" y="75311"/>
                    <a:pt x="4468495" y="81407"/>
                    <a:pt x="4520565" y="88519"/>
                  </a:cubicBezTo>
                  <a:lnTo>
                    <a:pt x="4513580" y="140462"/>
                  </a:lnTo>
                  <a:cubicBezTo>
                    <a:pt x="4462145" y="133477"/>
                    <a:pt x="4410456" y="127508"/>
                    <a:pt x="4358386" y="122555"/>
                  </a:cubicBezTo>
                  <a:close/>
                  <a:moveTo>
                    <a:pt x="4723892" y="174498"/>
                  </a:moveTo>
                  <a:cubicBezTo>
                    <a:pt x="4775835" y="184404"/>
                    <a:pt x="4827524" y="195199"/>
                    <a:pt x="4878705" y="207137"/>
                  </a:cubicBezTo>
                  <a:lnTo>
                    <a:pt x="4866894" y="258191"/>
                  </a:lnTo>
                  <a:cubicBezTo>
                    <a:pt x="4816348" y="246507"/>
                    <a:pt x="4765421" y="235712"/>
                    <a:pt x="4714113" y="225933"/>
                  </a:cubicBezTo>
                  <a:close/>
                  <a:moveTo>
                    <a:pt x="5073142" y="311658"/>
                  </a:moveTo>
                  <a:cubicBezTo>
                    <a:pt x="5123942" y="326390"/>
                    <a:pt x="5174361" y="342011"/>
                    <a:pt x="5224272" y="358648"/>
                  </a:cubicBezTo>
                  <a:lnTo>
                    <a:pt x="5207762" y="408305"/>
                  </a:lnTo>
                  <a:cubicBezTo>
                    <a:pt x="5158486" y="391922"/>
                    <a:pt x="5108829" y="376428"/>
                    <a:pt x="5058664" y="361950"/>
                  </a:cubicBezTo>
                  <a:close/>
                  <a:moveTo>
                    <a:pt x="5408041" y="480822"/>
                  </a:moveTo>
                  <a:cubicBezTo>
                    <a:pt x="5457190" y="500126"/>
                    <a:pt x="5505831" y="520446"/>
                    <a:pt x="5554091" y="541655"/>
                  </a:cubicBezTo>
                  <a:lnTo>
                    <a:pt x="5533009" y="589661"/>
                  </a:lnTo>
                  <a:cubicBezTo>
                    <a:pt x="5485511" y="568706"/>
                    <a:pt x="5437378" y="548640"/>
                    <a:pt x="5388864" y="529590"/>
                  </a:cubicBezTo>
                  <a:close/>
                  <a:moveTo>
                    <a:pt x="5725668" y="680593"/>
                  </a:moveTo>
                  <a:cubicBezTo>
                    <a:pt x="5772785" y="704469"/>
                    <a:pt x="5819394" y="729107"/>
                    <a:pt x="5865368" y="754761"/>
                  </a:cubicBezTo>
                  <a:lnTo>
                    <a:pt x="5839841" y="800481"/>
                  </a:lnTo>
                  <a:cubicBezTo>
                    <a:pt x="5794375" y="775208"/>
                    <a:pt x="5748401" y="750824"/>
                    <a:pt x="5701919" y="727329"/>
                  </a:cubicBezTo>
                  <a:close/>
                  <a:moveTo>
                    <a:pt x="6023229" y="908939"/>
                  </a:moveTo>
                  <a:cubicBezTo>
                    <a:pt x="6067933" y="937006"/>
                    <a:pt x="6112002" y="965962"/>
                    <a:pt x="6155436" y="995807"/>
                  </a:cubicBezTo>
                  <a:lnTo>
                    <a:pt x="6125845" y="1038987"/>
                  </a:lnTo>
                  <a:cubicBezTo>
                    <a:pt x="6082919" y="1009650"/>
                    <a:pt x="6039485" y="981075"/>
                    <a:pt x="5995289" y="953262"/>
                  </a:cubicBezTo>
                  <a:close/>
                  <a:moveTo>
                    <a:pt x="6398387" y="817880"/>
                  </a:moveTo>
                  <a:cubicBezTo>
                    <a:pt x="6440297" y="850011"/>
                    <a:pt x="6481572" y="882904"/>
                    <a:pt x="6522085" y="916559"/>
                  </a:cubicBezTo>
                  <a:lnTo>
                    <a:pt x="6488557" y="956818"/>
                  </a:lnTo>
                  <a:cubicBezTo>
                    <a:pt x="6448552" y="923544"/>
                    <a:pt x="6407785" y="891159"/>
                    <a:pt x="6366510" y="859409"/>
                  </a:cubicBezTo>
                  <a:close/>
                  <a:moveTo>
                    <a:pt x="6648831" y="1097026"/>
                  </a:moveTo>
                  <a:cubicBezTo>
                    <a:pt x="6687566" y="1132840"/>
                    <a:pt x="6725666" y="1169416"/>
                    <a:pt x="6762877" y="1206627"/>
                  </a:cubicBezTo>
                  <a:lnTo>
                    <a:pt x="6725793" y="1243711"/>
                  </a:lnTo>
                  <a:cubicBezTo>
                    <a:pt x="6688963" y="1206881"/>
                    <a:pt x="6651371" y="1170813"/>
                    <a:pt x="6613144" y="1135507"/>
                  </a:cubicBezTo>
                  <a:close/>
                  <a:moveTo>
                    <a:pt x="6872478" y="1398143"/>
                  </a:moveTo>
                  <a:cubicBezTo>
                    <a:pt x="6907784" y="1437386"/>
                    <a:pt x="6942328" y="1477264"/>
                    <a:pt x="6975983" y="1517777"/>
                  </a:cubicBezTo>
                  <a:lnTo>
                    <a:pt x="6935724" y="1551305"/>
                  </a:lnTo>
                  <a:cubicBezTo>
                    <a:pt x="6902450" y="1511300"/>
                    <a:pt x="6868414" y="1471930"/>
                    <a:pt x="6833489" y="1433195"/>
                  </a:cubicBezTo>
                  <a:close/>
                  <a:moveTo>
                    <a:pt x="7067550" y="1718564"/>
                  </a:moveTo>
                  <a:cubicBezTo>
                    <a:pt x="7099046" y="1760855"/>
                    <a:pt x="7129780" y="1803654"/>
                    <a:pt x="7159625" y="1847215"/>
                  </a:cubicBezTo>
                  <a:lnTo>
                    <a:pt x="7116445" y="1876806"/>
                  </a:lnTo>
                  <a:cubicBezTo>
                    <a:pt x="7086981" y="1833880"/>
                    <a:pt x="7056628" y="1791589"/>
                    <a:pt x="7025513" y="1749806"/>
                  </a:cubicBezTo>
                  <a:close/>
                  <a:moveTo>
                    <a:pt x="7232396" y="2055495"/>
                  </a:moveTo>
                  <a:cubicBezTo>
                    <a:pt x="7259828" y="2100453"/>
                    <a:pt x="7286498" y="2145919"/>
                    <a:pt x="7312279" y="2192020"/>
                  </a:cubicBezTo>
                  <a:lnTo>
                    <a:pt x="7266559" y="2217547"/>
                  </a:lnTo>
                  <a:cubicBezTo>
                    <a:pt x="7241159" y="2172081"/>
                    <a:pt x="7214870" y="2127123"/>
                    <a:pt x="7187819" y="2082800"/>
                  </a:cubicBezTo>
                  <a:close/>
                  <a:moveTo>
                    <a:pt x="7365619" y="2406269"/>
                  </a:moveTo>
                  <a:cubicBezTo>
                    <a:pt x="7388860" y="2453513"/>
                    <a:pt x="7411085" y="2501392"/>
                    <a:pt x="7432421" y="2549652"/>
                  </a:cubicBezTo>
                  <a:lnTo>
                    <a:pt x="7384542" y="2570861"/>
                  </a:lnTo>
                  <a:cubicBezTo>
                    <a:pt x="7363460" y="2523236"/>
                    <a:pt x="7341489" y="2475992"/>
                    <a:pt x="7318629" y="2429383"/>
                  </a:cubicBezTo>
                  <a:close/>
                  <a:moveTo>
                    <a:pt x="7465695" y="2767838"/>
                  </a:moveTo>
                  <a:cubicBezTo>
                    <a:pt x="7484364" y="2816987"/>
                    <a:pt x="7502144" y="2866644"/>
                    <a:pt x="7518908" y="2916809"/>
                  </a:cubicBezTo>
                  <a:lnTo>
                    <a:pt x="7469251" y="2933446"/>
                  </a:lnTo>
                  <a:cubicBezTo>
                    <a:pt x="7452614" y="2884043"/>
                    <a:pt x="7435088" y="2835021"/>
                    <a:pt x="7416673" y="2786507"/>
                  </a:cubicBezTo>
                  <a:close/>
                  <a:moveTo>
                    <a:pt x="7531608" y="3137154"/>
                  </a:moveTo>
                  <a:cubicBezTo>
                    <a:pt x="7545705" y="3187827"/>
                    <a:pt x="7558786" y="3239008"/>
                    <a:pt x="7570851" y="3290443"/>
                  </a:cubicBezTo>
                  <a:lnTo>
                    <a:pt x="7519797" y="3302381"/>
                  </a:lnTo>
                  <a:cubicBezTo>
                    <a:pt x="7507859" y="3251581"/>
                    <a:pt x="7495032" y="3201162"/>
                    <a:pt x="7481062" y="3151124"/>
                  </a:cubicBezTo>
                  <a:close/>
                  <a:moveTo>
                    <a:pt x="7562977" y="3510915"/>
                  </a:moveTo>
                  <a:cubicBezTo>
                    <a:pt x="7572248" y="3562731"/>
                    <a:pt x="7580503" y="3614801"/>
                    <a:pt x="7587869" y="3667252"/>
                  </a:cubicBezTo>
                  <a:lnTo>
                    <a:pt x="7535926" y="3674491"/>
                  </a:lnTo>
                  <a:cubicBezTo>
                    <a:pt x="7528687" y="3622802"/>
                    <a:pt x="7520559" y="3571367"/>
                    <a:pt x="7511415" y="3520313"/>
                  </a:cubicBezTo>
                  <a:close/>
                  <a:moveTo>
                    <a:pt x="7559675" y="3886200"/>
                  </a:moveTo>
                  <a:cubicBezTo>
                    <a:pt x="7564120" y="3938524"/>
                    <a:pt x="7567676" y="3991229"/>
                    <a:pt x="7570089" y="4044188"/>
                  </a:cubicBezTo>
                  <a:lnTo>
                    <a:pt x="7517765" y="4046601"/>
                  </a:lnTo>
                  <a:cubicBezTo>
                    <a:pt x="7515352" y="3994404"/>
                    <a:pt x="7511923" y="3942334"/>
                    <a:pt x="7507478" y="3890645"/>
                  </a:cubicBezTo>
                  <a:close/>
                  <a:moveTo>
                    <a:pt x="7522083" y="4259707"/>
                  </a:moveTo>
                  <a:cubicBezTo>
                    <a:pt x="7521829" y="4312666"/>
                    <a:pt x="7520432" y="4365371"/>
                    <a:pt x="7518146" y="4417822"/>
                  </a:cubicBezTo>
                  <a:lnTo>
                    <a:pt x="7465822" y="4415536"/>
                  </a:lnTo>
                  <a:cubicBezTo>
                    <a:pt x="7468108" y="4363720"/>
                    <a:pt x="7469505" y="4311650"/>
                    <a:pt x="7469759" y="4259453"/>
                  </a:cubicBezTo>
                  <a:close/>
                  <a:moveTo>
                    <a:pt x="7450836" y="4628007"/>
                  </a:moveTo>
                  <a:cubicBezTo>
                    <a:pt x="7445756" y="4680712"/>
                    <a:pt x="7439533" y="4733163"/>
                    <a:pt x="7432421" y="4785233"/>
                  </a:cubicBezTo>
                  <a:lnTo>
                    <a:pt x="7380478" y="4778121"/>
                  </a:lnTo>
                  <a:cubicBezTo>
                    <a:pt x="7387590" y="4726686"/>
                    <a:pt x="7393559" y="4674997"/>
                    <a:pt x="7398639" y="4622927"/>
                  </a:cubicBezTo>
                  <a:close/>
                  <a:moveTo>
                    <a:pt x="7346061" y="4988306"/>
                  </a:moveTo>
                  <a:cubicBezTo>
                    <a:pt x="7336155" y="5040249"/>
                    <a:pt x="7325106" y="5091938"/>
                    <a:pt x="7313168" y="5143119"/>
                  </a:cubicBezTo>
                  <a:lnTo>
                    <a:pt x="7262114" y="5131181"/>
                  </a:lnTo>
                  <a:cubicBezTo>
                    <a:pt x="7273925" y="5080635"/>
                    <a:pt x="7284720" y="5029708"/>
                    <a:pt x="7294499" y="4978400"/>
                  </a:cubicBezTo>
                  <a:close/>
                  <a:moveTo>
                    <a:pt x="7208266" y="5337302"/>
                  </a:moveTo>
                  <a:cubicBezTo>
                    <a:pt x="7193534" y="5388102"/>
                    <a:pt x="7177786" y="5438394"/>
                    <a:pt x="7161149" y="5488305"/>
                  </a:cubicBezTo>
                  <a:lnTo>
                    <a:pt x="7111492" y="5471668"/>
                  </a:lnTo>
                  <a:cubicBezTo>
                    <a:pt x="7127875" y="5422392"/>
                    <a:pt x="7143369" y="5372735"/>
                    <a:pt x="7157974" y="5322570"/>
                  </a:cubicBezTo>
                  <a:close/>
                  <a:moveTo>
                    <a:pt x="7038848" y="5671820"/>
                  </a:moveTo>
                  <a:cubicBezTo>
                    <a:pt x="7019544" y="5720969"/>
                    <a:pt x="6999224" y="5769610"/>
                    <a:pt x="6977888" y="5817870"/>
                  </a:cubicBezTo>
                  <a:lnTo>
                    <a:pt x="6929882" y="5796788"/>
                  </a:lnTo>
                  <a:cubicBezTo>
                    <a:pt x="6950837" y="5749290"/>
                    <a:pt x="6970903" y="5701157"/>
                    <a:pt x="6989953" y="5652643"/>
                  </a:cubicBezTo>
                  <a:close/>
                  <a:moveTo>
                    <a:pt x="6838950" y="5989320"/>
                  </a:moveTo>
                  <a:cubicBezTo>
                    <a:pt x="6815074" y="6036437"/>
                    <a:pt x="6790436" y="6083046"/>
                    <a:pt x="6764782" y="6129020"/>
                  </a:cubicBezTo>
                  <a:lnTo>
                    <a:pt x="6718935" y="6103493"/>
                  </a:lnTo>
                  <a:cubicBezTo>
                    <a:pt x="6744208" y="6058027"/>
                    <a:pt x="6768592" y="6012053"/>
                    <a:pt x="6792087" y="5965571"/>
                  </a:cubicBezTo>
                  <a:close/>
                  <a:moveTo>
                    <a:pt x="6610477" y="6286881"/>
                  </a:moveTo>
                  <a:cubicBezTo>
                    <a:pt x="6582410" y="6331585"/>
                    <a:pt x="6553454" y="6375654"/>
                    <a:pt x="6523736" y="6419215"/>
                  </a:cubicBezTo>
                  <a:lnTo>
                    <a:pt x="6480556" y="6389624"/>
                  </a:lnTo>
                  <a:cubicBezTo>
                    <a:pt x="6509893" y="6346698"/>
                    <a:pt x="6538468" y="6303137"/>
                    <a:pt x="6566154" y="6259068"/>
                  </a:cubicBezTo>
                  <a:close/>
                  <a:moveTo>
                    <a:pt x="6355715" y="6562217"/>
                  </a:moveTo>
                  <a:cubicBezTo>
                    <a:pt x="6323711" y="6604127"/>
                    <a:pt x="6290818" y="6645402"/>
                    <a:pt x="6257163" y="6685915"/>
                  </a:cubicBezTo>
                  <a:lnTo>
                    <a:pt x="6216777" y="6652514"/>
                  </a:lnTo>
                  <a:cubicBezTo>
                    <a:pt x="6249924" y="6612509"/>
                    <a:pt x="6282436" y="6571742"/>
                    <a:pt x="6314059" y="6530340"/>
                  </a:cubicBezTo>
                  <a:close/>
                  <a:moveTo>
                    <a:pt x="6076569" y="6812915"/>
                  </a:moveTo>
                  <a:cubicBezTo>
                    <a:pt x="6040755" y="6851650"/>
                    <a:pt x="6004306" y="6889750"/>
                    <a:pt x="5967095" y="6927088"/>
                  </a:cubicBezTo>
                  <a:lnTo>
                    <a:pt x="5930011" y="6890131"/>
                  </a:lnTo>
                  <a:cubicBezTo>
                    <a:pt x="5966714" y="6853301"/>
                    <a:pt x="6002782" y="6815709"/>
                    <a:pt x="6038088" y="6777482"/>
                  </a:cubicBezTo>
                  <a:close/>
                  <a:moveTo>
                    <a:pt x="6645783" y="6962140"/>
                  </a:moveTo>
                  <a:cubicBezTo>
                    <a:pt x="6606667" y="6997447"/>
                    <a:pt x="6566789" y="7031990"/>
                    <a:pt x="6526276" y="7065772"/>
                  </a:cubicBezTo>
                  <a:lnTo>
                    <a:pt x="6492748" y="7025513"/>
                  </a:lnTo>
                  <a:cubicBezTo>
                    <a:pt x="6532752" y="6992239"/>
                    <a:pt x="6572123" y="6958076"/>
                    <a:pt x="6610731" y="6923278"/>
                  </a:cubicBezTo>
                  <a:close/>
                  <a:moveTo>
                    <a:pt x="6325616" y="7157593"/>
                  </a:moveTo>
                  <a:cubicBezTo>
                    <a:pt x="6283452" y="7189089"/>
                    <a:pt x="6240526" y="7219823"/>
                    <a:pt x="6196965" y="7249795"/>
                  </a:cubicBezTo>
                  <a:lnTo>
                    <a:pt x="6167247" y="7206615"/>
                  </a:lnTo>
                  <a:cubicBezTo>
                    <a:pt x="6210173" y="7177151"/>
                    <a:pt x="6252464" y="7146798"/>
                    <a:pt x="6294120" y="7115683"/>
                  </a:cubicBezTo>
                  <a:close/>
                  <a:moveTo>
                    <a:pt x="5988558" y="7322693"/>
                  </a:moveTo>
                  <a:cubicBezTo>
                    <a:pt x="5943600" y="7350252"/>
                    <a:pt x="5898134" y="7376795"/>
                    <a:pt x="5852033" y="7402576"/>
                  </a:cubicBezTo>
                  <a:lnTo>
                    <a:pt x="5826506" y="7356856"/>
                  </a:lnTo>
                  <a:cubicBezTo>
                    <a:pt x="5871972" y="7331456"/>
                    <a:pt x="5916930" y="7305167"/>
                    <a:pt x="5961253" y="7277989"/>
                  </a:cubicBezTo>
                  <a:close/>
                  <a:moveTo>
                    <a:pt x="5637784" y="7455789"/>
                  </a:moveTo>
                  <a:cubicBezTo>
                    <a:pt x="5590540" y="7479030"/>
                    <a:pt x="5542661" y="7501255"/>
                    <a:pt x="5494401" y="7522591"/>
                  </a:cubicBezTo>
                  <a:lnTo>
                    <a:pt x="5473192" y="7474712"/>
                  </a:lnTo>
                  <a:cubicBezTo>
                    <a:pt x="5520817" y="7453630"/>
                    <a:pt x="5568061" y="7431659"/>
                    <a:pt x="5614670" y="7408799"/>
                  </a:cubicBezTo>
                  <a:close/>
                  <a:moveTo>
                    <a:pt x="5276088" y="7555738"/>
                  </a:moveTo>
                  <a:cubicBezTo>
                    <a:pt x="5226939" y="7574407"/>
                    <a:pt x="5177155" y="7592187"/>
                    <a:pt x="5127117" y="7608951"/>
                  </a:cubicBezTo>
                  <a:lnTo>
                    <a:pt x="5110480" y="7559294"/>
                  </a:lnTo>
                  <a:cubicBezTo>
                    <a:pt x="5159883" y="7542784"/>
                    <a:pt x="5208905" y="7525258"/>
                    <a:pt x="5257546" y="7506843"/>
                  </a:cubicBezTo>
                  <a:close/>
                  <a:moveTo>
                    <a:pt x="4906772" y="7621524"/>
                  </a:moveTo>
                  <a:cubicBezTo>
                    <a:pt x="4856099" y="7635494"/>
                    <a:pt x="4804918" y="7648575"/>
                    <a:pt x="4753483" y="7660513"/>
                  </a:cubicBezTo>
                  <a:lnTo>
                    <a:pt x="4741545" y="7609459"/>
                  </a:lnTo>
                  <a:cubicBezTo>
                    <a:pt x="4792345" y="7597648"/>
                    <a:pt x="4842764" y="7584822"/>
                    <a:pt x="4892802" y="7570978"/>
                  </a:cubicBezTo>
                  <a:close/>
                  <a:moveTo>
                    <a:pt x="4532884" y="7652385"/>
                  </a:moveTo>
                  <a:cubicBezTo>
                    <a:pt x="4481068" y="7661529"/>
                    <a:pt x="4428998" y="7669784"/>
                    <a:pt x="4376547" y="7676897"/>
                  </a:cubicBezTo>
                  <a:lnTo>
                    <a:pt x="4369435" y="7624953"/>
                  </a:lnTo>
                  <a:cubicBezTo>
                    <a:pt x="4421124" y="7617841"/>
                    <a:pt x="4472559" y="7609840"/>
                    <a:pt x="4523740" y="7600697"/>
                  </a:cubicBezTo>
                  <a:close/>
                  <a:moveTo>
                    <a:pt x="4157726" y="7648322"/>
                  </a:moveTo>
                  <a:cubicBezTo>
                    <a:pt x="4105275" y="7652639"/>
                    <a:pt x="4052697" y="7656068"/>
                    <a:pt x="3999738" y="7658354"/>
                  </a:cubicBezTo>
                  <a:lnTo>
                    <a:pt x="3997452" y="7606030"/>
                  </a:lnTo>
                  <a:cubicBezTo>
                    <a:pt x="4049649" y="7603744"/>
                    <a:pt x="4101719" y="7600442"/>
                    <a:pt x="4153408" y="7596124"/>
                  </a:cubicBezTo>
                  <a:close/>
                  <a:moveTo>
                    <a:pt x="3784219" y="7609713"/>
                  </a:moveTo>
                  <a:cubicBezTo>
                    <a:pt x="3731260" y="7609205"/>
                    <a:pt x="3678555" y="7607808"/>
                    <a:pt x="3626231" y="7605268"/>
                  </a:cubicBezTo>
                  <a:lnTo>
                    <a:pt x="3628771" y="7552944"/>
                  </a:lnTo>
                  <a:cubicBezTo>
                    <a:pt x="3680460" y="7555484"/>
                    <a:pt x="3732530" y="7556881"/>
                    <a:pt x="3784727" y="7557389"/>
                  </a:cubicBezTo>
                  <a:close/>
                  <a:moveTo>
                    <a:pt x="3416300" y="7537197"/>
                  </a:moveTo>
                  <a:cubicBezTo>
                    <a:pt x="3363595" y="7531862"/>
                    <a:pt x="3311144" y="7525512"/>
                    <a:pt x="3259074" y="7518147"/>
                  </a:cubicBezTo>
                  <a:lnTo>
                    <a:pt x="3266440" y="7466203"/>
                  </a:lnTo>
                  <a:cubicBezTo>
                    <a:pt x="3317875" y="7473442"/>
                    <a:pt x="3369564" y="7479792"/>
                    <a:pt x="3421634" y="7484999"/>
                  </a:cubicBezTo>
                  <a:close/>
                  <a:moveTo>
                    <a:pt x="3056382" y="7430897"/>
                  </a:moveTo>
                  <a:cubicBezTo>
                    <a:pt x="3004439" y="7420737"/>
                    <a:pt x="2952877" y="7409561"/>
                    <a:pt x="2901696" y="7397369"/>
                  </a:cubicBezTo>
                  <a:lnTo>
                    <a:pt x="2913888" y="7346442"/>
                  </a:lnTo>
                  <a:cubicBezTo>
                    <a:pt x="2964434" y="7358507"/>
                    <a:pt x="3015234" y="7369556"/>
                    <a:pt x="3066542" y="7379589"/>
                  </a:cubicBezTo>
                  <a:close/>
                  <a:moveTo>
                    <a:pt x="2708021" y="7291705"/>
                  </a:moveTo>
                  <a:cubicBezTo>
                    <a:pt x="2657348" y="7276719"/>
                    <a:pt x="2607056" y="7260717"/>
                    <a:pt x="2557145" y="7243826"/>
                  </a:cubicBezTo>
                  <a:lnTo>
                    <a:pt x="2574036" y="7194169"/>
                  </a:lnTo>
                  <a:cubicBezTo>
                    <a:pt x="2623185" y="7210933"/>
                    <a:pt x="2672842" y="7226681"/>
                    <a:pt x="2722880" y="7241413"/>
                  </a:cubicBezTo>
                  <a:close/>
                  <a:moveTo>
                    <a:pt x="2374138" y="7120382"/>
                  </a:moveTo>
                  <a:cubicBezTo>
                    <a:pt x="2325116" y="7100697"/>
                    <a:pt x="2276475" y="7080123"/>
                    <a:pt x="2228469" y="7058660"/>
                  </a:cubicBezTo>
                  <a:lnTo>
                    <a:pt x="2249932" y="7010781"/>
                  </a:lnTo>
                  <a:cubicBezTo>
                    <a:pt x="2297303" y="7031990"/>
                    <a:pt x="2345309" y="7052310"/>
                    <a:pt x="2393696" y="7071741"/>
                  </a:cubicBezTo>
                  <a:close/>
                  <a:moveTo>
                    <a:pt x="2057781" y="6918706"/>
                  </a:moveTo>
                  <a:cubicBezTo>
                    <a:pt x="2010791" y="6894576"/>
                    <a:pt x="1964309" y="6869557"/>
                    <a:pt x="1918462" y="6843649"/>
                  </a:cubicBezTo>
                  <a:lnTo>
                    <a:pt x="1944243" y="6798056"/>
                  </a:lnTo>
                  <a:cubicBezTo>
                    <a:pt x="1989455" y="6823583"/>
                    <a:pt x="2035302" y="6848348"/>
                    <a:pt x="2081657" y="6872097"/>
                  </a:cubicBezTo>
                  <a:close/>
                  <a:moveTo>
                    <a:pt x="1850390" y="7365746"/>
                  </a:moveTo>
                  <a:cubicBezTo>
                    <a:pt x="1805813" y="7337425"/>
                    <a:pt x="1761998" y="7308214"/>
                    <a:pt x="1718691" y="7278115"/>
                  </a:cubicBezTo>
                  <a:lnTo>
                    <a:pt x="1748536" y="7235063"/>
                  </a:lnTo>
                  <a:cubicBezTo>
                    <a:pt x="1791208" y="7264653"/>
                    <a:pt x="1834642" y="7293483"/>
                    <a:pt x="1878584" y="7321550"/>
                  </a:cubicBezTo>
                  <a:close/>
                  <a:moveTo>
                    <a:pt x="1576832" y="7109078"/>
                  </a:moveTo>
                  <a:cubicBezTo>
                    <a:pt x="1535176" y="7076694"/>
                    <a:pt x="1494155" y="7043674"/>
                    <a:pt x="1453769" y="7009638"/>
                  </a:cubicBezTo>
                  <a:lnTo>
                    <a:pt x="1487424" y="6969506"/>
                  </a:lnTo>
                  <a:cubicBezTo>
                    <a:pt x="1527302" y="7003034"/>
                    <a:pt x="1567815" y="7035673"/>
                    <a:pt x="1608963" y="7067550"/>
                  </a:cubicBezTo>
                  <a:close/>
                  <a:moveTo>
                    <a:pt x="1267587" y="6914007"/>
                  </a:moveTo>
                  <a:cubicBezTo>
                    <a:pt x="1229106" y="6877938"/>
                    <a:pt x="1191260" y="6841236"/>
                    <a:pt x="1154176" y="6803771"/>
                  </a:cubicBezTo>
                  <a:lnTo>
                    <a:pt x="1191387" y="6766940"/>
                  </a:lnTo>
                  <a:cubicBezTo>
                    <a:pt x="1227963" y="6803898"/>
                    <a:pt x="1265301" y="6840220"/>
                    <a:pt x="1303401" y="6875780"/>
                  </a:cubicBezTo>
                  <a:close/>
                  <a:moveTo>
                    <a:pt x="1045591" y="6611620"/>
                  </a:moveTo>
                  <a:cubicBezTo>
                    <a:pt x="1010539" y="6572250"/>
                    <a:pt x="976249" y="6532118"/>
                    <a:pt x="942721" y="6491351"/>
                  </a:cubicBezTo>
                  <a:lnTo>
                    <a:pt x="983234" y="6458077"/>
                  </a:lnTo>
                  <a:cubicBezTo>
                    <a:pt x="1016254" y="6498336"/>
                    <a:pt x="1050163" y="6537833"/>
                    <a:pt x="1084707" y="6576822"/>
                  </a:cubicBezTo>
                  <a:close/>
                  <a:moveTo>
                    <a:pt x="852297" y="6290056"/>
                  </a:moveTo>
                  <a:cubicBezTo>
                    <a:pt x="821055" y="6247638"/>
                    <a:pt x="790575" y="6204585"/>
                    <a:pt x="760984" y="6160897"/>
                  </a:cubicBezTo>
                  <a:lnTo>
                    <a:pt x="804418" y="6131560"/>
                  </a:lnTo>
                  <a:cubicBezTo>
                    <a:pt x="833628" y="6174740"/>
                    <a:pt x="863727" y="6217158"/>
                    <a:pt x="894588" y="6259068"/>
                  </a:cubicBezTo>
                  <a:close/>
                  <a:moveTo>
                    <a:pt x="572389" y="6056249"/>
                  </a:moveTo>
                  <a:cubicBezTo>
                    <a:pt x="545211" y="6011164"/>
                    <a:pt x="518795" y="5965444"/>
                    <a:pt x="493395" y="5919216"/>
                  </a:cubicBezTo>
                  <a:lnTo>
                    <a:pt x="539242" y="5893943"/>
                  </a:lnTo>
                  <a:cubicBezTo>
                    <a:pt x="564388" y="5939536"/>
                    <a:pt x="590423" y="5984621"/>
                    <a:pt x="617220" y="6029198"/>
                  </a:cubicBezTo>
                  <a:close/>
                  <a:moveTo>
                    <a:pt x="396494" y="5731764"/>
                  </a:moveTo>
                  <a:cubicBezTo>
                    <a:pt x="373634" y="5684393"/>
                    <a:pt x="351536" y="5636387"/>
                    <a:pt x="330454" y="5588000"/>
                  </a:cubicBezTo>
                  <a:lnTo>
                    <a:pt x="378460" y="5567045"/>
                  </a:lnTo>
                  <a:cubicBezTo>
                    <a:pt x="399288" y="5614797"/>
                    <a:pt x="421005" y="5662168"/>
                    <a:pt x="443611" y="5708904"/>
                  </a:cubicBezTo>
                  <a:close/>
                  <a:moveTo>
                    <a:pt x="251460" y="5392420"/>
                  </a:moveTo>
                  <a:cubicBezTo>
                    <a:pt x="233045" y="5343144"/>
                    <a:pt x="215646" y="5293360"/>
                    <a:pt x="199136" y="5243195"/>
                  </a:cubicBezTo>
                  <a:lnTo>
                    <a:pt x="248920" y="5226812"/>
                  </a:lnTo>
                  <a:cubicBezTo>
                    <a:pt x="265176" y="5276342"/>
                    <a:pt x="282448" y="5325491"/>
                    <a:pt x="300609" y="5374132"/>
                  </a:cubicBezTo>
                  <a:close/>
                  <a:moveTo>
                    <a:pt x="187706" y="5022723"/>
                  </a:moveTo>
                  <a:cubicBezTo>
                    <a:pt x="173990" y="4971923"/>
                    <a:pt x="161163" y="4920742"/>
                    <a:pt x="149479" y="4869307"/>
                  </a:cubicBezTo>
                  <a:lnTo>
                    <a:pt x="200533" y="4857623"/>
                  </a:lnTo>
                  <a:cubicBezTo>
                    <a:pt x="212090" y="4908550"/>
                    <a:pt x="224790" y="4958969"/>
                    <a:pt x="238252" y="5009134"/>
                  </a:cubicBezTo>
                  <a:close/>
                  <a:moveTo>
                    <a:pt x="58928" y="4680712"/>
                  </a:moveTo>
                  <a:cubicBezTo>
                    <a:pt x="49911" y="4628896"/>
                    <a:pt x="42037" y="4576826"/>
                    <a:pt x="35052" y="4524375"/>
                  </a:cubicBezTo>
                  <a:lnTo>
                    <a:pt x="86995" y="4517517"/>
                  </a:lnTo>
                  <a:cubicBezTo>
                    <a:pt x="93853" y="4569333"/>
                    <a:pt x="101727" y="4620768"/>
                    <a:pt x="110617" y="4671822"/>
                  </a:cubicBezTo>
                  <a:close/>
                  <a:moveTo>
                    <a:pt x="12700" y="4314571"/>
                  </a:moveTo>
                  <a:cubicBezTo>
                    <a:pt x="8509" y="4262120"/>
                    <a:pt x="5334" y="4209542"/>
                    <a:pt x="3302" y="4156583"/>
                  </a:cubicBezTo>
                  <a:lnTo>
                    <a:pt x="55626" y="4154424"/>
                  </a:lnTo>
                  <a:cubicBezTo>
                    <a:pt x="57785" y="4206621"/>
                    <a:pt x="60833" y="4258691"/>
                    <a:pt x="64897" y="4310380"/>
                  </a:cubicBezTo>
                  <a:close/>
                  <a:moveTo>
                    <a:pt x="0" y="3992880"/>
                  </a:moveTo>
                  <a:cubicBezTo>
                    <a:pt x="0" y="3939794"/>
                    <a:pt x="1016" y="3887089"/>
                    <a:pt x="3048" y="3834511"/>
                  </a:cubicBezTo>
                  <a:lnTo>
                    <a:pt x="55372" y="3836543"/>
                  </a:lnTo>
                  <a:cubicBezTo>
                    <a:pt x="53340" y="3888359"/>
                    <a:pt x="52324" y="3940556"/>
                    <a:pt x="52324" y="3992880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4453542" y="5684215"/>
            <a:ext cx="2062264" cy="857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26"/>
              </a:lnSpc>
            </a:pPr>
            <a:r>
              <a:rPr lang="en-US" b="true" sz="1855">
                <a:solidFill>
                  <a:srgbClr val="5256BE"/>
                </a:solidFill>
                <a:latin typeface="Arial Bold"/>
                <a:ea typeface="Arial Bold"/>
                <a:cs typeface="Arial Bold"/>
                <a:sym typeface="Arial Bold"/>
              </a:rPr>
              <a:t>GNSS-based</a:t>
            </a:r>
          </a:p>
          <a:p>
            <a:pPr algn="l">
              <a:lnSpc>
                <a:spcPts val="2226"/>
              </a:lnSpc>
            </a:pPr>
            <a:r>
              <a:rPr lang="en-US" b="true" sz="1855">
                <a:solidFill>
                  <a:srgbClr val="5256BE"/>
                </a:solidFill>
                <a:latin typeface="Arial Bold"/>
                <a:ea typeface="Arial Bold"/>
                <a:cs typeface="Arial Bold"/>
                <a:sym typeface="Arial Bold"/>
              </a:rPr>
              <a:t>mobility data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10074" y="5837379"/>
            <a:ext cx="1697506" cy="362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b="true" sz="1855">
                <a:solidFill>
                  <a:srgbClr val="5256BE"/>
                </a:solidFill>
                <a:latin typeface="Arial Bold"/>
                <a:ea typeface="Arial Bold"/>
                <a:cs typeface="Arial Bold"/>
                <a:sym typeface="Arial Bold"/>
              </a:rPr>
              <a:t>Earth Observation data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3372455" y="2305302"/>
            <a:ext cx="825060" cy="816291"/>
            <a:chOff x="0" y="0"/>
            <a:chExt cx="1100080" cy="108838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00074" cy="1088390"/>
            </a:xfrm>
            <a:custGeom>
              <a:avLst/>
              <a:gdLst/>
              <a:ahLst/>
              <a:cxnLst/>
              <a:rect r="r" b="b" t="t" l="l"/>
              <a:pathLst>
                <a:path h="1088390" w="1100074">
                  <a:moveTo>
                    <a:pt x="0" y="0"/>
                  </a:moveTo>
                  <a:lnTo>
                    <a:pt x="1100074" y="0"/>
                  </a:lnTo>
                  <a:lnTo>
                    <a:pt x="1100074" y="1088390"/>
                  </a:lnTo>
                  <a:lnTo>
                    <a:pt x="0" y="1088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-12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2586107" y="3168703"/>
            <a:ext cx="2294767" cy="69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26"/>
              </a:lnSpc>
            </a:pPr>
            <a:r>
              <a:rPr lang="en-US" b="true" sz="1855">
                <a:solidFill>
                  <a:srgbClr val="5256BE"/>
                </a:solidFill>
                <a:latin typeface="Arial Bold"/>
                <a:ea typeface="Arial Bold"/>
                <a:cs typeface="Arial Bold"/>
                <a:sym typeface="Arial Bold"/>
              </a:rPr>
              <a:t>In-situ                    street-level data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024755" y="7446393"/>
            <a:ext cx="1667855" cy="408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4"/>
              </a:lnSpc>
            </a:pPr>
            <a:r>
              <a:rPr lang="en-US" b="true" sz="2095">
                <a:solidFill>
                  <a:srgbClr val="FFB649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ML / AI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4975581" y="4573073"/>
            <a:ext cx="1018385" cy="1018576"/>
            <a:chOff x="0" y="0"/>
            <a:chExt cx="1357846" cy="135810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357884" cy="1358138"/>
            </a:xfrm>
            <a:custGeom>
              <a:avLst/>
              <a:gdLst/>
              <a:ahLst/>
              <a:cxnLst/>
              <a:rect r="r" b="b" t="t" l="l"/>
              <a:pathLst>
                <a:path h="1358138" w="1357884">
                  <a:moveTo>
                    <a:pt x="0" y="0"/>
                  </a:moveTo>
                  <a:lnTo>
                    <a:pt x="1357884" y="0"/>
                  </a:lnTo>
                  <a:lnTo>
                    <a:pt x="1357884" y="1358138"/>
                  </a:lnTo>
                  <a:lnTo>
                    <a:pt x="0" y="1358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7173" t="-27168" r="-27158" b="-27134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515429" y="4573115"/>
            <a:ext cx="1018385" cy="1018500"/>
            <a:chOff x="0" y="0"/>
            <a:chExt cx="1357846" cy="1358001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357884" cy="1358011"/>
            </a:xfrm>
            <a:custGeom>
              <a:avLst/>
              <a:gdLst/>
              <a:ahLst/>
              <a:cxnLst/>
              <a:rect r="r" b="b" t="t" l="l"/>
              <a:pathLst>
                <a:path h="1358011" w="1357884">
                  <a:moveTo>
                    <a:pt x="0" y="0"/>
                  </a:moveTo>
                  <a:lnTo>
                    <a:pt x="1357884" y="0"/>
                  </a:lnTo>
                  <a:lnTo>
                    <a:pt x="1357884" y="1358011"/>
                  </a:lnTo>
                  <a:lnTo>
                    <a:pt x="0" y="1358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73555" t="-73548" r="-73233" b="-73217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310860" cy="955533"/>
            <a:chOff x="0" y="0"/>
            <a:chExt cx="24414480" cy="12740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414480" cy="1274064"/>
            </a:xfrm>
            <a:custGeom>
              <a:avLst/>
              <a:gdLst/>
              <a:ahLst/>
              <a:cxnLst/>
              <a:rect r="r" b="b" t="t" l="l"/>
              <a:pathLst>
                <a:path h="1274064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274064"/>
                  </a:lnTo>
                  <a:lnTo>
                    <a:pt x="0" y="127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" t="0" r="-107" b="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8956565"/>
            <a:ext cx="18310860" cy="1332097"/>
            <a:chOff x="0" y="0"/>
            <a:chExt cx="24414480" cy="17761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414480" cy="1776095"/>
            </a:xfrm>
            <a:custGeom>
              <a:avLst/>
              <a:gdLst/>
              <a:ahLst/>
              <a:cxnLst/>
              <a:rect r="r" b="b" t="t" l="l"/>
              <a:pathLst>
                <a:path h="1776095" w="24414480">
                  <a:moveTo>
                    <a:pt x="0" y="0"/>
                  </a:moveTo>
                  <a:lnTo>
                    <a:pt x="24414480" y="0"/>
                  </a:lnTo>
                  <a:lnTo>
                    <a:pt x="24414480" y="1776095"/>
                  </a:lnTo>
                  <a:lnTo>
                    <a:pt x="0" y="1776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57" r="0" b="-35759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75091" y="966000"/>
            <a:ext cx="69300" cy="7990650"/>
            <a:chOff x="0" y="0"/>
            <a:chExt cx="92400" cy="106542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2456" cy="10654157"/>
            </a:xfrm>
            <a:custGeom>
              <a:avLst/>
              <a:gdLst/>
              <a:ahLst/>
              <a:cxnLst/>
              <a:rect r="r" b="b" t="t" l="l"/>
              <a:pathLst>
                <a:path h="10654157" w="92456">
                  <a:moveTo>
                    <a:pt x="0" y="0"/>
                  </a:moveTo>
                  <a:lnTo>
                    <a:pt x="92456" y="0"/>
                  </a:lnTo>
                  <a:lnTo>
                    <a:pt x="92456" y="10654157"/>
                  </a:lnTo>
                  <a:lnTo>
                    <a:pt x="0" y="10654157"/>
                  </a:lnTo>
                  <a:close/>
                </a:path>
              </a:pathLst>
            </a:custGeom>
            <a:gradFill rotWithShape="true">
              <a:gsLst>
                <a:gs pos="0">
                  <a:srgbClr val="5256BE">
                    <a:alpha val="100000"/>
                  </a:srgbClr>
                </a:gs>
                <a:gs pos="100000">
                  <a:srgbClr val="FFB649">
                    <a:alpha val="100000"/>
                  </a:srgbClr>
                </a:gs>
              </a:gsLst>
              <a:lin ang="5400012"/>
            </a:gradFill>
          </p:spPr>
        </p:sp>
      </p:grpSp>
      <p:grpSp>
        <p:nvGrpSpPr>
          <p:cNvPr name="Group 8" id="8"/>
          <p:cNvGrpSpPr/>
          <p:nvPr/>
        </p:nvGrpSpPr>
        <p:grpSpPr>
          <a:xfrm rot="-5400000">
            <a:off x="849968" y="2769695"/>
            <a:ext cx="319155" cy="319155"/>
            <a:chOff x="0" y="0"/>
            <a:chExt cx="425540" cy="4255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25577" cy="425450"/>
            </a:xfrm>
            <a:custGeom>
              <a:avLst/>
              <a:gdLst/>
              <a:ahLst/>
              <a:cxnLst/>
              <a:rect r="r" b="b" t="t" l="l"/>
              <a:pathLst>
                <a:path h="425450" w="425577">
                  <a:moveTo>
                    <a:pt x="0" y="212725"/>
                  </a:moveTo>
                  <a:cubicBezTo>
                    <a:pt x="0" y="95250"/>
                    <a:pt x="95250" y="0"/>
                    <a:pt x="212725" y="0"/>
                  </a:cubicBezTo>
                  <a:cubicBezTo>
                    <a:pt x="330200" y="0"/>
                    <a:pt x="425577" y="95250"/>
                    <a:pt x="425577" y="212725"/>
                  </a:cubicBezTo>
                  <a:cubicBezTo>
                    <a:pt x="425577" y="330200"/>
                    <a:pt x="330327" y="425450"/>
                    <a:pt x="212852" y="425450"/>
                  </a:cubicBezTo>
                  <a:cubicBezTo>
                    <a:pt x="95377" y="425450"/>
                    <a:pt x="0" y="330327"/>
                    <a:pt x="0" y="212725"/>
                  </a:cubicBezTo>
                  <a:close/>
                </a:path>
              </a:pathLst>
            </a:custGeom>
            <a:solidFill>
              <a:srgbClr val="5256BE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285748" y="2427582"/>
            <a:ext cx="3391686" cy="1298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95"/>
              </a:lnSpc>
            </a:pPr>
            <a:r>
              <a:rPr lang="en-US" b="true" sz="1912">
                <a:solidFill>
                  <a:srgbClr val="5256BE"/>
                </a:solidFill>
                <a:latin typeface="Inter Bold"/>
                <a:ea typeface="Inter Bold"/>
                <a:cs typeface="Inter Bold"/>
                <a:sym typeface="Inter Bold"/>
              </a:rPr>
              <a:t>Swiss-based: the global hub of precision, innovation and technological excellence.</a:t>
            </a:r>
          </a:p>
        </p:txBody>
      </p:sp>
      <p:grpSp>
        <p:nvGrpSpPr>
          <p:cNvPr name="Group 11" id="11"/>
          <p:cNvGrpSpPr/>
          <p:nvPr/>
        </p:nvGrpSpPr>
        <p:grpSpPr>
          <a:xfrm rot="-5400000">
            <a:off x="849957" y="4470195"/>
            <a:ext cx="319500" cy="319500"/>
            <a:chOff x="0" y="0"/>
            <a:chExt cx="426000" cy="426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25958" cy="425958"/>
            </a:xfrm>
            <a:custGeom>
              <a:avLst/>
              <a:gdLst/>
              <a:ahLst/>
              <a:cxnLst/>
              <a:rect r="r" b="b" t="t" l="l"/>
              <a:pathLst>
                <a:path h="425958" w="425958">
                  <a:moveTo>
                    <a:pt x="0" y="212979"/>
                  </a:moveTo>
                  <a:cubicBezTo>
                    <a:pt x="0" y="95377"/>
                    <a:pt x="95377" y="0"/>
                    <a:pt x="212979" y="0"/>
                  </a:cubicBezTo>
                  <a:cubicBezTo>
                    <a:pt x="330581" y="0"/>
                    <a:pt x="425958" y="95377"/>
                    <a:pt x="425958" y="212979"/>
                  </a:cubicBezTo>
                  <a:cubicBezTo>
                    <a:pt x="425958" y="330581"/>
                    <a:pt x="330581" y="425958"/>
                    <a:pt x="212979" y="425958"/>
                  </a:cubicBezTo>
                  <a:cubicBezTo>
                    <a:pt x="95377" y="425958"/>
                    <a:pt x="0" y="330581"/>
                    <a:pt x="0" y="212979"/>
                  </a:cubicBezTo>
                  <a:close/>
                </a:path>
              </a:pathLst>
            </a:custGeom>
            <a:solidFill>
              <a:srgbClr val="5256BE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285732" y="4426077"/>
            <a:ext cx="3391500" cy="4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95"/>
              </a:lnSpc>
            </a:pPr>
            <a:r>
              <a:rPr lang="en-US" b="true" sz="1912">
                <a:solidFill>
                  <a:srgbClr val="5256BE"/>
                </a:solidFill>
                <a:latin typeface="Inter Bold"/>
                <a:ea typeface="Inter Bold"/>
                <a:cs typeface="Inter Bold"/>
                <a:sym typeface="Inter Bold"/>
              </a:rPr>
              <a:t>Operating globally.</a:t>
            </a:r>
          </a:p>
        </p:txBody>
      </p:sp>
      <p:grpSp>
        <p:nvGrpSpPr>
          <p:cNvPr name="Group 14" id="14"/>
          <p:cNvGrpSpPr/>
          <p:nvPr/>
        </p:nvGrpSpPr>
        <p:grpSpPr>
          <a:xfrm rot="-5400000">
            <a:off x="849968" y="6325116"/>
            <a:ext cx="319155" cy="319155"/>
            <a:chOff x="0" y="0"/>
            <a:chExt cx="425540" cy="4255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25577" cy="425450"/>
            </a:xfrm>
            <a:custGeom>
              <a:avLst/>
              <a:gdLst/>
              <a:ahLst/>
              <a:cxnLst/>
              <a:rect r="r" b="b" t="t" l="l"/>
              <a:pathLst>
                <a:path h="425450" w="425577">
                  <a:moveTo>
                    <a:pt x="0" y="212725"/>
                  </a:moveTo>
                  <a:cubicBezTo>
                    <a:pt x="0" y="95250"/>
                    <a:pt x="95250" y="0"/>
                    <a:pt x="212725" y="0"/>
                  </a:cubicBezTo>
                  <a:cubicBezTo>
                    <a:pt x="330200" y="0"/>
                    <a:pt x="425577" y="95250"/>
                    <a:pt x="425577" y="212725"/>
                  </a:cubicBezTo>
                  <a:cubicBezTo>
                    <a:pt x="425577" y="330200"/>
                    <a:pt x="330327" y="425450"/>
                    <a:pt x="212852" y="425450"/>
                  </a:cubicBezTo>
                  <a:cubicBezTo>
                    <a:pt x="95377" y="425450"/>
                    <a:pt x="0" y="330327"/>
                    <a:pt x="0" y="212725"/>
                  </a:cubicBezTo>
                  <a:close/>
                </a:path>
              </a:pathLst>
            </a:custGeom>
            <a:solidFill>
              <a:srgbClr val="5256BE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285748" y="5835778"/>
            <a:ext cx="3391686" cy="1298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95"/>
              </a:lnSpc>
            </a:pPr>
            <a:r>
              <a:rPr lang="en-US" b="true" sz="1912">
                <a:solidFill>
                  <a:srgbClr val="5256BE"/>
                </a:solidFill>
                <a:latin typeface="Inter Bold"/>
                <a:ea typeface="Inter Bold"/>
                <a:cs typeface="Inter Bold"/>
                <a:sym typeface="Inter Bold"/>
              </a:rPr>
              <a:t>Driven by top-tier technological experts and front-running visionary strategists.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5809361" y="2047580"/>
            <a:ext cx="10931499" cy="5937132"/>
            <a:chOff x="0" y="0"/>
            <a:chExt cx="14575332" cy="791617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4575282" cy="7916164"/>
            </a:xfrm>
            <a:custGeom>
              <a:avLst/>
              <a:gdLst/>
              <a:ahLst/>
              <a:cxnLst/>
              <a:rect r="r" b="b" t="t" l="l"/>
              <a:pathLst>
                <a:path h="7916164" w="14575282">
                  <a:moveTo>
                    <a:pt x="0" y="0"/>
                  </a:moveTo>
                  <a:lnTo>
                    <a:pt x="14575282" y="0"/>
                  </a:lnTo>
                  <a:lnTo>
                    <a:pt x="14575282" y="7916164"/>
                  </a:lnTo>
                  <a:lnTo>
                    <a:pt x="0" y="7916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1071428" y="7757834"/>
            <a:ext cx="1283927" cy="397493"/>
            <a:chOff x="0" y="0"/>
            <a:chExt cx="1711902" cy="52999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711960" cy="529971"/>
            </a:xfrm>
            <a:custGeom>
              <a:avLst/>
              <a:gdLst/>
              <a:ahLst/>
              <a:cxnLst/>
              <a:rect r="r" b="b" t="t" l="l"/>
              <a:pathLst>
                <a:path h="529971" w="1711960">
                  <a:moveTo>
                    <a:pt x="0" y="0"/>
                  </a:moveTo>
                  <a:lnTo>
                    <a:pt x="1711960" y="0"/>
                  </a:lnTo>
                  <a:lnTo>
                    <a:pt x="1711960" y="529971"/>
                  </a:lnTo>
                  <a:lnTo>
                    <a:pt x="0" y="52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" t="0" r="0" b="-3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6071403" y="3702678"/>
            <a:ext cx="1031500" cy="375619"/>
            <a:chOff x="0" y="0"/>
            <a:chExt cx="1375334" cy="500826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375283" cy="500888"/>
            </a:xfrm>
            <a:custGeom>
              <a:avLst/>
              <a:gdLst/>
              <a:ahLst/>
              <a:cxnLst/>
              <a:rect r="r" b="b" t="t" l="l"/>
              <a:pathLst>
                <a:path h="500888" w="1375283">
                  <a:moveTo>
                    <a:pt x="0" y="0"/>
                  </a:moveTo>
                  <a:lnTo>
                    <a:pt x="1375283" y="0"/>
                  </a:lnTo>
                  <a:lnTo>
                    <a:pt x="1375283" y="500888"/>
                  </a:lnTo>
                  <a:lnTo>
                    <a:pt x="0" y="500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6063" t="0" r="-6" b="12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6084009" y="4129740"/>
            <a:ext cx="1006284" cy="440138"/>
            <a:chOff x="0" y="0"/>
            <a:chExt cx="1341712" cy="58685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341755" cy="586867"/>
            </a:xfrm>
            <a:custGeom>
              <a:avLst/>
              <a:gdLst/>
              <a:ahLst/>
              <a:cxnLst/>
              <a:rect r="r" b="b" t="t" l="l"/>
              <a:pathLst>
                <a:path h="586867" w="1341755">
                  <a:moveTo>
                    <a:pt x="0" y="0"/>
                  </a:moveTo>
                  <a:lnTo>
                    <a:pt x="1341755" y="0"/>
                  </a:lnTo>
                  <a:lnTo>
                    <a:pt x="1341755" y="586867"/>
                  </a:lnTo>
                  <a:lnTo>
                    <a:pt x="0" y="586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1" r="3" b="1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6091488" y="2813214"/>
            <a:ext cx="1909883" cy="276775"/>
            <a:chOff x="0" y="0"/>
            <a:chExt cx="2546510" cy="36903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546477" cy="369062"/>
            </a:xfrm>
            <a:custGeom>
              <a:avLst/>
              <a:gdLst/>
              <a:ahLst/>
              <a:cxnLst/>
              <a:rect r="r" b="b" t="t" l="l"/>
              <a:pathLst>
                <a:path h="369062" w="2546477">
                  <a:moveTo>
                    <a:pt x="0" y="0"/>
                  </a:moveTo>
                  <a:lnTo>
                    <a:pt x="2546477" y="0"/>
                  </a:lnTo>
                  <a:lnTo>
                    <a:pt x="2546477" y="369062"/>
                  </a:lnTo>
                  <a:lnTo>
                    <a:pt x="0" y="369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97801" r="-1" b="-96596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6071403" y="2131029"/>
            <a:ext cx="2915265" cy="446553"/>
            <a:chOff x="0" y="0"/>
            <a:chExt cx="3887020" cy="595404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3886962" cy="595376"/>
            </a:xfrm>
            <a:custGeom>
              <a:avLst/>
              <a:gdLst/>
              <a:ahLst/>
              <a:cxnLst/>
              <a:rect r="r" b="b" t="t" l="l"/>
              <a:pathLst>
                <a:path h="595376" w="3886962">
                  <a:moveTo>
                    <a:pt x="0" y="0"/>
                  </a:moveTo>
                  <a:lnTo>
                    <a:pt x="3886962" y="0"/>
                  </a:lnTo>
                  <a:lnTo>
                    <a:pt x="3886962" y="595376"/>
                  </a:lnTo>
                  <a:lnTo>
                    <a:pt x="0" y="5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4840" r="-1" b="-57989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1378902" y="7014772"/>
            <a:ext cx="652238" cy="579338"/>
            <a:chOff x="0" y="0"/>
            <a:chExt cx="869650" cy="77245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12065" y="12065"/>
              <a:ext cx="845439" cy="748284"/>
            </a:xfrm>
            <a:custGeom>
              <a:avLst/>
              <a:gdLst/>
              <a:ahLst/>
              <a:cxnLst/>
              <a:rect r="r" b="b" t="t" l="l"/>
              <a:pathLst>
                <a:path h="748284" w="845439">
                  <a:moveTo>
                    <a:pt x="0" y="0"/>
                  </a:moveTo>
                  <a:lnTo>
                    <a:pt x="845439" y="0"/>
                  </a:lnTo>
                  <a:lnTo>
                    <a:pt x="845439" y="748284"/>
                  </a:lnTo>
                  <a:lnTo>
                    <a:pt x="0" y="7482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69569" cy="772414"/>
            </a:xfrm>
            <a:custGeom>
              <a:avLst/>
              <a:gdLst/>
              <a:ahLst/>
              <a:cxnLst/>
              <a:rect r="r" b="b" t="t" l="l"/>
              <a:pathLst>
                <a:path h="772414" w="869569">
                  <a:moveTo>
                    <a:pt x="12065" y="0"/>
                  </a:moveTo>
                  <a:lnTo>
                    <a:pt x="857504" y="0"/>
                  </a:lnTo>
                  <a:cubicBezTo>
                    <a:pt x="864235" y="0"/>
                    <a:pt x="869569" y="5461"/>
                    <a:pt x="869569" y="12065"/>
                  </a:cubicBezTo>
                  <a:lnTo>
                    <a:pt x="869569" y="760349"/>
                  </a:lnTo>
                  <a:cubicBezTo>
                    <a:pt x="869569" y="767080"/>
                    <a:pt x="864108" y="772414"/>
                    <a:pt x="857504" y="772414"/>
                  </a:cubicBezTo>
                  <a:lnTo>
                    <a:pt x="12065" y="772414"/>
                  </a:lnTo>
                  <a:cubicBezTo>
                    <a:pt x="5334" y="772414"/>
                    <a:pt x="0" y="766953"/>
                    <a:pt x="0" y="760349"/>
                  </a:cubicBezTo>
                  <a:lnTo>
                    <a:pt x="0" y="12065"/>
                  </a:lnTo>
                  <a:cubicBezTo>
                    <a:pt x="0" y="5461"/>
                    <a:pt x="5461" y="0"/>
                    <a:pt x="12065" y="0"/>
                  </a:cubicBezTo>
                  <a:moveTo>
                    <a:pt x="12065" y="24257"/>
                  </a:moveTo>
                  <a:lnTo>
                    <a:pt x="12065" y="12065"/>
                  </a:lnTo>
                  <a:lnTo>
                    <a:pt x="24130" y="12065"/>
                  </a:lnTo>
                  <a:lnTo>
                    <a:pt x="24130" y="760349"/>
                  </a:lnTo>
                  <a:lnTo>
                    <a:pt x="12065" y="760349"/>
                  </a:lnTo>
                  <a:lnTo>
                    <a:pt x="12065" y="748284"/>
                  </a:lnTo>
                  <a:lnTo>
                    <a:pt x="857504" y="748284"/>
                  </a:lnTo>
                  <a:lnTo>
                    <a:pt x="857504" y="760349"/>
                  </a:lnTo>
                  <a:lnTo>
                    <a:pt x="845439" y="760349"/>
                  </a:lnTo>
                  <a:lnTo>
                    <a:pt x="845439" y="12065"/>
                  </a:lnTo>
                  <a:lnTo>
                    <a:pt x="857504" y="12065"/>
                  </a:lnTo>
                  <a:lnTo>
                    <a:pt x="857504" y="24130"/>
                  </a:lnTo>
                  <a:lnTo>
                    <a:pt x="12065" y="241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11210244" y="6814664"/>
            <a:ext cx="1006287" cy="979785"/>
            <a:chOff x="0" y="0"/>
            <a:chExt cx="1341716" cy="130638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341755" cy="1306322"/>
            </a:xfrm>
            <a:custGeom>
              <a:avLst/>
              <a:gdLst/>
              <a:ahLst/>
              <a:cxnLst/>
              <a:rect r="r" b="b" t="t" l="l"/>
              <a:pathLst>
                <a:path h="1306322" w="1341755">
                  <a:moveTo>
                    <a:pt x="0" y="0"/>
                  </a:moveTo>
                  <a:lnTo>
                    <a:pt x="1341755" y="0"/>
                  </a:lnTo>
                  <a:lnTo>
                    <a:pt x="1341755" y="1306322"/>
                  </a:lnTo>
                  <a:lnTo>
                    <a:pt x="0" y="1306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" t="0" r="1" b="-4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6104120" y="6151944"/>
            <a:ext cx="1738246" cy="979739"/>
            <a:chOff x="0" y="0"/>
            <a:chExt cx="2317662" cy="1306318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317623" cy="1306322"/>
            </a:xfrm>
            <a:custGeom>
              <a:avLst/>
              <a:gdLst/>
              <a:ahLst/>
              <a:cxnLst/>
              <a:rect r="r" b="b" t="t" l="l"/>
              <a:pathLst>
                <a:path h="1306322" w="2317623">
                  <a:moveTo>
                    <a:pt x="0" y="0"/>
                  </a:moveTo>
                  <a:lnTo>
                    <a:pt x="2317623" y="0"/>
                  </a:lnTo>
                  <a:lnTo>
                    <a:pt x="2317623" y="1306322"/>
                  </a:lnTo>
                  <a:lnTo>
                    <a:pt x="0" y="1306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-1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DAG3AD43XhE</dc:identifier>
  <dcterms:modified xsi:type="dcterms:W3CDTF">2011-08-01T06:04:30Z</dcterms:modified>
  <cp:revision>1</cp:revision>
  <dc:title>SCE_Session 6/11</dc:title>
</cp:coreProperties>
</file>